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9" r:id="rId1"/>
  </p:sldMasterIdLst>
  <p:notesMasterIdLst>
    <p:notesMasterId r:id="rId31"/>
  </p:notesMasterIdLst>
  <p:handoutMasterIdLst>
    <p:handoutMasterId r:id="rId32"/>
  </p:handoutMasterIdLst>
  <p:sldIdLst>
    <p:sldId id="342" r:id="rId2"/>
    <p:sldId id="343" r:id="rId3"/>
    <p:sldId id="344" r:id="rId4"/>
    <p:sldId id="345" r:id="rId5"/>
    <p:sldId id="376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4" r:id="rId14"/>
    <p:sldId id="353" r:id="rId15"/>
    <p:sldId id="404" r:id="rId16"/>
    <p:sldId id="394" r:id="rId17"/>
    <p:sldId id="395" r:id="rId18"/>
    <p:sldId id="371" r:id="rId19"/>
    <p:sldId id="422" r:id="rId20"/>
    <p:sldId id="373" r:id="rId21"/>
    <p:sldId id="358" r:id="rId22"/>
    <p:sldId id="363" r:id="rId23"/>
    <p:sldId id="357" r:id="rId24"/>
    <p:sldId id="361" r:id="rId25"/>
    <p:sldId id="366" r:id="rId26"/>
    <p:sldId id="377" r:id="rId27"/>
    <p:sldId id="369" r:id="rId28"/>
    <p:sldId id="370" r:id="rId29"/>
    <p:sldId id="374" r:id="rId30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77" autoAdjust="0"/>
    <p:restoredTop sz="91769" autoAdjust="0"/>
  </p:normalViewPr>
  <p:slideViewPr>
    <p:cSldViewPr>
      <p:cViewPr varScale="1">
        <p:scale>
          <a:sx n="101" d="100"/>
          <a:sy n="101" d="100"/>
        </p:scale>
        <p:origin x="11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69E771-2DB5-303C-7672-D8725438FE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1C77F4-7820-29AD-FB3D-0FA462C801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7D0FDF-E4B9-5440-B914-34F2E2F2D2E0}" type="datetimeFigureOut">
              <a:rPr lang="en-US"/>
              <a:pPr>
                <a:defRPr/>
              </a:pPr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D70A26-BC55-5B1C-B80E-69B6391588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2D4EB-0713-9244-2DCA-6AA29A2F19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AD8EB6-527C-4245-9616-C0E128DFC26A}" type="slidenum">
              <a:rPr lang="en-US" altLang="en-SA"/>
              <a:pPr/>
              <a:t>‹#›</a:t>
            </a:fld>
            <a:endParaRPr lang="en-US" altLang="en-S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98CD245-A07D-3841-4E09-4205D67AA8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0D3E922-6351-B41E-54EC-66D508C1E6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1D70B164-F6B4-54E1-E8FD-28C5AE3B767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607751B-DA1A-C1CF-C917-1CCE3811ED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Cliquez pour modifier les styles du texte du masque</a:t>
            </a:r>
          </a:p>
          <a:p>
            <a:pPr lvl="1"/>
            <a:r>
              <a:rPr lang="en-GB" noProof="0"/>
              <a:t>Deuxième niveau</a:t>
            </a:r>
          </a:p>
          <a:p>
            <a:pPr lvl="2"/>
            <a:r>
              <a:rPr lang="en-GB" noProof="0"/>
              <a:t>Troisième niveau</a:t>
            </a:r>
          </a:p>
          <a:p>
            <a:pPr lvl="3"/>
            <a:r>
              <a:rPr lang="en-GB" noProof="0"/>
              <a:t>Quatrième niveau</a:t>
            </a:r>
          </a:p>
          <a:p>
            <a:pPr lvl="4"/>
            <a:r>
              <a:rPr lang="en-GB" noProof="0"/>
              <a:t>Cinquième niveau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ECF53E1-3373-0DB3-AC83-9567394BDA0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B6B452A-5262-1BD2-46C6-594EF8BCC9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7" tIns="49519" rIns="99037" bIns="495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7A94BA1F-5F94-2F4B-9478-4D6E96745E25}" type="slidenum">
              <a:rPr lang="en-GB" altLang="en-SA"/>
              <a:pPr/>
              <a:t>‹#›</a:t>
            </a:fld>
            <a:endParaRPr lang="en-GB" altLang="en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8C8E1BEF-1DAA-D106-4BAE-97C6FC9C78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2783735B-CD8E-2B6B-B6FC-99E218C0E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S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0CBC22FB-0861-2892-EAC0-3DC1A1B17C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2C41E8-0703-344F-984D-AF636E569667}" type="slidenum">
              <a:rPr lang="en-GB" altLang="en-SA" sz="1300"/>
              <a:pPr eaLnBrk="1" hangingPunct="1"/>
              <a:t>4</a:t>
            </a:fld>
            <a:endParaRPr lang="en-GB" altLang="en-SA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64B92268-727E-36C7-368F-6EB1F26B6E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B426172C-A9C0-F29C-7D23-19062BCC8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S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6" name="Espace réservé du numéro de diapositive 3">
            <a:extLst>
              <a:ext uri="{FF2B5EF4-FFF2-40B4-BE49-F238E27FC236}">
                <a16:creationId xmlns:a16="http://schemas.microsoft.com/office/drawing/2014/main" id="{8173BD20-8692-EAF0-F140-AC0E1172E0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7BB2D7-A124-0B4C-8C1F-89363A4776BF}" type="slidenum">
              <a:rPr lang="en-GB" altLang="en-SA" sz="1300"/>
              <a:pPr eaLnBrk="1" hangingPunct="1"/>
              <a:t>14</a:t>
            </a:fld>
            <a:endParaRPr lang="en-GB" altLang="en-SA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>
            <a:extLst>
              <a:ext uri="{FF2B5EF4-FFF2-40B4-BE49-F238E27FC236}">
                <a16:creationId xmlns:a16="http://schemas.microsoft.com/office/drawing/2014/main" id="{64B92268-727E-36C7-368F-6EB1F26B6E4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>
            <a:extLst>
              <a:ext uri="{FF2B5EF4-FFF2-40B4-BE49-F238E27FC236}">
                <a16:creationId xmlns:a16="http://schemas.microsoft.com/office/drawing/2014/main" id="{B426172C-A9C0-F29C-7D23-19062BCC8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S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6" name="Espace réservé du numéro de diapositive 3">
            <a:extLst>
              <a:ext uri="{FF2B5EF4-FFF2-40B4-BE49-F238E27FC236}">
                <a16:creationId xmlns:a16="http://schemas.microsoft.com/office/drawing/2014/main" id="{8173BD20-8692-EAF0-F140-AC0E1172E0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7BB2D7-A124-0B4C-8C1F-89363A4776BF}" type="slidenum">
              <a:rPr lang="en-GB" altLang="en-SA" sz="1300"/>
              <a:pPr eaLnBrk="1" hangingPunct="1"/>
              <a:t>15</a:t>
            </a:fld>
            <a:endParaRPr lang="en-GB" altLang="en-SA" sz="1300"/>
          </a:p>
        </p:txBody>
      </p:sp>
    </p:spTree>
    <p:extLst>
      <p:ext uri="{BB962C8B-B14F-4D97-AF65-F5344CB8AC3E}">
        <p14:creationId xmlns:p14="http://schemas.microsoft.com/office/powerpoint/2010/main" val="759828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E12E231-16A3-84A1-48A7-31C0520031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26DE468-0F28-40BF-8EA5-0F1C752746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S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5AAFF67-92CF-A1AD-3F77-50DCDE5D7D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CFFD9EB-B3ED-8158-18BB-51C2B5B5F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SA">
                <a:latin typeface="Arial" panose="020B0604020202020204" pitchFamily="34" charset="0"/>
                <a:cs typeface="Arial" panose="020B0604020202020204" pitchFamily="34" charset="0"/>
              </a:rPr>
              <a:t>Coagulation - very important consideration when processing blood outside of the body</a:t>
            </a:r>
          </a:p>
          <a:p>
            <a:r>
              <a:rPr lang="en-US" altLang="en-SA">
                <a:latin typeface="Arial" panose="020B0604020202020204" pitchFamily="34" charset="0"/>
                <a:cs typeface="Arial" panose="020B0604020202020204" pitchFamily="34" charset="0"/>
              </a:rPr>
              <a:t>Structure must incorporate the ability to be easily broken down after clotting</a:t>
            </a:r>
          </a:p>
          <a:p>
            <a:endParaRPr lang="en-US" altLang="en-SA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SA">
                <a:latin typeface="Arial" panose="020B0604020202020204" pitchFamily="34" charset="0"/>
                <a:cs typeface="Arial" panose="020B0604020202020204" pitchFamily="34" charset="0"/>
              </a:rPr>
              <a:t>What is a clot and how does it form from the polymerization of fibrinogen?</a:t>
            </a:r>
          </a:p>
          <a:p>
            <a:endParaRPr lang="en-US" altLang="en-SA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SA">
                <a:latin typeface="Arial" panose="020B0604020202020204" pitchFamily="34" charset="0"/>
                <a:cs typeface="Arial" panose="020B0604020202020204" pitchFamily="34" charset="0"/>
              </a:rPr>
              <a:t>Overhead from Brash’s notes next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>
            <a:extLst>
              <a:ext uri="{FF2B5EF4-FFF2-40B4-BE49-F238E27FC236}">
                <a16:creationId xmlns:a16="http://schemas.microsoft.com/office/drawing/2014/main" id="{FF81B9DE-66CD-A35A-DB9D-E50BFD89892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Espace réservé des commentaires 2">
            <a:extLst>
              <a:ext uri="{FF2B5EF4-FFF2-40B4-BE49-F238E27FC236}">
                <a16:creationId xmlns:a16="http://schemas.microsoft.com/office/drawing/2014/main" id="{44562F7B-5AB2-292F-CC2D-5D93521F9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SA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Espace réservé du numéro de diapositive 3">
            <a:extLst>
              <a:ext uri="{FF2B5EF4-FFF2-40B4-BE49-F238E27FC236}">
                <a16:creationId xmlns:a16="http://schemas.microsoft.com/office/drawing/2014/main" id="{7FB26D24-A162-C488-D482-A68759E31B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BBAA0C-0272-5140-9176-734582CF1EFA}" type="slidenum">
              <a:rPr lang="en-GB" altLang="en-SA" sz="1300"/>
              <a:pPr eaLnBrk="1" hangingPunct="1"/>
              <a:t>21</a:t>
            </a:fld>
            <a:endParaRPr lang="en-GB" altLang="en-SA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4BA1F-5F94-2F4B-9478-4D6E96745E25}" type="slidenum">
              <a:rPr lang="en-GB" altLang="en-SA" smtClean="0"/>
              <a:pPr/>
              <a:t>26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39327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8B018-7685-3B40-829A-DCE6EF6B893F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286086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3F133-1E17-5543-8B09-35857CB38A92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137033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F153F-1A26-C940-9B23-F256C94B9A68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1129895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81138"/>
            <a:ext cx="8229600" cy="4525962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8D8532AF-0F8B-5CA9-0C23-407688808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6283B92D-EE19-E401-0098-BCD681E9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9A9849C-6595-A4E6-2793-5DA47886F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93229-C58B-A14D-8DC3-E664B3160A93}" type="slidenum">
              <a:rPr lang="en-GB" altLang="en-SA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345580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FD5F-372D-6F40-948E-F0D3AF50355B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425853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F9D7-9624-2547-B490-B90DB60CDFE6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66619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328B7-35A6-8048-B2F1-DDF56850EA8B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410557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541BB-5F44-B147-8F4B-AC6C354F8919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32423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27317-E7A6-794E-A6FB-2A6D1C03CBB8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353283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2F16-C8C1-C242-BF3A-F67FBFEB8941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2360440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0C55F-C35D-054C-8EDA-2692A625F785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252060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B023-49EF-F846-9265-9E36C6A0150E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106665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Function of plasma protein (1-51)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A13F-4E8B-C346-9EF6-896B377D612D}" type="slidenum">
              <a:rPr lang="en-GB" altLang="en-SA" smtClean="0"/>
              <a:pPr/>
              <a:t>‹#›</a:t>
            </a:fld>
            <a:endParaRPr lang="en-GB" altLang="en-SA"/>
          </a:p>
        </p:txBody>
      </p:sp>
    </p:spTree>
    <p:extLst>
      <p:ext uri="{BB962C8B-B14F-4D97-AF65-F5344CB8AC3E}">
        <p14:creationId xmlns:p14="http://schemas.microsoft.com/office/powerpoint/2010/main" val="2842878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E424F793-F0B1-19F9-5D46-9663EFB5D10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750" y="404814"/>
            <a:ext cx="7467600" cy="52387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fr-FR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ransferrin</a:t>
            </a: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F33D2323-A2BE-125C-396A-7E9698F20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058150" cy="4248249"/>
          </a:xfrm>
        </p:spPr>
        <p:txBody>
          <a:bodyPr>
            <a:normAutofit/>
          </a:bodyPr>
          <a:lstStyle/>
          <a:p>
            <a:pPr marL="623888" indent="-514350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Beta globulin</a:t>
            </a:r>
          </a:p>
          <a:p>
            <a:pPr marL="623888" indent="-514350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 in plasma:  3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l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623888" indent="-514350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Functions:</a:t>
            </a:r>
            <a:endParaRPr lang="cs-CZ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574675" lvl="3" indent="-342900" algn="just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tabLst>
                <a:tab pos="682625" algn="l"/>
                <a:tab pos="914400" algn="l"/>
              </a:tabLst>
              <a:defRPr/>
            </a:pPr>
            <a:r>
              <a:rPr lang="fr-F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ransport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catabolism of heme and from food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(gut)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the site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where iron is required, i.e. to the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bone marrow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organs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moles of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GB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 1 mole of transferrin).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12292" name="Slide Number Placeholder 8">
            <a:extLst>
              <a:ext uri="{FF2B5EF4-FFF2-40B4-BE49-F238E27FC236}">
                <a16:creationId xmlns:a16="http://schemas.microsoft.com/office/drawing/2014/main" id="{D59D5A8D-9CE9-CFC0-1D39-5A92A9DCC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448251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00EB447-1EF1-9146-B40B-07AA6A0D28D4}" type="slidenum">
              <a:rPr lang="en-GB" altLang="en-SA" sz="1400"/>
              <a:pPr eaLnBrk="1" hangingPunct="1"/>
              <a:t>1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>
            <a:extLst>
              <a:ext uri="{FF2B5EF4-FFF2-40B4-BE49-F238E27FC236}">
                <a16:creationId xmlns:a16="http://schemas.microsoft.com/office/drawing/2014/main" id="{CEE299CD-ECDE-18B1-D6AD-2302C0472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214438"/>
            <a:ext cx="7904162" cy="408677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GB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Haemolytic anaemia</a:t>
            </a:r>
            <a:endParaRPr lang="cs-CZ" altLang="en-S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-life of Hp = 5 days x of complex Hp-Hb = 90 min (the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being rapidly removed from plasma)</a:t>
            </a: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endParaRPr lang="en-GB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GB" altLang="en-SA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SA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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Hp levels fall when Hb is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constantly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b</a:t>
            </a:r>
            <a:r>
              <a:rPr lang="en-GB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eing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released from red blood cells (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as in</a:t>
            </a:r>
            <a:r>
              <a:rPr lang="fr-FR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haemolytic anaemia)</a:t>
            </a:r>
            <a:endParaRPr lang="cs-CZ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cs-CZ" altLang="en-SA" sz="2400" dirty="0">
              <a:latin typeface="Calibri" panose="020F0502020204030204" pitchFamily="34" charset="0"/>
            </a:endParaRPr>
          </a:p>
        </p:txBody>
      </p:sp>
      <p:sp>
        <p:nvSpPr>
          <p:cNvPr id="21508" name="Slide Number Placeholder 9">
            <a:extLst>
              <a:ext uri="{FF2B5EF4-FFF2-40B4-BE49-F238E27FC236}">
                <a16:creationId xmlns:a16="http://schemas.microsoft.com/office/drawing/2014/main" id="{2778E8C6-5B95-46DD-01AF-2FFFE0F6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62BBCB-38B7-A049-A61F-3C8795BD72F4}" type="slidenum">
              <a:rPr lang="en-GB" altLang="en-SA" sz="1400"/>
              <a:pPr eaLnBrk="1" hangingPunct="1"/>
              <a:t>10</a:t>
            </a:fld>
            <a:endParaRPr lang="en-GB" altLang="en-SA" sz="1400"/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16CB2261-3AE8-EC92-489C-CA51E6CEA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032" y="239687"/>
            <a:ext cx="4113212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5000"/>
              </a:lnSpc>
              <a:buFont typeface="Wingdings 3" pitchFamily="2" charset="2"/>
              <a:buNone/>
            </a:pPr>
            <a:r>
              <a:rPr lang="fr-FR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Causes of HP </a:t>
            </a:r>
            <a:r>
              <a:rPr lang="fr-FR" altLang="en-SA" sz="3200" b="1" dirty="0" err="1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decrease</a:t>
            </a:r>
            <a:endParaRPr lang="fr-FR" altLang="en-SA" sz="3200" b="1" dirty="0"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E5B9B02C-0689-2FF0-5E82-85018D15AA0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404664"/>
            <a:ext cx="7886700" cy="6281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emopexin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B0273C11-164C-4B10-A61F-83CD5466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3060" y="1556792"/>
            <a:ext cx="7759774" cy="2523926"/>
          </a:xfrm>
        </p:spPr>
        <p:txBody>
          <a:bodyPr>
            <a:no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-globulins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Binds free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transfers it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liver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		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 its urinary excretion</a:t>
            </a:r>
          </a:p>
        </p:txBody>
      </p:sp>
      <p:sp>
        <p:nvSpPr>
          <p:cNvPr id="22532" name="Slide Number Placeholder 7">
            <a:extLst>
              <a:ext uri="{FF2B5EF4-FFF2-40B4-BE49-F238E27FC236}">
                <a16:creationId xmlns:a16="http://schemas.microsoft.com/office/drawing/2014/main" id="{E2900CCD-DE81-C929-9652-F49E4594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0853DC-3122-7D42-B9FB-AAB9910D8FDC}" type="slidenum">
              <a:rPr lang="en-GB" altLang="en-SA" sz="1400"/>
              <a:pPr eaLnBrk="1" hangingPunct="1"/>
              <a:t>11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>
            <a:extLst>
              <a:ext uri="{FF2B5EF4-FFF2-40B4-BE49-F238E27FC236}">
                <a16:creationId xmlns:a16="http://schemas.microsoft.com/office/drawing/2014/main" id="{A8C9271A-B3FD-8F3B-53EC-2170D58B2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450" y="692150"/>
            <a:ext cx="2160588" cy="316865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altLang="en-S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ransferrin</a:t>
            </a:r>
            <a:endParaRPr lang="cs-CZ" altLang="en-S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en-S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erritin</a:t>
            </a:r>
            <a:r>
              <a:rPr lang="cs-CZ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en-S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eruloplasmin</a:t>
            </a:r>
            <a:endParaRPr lang="cs-CZ" altLang="en-S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altLang="en-S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aptoglobin</a:t>
            </a:r>
            <a:r>
              <a:rPr lang="cs-CZ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r>
              <a:rPr lang="en-US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altLang="en-S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emopexin</a:t>
            </a:r>
            <a:r>
              <a:rPr lang="cs-CZ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S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62" name="Slide Number Placeholder 14">
            <a:extLst>
              <a:ext uri="{FF2B5EF4-FFF2-40B4-BE49-F238E27FC236}">
                <a16:creationId xmlns:a16="http://schemas.microsoft.com/office/drawing/2014/main" id="{A9D8E50D-0E1C-EBE1-1CBC-CB4D80120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584B1A-840D-DD42-9D05-93AD775D1C79}" type="slidenum">
              <a:rPr lang="en-GB" altLang="en-SA" sz="1400"/>
              <a:pPr eaLnBrk="1" hangingPunct="1"/>
              <a:t>12</a:t>
            </a:fld>
            <a:endParaRPr lang="en-GB" altLang="en-SA" sz="1400"/>
          </a:p>
        </p:txBody>
      </p:sp>
      <p:sp>
        <p:nvSpPr>
          <p:cNvPr id="105476" name="AutoShape 4">
            <a:extLst>
              <a:ext uri="{FF2B5EF4-FFF2-40B4-BE49-F238E27FC236}">
                <a16:creationId xmlns:a16="http://schemas.microsoft.com/office/drawing/2014/main" id="{02CBDE79-1867-68DF-B449-818F60C79D2C}"/>
              </a:ext>
            </a:extLst>
          </p:cNvPr>
          <p:cNvSpPr>
            <a:spLocks/>
          </p:cNvSpPr>
          <p:nvPr/>
        </p:nvSpPr>
        <p:spPr bwMode="auto">
          <a:xfrm>
            <a:off x="3059113" y="981075"/>
            <a:ext cx="361950" cy="2735263"/>
          </a:xfrm>
          <a:prstGeom prst="rightBrace">
            <a:avLst>
              <a:gd name="adj1" fmla="val 82987"/>
              <a:gd name="adj2" fmla="val 49431"/>
            </a:avLst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05477" name="Text Box 5">
            <a:extLst>
              <a:ext uri="{FF2B5EF4-FFF2-40B4-BE49-F238E27FC236}">
                <a16:creationId xmlns:a16="http://schemas.microsoft.com/office/drawing/2014/main" id="{919CE082-3F23-B08D-DAE9-71899DDED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692150"/>
            <a:ext cx="4679950" cy="22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endParaRPr lang="en-US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antioxidants</a:t>
            </a:r>
            <a:r>
              <a:rPr lang="fr-FR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fr-FR" altLang="en-SA" sz="24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Remove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</a:t>
            </a:r>
            <a:r>
              <a:rPr lang="cs-CZ" altLang="en-SA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cs-CZ" altLang="en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en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Fenton</a:t>
            </a:r>
            <a:r>
              <a:rPr lang="cs-CZ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22B173-DDFF-40DB-A412-C860E80499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0878" y="3743754"/>
            <a:ext cx="5544616" cy="23294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  <p:bldP spid="105476" grpId="0" animBg="1"/>
      <p:bldP spid="1054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>
            <a:extLst>
              <a:ext uri="{FF2B5EF4-FFF2-40B4-BE49-F238E27FC236}">
                <a16:creationId xmlns:a16="http://schemas.microsoft.com/office/drawing/2014/main" id="{046EEA45-79F1-83C6-2FDE-0474A4BCA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82724"/>
            <a:ext cx="7488832" cy="410651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glycoprotein with 394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Synthesized by hepatocytes and macrophages.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component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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90 %) of the 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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1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-fraction.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Highly polymorphic</a:t>
            </a:r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F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unction: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Principal </a:t>
            </a:r>
            <a:r>
              <a:rPr lang="cs-CZ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plasma inhibitor of 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serine protease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Inhibits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Trypsin, Elastase)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24580" name="Slide Number Placeholder 9">
            <a:extLst>
              <a:ext uri="{FF2B5EF4-FFF2-40B4-BE49-F238E27FC236}">
                <a16:creationId xmlns:a16="http://schemas.microsoft.com/office/drawing/2014/main" id="{C5DC2603-86EE-9981-4128-8CD52140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938E25-3C71-C44F-BAA3-D41AF8E51379}" type="slidenum">
              <a:rPr lang="en-GB" altLang="en-SA" sz="1400"/>
              <a:pPr eaLnBrk="1" hangingPunct="1"/>
              <a:t>13</a:t>
            </a:fld>
            <a:endParaRPr lang="en-GB" altLang="en-SA" sz="1400"/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24B7F89B-D3C6-E3FC-178B-A222D2C2A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405607"/>
            <a:ext cx="4032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</a:t>
            </a:r>
            <a:r>
              <a:rPr lang="cs-CZ" altLang="en-SA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1</a:t>
            </a:r>
            <a:r>
              <a:rPr lang="cs-CZ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- </a:t>
            </a:r>
            <a:r>
              <a:rPr lang="en-GB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Antitrypsin </a:t>
            </a:r>
            <a:endParaRPr lang="en-US" altLang="en-SA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>
            <a:extLst>
              <a:ext uri="{FF2B5EF4-FFF2-40B4-BE49-F238E27FC236}">
                <a16:creationId xmlns:a16="http://schemas.microsoft.com/office/drawing/2014/main" id="{70E451ED-7354-0CF8-DDE7-6B49CE6DD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2799"/>
            <a:ext cx="7831782" cy="345836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deficiency of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1-Antitrypsin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 of the defective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1-Antitrypsin occurs in the liver but it cannot secrete the protein</a:t>
            </a:r>
          </a:p>
          <a:p>
            <a:pPr lvl="1" algn="just">
              <a:lnSpc>
                <a:spcPct val="15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1-Antitrypsin accumulates in hepatocytes and is deficient in plasma</a:t>
            </a:r>
          </a:p>
        </p:txBody>
      </p:sp>
      <p:sp>
        <p:nvSpPr>
          <p:cNvPr id="25604" name="Slide Number Placeholder 7">
            <a:extLst>
              <a:ext uri="{FF2B5EF4-FFF2-40B4-BE49-F238E27FC236}">
                <a16:creationId xmlns:a16="http://schemas.microsoft.com/office/drawing/2014/main" id="{CA2C649C-3997-70CF-04AB-0B732AC5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C55DA2-16FF-2E4A-B698-F8FE556484D8}" type="slidenum">
              <a:rPr lang="en-GB" altLang="en-SA" sz="1400"/>
              <a:pPr eaLnBrk="1" hangingPunct="1"/>
              <a:t>14</a:t>
            </a:fld>
            <a:endParaRPr lang="en-GB" altLang="en-SA" sz="14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1F3D5B-CB05-0C5F-A83A-3FFFAF712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405607"/>
            <a:ext cx="4032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</a:t>
            </a:r>
            <a:r>
              <a:rPr lang="cs-CZ" altLang="en-SA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1</a:t>
            </a:r>
            <a:r>
              <a:rPr lang="cs-CZ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- </a:t>
            </a:r>
            <a:r>
              <a:rPr lang="en-GB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Antitrypsin (cont.) </a:t>
            </a:r>
            <a:endParaRPr lang="en-US" altLang="en-SA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>
            <a:extLst>
              <a:ext uri="{FF2B5EF4-FFF2-40B4-BE49-F238E27FC236}">
                <a16:creationId xmlns:a16="http://schemas.microsoft.com/office/drawing/2014/main" id="{70E451ED-7354-0CF8-DDE7-6B49CE6DD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82799"/>
            <a:ext cx="7992888" cy="4538489"/>
          </a:xfrm>
        </p:spPr>
        <p:txBody>
          <a:bodyPr>
            <a:no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eficiency  has a role in </a:t>
            </a:r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emphysema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– proteolytic damage of the lung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M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ethionine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involved in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antitrypsin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(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AT) binding to proteases is oxidized by smoking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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AT no longer inhibits proteases</a:t>
            </a:r>
          </a:p>
          <a:p>
            <a:pPr marL="274320" indent="-27432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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increased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proteolytic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damage of the lung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particularly devastating in patients with AT-deficiency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4" name="Slide Number Placeholder 7">
            <a:extLst>
              <a:ext uri="{FF2B5EF4-FFF2-40B4-BE49-F238E27FC236}">
                <a16:creationId xmlns:a16="http://schemas.microsoft.com/office/drawing/2014/main" id="{CA2C649C-3997-70CF-04AB-0B732AC5E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DC55DA2-16FF-2E4A-B698-F8FE556484D8}" type="slidenum">
              <a:rPr lang="en-GB" altLang="en-SA" sz="1400"/>
              <a:pPr eaLnBrk="1" hangingPunct="1"/>
              <a:t>15</a:t>
            </a:fld>
            <a:endParaRPr lang="en-GB" altLang="en-SA" sz="14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1F3D5B-CB05-0C5F-A83A-3FFFAF712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405607"/>
            <a:ext cx="40322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</a:t>
            </a:r>
            <a:r>
              <a:rPr lang="cs-CZ" altLang="en-SA" sz="3200" b="1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1</a:t>
            </a:r>
            <a:r>
              <a:rPr lang="cs-CZ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- </a:t>
            </a:r>
            <a:r>
              <a:rPr lang="en-GB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Antitrypsin (cont.) </a:t>
            </a:r>
            <a:endParaRPr lang="en-US" altLang="en-SA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63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1512" y="836712"/>
            <a:ext cx="7886700" cy="5688632"/>
          </a:xfrm>
        </p:spPr>
        <p:txBody>
          <a:bodyPr>
            <a:noAutofit/>
          </a:bodyPr>
          <a:lstStyle/>
          <a:p>
            <a:pPr algn="justLow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protein in the human fetal plasma and amniotic fluid (glycoprotein)</a:t>
            </a:r>
          </a:p>
          <a:p>
            <a:pPr algn="justLow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AFP levels decrease gradually during intra-uterine life and reach adult levels at birth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Very low amounts in adults</a:t>
            </a:r>
          </a:p>
          <a:p>
            <a:pPr algn="justLow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Function is unknown but it may protect fetus from immunologic attack by the mother or has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function of albumin in adult</a:t>
            </a:r>
            <a:endParaRPr lang="en-US" sz="2400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algn="justLow" eaLnBrk="1" hangingPunct="1">
              <a:lnSpc>
                <a:spcPct val="150000"/>
              </a:lnSpc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Sequences of Fetoglobulin and Albumin are homologous.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161974"/>
            <a:ext cx="7886700" cy="662782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itchFamily="18" charset="2"/>
              </a:rPr>
              <a:t>α1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itchFamily="18" charset="2"/>
              </a:rPr>
              <a:t>Fetoglobulin(AFP)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B973F1-D371-7649-DB80-91046DBD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FD5F-372D-6F40-948E-F0D3AF50355B}" type="slidenum">
              <a:rPr lang="en-GB" altLang="en-SA" smtClean="0"/>
              <a:pPr/>
              <a:t>16</a:t>
            </a:fld>
            <a:endParaRPr lang="en-GB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481138"/>
            <a:ext cx="7416824" cy="403609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Elevated maternal AFP levels are associated with: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Neural tube defect, anencephaly.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 maternal  AFP levels are associated with: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risk of Down’s syndrome.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AFP is a tumor marker for:</a:t>
            </a:r>
          </a:p>
          <a:p>
            <a:pPr lvl="2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Hepatoma and testicular cancer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61A6EA5B-8F0C-22B1-C92A-FF24CD3D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662782"/>
          </a:xfrm>
        </p:spPr>
        <p:txBody>
          <a:bodyPr>
            <a:noAutofit/>
          </a:bodyPr>
          <a:lstStyle/>
          <a:p>
            <a:pPr algn="ctr"/>
            <a:r>
              <a:rPr lang="el-GR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itchFamily="18" charset="2"/>
              </a:rPr>
              <a:t>α1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itchFamily="18" charset="2"/>
              </a:rPr>
              <a:t>Fetoglobulin(AFP) (cont.)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CA95823-AD4C-38F3-AC05-89DE9720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FD5F-372D-6F40-948E-F0D3AF50355B}" type="slidenum">
              <a:rPr lang="en-GB" altLang="en-SA" smtClean="0"/>
              <a:pPr/>
              <a:t>17</a:t>
            </a:fld>
            <a:endParaRPr lang="en-GB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ACC79F65-B867-5114-2CF0-09D0462F26A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00100" y="363958"/>
            <a:ext cx="7772400" cy="5191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Fibrinogen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63D29176-4925-3B82-C005-3C7691566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997371"/>
            <a:ext cx="8335812" cy="199983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MW 340 000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polypeptide chains, 2</a:t>
            </a:r>
            <a:r>
              <a:rPr lang="el-GR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(67,000), 2</a:t>
            </a:r>
            <a:r>
              <a:rPr lang="el-GR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(56,000), 2</a:t>
            </a:r>
            <a:r>
              <a:rPr lang="en-US" altLang="en-S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(47,000)</a:t>
            </a:r>
          </a:p>
        </p:txBody>
      </p:sp>
      <p:sp>
        <p:nvSpPr>
          <p:cNvPr id="26651" name="Slide Number Placeholder 30">
            <a:extLst>
              <a:ext uri="{FF2B5EF4-FFF2-40B4-BE49-F238E27FC236}">
                <a16:creationId xmlns:a16="http://schemas.microsoft.com/office/drawing/2014/main" id="{D0B4ADFD-0473-CAA6-1A20-876C9227B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A1B46C-4D67-6049-844F-4A6703FD5953}" type="slidenum">
              <a:rPr lang="en-GB" altLang="en-SA" sz="1400"/>
              <a:pPr eaLnBrk="1" hangingPunct="1"/>
              <a:t>18</a:t>
            </a:fld>
            <a:endParaRPr lang="en-GB" altLang="en-SA" sz="1400"/>
          </a:p>
        </p:txBody>
      </p:sp>
      <p:sp>
        <p:nvSpPr>
          <p:cNvPr id="134148" name="Rectangle 4">
            <a:extLst>
              <a:ext uri="{FF2B5EF4-FFF2-40B4-BE49-F238E27FC236}">
                <a16:creationId xmlns:a16="http://schemas.microsoft.com/office/drawing/2014/main" id="{6F40D4C3-6218-7A14-88DC-C57293385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2363" y="3667126"/>
            <a:ext cx="2609850" cy="17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34149" name="Rectangle 5">
            <a:extLst>
              <a:ext uri="{FF2B5EF4-FFF2-40B4-BE49-F238E27FC236}">
                <a16:creationId xmlns:a16="http://schemas.microsoft.com/office/drawing/2014/main" id="{68739ED9-4665-DF9A-9ABB-61FEDE86A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3213" y="3616327"/>
            <a:ext cx="2609850" cy="17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34150" name="Rectangle 6">
            <a:extLst>
              <a:ext uri="{FF2B5EF4-FFF2-40B4-BE49-F238E27FC236}">
                <a16:creationId xmlns:a16="http://schemas.microsoft.com/office/drawing/2014/main" id="{BE76491C-8667-AA01-D78C-54089C765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1463" y="4171951"/>
            <a:ext cx="2190750" cy="17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34151" name="Rectangle 7">
            <a:extLst>
              <a:ext uri="{FF2B5EF4-FFF2-40B4-BE49-F238E27FC236}">
                <a16:creationId xmlns:a16="http://schemas.microsoft.com/office/drawing/2014/main" id="{42154A4E-DDD4-9A8A-ED0E-6D4EBA42CE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4171951"/>
            <a:ext cx="2190750" cy="1714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34152" name="Rectangle 8">
            <a:extLst>
              <a:ext uri="{FF2B5EF4-FFF2-40B4-BE49-F238E27FC236}">
                <a16:creationId xmlns:a16="http://schemas.microsoft.com/office/drawing/2014/main" id="{37FC9F2E-736B-49E2-8D5C-E4D0ED9983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7213" y="4676776"/>
            <a:ext cx="1905000" cy="190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34153" name="Rectangle 9">
            <a:extLst>
              <a:ext uri="{FF2B5EF4-FFF2-40B4-BE49-F238E27FC236}">
                <a16:creationId xmlns:a16="http://schemas.microsoft.com/office/drawing/2014/main" id="{9419D886-29C2-B4E9-8696-03C2CE0CF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8925" y="4705351"/>
            <a:ext cx="1905000" cy="190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SA"/>
          </a:p>
        </p:txBody>
      </p:sp>
      <p:sp>
        <p:nvSpPr>
          <p:cNvPr id="134154" name="Text Box 10">
            <a:extLst>
              <a:ext uri="{FF2B5EF4-FFF2-40B4-BE49-F238E27FC236}">
                <a16:creationId xmlns:a16="http://schemas.microsoft.com/office/drawing/2014/main" id="{922E0DB3-C548-D5F8-B35A-80F0A6E82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1975" y="3492501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>
                <a:solidFill>
                  <a:schemeClr val="accent1"/>
                </a:solidFill>
                <a:latin typeface="Symbol" pitchFamily="2" charset="2"/>
              </a:rPr>
              <a:t>a</a:t>
            </a:r>
          </a:p>
        </p:txBody>
      </p:sp>
      <p:sp>
        <p:nvSpPr>
          <p:cNvPr id="134155" name="Text Box 11">
            <a:extLst>
              <a:ext uri="{FF2B5EF4-FFF2-40B4-BE49-F238E27FC236}">
                <a16:creationId xmlns:a16="http://schemas.microsoft.com/office/drawing/2014/main" id="{64F4D1DB-49AB-87DB-A205-BD8EA8396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3088" y="4064001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>
                <a:solidFill>
                  <a:schemeClr val="accent1"/>
                </a:solidFill>
                <a:latin typeface="Symbol" pitchFamily="2" charset="2"/>
              </a:rPr>
              <a:t>b</a:t>
            </a:r>
          </a:p>
        </p:txBody>
      </p:sp>
      <p:sp>
        <p:nvSpPr>
          <p:cNvPr id="134156" name="Text Box 12">
            <a:extLst>
              <a:ext uri="{FF2B5EF4-FFF2-40B4-BE49-F238E27FC236}">
                <a16:creationId xmlns:a16="http://schemas.microsoft.com/office/drawing/2014/main" id="{488A4F42-7BB8-A903-C101-312799A10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7688" y="4559301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>
                <a:solidFill>
                  <a:schemeClr val="accent1"/>
                </a:solidFill>
                <a:latin typeface="Symbol" pitchFamily="2" charset="2"/>
              </a:rPr>
              <a:t>g</a:t>
            </a:r>
          </a:p>
        </p:txBody>
      </p:sp>
      <p:sp>
        <p:nvSpPr>
          <p:cNvPr id="134157" name="Line 13">
            <a:extLst>
              <a:ext uri="{FF2B5EF4-FFF2-40B4-BE49-F238E27FC236}">
                <a16:creationId xmlns:a16="http://schemas.microsoft.com/office/drawing/2014/main" id="{749251B0-4A01-C8A7-80AD-11298F0EB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8363" y="3825876"/>
            <a:ext cx="0" cy="3429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58" name="Line 14">
            <a:extLst>
              <a:ext uri="{FF2B5EF4-FFF2-40B4-BE49-F238E27FC236}">
                <a16:creationId xmlns:a16="http://schemas.microsoft.com/office/drawing/2014/main" id="{7E770A92-8884-C056-E7C6-4B03B467C3C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68963" y="3832226"/>
            <a:ext cx="0" cy="3429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59" name="Line 15">
            <a:extLst>
              <a:ext uri="{FF2B5EF4-FFF2-40B4-BE49-F238E27FC236}">
                <a16:creationId xmlns:a16="http://schemas.microsoft.com/office/drawing/2014/main" id="{6E2693BF-039C-6D45-7B4B-477EFD0BA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7813" y="3838576"/>
            <a:ext cx="0" cy="838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0" name="Line 16">
            <a:extLst>
              <a:ext uri="{FF2B5EF4-FFF2-40B4-BE49-F238E27FC236}">
                <a16:creationId xmlns:a16="http://schemas.microsoft.com/office/drawing/2014/main" id="{C30DAAB2-19BE-F98F-FD69-578C2AB38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202363" y="3838575"/>
            <a:ext cx="0" cy="987425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1" name="Line 17">
            <a:extLst>
              <a:ext uri="{FF2B5EF4-FFF2-40B4-BE49-F238E27FC236}">
                <a16:creationId xmlns:a16="http://schemas.microsoft.com/office/drawing/2014/main" id="{8D72CD6B-5B4D-5C84-CC69-ABE2B941CF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1663" y="4352926"/>
            <a:ext cx="0" cy="32385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2" name="Line 18">
            <a:extLst>
              <a:ext uri="{FF2B5EF4-FFF2-40B4-BE49-F238E27FC236}">
                <a16:creationId xmlns:a16="http://schemas.microsoft.com/office/drawing/2014/main" id="{BF85D4DC-BD93-2BD4-AD2B-52DFC97F30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21362" y="4346576"/>
            <a:ext cx="1" cy="46355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4" name="Line 20">
            <a:extLst>
              <a:ext uri="{FF2B5EF4-FFF2-40B4-BE49-F238E27FC236}">
                <a16:creationId xmlns:a16="http://schemas.microsoft.com/office/drawing/2014/main" id="{CB4B7431-D908-B47A-8AEF-71291DDEFB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26013" y="3476626"/>
            <a:ext cx="0" cy="1905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5" name="Line 21">
            <a:extLst>
              <a:ext uri="{FF2B5EF4-FFF2-40B4-BE49-F238E27FC236}">
                <a16:creationId xmlns:a16="http://schemas.microsoft.com/office/drawing/2014/main" id="{72511C97-F7DF-26D7-3DA2-03FE053AE7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02263" y="3476626"/>
            <a:ext cx="0" cy="1905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6" name="Line 22">
            <a:extLst>
              <a:ext uri="{FF2B5EF4-FFF2-40B4-BE49-F238E27FC236}">
                <a16:creationId xmlns:a16="http://schemas.microsoft.com/office/drawing/2014/main" id="{187400B2-710B-46EE-8C19-279F680A9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6013" y="3470276"/>
            <a:ext cx="47625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8" name="Line 24">
            <a:extLst>
              <a:ext uri="{FF2B5EF4-FFF2-40B4-BE49-F238E27FC236}">
                <a16:creationId xmlns:a16="http://schemas.microsoft.com/office/drawing/2014/main" id="{8DB00A0B-FEE3-D878-BF85-5CA78583B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6963" y="4886326"/>
            <a:ext cx="0" cy="1905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69" name="Line 25">
            <a:extLst>
              <a:ext uri="{FF2B5EF4-FFF2-40B4-BE49-F238E27FC236}">
                <a16:creationId xmlns:a16="http://schemas.microsoft.com/office/drawing/2014/main" id="{0C184B9A-8C01-3759-A4EC-DB473CF4C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3213" y="4886326"/>
            <a:ext cx="0" cy="1905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70" name="Line 26">
            <a:extLst>
              <a:ext uri="{FF2B5EF4-FFF2-40B4-BE49-F238E27FC236}">
                <a16:creationId xmlns:a16="http://schemas.microsoft.com/office/drawing/2014/main" id="{BF94485A-5737-3412-826C-758A64A852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6963" y="5076826"/>
            <a:ext cx="47625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71" name="Line 27">
            <a:extLst>
              <a:ext uri="{FF2B5EF4-FFF2-40B4-BE49-F238E27FC236}">
                <a16:creationId xmlns:a16="http://schemas.microsoft.com/office/drawing/2014/main" id="{7F4EF96D-C8CE-EEFC-6F36-41761C71D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2113" y="5629276"/>
            <a:ext cx="47625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4172" name="Text Box 28">
            <a:extLst>
              <a:ext uri="{FF2B5EF4-FFF2-40B4-BE49-F238E27FC236}">
                <a16:creationId xmlns:a16="http://schemas.microsoft.com/office/drawing/2014/main" id="{0B47841B-DAA2-65D7-08F9-7B4CB7312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7088" y="5362576"/>
            <a:ext cx="1976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dirty="0">
                <a:latin typeface="Calibri" panose="020F0502020204030204" pitchFamily="34" charset="0"/>
              </a:rPr>
              <a:t>Disulfide bond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13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13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3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3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134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500"/>
                                        <p:tgtEl>
                                          <p:spTgt spid="134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134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134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134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13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134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500"/>
                                        <p:tgtEl>
                                          <p:spTgt spid="134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500"/>
                                        <p:tgtEl>
                                          <p:spTgt spid="134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 animBg="1"/>
      <p:bldP spid="134149" grpId="0" animBg="1"/>
      <p:bldP spid="134150" grpId="0" animBg="1"/>
      <p:bldP spid="134151" grpId="0" animBg="1"/>
      <p:bldP spid="134152" grpId="0" animBg="1"/>
      <p:bldP spid="134153" grpId="0" animBg="1"/>
      <p:bldP spid="134154" grpId="0"/>
      <p:bldP spid="134155" grpId="0"/>
      <p:bldP spid="134156" grpId="0"/>
      <p:bldP spid="13417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2">
            <a:extLst>
              <a:ext uri="{FF2B5EF4-FFF2-40B4-BE49-F238E27FC236}">
                <a16:creationId xmlns:a16="http://schemas.microsoft.com/office/drawing/2014/main" id="{BB322462-A7BB-299D-965E-26D448B0D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5105400" cy="792162"/>
          </a:xfrm>
        </p:spPr>
        <p:txBody>
          <a:bodyPr/>
          <a:lstStyle/>
          <a:p>
            <a:pPr eaLnBrk="1" hangingPunct="1"/>
            <a:r>
              <a:rPr lang="en-US" altLang="en-SA" sz="3200" b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Fibrinogen (Factor I):</a:t>
            </a:r>
            <a:endParaRPr lang="en-US" altLang="en-SA" sz="3200"/>
          </a:p>
        </p:txBody>
      </p:sp>
      <p:sp>
        <p:nvSpPr>
          <p:cNvPr id="39939" name="Content Placeholder 3">
            <a:extLst>
              <a:ext uri="{FF2B5EF4-FFF2-40B4-BE49-F238E27FC236}">
                <a16:creationId xmlns:a16="http://schemas.microsoft.com/office/drawing/2014/main" id="{15206E9A-AD6A-CD22-9BEE-1638A6F6636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162800" cy="4572000"/>
          </a:xfrm>
        </p:spPr>
        <p:txBody>
          <a:bodyPr/>
          <a:lstStyle/>
          <a:p>
            <a:pPr marL="273050" lvl="1" indent="-273050" algn="just" eaLnBrk="1" hangingPunct="1">
              <a:lnSpc>
                <a:spcPct val="150000"/>
              </a:lnSpc>
              <a:spcBef>
                <a:spcPts val="575"/>
              </a:spcBef>
              <a:buClr>
                <a:schemeClr val="accent1"/>
              </a:buClr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Fibrinogen is soluble plasma glycoprotein that consists of 3 non identical pairs of polypeptides chains (A</a:t>
            </a:r>
            <a:r>
              <a:rPr lang="el-GR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</a:t>
            </a:r>
            <a:r>
              <a:rPr lang="el-GR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)</a:t>
            </a:r>
            <a:r>
              <a:rPr lang="en-US" altLang="en-SA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2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 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covalently linked by disulfide bonds.</a:t>
            </a:r>
          </a:p>
          <a:p>
            <a:pPr marL="273050" lvl="1" indent="-273050" algn="just" eaLnBrk="1" hangingPunct="1">
              <a:lnSpc>
                <a:spcPct val="150000"/>
              </a:lnSpc>
              <a:spcBef>
                <a:spcPts val="575"/>
              </a:spcBef>
              <a:buClr>
                <a:schemeClr val="accent1"/>
              </a:buClr>
            </a:pPr>
            <a:endParaRPr lang="en-US" altLang="en-SA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1" indent="-273050" algn="just" eaLnBrk="1" hangingPunct="1">
              <a:lnSpc>
                <a:spcPct val="150000"/>
              </a:lnSpc>
              <a:spcBef>
                <a:spcPts val="575"/>
              </a:spcBef>
              <a:buClr>
                <a:schemeClr val="accent1"/>
              </a:buClr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a molecular weight of 340kDa .</a:t>
            </a:r>
          </a:p>
          <a:p>
            <a:pPr marL="273050" lvl="1" indent="-273050" algn="just" eaLnBrk="1" hangingPunct="1">
              <a:lnSpc>
                <a:spcPct val="150000"/>
              </a:lnSpc>
              <a:spcBef>
                <a:spcPts val="575"/>
              </a:spcBef>
              <a:buClr>
                <a:schemeClr val="accent1"/>
              </a:buClr>
            </a:pPr>
            <a:endParaRPr lang="en-US" altLang="en-SA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1" indent="-273050" algn="just" eaLnBrk="1" hangingPunct="1">
              <a:lnSpc>
                <a:spcPct val="150000"/>
              </a:lnSpc>
              <a:spcBef>
                <a:spcPts val="575"/>
              </a:spcBef>
              <a:buClr>
                <a:schemeClr val="accent1"/>
              </a:buClr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 the first coagulation factor.</a:t>
            </a:r>
          </a:p>
          <a:p>
            <a:pPr marL="273050" lvl="1" indent="-273050" algn="just" eaLnBrk="1" hangingPunct="1">
              <a:lnSpc>
                <a:spcPct val="150000"/>
              </a:lnSpc>
              <a:spcBef>
                <a:spcPts val="575"/>
              </a:spcBef>
              <a:buClr>
                <a:schemeClr val="accent1"/>
              </a:buClr>
            </a:pPr>
            <a:endParaRPr lang="en-US" altLang="en-S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endParaRPr lang="en-US" altLang="en-SA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EB2181-735E-17BF-BE3C-AA91C2845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70672F7-2519-7F46-90F8-061CBC7FC64B}" type="slidenum">
              <a:rPr lang="en-US" altLang="en-SA">
                <a:latin typeface="Franklin Gothic Book" panose="020B0503020102020204" pitchFamily="34" charset="0"/>
              </a:rPr>
              <a:pPr eaLnBrk="1" hangingPunct="1"/>
              <a:t>19</a:t>
            </a:fld>
            <a:endParaRPr lang="en-US" altLang="en-SA">
              <a:latin typeface="Franklin Gothic Book" panose="020B0503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39C41393-B9C1-7D5F-61F1-4553A35B665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40531"/>
            <a:ext cx="8229600" cy="54019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Causes of transferrin deficiency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7BABD2D-BFDA-1D27-89D8-63DD807E4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1412776"/>
            <a:ext cx="7566306" cy="354382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Burns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Infections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Malignancies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Liver and kidney diseases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Pregnancy</a:t>
            </a:r>
          </a:p>
          <a:p>
            <a:pPr eaLnBrk="1" hangingPunct="1">
              <a:lnSpc>
                <a:spcPct val="150000"/>
              </a:lnSpc>
              <a:buFont typeface="Wingdings 3" pitchFamily="2" charset="2"/>
              <a:buNone/>
            </a:pPr>
            <a:endParaRPr lang="en-GB" altLang="en-SA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</p:txBody>
      </p:sp>
      <p:sp>
        <p:nvSpPr>
          <p:cNvPr id="13316" name="Slide Number Placeholder 7">
            <a:extLst>
              <a:ext uri="{FF2B5EF4-FFF2-40B4-BE49-F238E27FC236}">
                <a16:creationId xmlns:a16="http://schemas.microsoft.com/office/drawing/2014/main" id="{10A2EE0B-B8F6-0896-A8CE-A3C99C46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E43E593-58C7-8444-ACDF-BA869663DE00}" type="slidenum">
              <a:rPr lang="en-GB" altLang="en-SA" sz="1400"/>
              <a:pPr eaLnBrk="1" hangingPunct="1"/>
              <a:t>2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2BAE68C5-5847-6E69-6A0A-D5F3CD44D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2" y="1412875"/>
            <a:ext cx="8104187" cy="1239838"/>
          </a:xfrm>
        </p:spPr>
        <p:txBody>
          <a:bodyPr>
            <a:normAutofit/>
          </a:bodyPr>
          <a:lstStyle/>
          <a:p>
            <a:pPr marL="640080" lvl="1" indent="-274320" eaLnBrk="1" fontAlgn="auto" hangingPunct="1">
              <a:lnSpc>
                <a:spcPct val="125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Function:</a:t>
            </a:r>
          </a:p>
          <a:p>
            <a:pPr marL="365760" lvl="1" indent="0">
              <a:lnSpc>
                <a:spcPct val="125000"/>
              </a:lnSpc>
              <a:buNone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Blood coagulation (clotting). (</a:t>
            </a: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coagulation factor.)</a:t>
            </a:r>
          </a:p>
          <a:p>
            <a:pPr marL="365760" lvl="1" indent="0" eaLnBrk="1" fontAlgn="auto" hangingPunct="1">
              <a:lnSpc>
                <a:spcPct val="125000"/>
              </a:lnSpc>
              <a:spcAft>
                <a:spcPts val="0"/>
              </a:spcAft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60" name="Slide Number Placeholder 15">
            <a:extLst>
              <a:ext uri="{FF2B5EF4-FFF2-40B4-BE49-F238E27FC236}">
                <a16:creationId xmlns:a16="http://schemas.microsoft.com/office/drawing/2014/main" id="{ADB947BB-E60B-D739-032D-D1A80570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F0B7A8C-B1A7-5544-834C-E22F10C96F72}" type="slidenum">
              <a:rPr lang="en-GB" altLang="en-SA" sz="1400"/>
              <a:pPr eaLnBrk="1" hangingPunct="1"/>
              <a:t>20</a:t>
            </a:fld>
            <a:endParaRPr lang="en-GB" altLang="en-SA" sz="1400"/>
          </a:p>
        </p:txBody>
      </p:sp>
      <p:sp>
        <p:nvSpPr>
          <p:cNvPr id="138244" name="Text Box 4">
            <a:extLst>
              <a:ext uri="{FF2B5EF4-FFF2-40B4-BE49-F238E27FC236}">
                <a16:creationId xmlns:a16="http://schemas.microsoft.com/office/drawing/2014/main" id="{3AF7DB41-518E-E4A7-D297-7ED9941CA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7088" y="3490913"/>
            <a:ext cx="1681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Fibrinogen</a:t>
            </a:r>
          </a:p>
        </p:txBody>
      </p:sp>
      <p:sp>
        <p:nvSpPr>
          <p:cNvPr id="138245" name="Text Box 5">
            <a:extLst>
              <a:ext uri="{FF2B5EF4-FFF2-40B4-BE49-F238E27FC236}">
                <a16:creationId xmlns:a16="http://schemas.microsoft.com/office/drawing/2014/main" id="{463F1FCA-6C75-F670-F66B-04E95F598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5188" y="3548063"/>
            <a:ext cx="102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</a:t>
            </a:r>
          </a:p>
        </p:txBody>
      </p:sp>
      <p:sp>
        <p:nvSpPr>
          <p:cNvPr id="138246" name="Freeform 6">
            <a:extLst>
              <a:ext uri="{FF2B5EF4-FFF2-40B4-BE49-F238E27FC236}">
                <a16:creationId xmlns:a16="http://schemas.microsoft.com/office/drawing/2014/main" id="{908F2D8E-7602-E8F9-91DF-EB2A6193126A}"/>
              </a:ext>
            </a:extLst>
          </p:cNvPr>
          <p:cNvSpPr>
            <a:spLocks/>
          </p:cNvSpPr>
          <p:nvPr/>
        </p:nvSpPr>
        <p:spPr bwMode="auto">
          <a:xfrm>
            <a:off x="3635896" y="3579813"/>
            <a:ext cx="2309292" cy="215900"/>
          </a:xfrm>
          <a:custGeom>
            <a:avLst/>
            <a:gdLst>
              <a:gd name="T0" fmla="*/ 0 w 1068"/>
              <a:gd name="T1" fmla="*/ 2147483647 h 136"/>
              <a:gd name="T2" fmla="*/ 2147483647 w 1068"/>
              <a:gd name="T3" fmla="*/ 2147483647 h 136"/>
              <a:gd name="T4" fmla="*/ 2147483647 w 1068"/>
              <a:gd name="T5" fmla="*/ 2147483647 h 136"/>
              <a:gd name="T6" fmla="*/ 2147483647 w 1068"/>
              <a:gd name="T7" fmla="*/ 2147483647 h 136"/>
              <a:gd name="T8" fmla="*/ 2147483647 w 1068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136"/>
              <a:gd name="T17" fmla="*/ 1068 w 1068"/>
              <a:gd name="T18" fmla="*/ 136 h 1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136">
                <a:moveTo>
                  <a:pt x="0" y="136"/>
                </a:moveTo>
                <a:cubicBezTo>
                  <a:pt x="44" y="120"/>
                  <a:pt x="172" y="62"/>
                  <a:pt x="264" y="40"/>
                </a:cubicBezTo>
                <a:cubicBezTo>
                  <a:pt x="356" y="18"/>
                  <a:pt x="454" y="0"/>
                  <a:pt x="552" y="4"/>
                </a:cubicBezTo>
                <a:cubicBezTo>
                  <a:pt x="650" y="8"/>
                  <a:pt x="766" y="42"/>
                  <a:pt x="852" y="64"/>
                </a:cubicBezTo>
                <a:cubicBezTo>
                  <a:pt x="938" y="86"/>
                  <a:pt x="1023" y="121"/>
                  <a:pt x="1068" y="136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8247" name="Text Box 7">
            <a:extLst>
              <a:ext uri="{FF2B5EF4-FFF2-40B4-BE49-F238E27FC236}">
                <a16:creationId xmlns:a16="http://schemas.microsoft.com/office/drawing/2014/main" id="{56D145E4-2472-D661-4F8E-0B156B895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017" y="3122613"/>
            <a:ext cx="154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SA" sz="24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Thrombin</a:t>
            </a:r>
          </a:p>
        </p:txBody>
      </p:sp>
      <p:sp>
        <p:nvSpPr>
          <p:cNvPr id="138249" name="Text Box 9">
            <a:extLst>
              <a:ext uri="{FF2B5EF4-FFF2-40B4-BE49-F238E27FC236}">
                <a16:creationId xmlns:a16="http://schemas.microsoft.com/office/drawing/2014/main" id="{68A5F1E3-8C14-1678-7782-C8EC4AB72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2288" y="4786313"/>
            <a:ext cx="1028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Fibrin</a:t>
            </a:r>
          </a:p>
        </p:txBody>
      </p:sp>
      <p:sp>
        <p:nvSpPr>
          <p:cNvPr id="138250" name="Text Box 10">
            <a:extLst>
              <a:ext uri="{FF2B5EF4-FFF2-40B4-BE49-F238E27FC236}">
                <a16:creationId xmlns:a16="http://schemas.microsoft.com/office/drawing/2014/main" id="{3E3AA3F2-C82C-7156-F1A6-06F3EF4AD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738" y="4841231"/>
            <a:ext cx="1826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Degradation</a:t>
            </a:r>
            <a:endParaRPr lang="en-US" altLang="en-S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251" name="Freeform 11">
            <a:extLst>
              <a:ext uri="{FF2B5EF4-FFF2-40B4-BE49-F238E27FC236}">
                <a16:creationId xmlns:a16="http://schemas.microsoft.com/office/drawing/2014/main" id="{EC192481-1C06-16CF-9B4D-186A502F16D2}"/>
              </a:ext>
            </a:extLst>
          </p:cNvPr>
          <p:cNvSpPr>
            <a:spLocks/>
          </p:cNvSpPr>
          <p:nvPr/>
        </p:nvSpPr>
        <p:spPr bwMode="auto">
          <a:xfrm>
            <a:off x="2820988" y="4875213"/>
            <a:ext cx="2190750" cy="215900"/>
          </a:xfrm>
          <a:custGeom>
            <a:avLst/>
            <a:gdLst>
              <a:gd name="T0" fmla="*/ 0 w 1068"/>
              <a:gd name="T1" fmla="*/ 2147483647 h 136"/>
              <a:gd name="T2" fmla="*/ 2147483647 w 1068"/>
              <a:gd name="T3" fmla="*/ 2147483647 h 136"/>
              <a:gd name="T4" fmla="*/ 2147483647 w 1068"/>
              <a:gd name="T5" fmla="*/ 2147483647 h 136"/>
              <a:gd name="T6" fmla="*/ 2147483647 w 1068"/>
              <a:gd name="T7" fmla="*/ 2147483647 h 136"/>
              <a:gd name="T8" fmla="*/ 2147483647 w 1068"/>
              <a:gd name="T9" fmla="*/ 2147483647 h 1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8"/>
              <a:gd name="T16" fmla="*/ 0 h 136"/>
              <a:gd name="T17" fmla="*/ 1068 w 1068"/>
              <a:gd name="T18" fmla="*/ 136 h 1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8" h="136">
                <a:moveTo>
                  <a:pt x="0" y="136"/>
                </a:moveTo>
                <a:cubicBezTo>
                  <a:pt x="44" y="120"/>
                  <a:pt x="172" y="62"/>
                  <a:pt x="264" y="40"/>
                </a:cubicBezTo>
                <a:cubicBezTo>
                  <a:pt x="356" y="18"/>
                  <a:pt x="454" y="0"/>
                  <a:pt x="552" y="4"/>
                </a:cubicBezTo>
                <a:cubicBezTo>
                  <a:pt x="650" y="8"/>
                  <a:pt x="766" y="42"/>
                  <a:pt x="852" y="64"/>
                </a:cubicBezTo>
                <a:cubicBezTo>
                  <a:pt x="938" y="86"/>
                  <a:pt x="1023" y="121"/>
                  <a:pt x="1068" y="136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SA"/>
          </a:p>
        </p:txBody>
      </p:sp>
      <p:sp>
        <p:nvSpPr>
          <p:cNvPr id="138252" name="Text Box 12">
            <a:extLst>
              <a:ext uri="{FF2B5EF4-FFF2-40B4-BE49-F238E27FC236}">
                <a16:creationId xmlns:a16="http://schemas.microsoft.com/office/drawing/2014/main" id="{2116E9DF-6C3F-87BE-5E56-27F323F1F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6891" y="4396557"/>
            <a:ext cx="12442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SA" sz="24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Plasmin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E7EC6CD-96D4-D46F-2759-3CAC805EBCF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00100" y="363958"/>
            <a:ext cx="7772400" cy="5191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Fibrinogen (cont.)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8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38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/>
      <p:bldP spid="138245" grpId="0"/>
      <p:bldP spid="138247" grpId="0"/>
      <p:bldP spid="138249" grpId="0"/>
      <p:bldP spid="138250" grpId="0"/>
      <p:bldP spid="13825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A8EDA82D-F660-D299-F932-28A72C63978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3850" y="44450"/>
            <a:ext cx="8229600" cy="72025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Lipid transport in blood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74295FBC-6BD2-30E9-AA08-63D27B568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12875"/>
            <a:ext cx="7704782" cy="38163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plasma lipoprotein are spherical macromolecular complex of lipids and specific proteins (apolipoproteins )</a:t>
            </a:r>
          </a:p>
          <a:p>
            <a:pPr algn="just" eaLnBrk="1" hangingPunct="1">
              <a:lnSpc>
                <a:spcPct val="150000"/>
              </a:lnSpc>
              <a:buFont typeface="Wingdings 3" pitchFamily="2" charset="2"/>
              <a:buNone/>
            </a:pPr>
            <a:endParaRPr lang="en-US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Lipoprotein's function both to keep their component lipid soluble as they transport them in the plasma (to and from the tissues)</a:t>
            </a:r>
          </a:p>
        </p:txBody>
      </p:sp>
      <p:sp>
        <p:nvSpPr>
          <p:cNvPr id="28676" name="Slide Number Placeholder 7">
            <a:extLst>
              <a:ext uri="{FF2B5EF4-FFF2-40B4-BE49-F238E27FC236}">
                <a16:creationId xmlns:a16="http://schemas.microsoft.com/office/drawing/2014/main" id="{BBF3488B-AA20-95CF-F6F7-5E54A62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B437A83-4CA6-C34C-A9E7-993C01531910}" type="slidenum">
              <a:rPr lang="en-GB" altLang="en-SA" sz="1400"/>
              <a:pPr eaLnBrk="1" hangingPunct="1"/>
              <a:t>21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Slide Number Placeholder 8">
            <a:extLst>
              <a:ext uri="{FF2B5EF4-FFF2-40B4-BE49-F238E27FC236}">
                <a16:creationId xmlns:a16="http://schemas.microsoft.com/office/drawing/2014/main" id="{C12D0805-BFF3-169A-1AE8-BB337C5A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9A775A-15C1-B340-9FB7-F6A11171883E}" type="slidenum">
              <a:rPr lang="en-GB" altLang="en-SA" sz="1400"/>
              <a:pPr eaLnBrk="1" hangingPunct="1"/>
              <a:t>22</a:t>
            </a:fld>
            <a:endParaRPr lang="en-GB" altLang="en-SA" sz="1400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AB010F1A-E3C2-07A9-8E18-58F810A57E3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205706" y="269080"/>
            <a:ext cx="6732588" cy="64849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Plasma Lipoproteins Structure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371F8D5E-68DD-18B7-691C-47C21188BFC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298426"/>
            <a:ext cx="3086100" cy="460851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 core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Triglycerides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Cholesterol esters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LP surface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Phospholipids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en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cholesterol</a:t>
            </a:r>
          </a:p>
        </p:txBody>
      </p:sp>
      <p:pic>
        <p:nvPicPr>
          <p:cNvPr id="118789" name="Picture 5">
            <a:extLst>
              <a:ext uri="{FF2B5EF4-FFF2-40B4-BE49-F238E27FC236}">
                <a16:creationId xmlns:a16="http://schemas.microsoft.com/office/drawing/2014/main" id="{E095B9DA-6158-BEDD-7CD7-02F754FD2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043" y="1813310"/>
            <a:ext cx="4939813" cy="323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>
            <a:extLst>
              <a:ext uri="{FF2B5EF4-FFF2-40B4-BE49-F238E27FC236}">
                <a16:creationId xmlns:a16="http://schemas.microsoft.com/office/drawing/2014/main" id="{7C6E1C5D-5F5E-7F47-1918-19AB27F3D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945" y="2190690"/>
            <a:ext cx="5399087" cy="3529012"/>
          </a:xfrm>
        </p:spPr>
        <p:txBody>
          <a:bodyPr/>
          <a:lstStyle/>
          <a:p>
            <a:pPr marL="623888" indent="-514350" eaLnBrk="1" hangingPunct="1">
              <a:lnSpc>
                <a:spcPct val="150000"/>
              </a:lnSpc>
            </a:pPr>
            <a:endParaRPr lang="en-US" altLang="en-SA" sz="700" dirty="0">
              <a:latin typeface="Calibri" panose="020F0502020204030204" pitchFamily="34" charset="0"/>
            </a:endParaRPr>
          </a:p>
          <a:p>
            <a:pPr marL="401638" lvl="2" indent="-169863" algn="just" eaLnBrk="1" hangingPunct="1">
              <a:lnSpc>
                <a:spcPct val="150000"/>
              </a:lnSpc>
              <a:buClr>
                <a:schemeClr val="accent1"/>
              </a:buClr>
              <a:buSzPct val="70000"/>
              <a:buFont typeface="Wingdings 2" pitchFamily="2" charset="2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Chylomicrons</a:t>
            </a:r>
          </a:p>
          <a:p>
            <a:pPr marL="401638" lvl="2" indent="-169863" algn="just" eaLnBrk="1" hangingPunct="1">
              <a:lnSpc>
                <a:spcPct val="150000"/>
              </a:lnSpc>
              <a:buClr>
                <a:schemeClr val="accent1"/>
              </a:buClr>
              <a:buSzPct val="70000"/>
              <a:buFont typeface="Wingdings 2" pitchFamily="2" charset="2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low-density lipoproteins (VLDL)</a:t>
            </a:r>
          </a:p>
          <a:p>
            <a:pPr marL="401638" lvl="2" indent="-169863" algn="just" eaLnBrk="1" hangingPunct="1">
              <a:lnSpc>
                <a:spcPct val="150000"/>
              </a:lnSpc>
              <a:buClr>
                <a:schemeClr val="accent1"/>
              </a:buClr>
              <a:buSzPct val="70000"/>
              <a:buFont typeface="Wingdings 2" pitchFamily="2" charset="2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density lipoproteins (IDL)</a:t>
            </a:r>
          </a:p>
          <a:p>
            <a:pPr marL="401638" lvl="2" indent="-169863" algn="just" eaLnBrk="1" hangingPunct="1">
              <a:lnSpc>
                <a:spcPct val="150000"/>
              </a:lnSpc>
              <a:buClr>
                <a:schemeClr val="accent1"/>
              </a:buClr>
              <a:buSzPct val="70000"/>
              <a:buFont typeface="Wingdings 2" pitchFamily="2" charset="2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density lipoproteins (LDL)</a:t>
            </a:r>
          </a:p>
          <a:p>
            <a:pPr marL="401638" lvl="2" indent="-169863" algn="just" eaLnBrk="1" hangingPunct="1">
              <a:lnSpc>
                <a:spcPct val="150000"/>
              </a:lnSpc>
              <a:buClr>
                <a:schemeClr val="accent1"/>
              </a:buClr>
              <a:buSzPct val="70000"/>
              <a:buFont typeface="Wingdings 2" pitchFamily="2" charset="2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density lipoproteins (HDL)</a:t>
            </a:r>
          </a:p>
        </p:txBody>
      </p:sp>
      <p:sp>
        <p:nvSpPr>
          <p:cNvPr id="30725" name="Slide Number Placeholder 10">
            <a:extLst>
              <a:ext uri="{FF2B5EF4-FFF2-40B4-BE49-F238E27FC236}">
                <a16:creationId xmlns:a16="http://schemas.microsoft.com/office/drawing/2014/main" id="{5F72279C-C802-6D3A-67ED-E068AE8F9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7055AA6-F52C-BE4C-9145-42B2C39CFBFA}" type="slidenum">
              <a:rPr lang="en-GB" altLang="en-SA" sz="1400"/>
              <a:pPr eaLnBrk="1" hangingPunct="1"/>
              <a:t>23</a:t>
            </a:fld>
            <a:endParaRPr lang="en-GB" altLang="en-SA" sz="1400"/>
          </a:p>
        </p:txBody>
      </p:sp>
      <p:pic>
        <p:nvPicPr>
          <p:cNvPr id="110596" name="Picture 4">
            <a:extLst>
              <a:ext uri="{FF2B5EF4-FFF2-40B4-BE49-F238E27FC236}">
                <a16:creationId xmlns:a16="http://schemas.microsoft.com/office/drawing/2014/main" id="{086864CF-DB86-9628-B3D3-5DF31E4092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4"/>
          <a:stretch>
            <a:fillRect/>
          </a:stretch>
        </p:blipFill>
        <p:spPr bwMode="auto">
          <a:xfrm>
            <a:off x="5549900" y="359464"/>
            <a:ext cx="3086100" cy="205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5">
            <a:extLst>
              <a:ext uri="{FF2B5EF4-FFF2-40B4-BE49-F238E27FC236}">
                <a16:creationId xmlns:a16="http://schemas.microsoft.com/office/drawing/2014/main" id="{32C8A5A5-35CE-701B-4F65-E255B1315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49" y="1043237"/>
            <a:ext cx="3655744" cy="742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01638" indent="-401638" eaLnBrk="0" hangingPunct="0"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1775" algn="l"/>
              </a:tabLs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2" eaLnBrk="1" hangingPunct="1">
              <a:lnSpc>
                <a:spcPct val="150000"/>
              </a:lnSpc>
              <a:buClr>
                <a:schemeClr val="accent1"/>
              </a:buClr>
              <a:buSzPct val="70000"/>
            </a:pPr>
            <a:r>
              <a:rPr lang="en-US" altLang="en-SA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Lipoprotein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>
            <a:extLst>
              <a:ext uri="{FF2B5EF4-FFF2-40B4-BE49-F238E27FC236}">
                <a16:creationId xmlns:a16="http://schemas.microsoft.com/office/drawing/2014/main" id="{392D5A3F-4EEC-2EAC-15E5-DC848BAEF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46" y="1556792"/>
            <a:ext cx="7776864" cy="2808312"/>
          </a:xfrm>
        </p:spPr>
        <p:txBody>
          <a:bodyPr>
            <a:normAutofit/>
          </a:bodyPr>
          <a:lstStyle/>
          <a:p>
            <a:pPr marL="457200" indent="-4572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Chemical composition</a:t>
            </a:r>
          </a:p>
          <a:p>
            <a:pPr marL="457200" indent="-4572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properties including density and floatation characteristics</a:t>
            </a:r>
          </a:p>
          <a:p>
            <a:pPr marL="457200" indent="-457200" algn="just" eaLnBrk="1" hangingPunct="1">
              <a:lnSpc>
                <a:spcPct val="150000"/>
              </a:lnSpc>
              <a:buFont typeface="+mj-lt"/>
              <a:buAutoNum type="arabicPeriod"/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Mobility upon electrophoresis</a:t>
            </a:r>
          </a:p>
        </p:txBody>
      </p:sp>
      <p:sp>
        <p:nvSpPr>
          <p:cNvPr id="31748" name="Slide Number Placeholder 9">
            <a:extLst>
              <a:ext uri="{FF2B5EF4-FFF2-40B4-BE49-F238E27FC236}">
                <a16:creationId xmlns:a16="http://schemas.microsoft.com/office/drawing/2014/main" id="{4DF44DA9-224D-B727-16B9-16075750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324C33-4961-C948-BC0F-15B0552F5A1D}" type="slidenum">
              <a:rPr lang="en-GB" altLang="en-SA" sz="1400"/>
              <a:pPr eaLnBrk="1" hangingPunct="1"/>
              <a:t>24</a:t>
            </a:fld>
            <a:endParaRPr lang="en-GB" altLang="en-SA" sz="1400"/>
          </a:p>
        </p:txBody>
      </p:sp>
      <p:sp>
        <p:nvSpPr>
          <p:cNvPr id="31747" name="Rectangle 4">
            <a:extLst>
              <a:ext uri="{FF2B5EF4-FFF2-40B4-BE49-F238E27FC236}">
                <a16:creationId xmlns:a16="http://schemas.microsoft.com/office/drawing/2014/main" id="{6A88B1E3-2EB1-D742-4B69-53F74B333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42" y="500195"/>
            <a:ext cx="80645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SA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Lipoprotein identified and classified on basis of: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F080A121-AAE4-F92E-DDEF-7B2D057AEA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8620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Chemical composition</a:t>
            </a:r>
            <a:br>
              <a:rPr lang="en-US" sz="4000" dirty="0">
                <a:latin typeface="Calibri" pitchFamily="34" charset="0"/>
                <a:cs typeface="Calibri" pitchFamily="34" charset="0"/>
              </a:rPr>
            </a:br>
            <a:endParaRPr lang="en-GB" sz="4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21979" name="Group 123">
            <a:extLst>
              <a:ext uri="{FF2B5EF4-FFF2-40B4-BE49-F238E27FC236}">
                <a16:creationId xmlns:a16="http://schemas.microsoft.com/office/drawing/2014/main" id="{29608902-3E69-332B-1AA2-C3C9DECB8012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874713" y="1108075"/>
          <a:ext cx="7345362" cy="2154238"/>
        </p:xfrm>
        <a:graphic>
          <a:graphicData uri="http://schemas.openxmlformats.org/drawingml/2006/table">
            <a:tbl>
              <a:tblPr rtl="1"/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0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09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HDL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LDL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VLDL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Chylomicron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             Lipoprotein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Chemical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90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Triglyceride    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18     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43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13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Cholesterol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30     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Phospholipid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CF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      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     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8000"/>
                        <a:buFont typeface="Wingdings 3" pitchFamily="18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Protein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819" name="Slide Number Placeholder 29">
            <a:extLst>
              <a:ext uri="{FF2B5EF4-FFF2-40B4-BE49-F238E27FC236}">
                <a16:creationId xmlns:a16="http://schemas.microsoft.com/office/drawing/2014/main" id="{F6359A1A-2898-A4A6-13E7-0730D72E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00D1254-824F-6449-B699-F56B4260A0D5}" type="slidenum">
              <a:rPr lang="en-GB" altLang="en-SA" sz="1400"/>
              <a:pPr eaLnBrk="1" hangingPunct="1"/>
              <a:t>25</a:t>
            </a:fld>
            <a:endParaRPr lang="en-GB" altLang="en-SA" sz="1400"/>
          </a:p>
        </p:txBody>
      </p:sp>
      <p:sp>
        <p:nvSpPr>
          <p:cNvPr id="121862" name="Text Box 6">
            <a:extLst>
              <a:ext uri="{FF2B5EF4-FFF2-40B4-BE49-F238E27FC236}">
                <a16:creationId xmlns:a16="http://schemas.microsoft.com/office/drawing/2014/main" id="{16E82355-3321-4AF3-A905-2E2F13166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3638" y="6038850"/>
            <a:ext cx="2146300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chemeClr val="accent1"/>
                </a:solidFill>
                <a:latin typeface="Calibri" panose="020F0502020204030204" pitchFamily="34" charset="0"/>
              </a:rPr>
              <a:t>Chylomicron</a:t>
            </a:r>
          </a:p>
        </p:txBody>
      </p:sp>
      <p:sp>
        <p:nvSpPr>
          <p:cNvPr id="121864" name="Text Box 8">
            <a:extLst>
              <a:ext uri="{FF2B5EF4-FFF2-40B4-BE49-F238E27FC236}">
                <a16:creationId xmlns:a16="http://schemas.microsoft.com/office/drawing/2014/main" id="{14F9F424-6B42-2AAF-A248-64B806D1D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4938" y="6038850"/>
            <a:ext cx="1243012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chemeClr val="accent1"/>
                </a:solidFill>
                <a:latin typeface="Calibri" panose="020F0502020204030204" pitchFamily="34" charset="0"/>
              </a:rPr>
              <a:t>VLDL</a:t>
            </a:r>
          </a:p>
        </p:txBody>
      </p:sp>
      <p:sp>
        <p:nvSpPr>
          <p:cNvPr id="121865" name="Text Box 9">
            <a:extLst>
              <a:ext uri="{FF2B5EF4-FFF2-40B4-BE49-F238E27FC236}">
                <a16:creationId xmlns:a16="http://schemas.microsoft.com/office/drawing/2014/main" id="{DDD432F5-5945-2973-1190-C5C16B805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900" y="6059488"/>
            <a:ext cx="1016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chemeClr val="accent1"/>
                </a:solidFill>
                <a:latin typeface="Calibri" panose="020F0502020204030204" pitchFamily="34" charset="0"/>
              </a:rPr>
              <a:t>LDL</a:t>
            </a:r>
          </a:p>
        </p:txBody>
      </p:sp>
      <p:sp>
        <p:nvSpPr>
          <p:cNvPr id="121917" name="Text Box 61">
            <a:extLst>
              <a:ext uri="{FF2B5EF4-FFF2-40B4-BE49-F238E27FC236}">
                <a16:creationId xmlns:a16="http://schemas.microsoft.com/office/drawing/2014/main" id="{25500F66-810D-39A0-C196-310089396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88" y="6046788"/>
            <a:ext cx="1016000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chemeClr val="accent1"/>
                </a:solidFill>
                <a:latin typeface="Calibri" panose="020F0502020204030204" pitchFamily="34" charset="0"/>
              </a:rPr>
              <a:t>HDL</a:t>
            </a:r>
          </a:p>
        </p:txBody>
      </p:sp>
      <p:sp>
        <p:nvSpPr>
          <p:cNvPr id="121918" name="Text Box 62">
            <a:extLst>
              <a:ext uri="{FF2B5EF4-FFF2-40B4-BE49-F238E27FC236}">
                <a16:creationId xmlns:a16="http://schemas.microsoft.com/office/drawing/2014/main" id="{DA29A1E8-AA3C-FFEE-4272-2C6B30D40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0" y="4022725"/>
            <a:ext cx="1277938" cy="366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latin typeface="Calibri" panose="020F0502020204030204" pitchFamily="34" charset="0"/>
              </a:rPr>
              <a:t>Protein</a:t>
            </a:r>
          </a:p>
        </p:txBody>
      </p:sp>
      <p:sp>
        <p:nvSpPr>
          <p:cNvPr id="121919" name="Text Box 63">
            <a:extLst>
              <a:ext uri="{FF2B5EF4-FFF2-40B4-BE49-F238E27FC236}">
                <a16:creationId xmlns:a16="http://schemas.microsoft.com/office/drawing/2014/main" id="{27C57464-40F4-CB56-A110-F9F0DC603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75" y="4881563"/>
            <a:ext cx="1368425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latin typeface="Calibri" panose="020F0502020204030204" pitchFamily="34" charset="0"/>
              </a:rPr>
              <a:t>Cholesterol</a:t>
            </a:r>
          </a:p>
        </p:txBody>
      </p:sp>
      <p:sp>
        <p:nvSpPr>
          <p:cNvPr id="121920" name="Text Box 64">
            <a:extLst>
              <a:ext uri="{FF2B5EF4-FFF2-40B4-BE49-F238E27FC236}">
                <a16:creationId xmlns:a16="http://schemas.microsoft.com/office/drawing/2014/main" id="{47128E3B-7E02-9CB8-4CCE-F37FF92D7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7275" y="5351463"/>
            <a:ext cx="1736725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latin typeface="Calibri" panose="020F0502020204030204" pitchFamily="34" charset="0"/>
              </a:rPr>
              <a:t>Phospholipid</a:t>
            </a:r>
          </a:p>
        </p:txBody>
      </p:sp>
      <p:sp>
        <p:nvSpPr>
          <p:cNvPr id="121921" name="Text Box 65">
            <a:extLst>
              <a:ext uri="{FF2B5EF4-FFF2-40B4-BE49-F238E27FC236}">
                <a16:creationId xmlns:a16="http://schemas.microsoft.com/office/drawing/2014/main" id="{07D4D89F-D649-9910-2112-19F444B4D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9975" y="5681663"/>
            <a:ext cx="1368425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latin typeface="Calibri" panose="020F0502020204030204" pitchFamily="34" charset="0"/>
              </a:rPr>
              <a:t>Triglyceride</a:t>
            </a:r>
          </a:p>
        </p:txBody>
      </p:sp>
      <p:grpSp>
        <p:nvGrpSpPr>
          <p:cNvPr id="2" name="Group 83">
            <a:extLst>
              <a:ext uri="{FF2B5EF4-FFF2-40B4-BE49-F238E27FC236}">
                <a16:creationId xmlns:a16="http://schemas.microsoft.com/office/drawing/2014/main" id="{5E42B655-D62A-A494-259F-E2C3D13C72EF}"/>
              </a:ext>
            </a:extLst>
          </p:cNvPr>
          <p:cNvGrpSpPr>
            <a:grpSpLocks/>
          </p:cNvGrpSpPr>
          <p:nvPr/>
        </p:nvGrpSpPr>
        <p:grpSpPr bwMode="auto">
          <a:xfrm>
            <a:off x="1712913" y="3446463"/>
            <a:ext cx="5773737" cy="2663825"/>
            <a:chOff x="1247" y="2115"/>
            <a:chExt cx="3637" cy="1678"/>
          </a:xfrm>
        </p:grpSpPr>
        <p:grpSp>
          <p:nvGrpSpPr>
            <p:cNvPr id="32821" name="Group 81">
              <a:extLst>
                <a:ext uri="{FF2B5EF4-FFF2-40B4-BE49-F238E27FC236}">
                  <a16:creationId xmlns:a16="http://schemas.microsoft.com/office/drawing/2014/main" id="{270DB034-465F-D94B-B714-1641557AAA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62" y="2115"/>
              <a:ext cx="3522" cy="1678"/>
              <a:chOff x="1362" y="2115"/>
              <a:chExt cx="3522" cy="1678"/>
            </a:xfrm>
          </p:grpSpPr>
          <p:pic>
            <p:nvPicPr>
              <p:cNvPr id="32823" name="Picture 4" descr="Lipoproteins">
                <a:extLst>
                  <a:ext uri="{FF2B5EF4-FFF2-40B4-BE49-F238E27FC236}">
                    <a16:creationId xmlns:a16="http://schemas.microsoft.com/office/drawing/2014/main" id="{35AB44A0-2E8E-3734-710B-33B703CBA2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9565" t="74182" r="12096" b="2896"/>
              <a:stretch>
                <a:fillRect/>
              </a:stretch>
            </p:blipFill>
            <p:spPr bwMode="auto">
              <a:xfrm>
                <a:off x="1565" y="2115"/>
                <a:ext cx="3265" cy="16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2824" name="Line 66">
                <a:extLst>
                  <a:ext uri="{FF2B5EF4-FFF2-40B4-BE49-F238E27FC236}">
                    <a16:creationId xmlns:a16="http://schemas.microsoft.com/office/drawing/2014/main" id="{415B7C85-99D9-6800-1FF3-3EA0DD6499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3" y="2590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SA"/>
              </a:p>
            </p:txBody>
          </p:sp>
          <p:sp>
            <p:nvSpPr>
              <p:cNvPr id="32825" name="Line 67">
                <a:extLst>
                  <a:ext uri="{FF2B5EF4-FFF2-40B4-BE49-F238E27FC236}">
                    <a16:creationId xmlns:a16="http://schemas.microsoft.com/office/drawing/2014/main" id="{3D55DE20-A339-7054-58C8-0C5C8520FF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08" y="3150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SA"/>
              </a:p>
            </p:txBody>
          </p:sp>
          <p:sp>
            <p:nvSpPr>
              <p:cNvPr id="32826" name="Line 68">
                <a:extLst>
                  <a:ext uri="{FF2B5EF4-FFF2-40B4-BE49-F238E27FC236}">
                    <a16:creationId xmlns:a16="http://schemas.microsoft.com/office/drawing/2014/main" id="{AF2783DC-588A-7DCE-85BC-E935B9DE0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18" y="3462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SA"/>
              </a:p>
            </p:txBody>
          </p:sp>
          <p:sp>
            <p:nvSpPr>
              <p:cNvPr id="32827" name="Line 69">
                <a:extLst>
                  <a:ext uri="{FF2B5EF4-FFF2-40B4-BE49-F238E27FC236}">
                    <a16:creationId xmlns:a16="http://schemas.microsoft.com/office/drawing/2014/main" id="{38AB9535-8833-C698-CFCA-E949A75EC8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1" y="3660"/>
                <a:ext cx="36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arrow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SA"/>
              </a:p>
            </p:txBody>
          </p:sp>
          <p:sp>
            <p:nvSpPr>
              <p:cNvPr id="32828" name="Text Box 71">
                <a:extLst>
                  <a:ext uri="{FF2B5EF4-FFF2-40B4-BE49-F238E27FC236}">
                    <a16:creationId xmlns:a16="http://schemas.microsoft.com/office/drawing/2014/main" id="{01DA82D9-677F-3C61-DDB9-4BE4AC233F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2" y="2123"/>
                <a:ext cx="3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SA" b="1">
                    <a:latin typeface="Calibri" panose="020F0502020204030204" pitchFamily="34" charset="0"/>
                  </a:rPr>
                  <a:t>100</a:t>
                </a:r>
              </a:p>
            </p:txBody>
          </p:sp>
          <p:sp>
            <p:nvSpPr>
              <p:cNvPr id="32829" name="Text Box 72">
                <a:extLst>
                  <a:ext uri="{FF2B5EF4-FFF2-40B4-BE49-F238E27FC236}">
                    <a16:creationId xmlns:a16="http://schemas.microsoft.com/office/drawing/2014/main" id="{A97A3563-C405-EB70-AAE3-982FCAE415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36" y="2403"/>
                <a:ext cx="3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SA" b="1">
                    <a:latin typeface="Calibri" panose="020F0502020204030204" pitchFamily="34" charset="0"/>
                  </a:rPr>
                  <a:t>80</a:t>
                </a:r>
              </a:p>
            </p:txBody>
          </p:sp>
          <p:sp>
            <p:nvSpPr>
              <p:cNvPr id="32830" name="Text Box 73">
                <a:extLst>
                  <a:ext uri="{FF2B5EF4-FFF2-40B4-BE49-F238E27FC236}">
                    <a16:creationId xmlns:a16="http://schemas.microsoft.com/office/drawing/2014/main" id="{0F8CA8D7-2D10-728F-4C5E-3CEB7349C5C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2" y="2702"/>
                <a:ext cx="3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SA" b="1">
                    <a:latin typeface="Calibri" panose="020F0502020204030204" pitchFamily="34" charset="0"/>
                  </a:rPr>
                  <a:t>60</a:t>
                </a:r>
              </a:p>
            </p:txBody>
          </p:sp>
          <p:sp>
            <p:nvSpPr>
              <p:cNvPr id="32831" name="Text Box 74">
                <a:extLst>
                  <a:ext uri="{FF2B5EF4-FFF2-40B4-BE49-F238E27FC236}">
                    <a16:creationId xmlns:a16="http://schemas.microsoft.com/office/drawing/2014/main" id="{BD872B3A-C6F4-66D2-115F-13F62D85FB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4" y="3014"/>
                <a:ext cx="3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SA" b="1">
                    <a:latin typeface="Calibri" panose="020F0502020204030204" pitchFamily="34" charset="0"/>
                  </a:rPr>
                  <a:t>40</a:t>
                </a:r>
              </a:p>
            </p:txBody>
          </p:sp>
          <p:sp>
            <p:nvSpPr>
              <p:cNvPr id="32832" name="Text Box 75">
                <a:extLst>
                  <a:ext uri="{FF2B5EF4-FFF2-40B4-BE49-F238E27FC236}">
                    <a16:creationId xmlns:a16="http://schemas.microsoft.com/office/drawing/2014/main" id="{363CE24A-D1F8-3A47-4FCF-298AA0BAB5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42" y="3305"/>
                <a:ext cx="3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SA" b="1">
                    <a:latin typeface="Calibri" panose="020F0502020204030204" pitchFamily="34" charset="0"/>
                  </a:rPr>
                  <a:t>20</a:t>
                </a:r>
              </a:p>
            </p:txBody>
          </p:sp>
          <p:sp>
            <p:nvSpPr>
              <p:cNvPr id="32833" name="Text Box 76">
                <a:extLst>
                  <a:ext uri="{FF2B5EF4-FFF2-40B4-BE49-F238E27FC236}">
                    <a16:creationId xmlns:a16="http://schemas.microsoft.com/office/drawing/2014/main" id="{2E268A73-A8C5-AD58-6421-9453FB46D0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0" y="3566"/>
                <a:ext cx="18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altLang="en-SA" b="1">
                    <a:latin typeface="Calibri" panose="020F0502020204030204" pitchFamily="34" charset="0"/>
                  </a:rPr>
                  <a:t>0</a:t>
                </a:r>
              </a:p>
            </p:txBody>
          </p:sp>
        </p:grpSp>
        <p:sp>
          <p:nvSpPr>
            <p:cNvPr id="32822" name="Text Box 36">
              <a:extLst>
                <a:ext uri="{FF2B5EF4-FFF2-40B4-BE49-F238E27FC236}">
                  <a16:creationId xmlns:a16="http://schemas.microsoft.com/office/drawing/2014/main" id="{531AD2D4-DA43-86FF-CD67-F6BDA55A87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1021" y="2840"/>
              <a:ext cx="6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SA" sz="1800" b="1"/>
                <a:t>Percent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1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1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21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500"/>
                                        <p:tgtEl>
                                          <p:spTgt spid="12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2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  <p:bldP spid="121864" grpId="0" animBg="1"/>
      <p:bldP spid="121865" grpId="0" animBg="1"/>
      <p:bldP spid="121918" grpId="0" animBg="1"/>
      <p:bldP spid="121919" grpId="0" animBg="1"/>
      <p:bldP spid="121920" grpId="0" animBg="1"/>
      <p:bldP spid="1219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B6F6313E-E293-53E2-9B2D-3CA21318ED3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81026" y="271462"/>
            <a:ext cx="8229600" cy="4286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hangingPunct="1">
              <a:defRPr/>
            </a:pPr>
            <a:b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Properties and functions of human lipoproteins</a:t>
            </a:r>
            <a:b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en-GB" sz="2800" b="1" dirty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27099" name="Picture 123">
            <a:extLst>
              <a:ext uri="{FF2B5EF4-FFF2-40B4-BE49-F238E27FC236}">
                <a16:creationId xmlns:a16="http://schemas.microsoft.com/office/drawing/2014/main" id="{366645E2-3507-F772-2817-12E297F668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9"/>
          <a:stretch>
            <a:fillRect/>
          </a:stretch>
        </p:blipFill>
        <p:spPr bwMode="auto">
          <a:xfrm>
            <a:off x="898525" y="1033463"/>
            <a:ext cx="7921625" cy="549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100" name="Line 35">
            <a:extLst>
              <a:ext uri="{FF2B5EF4-FFF2-40B4-BE49-F238E27FC236}">
                <a16:creationId xmlns:a16="http://schemas.microsoft.com/office/drawing/2014/main" id="{02D6096F-470C-FBE3-464F-798645F58CF5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25" y="1431925"/>
            <a:ext cx="0" cy="4921250"/>
          </a:xfrm>
          <a:prstGeom prst="line">
            <a:avLst/>
          </a:prstGeom>
          <a:noFill/>
          <a:ln w="57150">
            <a:solidFill>
              <a:srgbClr val="CC00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/>
          </a:p>
        </p:txBody>
      </p:sp>
      <p:sp>
        <p:nvSpPr>
          <p:cNvPr id="127101" name="Text Box 36">
            <a:extLst>
              <a:ext uri="{FF2B5EF4-FFF2-40B4-BE49-F238E27FC236}">
                <a16:creationId xmlns:a16="http://schemas.microsoft.com/office/drawing/2014/main" id="{1B51AE74-139A-8A4A-7143-AE45D2838C8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738187" y="3509962"/>
            <a:ext cx="2374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SA" sz="2000" b="1">
                <a:solidFill>
                  <a:srgbClr val="CC0099"/>
                </a:solidFill>
                <a:latin typeface="Calibri" panose="020F0502020204030204" pitchFamily="34" charset="0"/>
              </a:rPr>
              <a:t>Increasing density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65B15D-2AF5-8EFE-460D-25E221C916B1}"/>
              </a:ext>
            </a:extLst>
          </p:cNvPr>
          <p:cNvSpPr/>
          <p:nvPr/>
        </p:nvSpPr>
        <p:spPr>
          <a:xfrm>
            <a:off x="1131888" y="1643063"/>
            <a:ext cx="1500187" cy="9286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BD65E1-F5D5-4708-46F8-6214891BF36B}"/>
              </a:ext>
            </a:extLst>
          </p:cNvPr>
          <p:cNvSpPr/>
          <p:nvPr/>
        </p:nvSpPr>
        <p:spPr>
          <a:xfrm>
            <a:off x="1082675" y="2786063"/>
            <a:ext cx="1549400" cy="1000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39BE65-CA1E-F24D-8698-55F8673BB777}"/>
              </a:ext>
            </a:extLst>
          </p:cNvPr>
          <p:cNvSpPr/>
          <p:nvPr/>
        </p:nvSpPr>
        <p:spPr>
          <a:xfrm>
            <a:off x="1143000" y="4000500"/>
            <a:ext cx="1470025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D6A3F0-35D9-5DF3-3FEA-9B163AC7B708}"/>
              </a:ext>
            </a:extLst>
          </p:cNvPr>
          <p:cNvSpPr/>
          <p:nvPr/>
        </p:nvSpPr>
        <p:spPr>
          <a:xfrm>
            <a:off x="1071563" y="4929188"/>
            <a:ext cx="1500187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9D70A9-8F5A-FF3C-85CB-91ADF48F211E}"/>
              </a:ext>
            </a:extLst>
          </p:cNvPr>
          <p:cNvSpPr/>
          <p:nvPr/>
        </p:nvSpPr>
        <p:spPr>
          <a:xfrm>
            <a:off x="1143000" y="6000750"/>
            <a:ext cx="1357313" cy="357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D5383F-35C3-230E-4EFB-47672DF47AC9}"/>
              </a:ext>
            </a:extLst>
          </p:cNvPr>
          <p:cNvSpPr/>
          <p:nvPr/>
        </p:nvSpPr>
        <p:spPr>
          <a:xfrm>
            <a:off x="2786063" y="1714500"/>
            <a:ext cx="1500187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CE6D83-BCAA-BD46-98F2-722C48F6FB25}"/>
              </a:ext>
            </a:extLst>
          </p:cNvPr>
          <p:cNvSpPr/>
          <p:nvPr/>
        </p:nvSpPr>
        <p:spPr>
          <a:xfrm>
            <a:off x="2786063" y="2928938"/>
            <a:ext cx="1500187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66368E-4678-2C00-FD13-363E60A3028C}"/>
              </a:ext>
            </a:extLst>
          </p:cNvPr>
          <p:cNvSpPr/>
          <p:nvPr/>
        </p:nvSpPr>
        <p:spPr>
          <a:xfrm>
            <a:off x="2714625" y="4000500"/>
            <a:ext cx="1500188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44A2EC-F282-72AB-E159-9990B1EC5CD1}"/>
              </a:ext>
            </a:extLst>
          </p:cNvPr>
          <p:cNvSpPr/>
          <p:nvPr/>
        </p:nvSpPr>
        <p:spPr>
          <a:xfrm>
            <a:off x="2714625" y="4857750"/>
            <a:ext cx="1500188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0734F7-FE5A-03F2-2890-4EB3319DD067}"/>
              </a:ext>
            </a:extLst>
          </p:cNvPr>
          <p:cNvSpPr/>
          <p:nvPr/>
        </p:nvSpPr>
        <p:spPr>
          <a:xfrm>
            <a:off x="2857500" y="5857875"/>
            <a:ext cx="1428750" cy="509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7B70BB-F9F7-9CDE-7682-C2B45180583E}"/>
              </a:ext>
            </a:extLst>
          </p:cNvPr>
          <p:cNvSpPr/>
          <p:nvPr/>
        </p:nvSpPr>
        <p:spPr>
          <a:xfrm>
            <a:off x="4572000" y="1785938"/>
            <a:ext cx="1071563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C11ED03-1D7C-2261-4953-53EA1AB892EE}"/>
              </a:ext>
            </a:extLst>
          </p:cNvPr>
          <p:cNvSpPr/>
          <p:nvPr/>
        </p:nvSpPr>
        <p:spPr>
          <a:xfrm>
            <a:off x="4500563" y="2928938"/>
            <a:ext cx="1133475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CC7828B-1188-48A4-B90D-8B86C10843C7}"/>
              </a:ext>
            </a:extLst>
          </p:cNvPr>
          <p:cNvSpPr/>
          <p:nvPr/>
        </p:nvSpPr>
        <p:spPr>
          <a:xfrm>
            <a:off x="4429125" y="4000500"/>
            <a:ext cx="1133475" cy="714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2C8371-9F23-BADF-ECB9-446787A42B9E}"/>
              </a:ext>
            </a:extLst>
          </p:cNvPr>
          <p:cNvSpPr/>
          <p:nvPr/>
        </p:nvSpPr>
        <p:spPr>
          <a:xfrm>
            <a:off x="4572000" y="5014913"/>
            <a:ext cx="1133475" cy="581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1C5260-120C-8591-72DE-075A56E0C739}"/>
              </a:ext>
            </a:extLst>
          </p:cNvPr>
          <p:cNvSpPr/>
          <p:nvPr/>
        </p:nvSpPr>
        <p:spPr>
          <a:xfrm>
            <a:off x="4572000" y="5857875"/>
            <a:ext cx="1133475" cy="500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D59DC5-D77C-827D-9E9F-EA5AA5E88A8A}"/>
              </a:ext>
            </a:extLst>
          </p:cNvPr>
          <p:cNvSpPr/>
          <p:nvPr/>
        </p:nvSpPr>
        <p:spPr>
          <a:xfrm>
            <a:off x="5867400" y="1628775"/>
            <a:ext cx="2560638" cy="72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3B970E-C3C5-4252-CC96-45700EEEF9ED}"/>
              </a:ext>
            </a:extLst>
          </p:cNvPr>
          <p:cNvSpPr/>
          <p:nvPr/>
        </p:nvSpPr>
        <p:spPr>
          <a:xfrm>
            <a:off x="5902325" y="2714625"/>
            <a:ext cx="2571750" cy="858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9220C92-A188-DD5B-F3F8-F74830F714B8}"/>
              </a:ext>
            </a:extLst>
          </p:cNvPr>
          <p:cNvSpPr/>
          <p:nvPr/>
        </p:nvSpPr>
        <p:spPr>
          <a:xfrm>
            <a:off x="5940425" y="3929063"/>
            <a:ext cx="2643188" cy="8572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44746B-C8D5-77FF-A251-4EFB555D8FF2}"/>
              </a:ext>
            </a:extLst>
          </p:cNvPr>
          <p:cNvSpPr/>
          <p:nvPr/>
        </p:nvSpPr>
        <p:spPr>
          <a:xfrm>
            <a:off x="5867400" y="4857750"/>
            <a:ext cx="2643188" cy="769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91A24DC-A4A8-196A-AA9A-D02CDC375CEC}"/>
              </a:ext>
            </a:extLst>
          </p:cNvPr>
          <p:cNvSpPr/>
          <p:nvPr/>
        </p:nvSpPr>
        <p:spPr>
          <a:xfrm>
            <a:off x="5918200" y="5786438"/>
            <a:ext cx="2643188" cy="642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914715-19B5-535A-F39E-0567F6C1A0EE}"/>
              </a:ext>
            </a:extLst>
          </p:cNvPr>
          <p:cNvSpPr/>
          <p:nvPr/>
        </p:nvSpPr>
        <p:spPr>
          <a:xfrm>
            <a:off x="5973763" y="2371725"/>
            <a:ext cx="2560637" cy="2238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8420C6-AEB8-6D40-A807-D0ABD8F4BC3B}"/>
              </a:ext>
            </a:extLst>
          </p:cNvPr>
          <p:cNvSpPr/>
          <p:nvPr/>
        </p:nvSpPr>
        <p:spPr>
          <a:xfrm>
            <a:off x="5962650" y="3595688"/>
            <a:ext cx="2560638" cy="2254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CBADED-3A10-BE49-B694-E287E414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0FD5F-372D-6F40-948E-F0D3AF50355B}" type="slidenum">
              <a:rPr lang="en-GB" altLang="en-SA" smtClean="0"/>
              <a:pPr/>
              <a:t>26</a:t>
            </a:fld>
            <a:endParaRPr lang="en-GB" altLang="en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500"/>
                                        <p:tgtEl>
                                          <p:spTgt spid="12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2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2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7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101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>
            <a:extLst>
              <a:ext uri="{FF2B5EF4-FFF2-40B4-BE49-F238E27FC236}">
                <a16:creationId xmlns:a16="http://schemas.microsoft.com/office/drawing/2014/main" id="{D6E0690B-4877-966A-CC2B-F2854177F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785813"/>
            <a:ext cx="4359275" cy="4900612"/>
          </a:xfrm>
        </p:spPr>
        <p:txBody>
          <a:bodyPr>
            <a:no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</a:t>
            </a:r>
          </a:p>
          <a:p>
            <a:pPr marL="960120" lvl="1" indent="-457200">
              <a:lnSpc>
                <a:spcPct val="150000"/>
              </a:lnSpc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b="1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LDL</a:t>
            </a:r>
            <a:r>
              <a:rPr lang="en-US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are </a:t>
            </a:r>
            <a:r>
              <a:rPr lang="en-US" b="1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bad.</a:t>
            </a:r>
          </a:p>
          <a:p>
            <a:pPr marL="960120" lvl="1" indent="-457200">
              <a:lnSpc>
                <a:spcPct val="150000"/>
              </a:lnSpc>
              <a:buClr>
                <a:schemeClr val="accent1"/>
              </a:buClr>
              <a:buSzPct val="70000"/>
              <a:buFont typeface="+mj-lt"/>
              <a:buAutoNum type="arabicPeriod"/>
              <a:defRPr/>
            </a:pPr>
            <a:r>
              <a:rPr lang="en-US" b="1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HDL</a:t>
            </a:r>
            <a:r>
              <a:rPr lang="en-US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are </a:t>
            </a:r>
            <a:r>
              <a:rPr lang="en-US" b="1" dirty="0">
                <a:solidFill>
                  <a:srgbClr val="1FAEC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good.</a:t>
            </a:r>
          </a:p>
          <a:p>
            <a:pPr marL="502920" lvl="1" indent="0">
              <a:lnSpc>
                <a:spcPct val="150000"/>
              </a:lnSpc>
              <a:buClr>
                <a:schemeClr val="accent1"/>
              </a:buClr>
              <a:buSzPct val="70000"/>
              <a:buNone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LDL Cholesterol and Low HDL Cholesterol 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	   </a:t>
            </a:r>
            <a:r>
              <a:rPr lang="en-US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</a:t>
            </a:r>
            <a:r>
              <a:rPr lang="en-US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Atherosclerosis</a:t>
            </a:r>
          </a:p>
        </p:txBody>
      </p:sp>
      <p:sp>
        <p:nvSpPr>
          <p:cNvPr id="34820" name="Slide Number Placeholder 7">
            <a:extLst>
              <a:ext uri="{FF2B5EF4-FFF2-40B4-BE49-F238E27FC236}">
                <a16:creationId xmlns:a16="http://schemas.microsoft.com/office/drawing/2014/main" id="{1F2C62FA-2347-D235-C681-8541A3EF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A60046A-0CFC-CE4B-8A60-88EC22C473F7}" type="slidenum">
              <a:rPr lang="en-GB" altLang="en-SA" sz="1400"/>
              <a:pPr eaLnBrk="1" hangingPunct="1"/>
              <a:t>27</a:t>
            </a:fld>
            <a:endParaRPr lang="en-GB" altLang="en-SA" sz="1400"/>
          </a:p>
        </p:txBody>
      </p:sp>
      <p:pic>
        <p:nvPicPr>
          <p:cNvPr id="132100" name="Picture 4">
            <a:extLst>
              <a:ext uri="{FF2B5EF4-FFF2-40B4-BE49-F238E27FC236}">
                <a16:creationId xmlns:a16="http://schemas.microsoft.com/office/drawing/2014/main" id="{9C29BF54-3994-8D62-9BE6-59B2C5DC3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765175"/>
            <a:ext cx="3249613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own Arrow 1">
            <a:extLst>
              <a:ext uri="{FF2B5EF4-FFF2-40B4-BE49-F238E27FC236}">
                <a16:creationId xmlns:a16="http://schemas.microsoft.com/office/drawing/2014/main" id="{FECB55C1-76B6-5C12-32CB-1BFB1AFA66E0}"/>
              </a:ext>
            </a:extLst>
          </p:cNvPr>
          <p:cNvSpPr/>
          <p:nvPr/>
        </p:nvSpPr>
        <p:spPr>
          <a:xfrm rot="10800000">
            <a:off x="1412617" y="1462930"/>
            <a:ext cx="216024" cy="36004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A" dirty="0"/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6EED3B42-9718-4DB4-0485-83E5B9408A03}"/>
              </a:ext>
            </a:extLst>
          </p:cNvPr>
          <p:cNvSpPr/>
          <p:nvPr/>
        </p:nvSpPr>
        <p:spPr>
          <a:xfrm rot="10800000">
            <a:off x="1412617" y="2140048"/>
            <a:ext cx="216024" cy="36004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2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2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3F9ACE66-E07D-D5A9-FD6A-89AE0F9A10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20677"/>
            <a:ext cx="7886700" cy="5842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Separation</a:t>
            </a: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fr-FR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lipoproteins</a:t>
            </a:r>
            <a:br>
              <a:rPr lang="en-GB" sz="3200" dirty="0">
                <a:solidFill>
                  <a:schemeClr val="accent1"/>
                </a:solidFill>
                <a:latin typeface="Calibri" pitchFamily="34" charset="0"/>
              </a:rPr>
            </a:br>
            <a:endParaRPr lang="en-GB" sz="32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2017C88E-6BFD-7706-6CFE-F67920E2D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85861"/>
            <a:ext cx="7759775" cy="133985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Plasma lipoproteins are separated by 2  methods (ultracentrifugation, electrophoresis) into different fractions</a:t>
            </a:r>
            <a:endParaRPr lang="fr-FR" altLang="en-SA" sz="2400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66" name="Slide Number Placeholder 41">
            <a:extLst>
              <a:ext uri="{FF2B5EF4-FFF2-40B4-BE49-F238E27FC236}">
                <a16:creationId xmlns:a16="http://schemas.microsoft.com/office/drawing/2014/main" id="{50944F9E-3071-CD86-E997-AC83BBDAB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171208" y="5988051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F173BE-9A68-E345-9DF6-2DAD4255DBFF}" type="slidenum">
              <a:rPr lang="en-GB" altLang="en-SA" sz="1800">
                <a:latin typeface="Times New Roman" panose="02020603050405020304" pitchFamily="18" charset="0"/>
                <a:cs typeface="Times New Roman" panose="02020603050405020304" pitchFamily="18" charset="0"/>
              </a:rPr>
              <a:pPr eaLnBrk="1" hangingPunct="1"/>
              <a:t>28</a:t>
            </a:fld>
            <a:endParaRPr lang="en-GB" altLang="en-SA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D7A1A1B3-06CD-CC27-4178-BFCD0F417337}"/>
              </a:ext>
            </a:extLst>
          </p:cNvPr>
          <p:cNvGrpSpPr>
            <a:grpSpLocks/>
          </p:cNvGrpSpPr>
          <p:nvPr/>
        </p:nvGrpSpPr>
        <p:grpSpPr bwMode="auto">
          <a:xfrm>
            <a:off x="5096471" y="3492500"/>
            <a:ext cx="504825" cy="2520950"/>
            <a:chOff x="4513" y="1842"/>
            <a:chExt cx="318" cy="1588"/>
          </a:xfrm>
        </p:grpSpPr>
        <p:sp>
          <p:nvSpPr>
            <p:cNvPr id="35874" name="Rectangle 7">
              <a:extLst>
                <a:ext uri="{FF2B5EF4-FFF2-40B4-BE49-F238E27FC236}">
                  <a16:creationId xmlns:a16="http://schemas.microsoft.com/office/drawing/2014/main" id="{A165ABDF-5E8B-F861-E700-0EF9B84A6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1842"/>
              <a:ext cx="318" cy="1588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5" name="Oval 10">
              <a:extLst>
                <a:ext uri="{FF2B5EF4-FFF2-40B4-BE49-F238E27FC236}">
                  <a16:creationId xmlns:a16="http://schemas.microsoft.com/office/drawing/2014/main" id="{EDFB0B84-AFE4-1A70-8928-14F8C799D8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9" y="1979"/>
              <a:ext cx="182" cy="91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6" name="Oval 11">
              <a:extLst>
                <a:ext uri="{FF2B5EF4-FFF2-40B4-BE49-F238E27FC236}">
                  <a16:creationId xmlns:a16="http://schemas.microsoft.com/office/drawing/2014/main" id="{1EF6C1B9-2BDA-7E8F-E895-5FD15A483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6" y="2251"/>
              <a:ext cx="182" cy="91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SA" sz="1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7" name="Oval 12">
              <a:extLst>
                <a:ext uri="{FF2B5EF4-FFF2-40B4-BE49-F238E27FC236}">
                  <a16:creationId xmlns:a16="http://schemas.microsoft.com/office/drawing/2014/main" id="{EF813F0F-73BE-6D55-4264-66ACC27A8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0" y="2530"/>
              <a:ext cx="182" cy="91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SA" sz="180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8" name="Oval 13">
              <a:extLst>
                <a:ext uri="{FF2B5EF4-FFF2-40B4-BE49-F238E27FC236}">
                  <a16:creationId xmlns:a16="http://schemas.microsoft.com/office/drawing/2014/main" id="{29644EE8-2AA3-7B9F-23EF-E4ADD601D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3" y="2840"/>
              <a:ext cx="182" cy="91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9" name="Oval 14">
              <a:extLst>
                <a:ext uri="{FF2B5EF4-FFF2-40B4-BE49-F238E27FC236}">
                  <a16:creationId xmlns:a16="http://schemas.microsoft.com/office/drawing/2014/main" id="{022E4E41-06F7-ADE5-472A-58F7879E1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7" y="3113"/>
              <a:ext cx="182" cy="91"/>
            </a:xfrm>
            <a:prstGeom prst="ellipse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2227C252-0AD9-D885-C554-8E8BA94A87DF}"/>
              </a:ext>
            </a:extLst>
          </p:cNvPr>
          <p:cNvGrpSpPr>
            <a:grpSpLocks/>
          </p:cNvGrpSpPr>
          <p:nvPr/>
        </p:nvGrpSpPr>
        <p:grpSpPr bwMode="auto">
          <a:xfrm>
            <a:off x="4089996" y="3492500"/>
            <a:ext cx="504825" cy="2520950"/>
            <a:chOff x="4105" y="1842"/>
            <a:chExt cx="318" cy="1588"/>
          </a:xfrm>
        </p:grpSpPr>
        <p:sp>
          <p:nvSpPr>
            <p:cNvPr id="35868" name="Rectangle 16">
              <a:extLst>
                <a:ext uri="{FF2B5EF4-FFF2-40B4-BE49-F238E27FC236}">
                  <a16:creationId xmlns:a16="http://schemas.microsoft.com/office/drawing/2014/main" id="{0A558722-6BB9-855D-172A-DAA1F85675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1842"/>
              <a:ext cx="318" cy="1588"/>
            </a:xfrm>
            <a:prstGeom prst="rect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69" name="Rectangle 17">
              <a:extLst>
                <a:ext uri="{FF2B5EF4-FFF2-40B4-BE49-F238E27FC236}">
                  <a16:creationId xmlns:a16="http://schemas.microsoft.com/office/drawing/2014/main" id="{D0918265-4070-0553-CEF0-07F2A499EA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3" y="1982"/>
              <a:ext cx="190" cy="126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0" name="Rectangle 18">
              <a:extLst>
                <a:ext uri="{FF2B5EF4-FFF2-40B4-BE49-F238E27FC236}">
                  <a16:creationId xmlns:a16="http://schemas.microsoft.com/office/drawing/2014/main" id="{39C355BA-200A-7507-B014-A46FEF867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255"/>
              <a:ext cx="190" cy="126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1" name="Rectangle 19">
              <a:extLst>
                <a:ext uri="{FF2B5EF4-FFF2-40B4-BE49-F238E27FC236}">
                  <a16:creationId xmlns:a16="http://schemas.microsoft.com/office/drawing/2014/main" id="{D9BD4A50-ADD7-EBCE-F284-E5385ADF5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0" y="2537"/>
              <a:ext cx="190" cy="126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2" name="Rectangle 20">
              <a:extLst>
                <a:ext uri="{FF2B5EF4-FFF2-40B4-BE49-F238E27FC236}">
                  <a16:creationId xmlns:a16="http://schemas.microsoft.com/office/drawing/2014/main" id="{1E572E0D-F75E-B314-53E1-FDE362CEE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7" y="2826"/>
              <a:ext cx="190" cy="126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873" name="Rectangle 21">
              <a:extLst>
                <a:ext uri="{FF2B5EF4-FFF2-40B4-BE49-F238E27FC236}">
                  <a16:creationId xmlns:a16="http://schemas.microsoft.com/office/drawing/2014/main" id="{71112E2B-33A5-188E-A9C7-460527674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" y="3106"/>
              <a:ext cx="189" cy="126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SA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3140" name="Line 24">
            <a:extLst>
              <a:ext uri="{FF2B5EF4-FFF2-40B4-BE49-F238E27FC236}">
                <a16:creationId xmlns:a16="http://schemas.microsoft.com/office/drawing/2014/main" id="{830973D1-BF29-4CF1-168D-277C5218F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3771" y="3810000"/>
            <a:ext cx="288925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1" name="Line 25">
            <a:extLst>
              <a:ext uri="{FF2B5EF4-FFF2-40B4-BE49-F238E27FC236}">
                <a16:creationId xmlns:a16="http://schemas.microsoft.com/office/drawing/2014/main" id="{734D3407-B4F2-E6BB-9C81-D52F84EB60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91534" y="4259263"/>
            <a:ext cx="414337" cy="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2" name="Line 26">
            <a:extLst>
              <a:ext uri="{FF2B5EF4-FFF2-40B4-BE49-F238E27FC236}">
                <a16:creationId xmlns:a16="http://schemas.microsoft.com/office/drawing/2014/main" id="{84491000-A8F6-9C8A-3776-AF1C66F80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89946" y="4686300"/>
            <a:ext cx="422275" cy="4761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3" name="Line 27">
            <a:extLst>
              <a:ext uri="{FF2B5EF4-FFF2-40B4-BE49-F238E27FC236}">
                <a16:creationId xmlns:a16="http://schemas.microsoft.com/office/drawing/2014/main" id="{034D7AA4-C836-205A-F997-0FA80233A4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0109" y="5557838"/>
            <a:ext cx="388937" cy="2620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4" name="Line 28">
            <a:extLst>
              <a:ext uri="{FF2B5EF4-FFF2-40B4-BE49-F238E27FC236}">
                <a16:creationId xmlns:a16="http://schemas.microsoft.com/office/drawing/2014/main" id="{58C30FA4-75A2-329C-3C76-B5F80D3464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89946" y="5132387"/>
            <a:ext cx="409575" cy="16909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45" name="Text Box 29">
            <a:extLst>
              <a:ext uri="{FF2B5EF4-FFF2-40B4-BE49-F238E27FC236}">
                <a16:creationId xmlns:a16="http://schemas.microsoft.com/office/drawing/2014/main" id="{7091A984-1667-5DD3-DA6A-8B8B4DFD0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333" y="3565525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Chylomicrons</a:t>
            </a:r>
          </a:p>
        </p:txBody>
      </p:sp>
      <p:sp>
        <p:nvSpPr>
          <p:cNvPr id="133146" name="Text Box 30">
            <a:extLst>
              <a:ext uri="{FF2B5EF4-FFF2-40B4-BE49-F238E27FC236}">
                <a16:creationId xmlns:a16="http://schemas.microsoft.com/office/drawing/2014/main" id="{AD9E3EAF-0A03-3CB6-B1D8-6FDA3EB02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808" y="3992563"/>
            <a:ext cx="8842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VLDL</a:t>
            </a:r>
          </a:p>
        </p:txBody>
      </p:sp>
      <p:sp>
        <p:nvSpPr>
          <p:cNvPr id="133147" name="Text Box 31">
            <a:extLst>
              <a:ext uri="{FF2B5EF4-FFF2-40B4-BE49-F238E27FC236}">
                <a16:creationId xmlns:a16="http://schemas.microsoft.com/office/drawing/2014/main" id="{C0B7A5CC-6866-2E18-E1BB-7842BE8DF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446" y="4424363"/>
            <a:ext cx="884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LDL</a:t>
            </a:r>
          </a:p>
        </p:txBody>
      </p:sp>
      <p:sp>
        <p:nvSpPr>
          <p:cNvPr id="133148" name="Text Box 32">
            <a:extLst>
              <a:ext uri="{FF2B5EF4-FFF2-40B4-BE49-F238E27FC236}">
                <a16:creationId xmlns:a16="http://schemas.microsoft.com/office/drawing/2014/main" id="{405FD870-25B9-FE41-309B-FAA0B6CAF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7321" y="4878388"/>
            <a:ext cx="8842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HDL</a:t>
            </a:r>
          </a:p>
        </p:txBody>
      </p:sp>
      <p:sp>
        <p:nvSpPr>
          <p:cNvPr id="133149" name="Text Box 33">
            <a:extLst>
              <a:ext uri="{FF2B5EF4-FFF2-40B4-BE49-F238E27FC236}">
                <a16:creationId xmlns:a16="http://schemas.microsoft.com/office/drawing/2014/main" id="{A84B4317-6C37-4F33-36BE-341F7EB8C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721" y="5321300"/>
            <a:ext cx="18985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SA" sz="1800" b="1" dirty="0" err="1">
                <a:solidFill>
                  <a:srgbClr val="CC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Albumin+FFA</a:t>
            </a:r>
            <a:endParaRPr lang="en-GB" altLang="en-SA" sz="1800" b="1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0" name="Line 34">
            <a:extLst>
              <a:ext uri="{FF2B5EF4-FFF2-40B4-BE49-F238E27FC236}">
                <a16:creationId xmlns:a16="http://schemas.microsoft.com/office/drawing/2014/main" id="{699CB55C-6270-8004-9A74-97A4AE62A91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2921" y="56705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1" name="Line 35">
            <a:extLst>
              <a:ext uri="{FF2B5EF4-FFF2-40B4-BE49-F238E27FC236}">
                <a16:creationId xmlns:a16="http://schemas.microsoft.com/office/drawing/2014/main" id="{461D02F5-A921-EA52-2F9F-B1D222BDC2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10696" y="51768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2" name="Line 36">
            <a:extLst>
              <a:ext uri="{FF2B5EF4-FFF2-40B4-BE49-F238E27FC236}">
                <a16:creationId xmlns:a16="http://schemas.microsoft.com/office/drawing/2014/main" id="{D83B648F-F5F2-50A6-1083-C1B317C738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26571" y="37814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3" name="Line 37">
            <a:extLst>
              <a:ext uri="{FF2B5EF4-FFF2-40B4-BE49-F238E27FC236}">
                <a16:creationId xmlns:a16="http://schemas.microsoft.com/office/drawing/2014/main" id="{CB28BC50-D92A-3292-B112-29298A514F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93233" y="4284663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4" name="Line 38">
            <a:extLst>
              <a:ext uri="{FF2B5EF4-FFF2-40B4-BE49-F238E27FC236}">
                <a16:creationId xmlns:a16="http://schemas.microsoft.com/office/drawing/2014/main" id="{0DB25C65-E2C7-3492-5CAF-BC18FCA9B4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3233" y="4286250"/>
            <a:ext cx="487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A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55" name="Text Box 40">
            <a:extLst>
              <a:ext uri="{FF2B5EF4-FFF2-40B4-BE49-F238E27FC236}">
                <a16:creationId xmlns:a16="http://schemas.microsoft.com/office/drawing/2014/main" id="{F5CC0783-04BF-49A2-84A5-ECD5E7E255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246" y="5700713"/>
            <a:ext cx="3603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33156" name="Text Box 41">
            <a:extLst>
              <a:ext uri="{FF2B5EF4-FFF2-40B4-BE49-F238E27FC236}">
                <a16:creationId xmlns:a16="http://schemas.microsoft.com/office/drawing/2014/main" id="{2513B9BE-83B6-F203-EFBF-E1BD3A8A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6321" y="3248025"/>
            <a:ext cx="3603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</a:p>
        </p:txBody>
      </p:sp>
      <p:sp>
        <p:nvSpPr>
          <p:cNvPr id="133157" name="Text Box 43">
            <a:extLst>
              <a:ext uri="{FF2B5EF4-FFF2-40B4-BE49-F238E27FC236}">
                <a16:creationId xmlns:a16="http://schemas.microsoft.com/office/drawing/2014/main" id="{3C8AB713-2529-B6FA-58FA-75BD8F2C2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0858" y="3069194"/>
            <a:ext cx="20891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Ultracentrifugation</a:t>
            </a:r>
          </a:p>
        </p:txBody>
      </p:sp>
      <p:sp>
        <p:nvSpPr>
          <p:cNvPr id="133158" name="Text Box 44">
            <a:extLst>
              <a:ext uri="{FF2B5EF4-FFF2-40B4-BE49-F238E27FC236}">
                <a16:creationId xmlns:a16="http://schemas.microsoft.com/office/drawing/2014/main" id="{10E25F7C-5723-B798-CA3F-A0956CD01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963" y="3101469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Electrophoresis</a:t>
            </a:r>
          </a:p>
        </p:txBody>
      </p:sp>
      <p:sp>
        <p:nvSpPr>
          <p:cNvPr id="133159" name="Text Box 45">
            <a:extLst>
              <a:ext uri="{FF2B5EF4-FFF2-40B4-BE49-F238E27FC236}">
                <a16:creationId xmlns:a16="http://schemas.microsoft.com/office/drawing/2014/main" id="{9A9A8377-9F00-02B0-FBBA-65364CDFB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4533" y="2555875"/>
            <a:ext cx="25209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SA" sz="1800" b="1" u="sng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 between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500"/>
                                        <p:tgtEl>
                                          <p:spTgt spid="13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500"/>
                                        <p:tgtEl>
                                          <p:spTgt spid="13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500"/>
                                        <p:tgtEl>
                                          <p:spTgt spid="13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13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500"/>
                                        <p:tgtEl>
                                          <p:spTgt spid="13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500"/>
                                        <p:tgtEl>
                                          <p:spTgt spid="13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500"/>
                                        <p:tgtEl>
                                          <p:spTgt spid="13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500"/>
                                        <p:tgtEl>
                                          <p:spTgt spid="13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500"/>
                                        <p:tgtEl>
                                          <p:spTgt spid="13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500"/>
                                        <p:tgtEl>
                                          <p:spTgt spid="13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500"/>
                                        <p:tgtEl>
                                          <p:spTgt spid="13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500"/>
                                        <p:tgtEl>
                                          <p:spTgt spid="13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500"/>
                                        <p:tgtEl>
                                          <p:spTgt spid="13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500"/>
                                        <p:tgtEl>
                                          <p:spTgt spid="13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500"/>
                                        <p:tgtEl>
                                          <p:spTgt spid="1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8" dur="500"/>
                                        <p:tgtEl>
                                          <p:spTgt spid="1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500"/>
                                        <p:tgtEl>
                                          <p:spTgt spid="1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500"/>
                                        <p:tgtEl>
                                          <p:spTgt spid="13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500"/>
                                        <p:tgtEl>
                                          <p:spTgt spid="13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500"/>
                                        <p:tgtEl>
                                          <p:spTgt spid="1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5" grpId="0"/>
      <p:bldP spid="133146" grpId="0"/>
      <p:bldP spid="133147" grpId="0"/>
      <p:bldP spid="133148" grpId="0"/>
      <p:bldP spid="133149" grpId="0"/>
      <p:bldP spid="133155" grpId="0"/>
      <p:bldP spid="133156" grpId="0"/>
      <p:bldP spid="133157" grpId="0"/>
      <p:bldP spid="133158" grpId="0"/>
      <p:bldP spid="13315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/>
        <p:txBody>
          <a:bodyPr rtlCol="0"/>
          <a:lstStyle/>
          <a:p>
            <a:pPr algn="ctr">
              <a:defRPr/>
            </a:pPr>
            <a:r>
              <a:rPr lang="en-US" altLang="zh-CN" sz="4400" dirty="0">
                <a:latin typeface="Bookman Old Style" pitchFamily="18" charset="0"/>
                <a:ea typeface="MS UI Gothic" pitchFamily="34" charset="-128"/>
              </a:rPr>
              <a:t>THANK   YOU !</a:t>
            </a:r>
          </a:p>
        </p:txBody>
      </p:sp>
      <p:pic>
        <p:nvPicPr>
          <p:cNvPr id="43011" name="Picture 5" descr="coffee brea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133600"/>
            <a:ext cx="227647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CAE2F9-B16B-435A-9EC3-87E5CCD82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2F16-C8C1-C242-BF3A-F67FBFEB8941}" type="slidenum">
              <a:rPr lang="en-GB" altLang="en-SA" smtClean="0">
                <a:solidFill>
                  <a:schemeClr val="tx1"/>
                </a:solidFill>
              </a:rPr>
              <a:pPr/>
              <a:t>29</a:t>
            </a:fld>
            <a:endParaRPr lang="en-GB" altLang="en-S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A3B1BE78-7604-00E0-E321-C7A7E443BD5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23850" y="188913"/>
            <a:ext cx="8229600" cy="575791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Ferritin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0669505-D0AA-61D0-852E-6BC509087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800" y="1153704"/>
            <a:ext cx="7848550" cy="4813647"/>
          </a:xfrm>
        </p:spPr>
        <p:txBody>
          <a:bodyPr>
            <a:normAutofit/>
          </a:bodyPr>
          <a:lstStyle/>
          <a:p>
            <a:pPr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Intracellular protein;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small portion in plasma</a:t>
            </a:r>
          </a:p>
          <a:p>
            <a:pPr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Function: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708660" lvl="1" indent="-3429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tores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iron that can be called upon for use when needed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Primary </a:t>
            </a:r>
            <a:r>
              <a:rPr lang="en-GB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hemochromatosis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: </a:t>
            </a:r>
          </a:p>
          <a:p>
            <a:pPr marL="708660" lvl="1" indent="-3429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genetic disorder</a:t>
            </a:r>
          </a:p>
          <a:p>
            <a:pPr marL="708660" lvl="1" indent="-3429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characterized by increased absorption of iron from the intestine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accumulated iron damages organs such as the liver, skin, heart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and pancreas.</a:t>
            </a:r>
          </a:p>
          <a:p>
            <a:pPr marL="708660" lvl="1" indent="-342900" algn="just"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concentration of ferritin is elevated. </a:t>
            </a:r>
          </a:p>
          <a:p>
            <a:pPr marL="274320" indent="-27432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Slide Number Placeholder 7">
            <a:extLst>
              <a:ext uri="{FF2B5EF4-FFF2-40B4-BE49-F238E27FC236}">
                <a16:creationId xmlns:a16="http://schemas.microsoft.com/office/drawing/2014/main" id="{E75D8F3C-1DC8-08D5-AA47-92518774B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BF8CEEB-4BC8-694A-B279-B19F51291C9C}" type="slidenum">
              <a:rPr lang="en-GB" altLang="en-SA" sz="1400"/>
              <a:pPr eaLnBrk="1" hangingPunct="1"/>
              <a:t>3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26E1ACE4-63BA-37BC-43A3-CDAB0AD79E4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915816" y="136524"/>
            <a:ext cx="3095625" cy="78105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eruloplasmin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75399C5F-0BFF-1A4D-BF92-9A7FDDF77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63" y="1268586"/>
            <a:ext cx="7848674" cy="432082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en-SA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2-globulins</a:t>
            </a: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cs-CZ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plasma: 300 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cs-CZ" altLang="en-SA" sz="2400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l</a:t>
            </a:r>
            <a:endParaRPr lang="cs-CZ" altLang="en-SA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en-SA" sz="2400" b="1" dirty="0" err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Functions</a:t>
            </a:r>
            <a:r>
              <a:rPr lang="cs-CZ" altLang="en-SA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:</a:t>
            </a:r>
          </a:p>
          <a:p>
            <a:pPr lvl="1" algn="just" eaLnBrk="1" hangingPunct="1">
              <a:lnSpc>
                <a:spcPct val="150000"/>
              </a:lnSpc>
              <a:buSzPct val="65000"/>
              <a:buFontTx/>
              <a:buChar char="o"/>
            </a:pPr>
            <a:r>
              <a:rPr lang="en-GB" altLang="en-SA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Carries 90% of copper in plasma (copper – cofactor for a variety of enzymes)</a:t>
            </a:r>
            <a:r>
              <a:rPr lang="cs-CZ" altLang="en-SA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;</a:t>
            </a:r>
            <a:endParaRPr lang="fr-FR" altLang="en-SA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2" charset="2"/>
            </a:endParaRPr>
          </a:p>
          <a:p>
            <a:pPr lvl="1" algn="just" eaLnBrk="1" hangingPunct="1">
              <a:lnSpc>
                <a:spcPct val="150000"/>
              </a:lnSpc>
              <a:buSzPct val="65000"/>
              <a:buFontTx/>
              <a:buChar char="o"/>
            </a:pPr>
            <a:r>
              <a:rPr lang="en-GB" altLang="en-SA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2" charset="2"/>
              </a:rPr>
              <a:t>1 molecule binds 6 atoms of copper;</a:t>
            </a:r>
          </a:p>
        </p:txBody>
      </p:sp>
      <p:sp>
        <p:nvSpPr>
          <p:cNvPr id="15364" name="Slide Number Placeholder 7">
            <a:extLst>
              <a:ext uri="{FF2B5EF4-FFF2-40B4-BE49-F238E27FC236}">
                <a16:creationId xmlns:a16="http://schemas.microsoft.com/office/drawing/2014/main" id="{7F362CA5-A04A-888B-4947-7A335C671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FEA822B-70F3-9641-96DC-7E4E80048517}" type="slidenum">
              <a:rPr lang="en-GB" altLang="en-SA" sz="1400"/>
              <a:pPr eaLnBrk="1" hangingPunct="1"/>
              <a:t>4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5397-AB97-83C1-5BBB-F9739C1E3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476250"/>
            <a:ext cx="7467600" cy="50447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Ceruloplasmin (</a:t>
            </a:r>
            <a:r>
              <a:rPr lang="fr-FR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fr-FR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E2673-52CF-0826-70BC-CFF407B95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7715250" cy="4176712"/>
          </a:xfrm>
        </p:spPr>
        <p:txBody>
          <a:bodyPr>
            <a:normAutofit/>
          </a:bodyPr>
          <a:lstStyle/>
          <a:p>
            <a:pPr marL="171450" lvl="1" indent="0" algn="just" eaLnBrk="1" fontAlgn="auto" hangingPunct="1">
              <a:lnSpc>
                <a:spcPct val="150000"/>
              </a:lnSpc>
              <a:spcAft>
                <a:spcPts val="0"/>
              </a:spcAft>
              <a:buSzPct val="65000"/>
              <a:buFontTx/>
              <a:buChar char="o"/>
              <a:tabLst>
                <a:tab pos="712788" algn="l"/>
              </a:tabLst>
              <a:defRPr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It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binds copper more tightly than albumin that carries   other 10% of copper 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5000"/>
              <a:buFontTx/>
              <a:buNone/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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Albumin may be more important in copper 	  transport (donates copper to tissues more readily)</a:t>
            </a:r>
          </a:p>
          <a:p>
            <a:pPr marL="274320" indent="-27432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8" name="Slide Number Placeholder 8">
            <a:extLst>
              <a:ext uri="{FF2B5EF4-FFF2-40B4-BE49-F238E27FC236}">
                <a16:creationId xmlns:a16="http://schemas.microsoft.com/office/drawing/2014/main" id="{CBEB5D92-6156-B297-255F-94CDBB49B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FC78257-1A8E-B840-8294-790024DCE999}" type="slidenum">
              <a:rPr lang="en-GB" altLang="en-SA" sz="1400"/>
              <a:pPr eaLnBrk="1" hangingPunct="1"/>
              <a:t>5</a:t>
            </a:fld>
            <a:endParaRPr lang="en-GB" altLang="en-SA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42A57F0D-D71C-9611-224C-188CA9EF28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47812" y="371475"/>
            <a:ext cx="6048375" cy="5492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Causes of ceruloplasmin decrease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626915C7-3F29-9CA2-79B0-07B9D6537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7931224" cy="4896767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Liver diseases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,</a:t>
            </a:r>
            <a:r>
              <a:rPr lang="en-GB" sz="2400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 particular</a:t>
            </a:r>
            <a:r>
              <a:rPr lang="en-GB" sz="2400" dirty="0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Wilson</a:t>
            </a:r>
            <a:r>
              <a:rPr lang="cs-CZ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´</a:t>
            </a:r>
            <a:r>
              <a:rPr lang="en-G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s disease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:</a:t>
            </a:r>
            <a:r>
              <a:rPr lang="en-GB" sz="2400" dirty="0">
                <a:solidFill>
                  <a:srgbClr val="FFFF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Tx/>
              <a:buChar char="o"/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Genetic disease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 which copper fails to be excreted into the bile and accumulates in liver, brain, kidney, and red blood cells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Tx/>
              <a:buChar char="o"/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Cause: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mutations in the gene encoding for copper-binding ATPase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Tx/>
              <a:buChar char="o"/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Consequences: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accumulation of copper in liver, brain, kidneys…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liver disease, neurologic symptoms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lvl="2" indent="-182880" eaLnBrk="1" fontAlgn="auto" hangingPunct="1">
              <a:lnSpc>
                <a:spcPct val="125000"/>
              </a:lnSpc>
              <a:spcAft>
                <a:spcPts val="0"/>
              </a:spcAft>
              <a:buClr>
                <a:schemeClr val="tx1"/>
              </a:buClr>
              <a:buFontTx/>
              <a:buNone/>
              <a:defRPr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17412" name="Slide Number Placeholder 7">
            <a:extLst>
              <a:ext uri="{FF2B5EF4-FFF2-40B4-BE49-F238E27FC236}">
                <a16:creationId xmlns:a16="http://schemas.microsoft.com/office/drawing/2014/main" id="{FA71B092-C3FD-FD46-9208-BDA5EDE3A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9744FDF-29E6-A349-9356-C668E74E52B4}" type="slidenum">
              <a:rPr lang="en-GB" altLang="en-SA" sz="1400"/>
              <a:pPr eaLnBrk="1" hangingPunct="1"/>
              <a:t>6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B5A6CC6-3E04-B2E7-65AB-6B6D4AC335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30299" y="332656"/>
            <a:ext cx="8229600" cy="648246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Causes of ceruloplasmin increase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8CF22BEA-15E3-8FA5-D96C-FC57C3F03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728" y="1556792"/>
            <a:ext cx="7975798" cy="28368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Inflammatory states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Carcinomas, leukaemia 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Rheumatoid arthritis </a:t>
            </a:r>
          </a:p>
          <a:p>
            <a:pPr eaLnBrk="1" hangingPunct="1">
              <a:lnSpc>
                <a:spcPct val="125000"/>
              </a:lnSpc>
              <a:buClr>
                <a:srgbClr val="FFFF66"/>
              </a:buClr>
              <a:buFont typeface="Wingdings" pitchFamily="2" charset="2"/>
              <a:buChar char="§"/>
            </a:pPr>
            <a:endParaRPr lang="en-GB" altLang="en-S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7">
            <a:extLst>
              <a:ext uri="{FF2B5EF4-FFF2-40B4-BE49-F238E27FC236}">
                <a16:creationId xmlns:a16="http://schemas.microsoft.com/office/drawing/2014/main" id="{68901CC2-D3F8-D7D3-DB60-10C761EF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04FFAE7-E424-D74F-ACF1-E3F4CB47CE68}" type="slidenum">
              <a:rPr lang="en-GB" altLang="en-SA" sz="1400"/>
              <a:pPr eaLnBrk="1" hangingPunct="1"/>
              <a:t>7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4773171C-F21D-0DB2-9F2B-B2FA0C3B29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699792" y="274637"/>
            <a:ext cx="3240087" cy="7112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fr-FR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aptoglobin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F7B06FBF-4C3D-DAF1-F1FA-5AE02FE8F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408113"/>
            <a:ext cx="8034188" cy="45259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125000"/>
              </a:lnSpc>
              <a:spcAft>
                <a:spcPts val="0"/>
              </a:spcAft>
              <a:buNone/>
              <a:defRPr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</a:t>
            </a:r>
            <a:r>
              <a:rPr lang="en-GB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2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- globulin, tetrameric.</a:t>
            </a:r>
          </a:p>
          <a:p>
            <a:pPr marL="0" indent="0" eaLnBrk="1" fontAlgn="auto" hangingPunct="1">
              <a:lnSpc>
                <a:spcPct val="125000"/>
              </a:lnSpc>
              <a:spcAft>
                <a:spcPts val="0"/>
              </a:spcAft>
              <a:buNone/>
              <a:defRPr/>
            </a:pPr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0" indent="0" eaLnBrk="1" fontAlgn="auto" hangingPunct="1">
              <a:lnSpc>
                <a:spcPct val="125000"/>
              </a:lnSpc>
              <a:spcAft>
                <a:spcPts val="0"/>
              </a:spcAft>
              <a:buNone/>
              <a:defRPr/>
            </a:pP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F</a:t>
            </a:r>
            <a:r>
              <a:rPr lang="en-GB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unctions</a:t>
            </a:r>
            <a:r>
              <a:rPr lang="en-GB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:</a:t>
            </a:r>
            <a:endParaRPr lang="cs-CZ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Tx/>
              <a:buChar char="o"/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B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inds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free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hemoglobin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and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delivers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it to the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reticuloendothelial cells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Tx/>
              <a:buChar char="o"/>
              <a:defRPr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omplex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Hb-Hp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is too large to pass through glomerulus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 typeface="Wingdings 2"/>
              <a:buNone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 </a:t>
            </a:r>
            <a:r>
              <a:rPr lang="en-GB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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prevention of loss of free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Hb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urine</a:t>
            </a:r>
          </a:p>
          <a:p>
            <a:pPr marL="640080" lvl="1" indent="-274320" algn="just" eaLnBrk="1" fontAlgn="auto" hangingPunct="1">
              <a:lnSpc>
                <a:spcPct val="150000"/>
              </a:lnSpc>
              <a:spcAft>
                <a:spcPts val="0"/>
              </a:spcAft>
              <a:buSzPct val="60000"/>
              <a:buFont typeface="Wingdings 2"/>
              <a:buNone/>
              <a:defRPr/>
            </a:pPr>
            <a:r>
              <a:rPr lang="en-GB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	 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kidney damage</a:t>
            </a:r>
          </a:p>
        </p:txBody>
      </p:sp>
      <p:sp>
        <p:nvSpPr>
          <p:cNvPr id="19460" name="Slide Number Placeholder 7">
            <a:extLst>
              <a:ext uri="{FF2B5EF4-FFF2-40B4-BE49-F238E27FC236}">
                <a16:creationId xmlns:a16="http://schemas.microsoft.com/office/drawing/2014/main" id="{4B276008-026D-461E-764C-5EC41269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BD43EA-14FA-4D45-896E-44382863DCE3}" type="slidenum">
              <a:rPr lang="en-GB" altLang="en-SA" sz="1400"/>
              <a:pPr eaLnBrk="1" hangingPunct="1"/>
              <a:t>8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40235F12-1BD2-8BAF-7E35-4A36F5C894B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55576" y="625774"/>
            <a:ext cx="7886700" cy="504056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Causes of Hp increase</a:t>
            </a:r>
            <a:endParaRPr lang="en-GB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itchFamily="18" charset="2"/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45B4BE5A-9727-0F5E-877E-ED02D4896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698985"/>
            <a:ext cx="7416824" cy="3460030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nflammation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infection</a:t>
            </a:r>
          </a:p>
          <a:p>
            <a:pPr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njury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ct val="125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alignancies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4" name="Slide Number Placeholder 7">
            <a:extLst>
              <a:ext uri="{FF2B5EF4-FFF2-40B4-BE49-F238E27FC236}">
                <a16:creationId xmlns:a16="http://schemas.microsoft.com/office/drawing/2014/main" id="{3D39D571-717F-607C-9E41-38C768AD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44208" y="6492875"/>
            <a:ext cx="2057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F3ECF40-1F2A-1E47-8BDA-1BF41048B7DA}" type="slidenum">
              <a:rPr lang="en-GB" altLang="en-SA" sz="1400"/>
              <a:pPr eaLnBrk="1" hangingPunct="1"/>
              <a:t>9</a:t>
            </a:fld>
            <a:endParaRPr lang="en-GB" altLang="en-SA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8385</TotalTime>
  <Words>1115</Words>
  <Application>Microsoft Office PowerPoint</Application>
  <PresentationFormat>On-screen Show (4:3)</PresentationFormat>
  <Paragraphs>242</Paragraphs>
  <Slides>29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ＭＳ Ｐゴシック</vt:lpstr>
      <vt:lpstr>MS UI Gothic</vt:lpstr>
      <vt:lpstr>Arial</vt:lpstr>
      <vt:lpstr>Bookman Old Style</vt:lpstr>
      <vt:lpstr>Calibri</vt:lpstr>
      <vt:lpstr>Calibri Light</vt:lpstr>
      <vt:lpstr>Franklin Gothic Book</vt:lpstr>
      <vt:lpstr>Symbol</vt:lpstr>
      <vt:lpstr>Times New Roman</vt:lpstr>
      <vt:lpstr>Wingdings</vt:lpstr>
      <vt:lpstr>Wingdings 2</vt:lpstr>
      <vt:lpstr>Wingdings 3</vt:lpstr>
      <vt:lpstr>Office Theme</vt:lpstr>
      <vt:lpstr>Transferrin </vt:lpstr>
      <vt:lpstr>Causes of transferrin deficiency</vt:lpstr>
      <vt:lpstr>Ferritin</vt:lpstr>
      <vt:lpstr>Ceruloplasmin</vt:lpstr>
      <vt:lpstr>Ceruloplasmin (Cont.)</vt:lpstr>
      <vt:lpstr>Causes of ceruloplasmin decrease</vt:lpstr>
      <vt:lpstr>Causes of ceruloplasmin increase</vt:lpstr>
      <vt:lpstr>Haptoglobin</vt:lpstr>
      <vt:lpstr>Causes of Hp increase</vt:lpstr>
      <vt:lpstr>PowerPoint Presentation</vt:lpstr>
      <vt:lpstr>Hemopexin</vt:lpstr>
      <vt:lpstr>PowerPoint Presentation</vt:lpstr>
      <vt:lpstr>PowerPoint Presentation</vt:lpstr>
      <vt:lpstr>PowerPoint Presentation</vt:lpstr>
      <vt:lpstr>PowerPoint Presentation</vt:lpstr>
      <vt:lpstr>α1 Fetoglobulin(AFP)</vt:lpstr>
      <vt:lpstr>α1 Fetoglobulin(AFP) (cont.)</vt:lpstr>
      <vt:lpstr>Fibrinogen</vt:lpstr>
      <vt:lpstr>Fibrinogen (Factor I):</vt:lpstr>
      <vt:lpstr>Fibrinogen (cont.)</vt:lpstr>
      <vt:lpstr>Lipid transport in blood</vt:lpstr>
      <vt:lpstr> Plasma Lipoproteins Structure </vt:lpstr>
      <vt:lpstr>PowerPoint Presentation</vt:lpstr>
      <vt:lpstr>PowerPoint Presentation</vt:lpstr>
      <vt:lpstr> Chemical composition </vt:lpstr>
      <vt:lpstr> Properties and functions of human lipoproteins  </vt:lpstr>
      <vt:lpstr>PowerPoint Presentation</vt:lpstr>
      <vt:lpstr> Separation of lipoproteins </vt:lpstr>
      <vt:lpstr>THANK  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Client</dc:creator>
  <cp:lastModifiedBy>Mohamed Ashour Alsaeed</cp:lastModifiedBy>
  <cp:revision>221</cp:revision>
  <dcterms:created xsi:type="dcterms:W3CDTF">2009-10-06T14:22:04Z</dcterms:created>
  <dcterms:modified xsi:type="dcterms:W3CDTF">2024-09-03T09:42:11Z</dcterms:modified>
</cp:coreProperties>
</file>