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54"/>
  </p:notesMasterIdLst>
  <p:handoutMasterIdLst>
    <p:handoutMasterId r:id="rId55"/>
  </p:handoutMasterIdLst>
  <p:sldIdLst>
    <p:sldId id="375" r:id="rId2"/>
    <p:sldId id="396" r:id="rId3"/>
    <p:sldId id="398" r:id="rId4"/>
    <p:sldId id="399" r:id="rId5"/>
    <p:sldId id="334" r:id="rId6"/>
    <p:sldId id="400" r:id="rId7"/>
    <p:sldId id="315" r:id="rId8"/>
    <p:sldId id="381" r:id="rId9"/>
    <p:sldId id="380" r:id="rId10"/>
    <p:sldId id="337" r:id="rId11"/>
    <p:sldId id="335" r:id="rId12"/>
    <p:sldId id="336" r:id="rId13"/>
    <p:sldId id="401" r:id="rId14"/>
    <p:sldId id="338" r:id="rId15"/>
    <p:sldId id="339" r:id="rId16"/>
    <p:sldId id="390" r:id="rId17"/>
    <p:sldId id="391" r:id="rId18"/>
    <p:sldId id="392" r:id="rId19"/>
    <p:sldId id="393" r:id="rId20"/>
    <p:sldId id="383" r:id="rId21"/>
    <p:sldId id="403" r:id="rId22"/>
    <p:sldId id="340" r:id="rId23"/>
    <p:sldId id="402" r:id="rId24"/>
    <p:sldId id="341" r:id="rId25"/>
    <p:sldId id="342" r:id="rId26"/>
    <p:sldId id="343" r:id="rId27"/>
    <p:sldId id="344" r:id="rId28"/>
    <p:sldId id="345" r:id="rId29"/>
    <p:sldId id="376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4" r:id="rId38"/>
    <p:sldId id="353" r:id="rId39"/>
    <p:sldId id="404" r:id="rId40"/>
    <p:sldId id="394" r:id="rId41"/>
    <p:sldId id="395" r:id="rId42"/>
    <p:sldId id="371" r:id="rId43"/>
    <p:sldId id="422" r:id="rId44"/>
    <p:sldId id="373" r:id="rId45"/>
    <p:sldId id="358" r:id="rId46"/>
    <p:sldId id="363" r:id="rId47"/>
    <p:sldId id="357" r:id="rId48"/>
    <p:sldId id="361" r:id="rId49"/>
    <p:sldId id="366" r:id="rId50"/>
    <p:sldId id="377" r:id="rId51"/>
    <p:sldId id="369" r:id="rId52"/>
    <p:sldId id="370" r:id="rId53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7" autoAdjust="0"/>
    <p:restoredTop sz="91769" autoAdjust="0"/>
  </p:normalViewPr>
  <p:slideViewPr>
    <p:cSldViewPr>
      <p:cViewPr varScale="1">
        <p:scale>
          <a:sx n="64" d="100"/>
          <a:sy n="64" d="100"/>
        </p:scale>
        <p:origin x="82" y="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69E771-2DB5-303C-7672-D8725438F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C77F4-7820-29AD-FB3D-0FA462C801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7D0FDF-E4B9-5440-B914-34F2E2F2D2E0}" type="datetimeFigureOut">
              <a:rPr lang="en-US"/>
              <a:pPr>
                <a:defRPr/>
              </a:pPr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70A26-BC55-5B1C-B80E-69B6391588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2D4EB-0713-9244-2DCA-6AA29A2F19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AD8EB6-527C-4245-9616-C0E128DFC26A}" type="slidenum">
              <a:rPr lang="en-US" altLang="en-SA"/>
              <a:pPr/>
              <a:t>‹#›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98CD245-A07D-3841-4E09-4205D67AA8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0D3E922-6351-B41E-54EC-66D508C1E6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1D70B164-F6B4-54E1-E8FD-28C5AE3B767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607751B-DA1A-C1CF-C917-1CCE3811EDD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ECF53E1-3373-0DB3-AC83-9567394BDA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B6B452A-5262-1BD2-46C6-594EF8BCC9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7" tIns="49519" rIns="99037" bIns="4951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A94BA1F-5F94-2F4B-9478-4D6E96745E25}" type="slidenum">
              <a:rPr lang="en-GB" altLang="en-SA"/>
              <a:pPr/>
              <a:t>‹#›</a:t>
            </a:fld>
            <a:endParaRPr lang="en-GB" altLang="en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Calibri" pitchFamily="34" charset="0"/>
              </a:rPr>
              <a:t>ethylenediaminetetraacetic</a:t>
            </a:r>
            <a:r>
              <a:rPr lang="en-US" sz="1200" dirty="0">
                <a:latin typeface="Calibri" pitchFamily="34" charset="0"/>
              </a:rPr>
              <a:t> acid (EDTA).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BEAAA-89D7-4161-B991-D74F089A78E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987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4BA1F-5F94-2F4B-9478-4D6E96745E25}" type="slidenum">
              <a:rPr lang="en-GB" altLang="en-SA" smtClean="0"/>
              <a:pPr/>
              <a:t>50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39327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the transport of fluid into a cell by means of local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infoldings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by the cell membrane so that a tiny vesicle or sac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formsaround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each droplet, which is then taken into the interior of the cytoplasm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BEAAA-89D7-4161-B991-D74F089A78E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200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4BEAAA-89D7-4161-B991-D74F089A78E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8C8E1BEF-1DAA-D106-4BAE-97C6FC9C78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2783735B-CD8E-2B6B-B6FC-99E218C0E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S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0CBC22FB-0861-2892-EAC0-3DC1A1B17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2C41E8-0703-344F-984D-AF636E569667}" type="slidenum">
              <a:rPr lang="en-GB" altLang="en-SA" sz="1300"/>
              <a:pPr eaLnBrk="1" hangingPunct="1"/>
              <a:t>28</a:t>
            </a:fld>
            <a:endParaRPr lang="en-GB" altLang="en-SA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>
            <a:extLst>
              <a:ext uri="{FF2B5EF4-FFF2-40B4-BE49-F238E27FC236}">
                <a16:creationId xmlns:a16="http://schemas.microsoft.com/office/drawing/2014/main" id="{64B92268-727E-36C7-368F-6EB1F26B6E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>
            <a:extLst>
              <a:ext uri="{FF2B5EF4-FFF2-40B4-BE49-F238E27FC236}">
                <a16:creationId xmlns:a16="http://schemas.microsoft.com/office/drawing/2014/main" id="{B426172C-A9C0-F29C-7D23-19062BCC8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S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Espace réservé du numéro de diapositive 3">
            <a:extLst>
              <a:ext uri="{FF2B5EF4-FFF2-40B4-BE49-F238E27FC236}">
                <a16:creationId xmlns:a16="http://schemas.microsoft.com/office/drawing/2014/main" id="{8173BD20-8692-EAF0-F140-AC0E1172E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7BB2D7-A124-0B4C-8C1F-89363A4776BF}" type="slidenum">
              <a:rPr lang="en-GB" altLang="en-SA" sz="1300"/>
              <a:pPr eaLnBrk="1" hangingPunct="1"/>
              <a:t>38</a:t>
            </a:fld>
            <a:endParaRPr lang="en-GB" altLang="en-SA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>
            <a:extLst>
              <a:ext uri="{FF2B5EF4-FFF2-40B4-BE49-F238E27FC236}">
                <a16:creationId xmlns:a16="http://schemas.microsoft.com/office/drawing/2014/main" id="{64B92268-727E-36C7-368F-6EB1F26B6E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>
            <a:extLst>
              <a:ext uri="{FF2B5EF4-FFF2-40B4-BE49-F238E27FC236}">
                <a16:creationId xmlns:a16="http://schemas.microsoft.com/office/drawing/2014/main" id="{B426172C-A9C0-F29C-7D23-19062BCC8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S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Espace réservé du numéro de diapositive 3">
            <a:extLst>
              <a:ext uri="{FF2B5EF4-FFF2-40B4-BE49-F238E27FC236}">
                <a16:creationId xmlns:a16="http://schemas.microsoft.com/office/drawing/2014/main" id="{8173BD20-8692-EAF0-F140-AC0E1172E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7BB2D7-A124-0B4C-8C1F-89363A4776BF}" type="slidenum">
              <a:rPr lang="en-GB" altLang="en-SA" sz="1300"/>
              <a:pPr eaLnBrk="1" hangingPunct="1"/>
              <a:t>39</a:t>
            </a:fld>
            <a:endParaRPr lang="en-GB" altLang="en-SA" sz="1300"/>
          </a:p>
        </p:txBody>
      </p:sp>
    </p:spTree>
    <p:extLst>
      <p:ext uri="{BB962C8B-B14F-4D97-AF65-F5344CB8AC3E}">
        <p14:creationId xmlns:p14="http://schemas.microsoft.com/office/powerpoint/2010/main" val="759828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E12E231-16A3-84A1-48A7-31C0520031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26DE468-0F28-40BF-8EA5-0F1C75274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S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5AAFF67-92CF-A1AD-3F77-50DCDE5D7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CFFD9EB-B3ED-8158-18BB-51C2B5B5F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SA">
                <a:latin typeface="Arial" panose="020B0604020202020204" pitchFamily="34" charset="0"/>
                <a:cs typeface="Arial" panose="020B0604020202020204" pitchFamily="34" charset="0"/>
              </a:rPr>
              <a:t>Coagulation - very important consideration when processing blood outside of the body</a:t>
            </a:r>
          </a:p>
          <a:p>
            <a:r>
              <a:rPr lang="en-US" altLang="en-SA">
                <a:latin typeface="Arial" panose="020B0604020202020204" pitchFamily="34" charset="0"/>
                <a:cs typeface="Arial" panose="020B0604020202020204" pitchFamily="34" charset="0"/>
              </a:rPr>
              <a:t>Structure must incorporate the ability to be easily broken down after clotting</a:t>
            </a:r>
          </a:p>
          <a:p>
            <a:endParaRPr lang="en-US" altLang="en-SA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SA">
                <a:latin typeface="Arial" panose="020B0604020202020204" pitchFamily="34" charset="0"/>
                <a:cs typeface="Arial" panose="020B0604020202020204" pitchFamily="34" charset="0"/>
              </a:rPr>
              <a:t>What is a clot and how does it form from the polymerization of fibrinogen?</a:t>
            </a:r>
          </a:p>
          <a:p>
            <a:endParaRPr lang="en-US" altLang="en-SA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SA">
                <a:latin typeface="Arial" panose="020B0604020202020204" pitchFamily="34" charset="0"/>
                <a:cs typeface="Arial" panose="020B0604020202020204" pitchFamily="34" charset="0"/>
              </a:rPr>
              <a:t>Overhead from Brash’s notes next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>
            <a:extLst>
              <a:ext uri="{FF2B5EF4-FFF2-40B4-BE49-F238E27FC236}">
                <a16:creationId xmlns:a16="http://schemas.microsoft.com/office/drawing/2014/main" id="{FF81B9DE-66CD-A35A-DB9D-E50BFD8989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>
            <a:extLst>
              <a:ext uri="{FF2B5EF4-FFF2-40B4-BE49-F238E27FC236}">
                <a16:creationId xmlns:a16="http://schemas.microsoft.com/office/drawing/2014/main" id="{44562F7B-5AB2-292F-CC2D-5D93521F9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S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Espace réservé du numéro de diapositive 3">
            <a:extLst>
              <a:ext uri="{FF2B5EF4-FFF2-40B4-BE49-F238E27FC236}">
                <a16:creationId xmlns:a16="http://schemas.microsoft.com/office/drawing/2014/main" id="{7FB26D24-A162-C488-D482-A68759E31B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BBAA0C-0272-5140-9176-734582CF1EFA}" type="slidenum">
              <a:rPr lang="en-GB" altLang="en-SA" sz="1300"/>
              <a:pPr eaLnBrk="1" hangingPunct="1"/>
              <a:t>45</a:t>
            </a:fld>
            <a:endParaRPr lang="en-GB" altLang="en-SA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018-7685-3B40-829A-DCE6EF6B893F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286086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3F133-1E17-5543-8B09-35857CB38A92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137033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153F-1A26-C940-9B23-F256C94B9A68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112989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1138"/>
            <a:ext cx="8229600" cy="4525962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8D8532AF-0F8B-5CA9-0C23-40768880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283B92D-EE19-E401-0098-BCD681E91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9A9849C-6595-A4E6-2793-5DA47886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93229-C58B-A14D-8DC3-E664B3160A93}" type="slidenum">
              <a:rPr lang="en-GB" altLang="en-SA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345580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425853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F9D7-9624-2547-B490-B90DB60CDFE6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66619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28B7-35A6-8048-B2F1-DDF56850EA8B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410557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41BB-5F44-B147-8F4B-AC6C354F8919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32423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7317-E7A6-794E-A6FB-2A6D1C03CBB8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353283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2F16-C8C1-C242-BF3A-F67FBFEB8941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236044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C55F-C35D-054C-8EDA-2692A625F785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252060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B023-49EF-F846-9265-9E36C6A0150E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106665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CA13F-4E8B-C346-9EF6-896B377D612D}" type="slidenum">
              <a:rPr lang="en-GB" altLang="en-SA" smtClean="0"/>
              <a:pPr/>
              <a:t>‹#›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284287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7037E-7691-619B-5EC4-512194CA2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2997200"/>
            <a:ext cx="7200726" cy="93585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Functions of plasma proteins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Slide Number Placeholder 6">
            <a:extLst>
              <a:ext uri="{FF2B5EF4-FFF2-40B4-BE49-F238E27FC236}">
                <a16:creationId xmlns:a16="http://schemas.microsoft.com/office/drawing/2014/main" id="{A638AC52-431F-D1A1-5C21-7EDDDCAA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B7D908-93FD-4C45-B130-E34694788A51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1</a:t>
            </a:fld>
            <a:endParaRPr lang="en-GB" altLang="en-SA" sz="1400">
              <a:solidFill>
                <a:srgbClr val="FFFFFF"/>
              </a:solidFill>
            </a:endParaRPr>
          </a:p>
        </p:txBody>
      </p:sp>
      <p:pic>
        <p:nvPicPr>
          <p:cNvPr id="8196" name="Picture 8">
            <a:extLst>
              <a:ext uri="{FF2B5EF4-FFF2-40B4-BE49-F238E27FC236}">
                <a16:creationId xmlns:a16="http://schemas.microsoft.com/office/drawing/2014/main" id="{55A7D479-B014-91A5-51D5-186BF5243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5" b="6749"/>
          <a:stretch>
            <a:fillRect/>
          </a:stretch>
        </p:blipFill>
        <p:spPr bwMode="auto">
          <a:xfrm>
            <a:off x="5081312" y="188913"/>
            <a:ext cx="3856313" cy="266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A4E84DAB-04B7-4212-36BA-C1FC98E406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556638"/>
            <a:ext cx="7886700" cy="831849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Plasma proteins participate in: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1439D8E-7D60-872B-490A-7A38B1A15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3888" indent="-514350" eaLnBrk="1" hangingPunct="1">
              <a:lnSpc>
                <a:spcPct val="125000"/>
              </a:lnSpc>
              <a:buFont typeface="Wingdings 3" pitchFamily="2" charset="2"/>
              <a:buAutoNum type="arabicPeriod"/>
            </a:pPr>
            <a:r>
              <a:rPr lang="fr-FR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lood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coagulation</a:t>
            </a:r>
          </a:p>
          <a:p>
            <a:pPr marL="623888" indent="-514350" eaLnBrk="1" hangingPunct="1">
              <a:lnSpc>
                <a:spcPct val="125000"/>
              </a:lnSpc>
              <a:buFont typeface="Wingdings 3" pitchFamily="2" charset="2"/>
              <a:buAutoNum type="arabicPeriod"/>
            </a:pPr>
            <a:r>
              <a:rPr lang="fr-FR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aintenance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homeostasis (pH, osmotic pressure)</a:t>
            </a:r>
          </a:p>
          <a:p>
            <a:pPr marL="623888" indent="-514350" eaLnBrk="1" hangingPunct="1">
              <a:lnSpc>
                <a:spcPct val="125000"/>
              </a:lnSpc>
              <a:buFont typeface="Wingdings 3" pitchFamily="2" charset="2"/>
              <a:buAutoNum type="arabicPeriod"/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Defence against infection</a:t>
            </a:r>
          </a:p>
          <a:p>
            <a:pPr marL="623888" indent="-514350" eaLnBrk="1" hangingPunct="1">
              <a:lnSpc>
                <a:spcPct val="125000"/>
              </a:lnSpc>
              <a:buFont typeface="Wingdings 3" pitchFamily="2" charset="2"/>
              <a:buAutoNum type="arabicPeriod"/>
            </a:pPr>
            <a:r>
              <a:rPr lang="fr-FR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ransport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	</a:t>
            </a:r>
          </a:p>
          <a:p>
            <a:pPr marL="623888" indent="-514350" eaLnBrk="1" hangingPunct="1">
              <a:lnSpc>
                <a:spcPct val="125000"/>
              </a:lnSpc>
              <a:spcBef>
                <a:spcPct val="50000"/>
              </a:spcBef>
              <a:buClr>
                <a:srgbClr val="FFCC00"/>
              </a:buClr>
              <a:buSzTx/>
              <a:buFontTx/>
              <a:buNone/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31" name="Footer Placeholder 18">
            <a:extLst>
              <a:ext uri="{FF2B5EF4-FFF2-40B4-BE49-F238E27FC236}">
                <a16:creationId xmlns:a16="http://schemas.microsoft.com/office/drawing/2014/main" id="{3690266A-D267-12A9-8D24-6269B932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9230" name="Slide Number Placeholder 17">
            <a:extLst>
              <a:ext uri="{FF2B5EF4-FFF2-40B4-BE49-F238E27FC236}">
                <a16:creationId xmlns:a16="http://schemas.microsoft.com/office/drawing/2014/main" id="{CE3BC460-98D5-6BCD-8E3B-4B6F059F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1D5CE7-F0B8-044D-9ABB-9BDF440E44B7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10</a:t>
            </a:fld>
            <a:endParaRPr lang="en-GB" altLang="en-SA" sz="1400">
              <a:solidFill>
                <a:srgbClr val="FFFFFF"/>
              </a:solidFill>
            </a:endParaRPr>
          </a:p>
        </p:txBody>
      </p:sp>
      <p:sp>
        <p:nvSpPr>
          <p:cNvPr id="88071" name="Line 7">
            <a:extLst>
              <a:ext uri="{FF2B5EF4-FFF2-40B4-BE49-F238E27FC236}">
                <a16:creationId xmlns:a16="http://schemas.microsoft.com/office/drawing/2014/main" id="{69674DA2-D681-B397-697B-D951F3427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950" y="3904457"/>
            <a:ext cx="108743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/>
          </a:p>
        </p:txBody>
      </p:sp>
      <p:sp>
        <p:nvSpPr>
          <p:cNvPr id="88072" name="Line 8">
            <a:extLst>
              <a:ext uri="{FF2B5EF4-FFF2-40B4-BE49-F238E27FC236}">
                <a16:creationId xmlns:a16="http://schemas.microsoft.com/office/drawing/2014/main" id="{D468876E-127C-EB89-3C13-7FFCEBEA6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950" y="3904457"/>
            <a:ext cx="760412" cy="400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/>
          </a:p>
        </p:txBody>
      </p:sp>
      <p:sp>
        <p:nvSpPr>
          <p:cNvPr id="88073" name="Line 9">
            <a:extLst>
              <a:ext uri="{FF2B5EF4-FFF2-40B4-BE49-F238E27FC236}">
                <a16:creationId xmlns:a16="http://schemas.microsoft.com/office/drawing/2014/main" id="{58BFED51-1678-0DD4-CA69-86E1BBBE83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950" y="3904457"/>
            <a:ext cx="0" cy="9715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/>
          </a:p>
        </p:txBody>
      </p:sp>
      <p:sp>
        <p:nvSpPr>
          <p:cNvPr id="88074" name="Line 10">
            <a:extLst>
              <a:ext uri="{FF2B5EF4-FFF2-40B4-BE49-F238E27FC236}">
                <a16:creationId xmlns:a16="http://schemas.microsoft.com/office/drawing/2014/main" id="{DB5D4590-1CDC-118C-15E8-206969562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950" y="3904457"/>
            <a:ext cx="1087437" cy="114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/>
          </a:p>
        </p:txBody>
      </p:sp>
      <p:sp>
        <p:nvSpPr>
          <p:cNvPr id="88075" name="Text Box 11">
            <a:extLst>
              <a:ext uri="{FF2B5EF4-FFF2-40B4-BE49-F238E27FC236}">
                <a16:creationId xmlns:a16="http://schemas.microsoft.com/office/drawing/2014/main" id="{AAFE0675-16B8-C107-DA3C-3CE186228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62" y="4063691"/>
            <a:ext cx="2498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SA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Metabolites</a:t>
            </a:r>
            <a:r>
              <a:rPr lang="cs-CZ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8076" name="Text Box 12">
            <a:extLst>
              <a:ext uri="{FF2B5EF4-FFF2-40B4-BE49-F238E27FC236}">
                <a16:creationId xmlns:a16="http://schemas.microsoft.com/office/drawing/2014/main" id="{D4DB4F76-2077-3979-3C6B-CBA881D4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91" y="4688189"/>
            <a:ext cx="156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</a:t>
            </a:r>
          </a:p>
        </p:txBody>
      </p:sp>
      <p:sp>
        <p:nvSpPr>
          <p:cNvPr id="88077" name="Text Box 13">
            <a:extLst>
              <a:ext uri="{FF2B5EF4-FFF2-40B4-BE49-F238E27FC236}">
                <a16:creationId xmlns:a16="http://schemas.microsoft.com/office/drawing/2014/main" id="{465EAC2C-7F68-94E8-D349-D3691AECD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286" y="4684589"/>
            <a:ext cx="2468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SA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</a:t>
            </a:r>
            <a:r>
              <a:rPr lang="cs-CZ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SA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wastes</a:t>
            </a:r>
            <a:r>
              <a:rPr lang="cs-CZ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8078" name="Text Box 14">
            <a:extLst>
              <a:ext uri="{FF2B5EF4-FFF2-40B4-BE49-F238E27FC236}">
                <a16:creationId xmlns:a16="http://schemas.microsoft.com/office/drawing/2014/main" id="{9C871E7C-BC6D-3233-C5B3-E8A1B6B17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445" y="3631464"/>
            <a:ext cx="1285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Nutrient.</a:t>
            </a:r>
          </a:p>
        </p:txBody>
      </p:sp>
      <p:sp>
        <p:nvSpPr>
          <p:cNvPr id="88080" name="Line 16">
            <a:extLst>
              <a:ext uri="{FF2B5EF4-FFF2-40B4-BE49-F238E27FC236}">
                <a16:creationId xmlns:a16="http://schemas.microsoft.com/office/drawing/2014/main" id="{BAD5AAE0-0F59-7756-9939-33757D4F13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950" y="3904457"/>
            <a:ext cx="652462" cy="148590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SA"/>
          </a:p>
        </p:txBody>
      </p:sp>
      <p:sp>
        <p:nvSpPr>
          <p:cNvPr id="88081" name="Text Box 17">
            <a:extLst>
              <a:ext uri="{FF2B5EF4-FFF2-40B4-BE49-F238E27FC236}">
                <a16:creationId xmlns:a16="http://schemas.microsoft.com/office/drawing/2014/main" id="{9632D53F-8D0B-5053-AB13-B4BAC0B7D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473" y="5264943"/>
            <a:ext cx="108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SA" sz="2400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cs-CZ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5" grpId="0"/>
      <p:bldP spid="88076" grpId="0"/>
      <p:bldP spid="88077" grpId="0"/>
      <p:bldP spid="88078" grpId="0"/>
      <p:bldP spid="880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75961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cs-C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 properties of plasma proteins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628650" y="1711325"/>
            <a:ext cx="771525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are synthesized in the </a:t>
            </a:r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</a:p>
          <a:p>
            <a:pPr algn="just">
              <a:lnSpc>
                <a:spcPct val="150000"/>
              </a:lnSpc>
              <a:buFont typeface="Wingdings 3" pitchFamily="18" charset="2"/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xception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-globulins – synthesized in plasma cells.</a:t>
            </a:r>
          </a:p>
          <a:p>
            <a:pPr algn="just">
              <a:lnSpc>
                <a:spcPct val="150000"/>
              </a:lnSpc>
              <a:buFont typeface="Wingdings 3" pitchFamily="18" charset="2"/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Synthesized as pre-proteins on membrane-bound polyribosomes; then they are subjected to posttranslational modifications in ER and Golgi apparatus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353F13-F0A4-989A-FCD4-F6D8E41D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EB65CA-8BF6-58B0-CEAC-2C3D5DD7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11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61560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cs-C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 properties of plasma proteins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>
          <a:xfrm>
            <a:off x="739626" y="1484784"/>
            <a:ext cx="7886699" cy="4525962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all of them are </a:t>
            </a:r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glycoproteins</a:t>
            </a:r>
          </a:p>
          <a:p>
            <a:pPr>
              <a:lnSpc>
                <a:spcPct val="125000"/>
              </a:lnSpc>
              <a:buFont typeface="Wingdings 3" pitchFamily="18" charset="2"/>
              <a:buNone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xception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albumin</a:t>
            </a:r>
          </a:p>
          <a:p>
            <a:pPr>
              <a:lnSpc>
                <a:spcPct val="125000"/>
              </a:lnSpc>
              <a:buFont typeface="Wingdings 3" pitchFamily="18" charset="2"/>
              <a:buNone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characteristic half-life in the circulation (albumin – 20 days)</a:t>
            </a:r>
          </a:p>
          <a:p>
            <a:pPr marL="0" indent="0">
              <a:lnSpc>
                <a:spcPct val="125000"/>
              </a:lnSpc>
              <a:buNone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of them exhibit </a:t>
            </a:r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polymorphism</a:t>
            </a:r>
            <a:r>
              <a:rPr lang="cs-CZ" sz="2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immunoglobulins,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transferrin…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)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D524C-CF72-2472-56A3-EAD353D1C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B66496-AE5C-29D5-F3E2-54DDAB5D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12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4121" y="1484784"/>
            <a:ext cx="7615758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6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proteins circulate not only inside the vascular system but also across the capillary bed into the interstitial fluid and back into the plasma through lymphatic vessels</a:t>
            </a:r>
          </a:p>
          <a:p>
            <a:pPr algn="just">
              <a:lnSpc>
                <a:spcPct val="150000"/>
              </a:lnSpc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 macrophages take up albumin by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pinocytosis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Albumin is broken down within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lysosomes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tissue macrophages to amino acids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50984"/>
          </a:xfrm>
        </p:spPr>
        <p:txBody>
          <a:bodyPr>
            <a:noAutofit/>
          </a:bodyPr>
          <a:lstStyle/>
          <a:p>
            <a:pPr algn="ctr"/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Catabolism of plasma proteins</a:t>
            </a:r>
            <a:br>
              <a:rPr lang="en-US" sz="4400" b="0" dirty="0">
                <a:effectLst/>
                <a:latin typeface="Calibri" pitchFamily="34" charset="0"/>
              </a:rPr>
            </a:br>
            <a:endParaRPr lang="en-US" sz="4400" b="0" dirty="0">
              <a:effectLst/>
              <a:latin typeface="Calibri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5E61D-1FF8-0006-B924-7671B6CD3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5FC70-818D-E8A9-C476-8F889543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13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61560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cs-C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Acute phase reactants (APRs)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>
          <a:xfrm>
            <a:off x="457201" y="1481138"/>
            <a:ext cx="8003232" cy="4525962"/>
          </a:xfrm>
        </p:spPr>
        <p:txBody>
          <a:bodyPr>
            <a:normAutofit fontScale="92500" lnSpcReduction="20000"/>
          </a:bodyPr>
          <a:lstStyle/>
          <a:p>
            <a:pPr marL="623888" indent="-514350" algn="just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of proteins whose plasma levels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(increase or decrease) during acute inflammatory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endParaRPr lang="fr-F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indent="-514350" algn="just">
              <a:lnSpc>
                <a:spcPct val="150000"/>
              </a:lnSpc>
              <a:buNone/>
            </a:pPr>
            <a:endParaRPr lang="fr-F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indent="-514350" algn="just">
              <a:lnSpc>
                <a:spcPct val="150000"/>
              </a:lnSpc>
            </a:pPr>
            <a:r>
              <a:rPr lang="cs-CZ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APRs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changes in:</a:t>
            </a:r>
          </a:p>
          <a:p>
            <a:pPr marL="1524000" lvl="4" indent="-381000" algn="just">
              <a:lnSpc>
                <a:spcPct val="150000"/>
              </a:lnSpc>
              <a:buClr>
                <a:schemeClr val="accent1"/>
              </a:buClr>
              <a:buSzPct val="70000"/>
              <a:buFont typeface="Wingdings" pitchFamily="2" charset="2"/>
              <a:buAutoNum type="arabicPeriod"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infection. 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lvl="4" indent="-381000" algn="just">
              <a:lnSpc>
                <a:spcPct val="150000"/>
              </a:lnSpc>
              <a:buClr>
                <a:schemeClr val="accent1"/>
              </a:buClr>
              <a:buSzPct val="70000"/>
              <a:buFont typeface="Wingdings" pitchFamily="2" charset="2"/>
              <a:buAutoNum type="arabicPeriod"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surgery.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lvl="4" indent="-381000" algn="just">
              <a:lnSpc>
                <a:spcPct val="150000"/>
              </a:lnSpc>
              <a:buClr>
                <a:schemeClr val="accent1"/>
              </a:buClr>
              <a:buSzPct val="70000"/>
              <a:buFont typeface="Wingdings" pitchFamily="2" charset="2"/>
              <a:buAutoNum type="arabicPeriod"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injury.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lvl="4" indent="-381000" algn="just">
              <a:lnSpc>
                <a:spcPct val="150000"/>
              </a:lnSpc>
              <a:buClr>
                <a:schemeClr val="accent1"/>
              </a:buClr>
              <a:buSzPct val="70000"/>
              <a:buFont typeface="Wingdings" pitchFamily="2" charset="2"/>
              <a:buAutoNum type="arabicPeriod"/>
            </a:pP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ancer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0263" lvl="1" indent="-438150" algn="just">
              <a:lnSpc>
                <a:spcPct val="150000"/>
              </a:lnSpc>
              <a:buSzPct val="70000"/>
              <a:buFont typeface="Wingdings" pitchFamily="2" charset="2"/>
              <a:buAutoNum type="arabicPeriod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967AE0-693B-1052-B1B9-7171C7D6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1236A3-9815-2E9A-75BE-7B281101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14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65722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br>
              <a:rPr lang="cs-C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cs-C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APRs</a:t>
            </a:r>
            <a:br>
              <a:rPr lang="cs-CZ" sz="4400" b="0" dirty="0">
                <a:effectLst/>
                <a:latin typeface="Calibri" pitchFamily="34" charset="0"/>
              </a:rPr>
            </a:br>
            <a:endParaRPr lang="en-GB" sz="4400" b="0" dirty="0">
              <a:effectLst/>
              <a:latin typeface="Calibri" pitchFamily="34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300192" y="2486025"/>
            <a:ext cx="1730077" cy="205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Albumin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Transferrin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0" y="1701800"/>
            <a:ext cx="1625600" cy="3028950"/>
          </a:xfrm>
          <a:prstGeom prst="upArrow">
            <a:avLst>
              <a:gd name="adj1" fmla="val 50000"/>
              <a:gd name="adj2" fmla="val 46582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7518400" y="2486025"/>
            <a:ext cx="1625600" cy="2971800"/>
          </a:xfrm>
          <a:prstGeom prst="downArrow">
            <a:avLst>
              <a:gd name="adj1" fmla="val 50000"/>
              <a:gd name="adj2" fmla="val 45703"/>
            </a:avLst>
          </a:prstGeom>
          <a:gradFill rotWithShape="0">
            <a:gsLst>
              <a:gs pos="0">
                <a:srgbClr val="FF7C80"/>
              </a:gs>
              <a:gs pos="100000">
                <a:srgbClr val="CC00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625600" y="1340768"/>
            <a:ext cx="3738488" cy="482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1-antitrypsin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C-reactive protein (CRP):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~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1000-fold increase!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Fibrinogen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Haptoglobin (HP).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C3, C4.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AFD7AA-89D5-531D-EBB4-8D037E50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9DE925-E417-9C3C-AAC8-1CC7BA86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15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 animBg="1"/>
      <p:bldP spid="90118" grpId="0" animBg="1"/>
      <p:bldP spid="901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162" y="1989138"/>
            <a:ext cx="4041775" cy="35320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 response occurs with stress or inflammation caused by infection, injury or surgical trauma</a:t>
            </a:r>
          </a:p>
          <a:p>
            <a:pPr lvl="1" algn="just">
              <a:lnSpc>
                <a:spcPct val="150000"/>
              </a:lnSpc>
              <a:buClr>
                <a:srgbClr val="CC0099"/>
              </a:buClr>
            </a:pPr>
            <a:r>
              <a:rPr lang="en-US" sz="2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or ↓ albumin</a:t>
            </a:r>
          </a:p>
          <a:p>
            <a:pPr lvl="1" algn="just">
              <a:lnSpc>
                <a:spcPct val="150000"/>
              </a:lnSpc>
              <a:buClr>
                <a:srgbClr val="CC0099"/>
              </a:buClr>
            </a:pPr>
            <a:r>
              <a:rPr lang="en-US" sz="2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α1 and α2 globulins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213" y="494508"/>
            <a:ext cx="7886700" cy="58261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Acute inflammatory response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44675"/>
            <a:ext cx="4392612" cy="3889375"/>
          </a:xfrm>
          <a:prstGeom prst="rect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04025" y="1220788"/>
            <a:ext cx="1944688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el-GR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l-GR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2-globulins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019925" y="1557338"/>
            <a:ext cx="1588" cy="863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7380288" y="1557338"/>
            <a:ext cx="1587" cy="863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593FDB-D0FC-C30E-A701-D28B75A4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61B966-0B88-E80A-0027-4442FC1B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16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8576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Chronic inflammatory response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12367" y="1532211"/>
            <a:ext cx="4329485" cy="420104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response is correlated with chronic infection (autoimmune diseases, chronic liver disease, chronic infection, cancer)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50000"/>
              </a:lnSpc>
              <a:buClr>
                <a:srgbClr val="CC0099"/>
              </a:buClr>
            </a:pP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or ↓ albumin</a:t>
            </a:r>
          </a:p>
          <a:p>
            <a:pPr lvl="2" algn="just">
              <a:lnSpc>
                <a:spcPct val="150000"/>
              </a:lnSpc>
              <a:buClr>
                <a:srgbClr val="CC0099"/>
              </a:buClr>
            </a:pP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l-GR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α1 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l-GR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α2 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globulins</a:t>
            </a:r>
          </a:p>
          <a:p>
            <a:pPr lvl="2" algn="just">
              <a:lnSpc>
                <a:spcPct val="150000"/>
              </a:lnSpc>
              <a:buClr>
                <a:srgbClr val="CC0099"/>
              </a:buClr>
            </a:pP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↑↑ </a:t>
            </a:r>
            <a:r>
              <a:rPr lang="el-GR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globulins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205038"/>
            <a:ext cx="4223648" cy="3403600"/>
          </a:xfrm>
          <a:prstGeom prst="rect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33475" y="1220788"/>
            <a:ext cx="2592388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cs-C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l-GR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</a:t>
            </a:r>
            <a:r>
              <a:rPr lang="el-GR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cs-C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globulins</a:t>
            </a:r>
            <a:endParaRPr lang="cs-CZ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065275" y="1628775"/>
            <a:ext cx="1588" cy="10080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7425638" y="1557338"/>
            <a:ext cx="71437" cy="11509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8428938" y="1557338"/>
            <a:ext cx="80962" cy="10795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C4B348-9094-FF8E-D308-EF785493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627E2A-14C0-E903-2B50-046CC745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17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4345758" cy="51845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kidney damage illustrates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long-term loss of lower molecular weight proteins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Clr>
                <a:srgbClr val="CC0099"/>
              </a:buClr>
            </a:pPr>
            <a:r>
              <a:rPr lang="cs-CZ" sz="2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 albumin and IgG – they are filtered in kidney.</a:t>
            </a:r>
            <a:endParaRPr lang="en-US" sz="22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etention of higher molecular weight proteins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Clr>
                <a:srgbClr val="CC0099"/>
              </a:buClr>
            </a:pPr>
            <a:r>
              <a:rPr lang="cs-CZ" sz="2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↑↑ </a:t>
            </a:r>
            <a:r>
              <a:rPr lang="el-GR" sz="2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2-macroglobulin and ↑</a:t>
            </a:r>
            <a:r>
              <a:rPr lang="el-GR" sz="2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2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-globulin)</a:t>
            </a:r>
          </a:p>
          <a:p>
            <a:pPr marL="338138" indent="-338138" eaLnBrk="1" hangingPunct="1">
              <a:lnSpc>
                <a:spcPct val="15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05785"/>
            <a:ext cx="7886700" cy="63498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Nephrotic syndrome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40" y="2660667"/>
            <a:ext cx="3529013" cy="3197225"/>
          </a:xfrm>
          <a:prstGeom prst="rect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00628" y="1604979"/>
            <a:ext cx="3964845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el-GR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2-globulin     </a:t>
            </a:r>
            <a:r>
              <a:rPr lang="el-GR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-globulin </a:t>
            </a:r>
            <a:r>
              <a:rPr lang="cs-CZ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fractions</a:t>
            </a:r>
            <a:r>
              <a:rPr lang="cs-C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176965" y="2012967"/>
            <a:ext cx="431800" cy="15113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6964365" y="1939942"/>
            <a:ext cx="441325" cy="20891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655FF2-C6F6-9D06-BB03-460C626F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CEB8D-4371-1D44-19CB-F10B92AE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18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978850" cy="452596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Cirrhosis can be caused by chronic alcohol abuse or viral hepatitis </a:t>
            </a:r>
          </a:p>
          <a:p>
            <a:pPr lvl="2" algn="just">
              <a:lnSpc>
                <a:spcPct val="150000"/>
              </a:lnSpc>
              <a:buClr>
                <a:srgbClr val="CC0099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 albumin</a:t>
            </a:r>
          </a:p>
          <a:p>
            <a:pPr lvl="2" algn="just">
              <a:lnSpc>
                <a:spcPct val="150000"/>
              </a:lnSpc>
              <a:buClr>
                <a:srgbClr val="CC0099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l-GR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cs-CZ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l-GR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and </a:t>
            </a:r>
            <a:r>
              <a:rPr lang="el-GR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globulins</a:t>
            </a:r>
          </a:p>
          <a:p>
            <a:pPr lvl="2" algn="just">
              <a:lnSpc>
                <a:spcPct val="150000"/>
              </a:lnSpc>
              <a:buClr>
                <a:srgbClr val="CC0099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Ig A in </a:t>
            </a:r>
            <a:r>
              <a:rPr lang="el-GR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cs-CZ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-fraction</a:t>
            </a:r>
          </a:p>
          <a:p>
            <a:pPr algn="just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7975" y="180516"/>
            <a:ext cx="7886700" cy="84115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Liver damage - Cirrhosis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25" y="1989138"/>
            <a:ext cx="4244975" cy="3614737"/>
          </a:xfrm>
          <a:prstGeom prst="rect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318950" y="1268413"/>
            <a:ext cx="13033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r>
              <a:rPr lang="el-GR">
                <a:solidFill>
                  <a:srgbClr val="000000"/>
                </a:solidFill>
                <a:latin typeface="Comic Sans MS" pitchFamily="66" charset="0"/>
              </a:rPr>
              <a:t>γ</a:t>
            </a:r>
            <a:r>
              <a:rPr lang="cs-CZ">
                <a:solidFill>
                  <a:srgbClr val="000000"/>
                </a:solidFill>
                <a:latin typeface="Comic Sans MS" pitchFamily="66" charset="0"/>
              </a:rPr>
              <a:t>-globulins</a:t>
            </a:r>
          </a:p>
          <a:p>
            <a:pPr eaLnBrk="1" hangingPunct="1"/>
            <a:endParaRPr lang="cs-CZ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8111113" y="1700213"/>
            <a:ext cx="215900" cy="7207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745988" y="1700213"/>
            <a:ext cx="227012" cy="25209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2A9E24-031B-D888-B682-1A31A03D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7CF2F7-0F03-D099-C2FC-EA309559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19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7467600" cy="48737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diagnostic laboratory tests in biochemistry, hematology, and immunology are performed using blood, plasma, or serum.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formed elements of blood are suspended in an aqueous solution: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plasma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is the supernatant obtained after centrifugation of a blood sample collected into a test tube containing an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anticoagulant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55478" r="36127" b="8990"/>
          <a:stretch/>
        </p:blipFill>
        <p:spPr bwMode="auto">
          <a:xfrm>
            <a:off x="7701372" y="1628800"/>
            <a:ext cx="611560" cy="230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FC662D-DE9E-B592-53EB-F963D4213B02}"/>
              </a:ext>
            </a:extLst>
          </p:cNvPr>
          <p:cNvSpPr txBox="1"/>
          <p:nvPr/>
        </p:nvSpPr>
        <p:spPr>
          <a:xfrm>
            <a:off x="888182" y="384048"/>
            <a:ext cx="7025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</a:t>
            </a:r>
            <a:endParaRPr lang="en-SA" sz="3200" dirty="0">
              <a:solidFill>
                <a:srgbClr val="FF000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96138E-0EDB-A273-8B8A-E0EEE3A5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9DC960-97AD-6FDA-4DAB-29AAD5FAB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2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57225" y="1196752"/>
            <a:ext cx="7471742" cy="508009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 glycoprotein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the lowest molecular weight of almost of plasma proteins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produces about 12g albumin per day (25% of total hepatic protein synthesis and 50% of secreted protein)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Half-life: 20 days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reason, measurement of serum albumin concentration is used to assays liver function test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Albumin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EB54BC-A403-A98E-13C4-ED831A66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B901F-DF46-20AA-AD53-6AAD7754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20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bu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9428" y="908720"/>
            <a:ext cx="85051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4EBE10-27A2-782F-5A01-8F606F67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D9882B-DBBB-260B-C099-AF1BF638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21</a:t>
            </a:fld>
            <a:endParaRPr lang="en-GB" altLang="en-S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C22E4D4E-3F76-30E0-3DCB-2F60745C7C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72865" y="572620"/>
            <a:ext cx="8229600" cy="48359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Albumin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EC53DBB-57A8-58AE-9E2B-63C1E58E3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147248" cy="4524375"/>
          </a:xfrm>
        </p:spPr>
        <p:txBody>
          <a:bodyPr>
            <a:normAutofit lnSpcReduction="10000"/>
          </a:bodyPr>
          <a:lstStyle/>
          <a:p>
            <a:pPr marL="392113" lvl="1" indent="0" eaLnBrk="1" fontAlgn="auto" hangingPunct="1">
              <a:lnSpc>
                <a:spcPct val="125000"/>
              </a:lnSpc>
              <a:spcAft>
                <a:spcPts val="0"/>
              </a:spcAft>
              <a:buSzPct val="60000"/>
              <a:buNone/>
              <a:defRPr/>
            </a:pP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1. M</a:t>
            </a:r>
            <a:r>
              <a:rPr lang="en-GB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aintenance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of the osmotic pressure of plasma</a:t>
            </a:r>
          </a:p>
          <a:p>
            <a:pPr marL="1030288" lvl="2" indent="-400050" algn="just">
              <a:lnSpc>
                <a:spcPct val="150000"/>
              </a:lnSpc>
              <a:buClr>
                <a:schemeClr val="accent1"/>
              </a:buClr>
              <a:buSzPct val="60000"/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It gives a much greater osmotic effect at the pH 7.4 of</a:t>
            </a:r>
          </a:p>
          <a:p>
            <a:pPr marL="630238" lvl="2" indent="0" algn="just">
              <a:lnSpc>
                <a:spcPct val="150000"/>
              </a:lnSpc>
              <a:buClr>
                <a:schemeClr val="accent1"/>
              </a:buClr>
              <a:buSzPct val="6000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 blood</a:t>
            </a:r>
          </a:p>
          <a:p>
            <a:pPr marL="1030288" lvl="2" indent="-400050" algn="just">
              <a:lnSpc>
                <a:spcPct val="150000"/>
              </a:lnSpc>
              <a:buClr>
                <a:schemeClr val="accent1"/>
              </a:buClr>
              <a:buSzPct val="60000"/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Is responsible for about 75- 80 % of the osmotic effect</a:t>
            </a:r>
          </a:p>
          <a:p>
            <a:pPr marL="630238" lvl="2" indent="0" algn="just">
              <a:lnSpc>
                <a:spcPct val="150000"/>
              </a:lnSpc>
              <a:buClr>
                <a:schemeClr val="accent1"/>
              </a:buClr>
              <a:buSzPct val="6000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 of plasma because:</a:t>
            </a:r>
          </a:p>
          <a:p>
            <a:pPr marL="1314450" lvl="3" indent="-400050" algn="just">
              <a:lnSpc>
                <a:spcPct val="110000"/>
              </a:lnSpc>
              <a:buClr>
                <a:schemeClr val="accent1"/>
              </a:buClr>
              <a:buSzPct val="60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It constitutes slightly&gt; half the plasma proteins by weight</a:t>
            </a:r>
          </a:p>
          <a:p>
            <a:pPr marL="1314450" lvl="3" indent="-400050" algn="just">
              <a:lnSpc>
                <a:spcPct val="110000"/>
              </a:lnSpc>
              <a:buClr>
                <a:schemeClr val="accent1"/>
              </a:buClr>
              <a:buSzPct val="60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It has the lower molecular weight of the major plasma proteins.</a:t>
            </a:r>
          </a:p>
          <a:p>
            <a:pPr marL="830263" lvl="1" indent="-438150" eaLnBrk="1" fontAlgn="auto" hangingPunct="1">
              <a:lnSpc>
                <a:spcPct val="125000"/>
              </a:lnSpc>
              <a:spcAft>
                <a:spcPts val="0"/>
              </a:spcAft>
              <a:buSzPct val="60000"/>
              <a:buFont typeface="Wingdings" pitchFamily="2" charset="2"/>
              <a:buAutoNum type="arabicPeriod"/>
              <a:defRPr/>
            </a:pPr>
            <a:endParaRPr lang="fr-FR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10245" name="Footer Placeholder 8">
            <a:extLst>
              <a:ext uri="{FF2B5EF4-FFF2-40B4-BE49-F238E27FC236}">
                <a16:creationId xmlns:a16="http://schemas.microsoft.com/office/drawing/2014/main" id="{5074ED6C-339C-1776-84D4-17E019F5D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10244" name="Slide Number Placeholder 7">
            <a:extLst>
              <a:ext uri="{FF2B5EF4-FFF2-40B4-BE49-F238E27FC236}">
                <a16:creationId xmlns:a16="http://schemas.microsoft.com/office/drawing/2014/main" id="{0ACE329E-447C-4DEE-0E61-41076384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3B0A8C-6415-F44C-BEE0-FB8EF3A4C833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22</a:t>
            </a:fld>
            <a:endParaRPr lang="en-GB" altLang="en-SA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C22E4D4E-3F76-30E0-3DCB-2F60745C7C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72865" y="572620"/>
            <a:ext cx="8229600" cy="48359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Albumin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EC53DBB-57A8-58AE-9E2B-63C1E58E3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4375"/>
          </a:xfrm>
        </p:spPr>
        <p:txBody>
          <a:bodyPr>
            <a:normAutofit/>
          </a:bodyPr>
          <a:lstStyle/>
          <a:p>
            <a:pPr marL="392113" lvl="1" indent="0" algn="just">
              <a:lnSpc>
                <a:spcPct val="150000"/>
              </a:lnSpc>
              <a:buSzPct val="60000"/>
              <a:buNone/>
              <a:defRPr/>
            </a:pP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2. </a:t>
            </a:r>
            <a:r>
              <a:rPr lang="fr-F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GB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ransport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It can bind and transport many diverse molecules and serve as low-specificity transport protein, which include: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392113" lvl="1" indent="0" algn="just" eaLnBrk="1" fontAlgn="auto" hangingPunct="1">
              <a:lnSpc>
                <a:spcPct val="150000"/>
              </a:lnSpc>
              <a:spcAft>
                <a:spcPts val="0"/>
              </a:spcAft>
              <a:buSzPct val="60000"/>
              <a:buNone/>
              <a:defRPr/>
            </a:pPr>
            <a:endParaRPr lang="en-GB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1030288" lvl="2" indent="-400050" eaLnBrk="1" fontAlgn="auto" hangingPunct="1">
              <a:lnSpc>
                <a:spcPct val="125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Free fatty acids</a:t>
            </a:r>
          </a:p>
          <a:p>
            <a:pPr marL="1030288" lvl="2" indent="-400050" eaLnBrk="1" fontAlgn="auto" hangingPunct="1">
              <a:lnSpc>
                <a:spcPct val="125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Steroid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hormones</a:t>
            </a:r>
          </a:p>
          <a:p>
            <a:pPr marL="1030288" lvl="2" indent="-400050" eaLnBrk="1" fontAlgn="auto" hangingPunct="1">
              <a:lnSpc>
                <a:spcPct val="125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Bilirubin</a:t>
            </a:r>
          </a:p>
          <a:p>
            <a:pPr marL="1030288" lvl="2" indent="-400050" eaLnBrk="1" fontAlgn="auto" hangingPunct="1">
              <a:lnSpc>
                <a:spcPct val="125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Drugs (Sulphonamides, Aspirin)</a:t>
            </a:r>
          </a:p>
          <a:p>
            <a:pPr marL="1030288" lvl="2" indent="-400050" eaLnBrk="1" fontAlgn="auto" hangingPunct="1">
              <a:lnSpc>
                <a:spcPct val="125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Ca</a:t>
            </a:r>
            <a:r>
              <a:rPr lang="en-GB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2+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, Cu</a:t>
            </a:r>
            <a:r>
              <a:rPr lang="en-GB"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2+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Footer Placeholder 8">
            <a:extLst>
              <a:ext uri="{FF2B5EF4-FFF2-40B4-BE49-F238E27FC236}">
                <a16:creationId xmlns:a16="http://schemas.microsoft.com/office/drawing/2014/main" id="{5074ED6C-339C-1776-84D4-17E019F5D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10244" name="Slide Number Placeholder 7">
            <a:extLst>
              <a:ext uri="{FF2B5EF4-FFF2-40B4-BE49-F238E27FC236}">
                <a16:creationId xmlns:a16="http://schemas.microsoft.com/office/drawing/2014/main" id="{0ACE329E-447C-4DEE-0E61-41076384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3B0A8C-6415-F44C-BEE0-FB8EF3A4C833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23</a:t>
            </a:fld>
            <a:endParaRPr lang="en-GB" altLang="en-SA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4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F4EEE599-956E-D1AA-8B6D-533DCEED22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136524"/>
            <a:ext cx="7886700" cy="72342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Causes of Albumin Deficiency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AA2F908A-BC9D-3304-5868-43C410D86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59951"/>
            <a:ext cx="8119814" cy="5017321"/>
          </a:xfrm>
        </p:spPr>
        <p:txBody>
          <a:bodyPr>
            <a:noAutofit/>
          </a:bodyPr>
          <a:lstStyle/>
          <a:p>
            <a:pPr marL="457200" indent="-457200" algn="just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Liver diseases (cirrhosis) –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decrease in the ratio of albumin to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globulins.</a:t>
            </a:r>
          </a:p>
          <a:p>
            <a:pPr marL="457200" indent="-457200" algn="just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Protein malnutrition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Excessive excretion by kidneys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(renal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disease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)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proteinuria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)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Mutation causing </a:t>
            </a:r>
            <a:r>
              <a:rPr lang="en-GB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an Albuminemia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(little or no circulating albumin).</a:t>
            </a:r>
          </a:p>
          <a:p>
            <a:pPr lvl="1" algn="just"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There will be a reduction in osmotic pressure, leading to enhanced fluid retention in tissue spaces (edema).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50000"/>
              </a:lnSpc>
              <a:buNone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0" lvl="1" indent="-4572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FF66"/>
              </a:buClr>
              <a:buFont typeface="+mj-lt"/>
              <a:buAutoNum type="arabicPeriod"/>
              <a:defRPr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Footer Placeholder 8">
            <a:extLst>
              <a:ext uri="{FF2B5EF4-FFF2-40B4-BE49-F238E27FC236}">
                <a16:creationId xmlns:a16="http://schemas.microsoft.com/office/drawing/2014/main" id="{EA6CC735-9E9F-5C85-4197-7C2635FE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11268" name="Slide Number Placeholder 7">
            <a:extLst>
              <a:ext uri="{FF2B5EF4-FFF2-40B4-BE49-F238E27FC236}">
                <a16:creationId xmlns:a16="http://schemas.microsoft.com/office/drawing/2014/main" id="{E4071FE6-8691-2EFC-B001-05F8DD2F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4CC8FA-4FCC-DD46-A4AB-ACABA8D643F6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24</a:t>
            </a:fld>
            <a:endParaRPr lang="en-GB" altLang="en-SA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E424F793-F0B1-19F9-5D46-9663EFB5D1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9750" y="404814"/>
            <a:ext cx="7467600" cy="52387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ransferrin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33D2323-A2BE-125C-396A-7E9698F20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058150" cy="4248249"/>
          </a:xfrm>
        </p:spPr>
        <p:txBody>
          <a:bodyPr>
            <a:normAutofit/>
          </a:bodyPr>
          <a:lstStyle/>
          <a:p>
            <a:pPr marL="623888" indent="-514350" eaLnBrk="1" fontAlgn="auto" hangingPunct="1">
              <a:lnSpc>
                <a:spcPct val="125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 globulin</a:t>
            </a:r>
          </a:p>
          <a:p>
            <a:pPr marL="623888" indent="-514350" eaLnBrk="1" fontAlgn="auto" hangingPunct="1">
              <a:lnSpc>
                <a:spcPct val="125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in plasma:  3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l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623888" indent="-514350" eaLnBrk="1" fontAlgn="auto" hangingPunct="1">
              <a:lnSpc>
                <a:spcPct val="125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Functions:</a:t>
            </a:r>
            <a:endParaRPr 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574675" lvl="3" indent="-342900"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>
                <a:tab pos="682625" algn="l"/>
                <a:tab pos="914400" algn="l"/>
              </a:tabLst>
              <a:defRPr/>
            </a:pP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ransport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iron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catabolism of heme and from food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(gut)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site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where iron is required, i.e. to 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marrow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moles of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GB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1 mole of transferrin).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2293" name="Footer Placeholder 9">
            <a:extLst>
              <a:ext uri="{FF2B5EF4-FFF2-40B4-BE49-F238E27FC236}">
                <a16:creationId xmlns:a16="http://schemas.microsoft.com/office/drawing/2014/main" id="{02348604-C8D4-B59D-E79C-FDC3F745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12292" name="Slide Number Placeholder 8">
            <a:extLst>
              <a:ext uri="{FF2B5EF4-FFF2-40B4-BE49-F238E27FC236}">
                <a16:creationId xmlns:a16="http://schemas.microsoft.com/office/drawing/2014/main" id="{D59D5A8D-9CE9-CFC0-1D39-5A92A9DC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4482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0EB447-1EF1-9146-B40B-07AA6A0D28D4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25</a:t>
            </a:fld>
            <a:endParaRPr lang="en-GB" altLang="en-SA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39C41393-B9C1-7D5F-61F1-4553A35B66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40531"/>
            <a:ext cx="8229600" cy="54019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Causes of transferrin deficiency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D7BABD2D-BFDA-1D27-89D8-63DD807E4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412776"/>
            <a:ext cx="7566306" cy="3543821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Burns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Infections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Malignancies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Liver and kidney diseases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Pregnancy</a:t>
            </a:r>
          </a:p>
          <a:p>
            <a:pPr eaLnBrk="1" hangingPunct="1">
              <a:lnSpc>
                <a:spcPct val="150000"/>
              </a:lnSpc>
              <a:buFont typeface="Wingdings 3" pitchFamily="2" charset="2"/>
              <a:buNone/>
            </a:pPr>
            <a:endParaRPr lang="en-GB" altLang="en-SA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13317" name="Footer Placeholder 8">
            <a:extLst>
              <a:ext uri="{FF2B5EF4-FFF2-40B4-BE49-F238E27FC236}">
                <a16:creationId xmlns:a16="http://schemas.microsoft.com/office/drawing/2014/main" id="{E06C2A83-CA95-6259-CC9F-4FB29471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13316" name="Slide Number Placeholder 7">
            <a:extLst>
              <a:ext uri="{FF2B5EF4-FFF2-40B4-BE49-F238E27FC236}">
                <a16:creationId xmlns:a16="http://schemas.microsoft.com/office/drawing/2014/main" id="{10A2EE0B-B8F6-0896-A8CE-A3C99C46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43E593-58C7-8444-ACDF-BA869663DE00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26</a:t>
            </a:fld>
            <a:endParaRPr lang="en-GB" altLang="en-SA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A3B1BE78-7604-00E0-E321-C7A7E443BD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188913"/>
            <a:ext cx="8229600" cy="57579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Ferritin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00669505-D0AA-61D0-852E-6BC50908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800" y="1153704"/>
            <a:ext cx="7848550" cy="4813647"/>
          </a:xfrm>
        </p:spPr>
        <p:txBody>
          <a:bodyPr>
            <a:normAutofit/>
          </a:bodyPr>
          <a:lstStyle/>
          <a:p>
            <a:pPr algn="just" eaLnBrk="1" fontAlgn="auto" hangingPunct="1">
              <a:lnSpc>
                <a:spcPct val="125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Intracellular protein;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small portion in plasma</a:t>
            </a:r>
          </a:p>
          <a:p>
            <a:pPr algn="just" eaLnBrk="1" fontAlgn="auto" hangingPunct="1">
              <a:lnSpc>
                <a:spcPct val="125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Function: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708660" lvl="1" indent="-342900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tores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iron that can be called upon for use when needed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algn="just" eaLnBrk="1" fontAlgn="auto" hangingPunct="1">
              <a:lnSpc>
                <a:spcPct val="125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Primary </a:t>
            </a:r>
            <a:r>
              <a:rPr lang="en-GB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hemochromatosis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 </a:t>
            </a:r>
          </a:p>
          <a:p>
            <a:pPr marL="708660" lvl="1" indent="-342900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genetic disorder</a:t>
            </a:r>
          </a:p>
          <a:p>
            <a:pPr marL="708660" lvl="1" indent="-342900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characterized by increased absorption of iron from the intestine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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accumulated iron damages organs such as the liver, skin, heart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,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and pancreas.</a:t>
            </a:r>
          </a:p>
          <a:p>
            <a:pPr marL="708660" lvl="1" indent="-342900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concentration of ferritin is elevated. 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Footer Placeholder 8">
            <a:extLst>
              <a:ext uri="{FF2B5EF4-FFF2-40B4-BE49-F238E27FC236}">
                <a16:creationId xmlns:a16="http://schemas.microsoft.com/office/drawing/2014/main" id="{A41D0F48-219D-0578-CB37-82C8CA97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14340" name="Slide Number Placeholder 7">
            <a:extLst>
              <a:ext uri="{FF2B5EF4-FFF2-40B4-BE49-F238E27FC236}">
                <a16:creationId xmlns:a16="http://schemas.microsoft.com/office/drawing/2014/main" id="{E75D8F3C-1DC8-08D5-AA47-92518774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F8CEEB-4BC8-694A-B279-B19F51291C9C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27</a:t>
            </a:fld>
            <a:endParaRPr lang="en-GB" altLang="en-SA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26E1ACE4-63BA-37BC-43A3-CDAB0AD79E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915816" y="136524"/>
            <a:ext cx="3095625" cy="7810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eruloplasmin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5399C5F-0BFF-1A4D-BF92-9A7FDDF77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63" y="1268586"/>
            <a:ext cx="7848674" cy="432082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2-globulins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cs-CZ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cs-CZ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plasma: 300 </a:t>
            </a:r>
            <a:r>
              <a:rPr lang="cs-CZ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cs-CZ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l</a:t>
            </a:r>
            <a:endParaRPr lang="cs-CZ" altLang="en-SA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SA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Functions</a:t>
            </a:r>
            <a:r>
              <a:rPr lang="cs-CZ" altLang="en-SA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:</a:t>
            </a:r>
          </a:p>
          <a:p>
            <a:pPr lvl="1" algn="just" eaLnBrk="1" hangingPunct="1">
              <a:lnSpc>
                <a:spcPct val="150000"/>
              </a:lnSpc>
              <a:buSzPct val="65000"/>
              <a:buFontTx/>
              <a:buChar char="o"/>
            </a:pPr>
            <a:r>
              <a:rPr lang="en-GB" altLang="en-SA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Carries 90% of copper in plasma (copper – cofactor for a variety of enzymes)</a:t>
            </a:r>
            <a:r>
              <a:rPr lang="cs-CZ" altLang="en-SA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;</a:t>
            </a:r>
            <a:endParaRPr lang="fr-FR" altLang="en-SA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lvl="1" algn="just" eaLnBrk="1" hangingPunct="1">
              <a:lnSpc>
                <a:spcPct val="150000"/>
              </a:lnSpc>
              <a:buSzPct val="65000"/>
              <a:buFontTx/>
              <a:buChar char="o"/>
            </a:pPr>
            <a:r>
              <a:rPr lang="en-GB" altLang="en-SA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1 molecule binds 6 atoms of copper;</a:t>
            </a:r>
          </a:p>
        </p:txBody>
      </p:sp>
      <p:sp>
        <p:nvSpPr>
          <p:cNvPr id="15365" name="Footer Placeholder 8">
            <a:extLst>
              <a:ext uri="{FF2B5EF4-FFF2-40B4-BE49-F238E27FC236}">
                <a16:creationId xmlns:a16="http://schemas.microsoft.com/office/drawing/2014/main" id="{4F3E4B88-4E15-C829-2A56-F3AFCB13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15364" name="Slide Number Placeholder 7">
            <a:extLst>
              <a:ext uri="{FF2B5EF4-FFF2-40B4-BE49-F238E27FC236}">
                <a16:creationId xmlns:a16="http://schemas.microsoft.com/office/drawing/2014/main" id="{7F362CA5-A04A-888B-4947-7A335C67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EA822B-70F3-9641-96DC-7E4E80048517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28</a:t>
            </a:fld>
            <a:endParaRPr lang="en-GB" altLang="en-SA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5397-AB97-83C1-5BBB-F9739C1E3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76250"/>
            <a:ext cx="7467600" cy="50447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Ceruloplasmin (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2673-52CF-0826-70BC-CFF407B95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7715250" cy="4176712"/>
          </a:xfrm>
        </p:spPr>
        <p:txBody>
          <a:bodyPr>
            <a:normAutofit/>
          </a:bodyPr>
          <a:lstStyle/>
          <a:p>
            <a:pPr marL="171450" lvl="1" indent="0" algn="just" eaLnBrk="1" fontAlgn="auto" hangingPunct="1">
              <a:lnSpc>
                <a:spcPct val="150000"/>
              </a:lnSpc>
              <a:spcAft>
                <a:spcPts val="0"/>
              </a:spcAft>
              <a:buSzPct val="65000"/>
              <a:buFontTx/>
              <a:buChar char="o"/>
              <a:tabLst>
                <a:tab pos="712788" algn="l"/>
              </a:tabLst>
              <a:defRPr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It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binds copper more tightly than albumin that carries   other 10% of copper </a:t>
            </a:r>
          </a:p>
          <a:p>
            <a:pPr marL="640080" lvl="1" indent="-274320" algn="just" eaLnBrk="1" fontAlgn="auto" hangingPunct="1">
              <a:lnSpc>
                <a:spcPct val="150000"/>
              </a:lnSpc>
              <a:spcAft>
                <a:spcPts val="0"/>
              </a:spcAft>
              <a:buSzPct val="65000"/>
              <a:buFontTx/>
              <a:buNone/>
              <a:defRPr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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Albumin may be more important in copper 	  transport (donates copper to tissues more readily)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Footer Placeholder 9">
            <a:extLst>
              <a:ext uri="{FF2B5EF4-FFF2-40B4-BE49-F238E27FC236}">
                <a16:creationId xmlns:a16="http://schemas.microsoft.com/office/drawing/2014/main" id="{B5E876AB-0DDE-32C8-9856-751B93C6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16388" name="Slide Number Placeholder 8">
            <a:extLst>
              <a:ext uri="{FF2B5EF4-FFF2-40B4-BE49-F238E27FC236}">
                <a16:creationId xmlns:a16="http://schemas.microsoft.com/office/drawing/2014/main" id="{CBEB5D92-6156-B297-255F-94CDBB49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C78257-1A8E-B840-8294-790024DCE999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29</a:t>
            </a:fld>
            <a:endParaRPr lang="en-GB" altLang="en-SA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996" y="1268760"/>
            <a:ext cx="7385396" cy="487375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anticoagulants - lithium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heparinate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EDTA. 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Heparinate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clotting by binding to thrombin. 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citrate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bind Ca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Mg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ions, thus blocking the calcium- and magnesium-dependent enzymes in the clotting cascade.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Citrate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used as an anticoagulant for coagulation tests and when blood is collected for transfusion.</a:t>
            </a:r>
          </a:p>
          <a:p>
            <a:pPr lvl="1"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51D8A-416B-DD12-DC12-27FE861BABAD}"/>
              </a:ext>
            </a:extLst>
          </p:cNvPr>
          <p:cNvSpPr txBox="1"/>
          <p:nvPr/>
        </p:nvSpPr>
        <p:spPr>
          <a:xfrm>
            <a:off x="888182" y="384048"/>
            <a:ext cx="7025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 (Cont.)</a:t>
            </a:r>
            <a:endParaRPr lang="en-SA" sz="3200" dirty="0">
              <a:solidFill>
                <a:srgbClr val="FF000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3815E-56B2-E149-BB9A-16384BBB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A3200C-E966-A65A-25C1-8BCBEE8C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3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42A57F0D-D71C-9611-224C-188CA9EF28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47812" y="371475"/>
            <a:ext cx="6048375" cy="5492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Causes of ceruloplasmin decrease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26915C7-3F29-9CA2-79B0-07B9D6537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513"/>
            <a:ext cx="7931224" cy="4896767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Liver diseases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,</a:t>
            </a:r>
            <a:r>
              <a:rPr lang="en-GB" sz="24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in particular</a:t>
            </a:r>
            <a:r>
              <a:rPr lang="en-GB" sz="24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Wilson</a:t>
            </a:r>
            <a:r>
              <a:rPr lang="cs-CZ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´</a:t>
            </a:r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s disease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</a:t>
            </a:r>
            <a:r>
              <a:rPr lang="en-GB" sz="2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</a:p>
          <a:p>
            <a:pPr marL="640080" lvl="1" indent="-274320" algn="just" eaLnBrk="1" fontAlgn="auto" hangingPunct="1">
              <a:lnSpc>
                <a:spcPct val="150000"/>
              </a:lnSpc>
              <a:spcAft>
                <a:spcPts val="0"/>
              </a:spcAft>
              <a:buSzPct val="60000"/>
              <a:buFontTx/>
              <a:buChar char="o"/>
              <a:defRPr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Genetic disease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in which copper fails to be excreted into the bile and accumulates in liver, brain, kidney, and red blood cells</a:t>
            </a:r>
          </a:p>
          <a:p>
            <a:pPr marL="640080" lvl="1" indent="-274320" algn="just" eaLnBrk="1" fontAlgn="auto" hangingPunct="1">
              <a:lnSpc>
                <a:spcPct val="150000"/>
              </a:lnSpc>
              <a:spcAft>
                <a:spcPts val="0"/>
              </a:spcAft>
              <a:buSzPct val="60000"/>
              <a:buFontTx/>
              <a:buChar char="o"/>
              <a:defRPr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Cause: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mutations in the gene encoding for copper-binding ATPase</a:t>
            </a:r>
          </a:p>
          <a:p>
            <a:pPr marL="640080" lvl="1" indent="-274320" algn="just" eaLnBrk="1" fontAlgn="auto" hangingPunct="1">
              <a:lnSpc>
                <a:spcPct val="150000"/>
              </a:lnSpc>
              <a:spcAft>
                <a:spcPts val="0"/>
              </a:spcAft>
              <a:buSzPct val="60000"/>
              <a:buFontTx/>
              <a:buChar char="o"/>
              <a:defRPr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Consequences: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accumulation of copper in liver, brain, kidneys…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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liver disease, neurologic symptoms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lvl="2" indent="-182880" eaLnBrk="1" fontAlgn="auto" hangingPunct="1">
              <a:lnSpc>
                <a:spcPct val="125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17413" name="Footer Placeholder 8">
            <a:extLst>
              <a:ext uri="{FF2B5EF4-FFF2-40B4-BE49-F238E27FC236}">
                <a16:creationId xmlns:a16="http://schemas.microsoft.com/office/drawing/2014/main" id="{301A6D80-D3D8-9B63-F53F-88F399A8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17412" name="Slide Number Placeholder 7">
            <a:extLst>
              <a:ext uri="{FF2B5EF4-FFF2-40B4-BE49-F238E27FC236}">
                <a16:creationId xmlns:a16="http://schemas.microsoft.com/office/drawing/2014/main" id="{FA71B092-C3FD-FD46-9208-BDA5EDE3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744FDF-29E6-A349-9356-C668E74E52B4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30</a:t>
            </a:fld>
            <a:endParaRPr lang="en-GB" altLang="en-SA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9B5A6CC6-3E04-B2E7-65AB-6B6D4AC335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30299" y="332656"/>
            <a:ext cx="8229600" cy="64824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Causes of ceruloplasmin increase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8CF22BEA-15E3-8FA5-D96C-FC57C3F03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28" y="1556792"/>
            <a:ext cx="7975798" cy="28368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states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Carcinomas, leukaemia 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Rheumatoid arthritis </a:t>
            </a:r>
          </a:p>
          <a:p>
            <a:pPr eaLnBrk="1" hangingPunct="1">
              <a:lnSpc>
                <a:spcPct val="125000"/>
              </a:lnSpc>
              <a:buClr>
                <a:srgbClr val="FFFF66"/>
              </a:buClr>
              <a:buFont typeface="Wingdings" pitchFamily="2" charset="2"/>
              <a:buChar char="§"/>
            </a:pPr>
            <a:endParaRPr lang="en-GB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Footer Placeholder 8">
            <a:extLst>
              <a:ext uri="{FF2B5EF4-FFF2-40B4-BE49-F238E27FC236}">
                <a16:creationId xmlns:a16="http://schemas.microsoft.com/office/drawing/2014/main" id="{93727458-C8BF-F0BE-240C-4A873EB4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18436" name="Slide Number Placeholder 7">
            <a:extLst>
              <a:ext uri="{FF2B5EF4-FFF2-40B4-BE49-F238E27FC236}">
                <a16:creationId xmlns:a16="http://schemas.microsoft.com/office/drawing/2014/main" id="{68901CC2-D3F8-D7D3-DB60-10C761EF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4FFAE7-E424-D74F-ACF1-E3F4CB47CE68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31</a:t>
            </a:fld>
            <a:endParaRPr lang="en-GB" altLang="en-SA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4773171C-F21D-0DB2-9F2B-B2FA0C3B29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99792" y="274637"/>
            <a:ext cx="3240087" cy="711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aptoglobin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F7B06FBF-4C3D-DAF1-F1FA-5AE02FE8F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08113"/>
            <a:ext cx="8034188" cy="452596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25000"/>
              </a:lnSpc>
              <a:spcAft>
                <a:spcPts val="0"/>
              </a:spcAft>
              <a:buNone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 globulin, tetrameric.</a:t>
            </a:r>
          </a:p>
          <a:p>
            <a:pPr marL="0" indent="0" eaLnBrk="1" fontAlgn="auto" hangingPunct="1">
              <a:lnSpc>
                <a:spcPct val="125000"/>
              </a:lnSpc>
              <a:spcAft>
                <a:spcPts val="0"/>
              </a:spcAft>
              <a:buNone/>
              <a:defRPr/>
            </a:pP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0" indent="0" eaLnBrk="1" fontAlgn="auto" hangingPunct="1">
              <a:lnSpc>
                <a:spcPct val="125000"/>
              </a:lnSpc>
              <a:spcAft>
                <a:spcPts val="0"/>
              </a:spcAft>
              <a:buNone/>
              <a:defRPr/>
            </a:pPr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F</a:t>
            </a:r>
            <a:r>
              <a:rPr lang="en-GB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unctions</a:t>
            </a: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</a:t>
            </a:r>
            <a:endParaRPr lang="cs-CZ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640080" lvl="1" indent="-274320" algn="just" eaLnBrk="1" fontAlgn="auto" hangingPunct="1">
              <a:lnSpc>
                <a:spcPct val="150000"/>
              </a:lnSpc>
              <a:spcAft>
                <a:spcPts val="0"/>
              </a:spcAft>
              <a:buSzPct val="60000"/>
              <a:buFontTx/>
              <a:buChar char="o"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inds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free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hemoglobin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and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delivers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it to the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reticuloendothelial cells</a:t>
            </a:r>
          </a:p>
          <a:p>
            <a:pPr marL="640080" lvl="1" indent="-274320" algn="just" eaLnBrk="1" fontAlgn="auto" hangingPunct="1">
              <a:lnSpc>
                <a:spcPct val="150000"/>
              </a:lnSpc>
              <a:spcAft>
                <a:spcPts val="0"/>
              </a:spcAft>
              <a:buSzPct val="60000"/>
              <a:buFontTx/>
              <a:buChar char="o"/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omplex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Hb-Hp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is too large to pass through glomerulus</a:t>
            </a:r>
          </a:p>
          <a:p>
            <a:pPr marL="640080" lvl="1" indent="-274320" algn="just" eaLnBrk="1" fontAlgn="auto" hangingPunct="1">
              <a:lnSpc>
                <a:spcPct val="150000"/>
              </a:lnSpc>
              <a:spcAft>
                <a:spcPts val="0"/>
              </a:spcAft>
              <a:buSzPct val="60000"/>
              <a:buFont typeface="Wingdings 2"/>
              <a:buNone/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 </a:t>
            </a:r>
            <a:r>
              <a:rPr lang="en-GB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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prevention of loss of free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Hb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urine</a:t>
            </a:r>
          </a:p>
          <a:p>
            <a:pPr marL="640080" lvl="1" indent="-274320" algn="just" eaLnBrk="1" fontAlgn="auto" hangingPunct="1">
              <a:lnSpc>
                <a:spcPct val="150000"/>
              </a:lnSpc>
              <a:spcAft>
                <a:spcPts val="0"/>
              </a:spcAft>
              <a:buSzPct val="60000"/>
              <a:buFont typeface="Wingdings 2"/>
              <a:buNone/>
              <a:defRPr/>
            </a:pPr>
            <a:r>
              <a:rPr lang="en-GB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 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kidney damage</a:t>
            </a:r>
          </a:p>
        </p:txBody>
      </p:sp>
      <p:sp>
        <p:nvSpPr>
          <p:cNvPr id="19461" name="Footer Placeholder 8">
            <a:extLst>
              <a:ext uri="{FF2B5EF4-FFF2-40B4-BE49-F238E27FC236}">
                <a16:creationId xmlns:a16="http://schemas.microsoft.com/office/drawing/2014/main" id="{6042C8E1-0449-4F44-806B-8DF09FAF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19460" name="Slide Number Placeholder 7">
            <a:extLst>
              <a:ext uri="{FF2B5EF4-FFF2-40B4-BE49-F238E27FC236}">
                <a16:creationId xmlns:a16="http://schemas.microsoft.com/office/drawing/2014/main" id="{4B276008-026D-461E-764C-5EC41269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BD43EA-14FA-4D45-896E-44382863DCE3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32</a:t>
            </a:fld>
            <a:endParaRPr lang="en-GB" altLang="en-SA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40235F12-1BD2-8BAF-7E35-4A36F5C894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55576" y="625774"/>
            <a:ext cx="7886700" cy="50405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Causes of Hp increase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45B4BE5A-9727-0F5E-877E-ED02D4896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98985"/>
            <a:ext cx="7416824" cy="346003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25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nflammation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infection</a:t>
            </a:r>
          </a:p>
          <a:p>
            <a:pPr eaLnBrk="1" fontAlgn="auto" hangingPunct="1">
              <a:lnSpc>
                <a:spcPct val="125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njury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25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alignancies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Footer Placeholder 8">
            <a:extLst>
              <a:ext uri="{FF2B5EF4-FFF2-40B4-BE49-F238E27FC236}">
                <a16:creationId xmlns:a16="http://schemas.microsoft.com/office/drawing/2014/main" id="{5ED82B56-89EB-DF77-1500-799C6AE4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20484" name="Slide Number Placeholder 7">
            <a:extLst>
              <a:ext uri="{FF2B5EF4-FFF2-40B4-BE49-F238E27FC236}">
                <a16:creationId xmlns:a16="http://schemas.microsoft.com/office/drawing/2014/main" id="{3D39D571-717F-607C-9E41-38C768AD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3ECF40-1F2A-1E47-8BDA-1BF41048B7DA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33</a:t>
            </a:fld>
            <a:endParaRPr lang="en-GB" altLang="en-SA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>
            <a:extLst>
              <a:ext uri="{FF2B5EF4-FFF2-40B4-BE49-F238E27FC236}">
                <a16:creationId xmlns:a16="http://schemas.microsoft.com/office/drawing/2014/main" id="{CEE299CD-ECDE-18B1-D6AD-2302C0472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14438"/>
            <a:ext cx="7904162" cy="408677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GB" altLang="en-SA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Haemolytic anaemia</a:t>
            </a:r>
            <a:endParaRPr lang="cs-CZ" altLang="en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 3" pitchFamily="2" charset="2"/>
              <a:buNone/>
            </a:pPr>
            <a:r>
              <a:rPr lang="cs-CZ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alf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-life of Hp = 5 days x of complex Hp-Hb = 90 min (the</a:t>
            </a:r>
            <a:r>
              <a:rPr lang="cs-CZ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being rapidly removed from plasma)</a:t>
            </a:r>
          </a:p>
          <a:p>
            <a:pPr algn="just" eaLnBrk="1" hangingPunct="1">
              <a:lnSpc>
                <a:spcPct val="150000"/>
              </a:lnSpc>
              <a:buFont typeface="Wingdings 3" pitchFamily="2" charset="2"/>
              <a:buNone/>
            </a:pPr>
            <a:endParaRPr lang="en-GB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 3" pitchFamily="2" charset="2"/>
              <a:buNone/>
            </a:pPr>
            <a:r>
              <a:rPr lang="en-GB" altLang="en-SA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altLang="en-SA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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Hp levels fall when Hb is</a:t>
            </a:r>
            <a:r>
              <a:rPr lang="cs-CZ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constantly</a:t>
            </a:r>
            <a:r>
              <a:rPr lang="cs-CZ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b</a:t>
            </a:r>
            <a:r>
              <a:rPr lang="en-GB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eing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released from red blood cells (</a:t>
            </a:r>
            <a:r>
              <a:rPr lang="cs-CZ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as in</a:t>
            </a:r>
            <a:r>
              <a:rPr lang="fr-FR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haemolytic anaemia)</a:t>
            </a:r>
            <a:endParaRPr lang="cs-CZ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en-SA" sz="2400" dirty="0">
              <a:latin typeface="Calibri" panose="020F0502020204030204" pitchFamily="34" charset="0"/>
            </a:endParaRPr>
          </a:p>
        </p:txBody>
      </p:sp>
      <p:sp>
        <p:nvSpPr>
          <p:cNvPr id="21509" name="Footer Placeholder 10">
            <a:extLst>
              <a:ext uri="{FF2B5EF4-FFF2-40B4-BE49-F238E27FC236}">
                <a16:creationId xmlns:a16="http://schemas.microsoft.com/office/drawing/2014/main" id="{74782E37-9775-944A-7910-F623DF52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21508" name="Slide Number Placeholder 9">
            <a:extLst>
              <a:ext uri="{FF2B5EF4-FFF2-40B4-BE49-F238E27FC236}">
                <a16:creationId xmlns:a16="http://schemas.microsoft.com/office/drawing/2014/main" id="{2778E8C6-5B95-46DD-01AF-2FFFE0F6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62BBCB-38B7-A049-A61F-3C8795BD72F4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34</a:t>
            </a:fld>
            <a:endParaRPr lang="en-GB" altLang="en-SA" sz="1400">
              <a:solidFill>
                <a:srgbClr val="FFFFFF"/>
              </a:solidFill>
            </a:endParaRP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16CB2261-3AE8-EC92-489C-CA51E6CEA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032" y="239687"/>
            <a:ext cx="411321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buFont typeface="Wingdings 3" pitchFamily="2" charset="2"/>
              <a:buNone/>
            </a:pPr>
            <a:r>
              <a:rPr lang="fr-FR" altLang="en-S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Causes of HP </a:t>
            </a:r>
            <a:r>
              <a:rPr lang="fr-FR" altLang="en-SA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decrease</a:t>
            </a:r>
            <a:endParaRPr lang="fr-FR" altLang="en-SA" sz="3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E5B9B02C-0689-2FF0-5E82-85018D15AA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404664"/>
            <a:ext cx="7886700" cy="62818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emopexin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B0273C11-164C-4B10-A61F-83CD54661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060" y="1556792"/>
            <a:ext cx="7759774" cy="2523926"/>
          </a:xfrm>
        </p:spPr>
        <p:txBody>
          <a:bodyPr>
            <a:no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-globulins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Binds free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transfers it to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liver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		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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its urinary excretion</a:t>
            </a:r>
          </a:p>
        </p:txBody>
      </p:sp>
      <p:sp>
        <p:nvSpPr>
          <p:cNvPr id="22533" name="Footer Placeholder 8">
            <a:extLst>
              <a:ext uri="{FF2B5EF4-FFF2-40B4-BE49-F238E27FC236}">
                <a16:creationId xmlns:a16="http://schemas.microsoft.com/office/drawing/2014/main" id="{37EC98CB-45EC-84BE-2E4F-BDE2C895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22532" name="Slide Number Placeholder 7">
            <a:extLst>
              <a:ext uri="{FF2B5EF4-FFF2-40B4-BE49-F238E27FC236}">
                <a16:creationId xmlns:a16="http://schemas.microsoft.com/office/drawing/2014/main" id="{E2900CCD-DE81-C929-9652-F49E4594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0853DC-3122-7D42-B9FB-AAB9910D8FDC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35</a:t>
            </a:fld>
            <a:endParaRPr lang="en-GB" altLang="en-SA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>
            <a:extLst>
              <a:ext uri="{FF2B5EF4-FFF2-40B4-BE49-F238E27FC236}">
                <a16:creationId xmlns:a16="http://schemas.microsoft.com/office/drawing/2014/main" id="{A8C9271A-B3FD-8F3B-53EC-2170D58B2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692150"/>
            <a:ext cx="2160588" cy="31686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50000"/>
              </a:lnSpc>
              <a:buFont typeface="Wingdings 3" pitchFamily="2" charset="2"/>
              <a:buNone/>
            </a:pPr>
            <a:r>
              <a:rPr lang="en-US" altLang="en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altLang="en-S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ransferrin</a:t>
            </a:r>
            <a:endParaRPr lang="cs-CZ" altLang="en-S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 3" pitchFamily="2" charset="2"/>
              <a:buNone/>
            </a:pPr>
            <a:r>
              <a:rPr lang="en-US" altLang="en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altLang="en-S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erritin</a:t>
            </a:r>
            <a:r>
              <a:rPr lang="cs-CZ" altLang="en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150000"/>
              </a:lnSpc>
              <a:buFont typeface="Wingdings 3" pitchFamily="2" charset="2"/>
              <a:buNone/>
            </a:pPr>
            <a:r>
              <a:rPr lang="en-US" altLang="en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en-S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eruloplasmin</a:t>
            </a:r>
            <a:endParaRPr lang="cs-CZ" altLang="en-S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 3" pitchFamily="2" charset="2"/>
              <a:buNone/>
            </a:pPr>
            <a:r>
              <a:rPr lang="en-US" altLang="en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altLang="en-S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aptoglobin</a:t>
            </a:r>
            <a:r>
              <a:rPr lang="cs-CZ" altLang="en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 typeface="Wingdings 3" pitchFamily="2" charset="2"/>
              <a:buNone/>
            </a:pPr>
            <a:r>
              <a:rPr lang="en-US" altLang="en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altLang="en-S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emopexin</a:t>
            </a:r>
            <a:r>
              <a:rPr lang="cs-CZ" altLang="en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S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3" name="Footer Placeholder 15">
            <a:extLst>
              <a:ext uri="{FF2B5EF4-FFF2-40B4-BE49-F238E27FC236}">
                <a16:creationId xmlns:a16="http://schemas.microsoft.com/office/drawing/2014/main" id="{353D1463-D320-DD9E-AF26-33F48352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23562" name="Slide Number Placeholder 14">
            <a:extLst>
              <a:ext uri="{FF2B5EF4-FFF2-40B4-BE49-F238E27FC236}">
                <a16:creationId xmlns:a16="http://schemas.microsoft.com/office/drawing/2014/main" id="{A9D8E50D-0E1C-EBE1-1CBC-CB4D8012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584B1A-840D-DD42-9D05-93AD775D1C79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36</a:t>
            </a:fld>
            <a:endParaRPr lang="en-GB" altLang="en-SA" sz="1400">
              <a:solidFill>
                <a:srgbClr val="FFFFFF"/>
              </a:solidFill>
            </a:endParaRPr>
          </a:p>
        </p:txBody>
      </p:sp>
      <p:sp>
        <p:nvSpPr>
          <p:cNvPr id="105476" name="AutoShape 4">
            <a:extLst>
              <a:ext uri="{FF2B5EF4-FFF2-40B4-BE49-F238E27FC236}">
                <a16:creationId xmlns:a16="http://schemas.microsoft.com/office/drawing/2014/main" id="{02CBDE79-1867-68DF-B449-818F60C79D2C}"/>
              </a:ext>
            </a:extLst>
          </p:cNvPr>
          <p:cNvSpPr>
            <a:spLocks/>
          </p:cNvSpPr>
          <p:nvPr/>
        </p:nvSpPr>
        <p:spPr bwMode="auto">
          <a:xfrm>
            <a:off x="3059113" y="981075"/>
            <a:ext cx="361950" cy="2735263"/>
          </a:xfrm>
          <a:prstGeom prst="rightBrace">
            <a:avLst>
              <a:gd name="adj1" fmla="val 82987"/>
              <a:gd name="adj2" fmla="val 49431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SA"/>
          </a:p>
        </p:txBody>
      </p:sp>
      <p:sp>
        <p:nvSpPr>
          <p:cNvPr id="105477" name="Text Box 5">
            <a:extLst>
              <a:ext uri="{FF2B5EF4-FFF2-40B4-BE49-F238E27FC236}">
                <a16:creationId xmlns:a16="http://schemas.microsoft.com/office/drawing/2014/main" id="{919CE082-3F23-B08D-DAE9-71899DDED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692150"/>
            <a:ext cx="4679950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endParaRPr lang="en-US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cs-CZ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cs-CZ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antioxidants</a:t>
            </a:r>
            <a:r>
              <a:rPr lang="fr-FR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altLang="en-SA" sz="2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Remove</a:t>
            </a:r>
            <a:r>
              <a:rPr lang="cs-CZ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cs-CZ" altLang="en-S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cs-CZ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altLang="en-S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cs-CZ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SA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</a:t>
            </a:r>
            <a:r>
              <a:rPr lang="cs-CZ" altLang="en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SA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en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SA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Fenton</a:t>
            </a:r>
            <a:r>
              <a:rPr lang="cs-CZ" altLang="en-SA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SA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cs-CZ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78" name="Text Box 6">
            <a:extLst>
              <a:ext uri="{FF2B5EF4-FFF2-40B4-BE49-F238E27FC236}">
                <a16:creationId xmlns:a16="http://schemas.microsoft.com/office/drawing/2014/main" id="{1A14F8A9-1E88-559E-F766-0175E6CDA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644900"/>
            <a:ext cx="4681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altLang="en-SA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en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altLang="en-SA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en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altLang="en-S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cs-CZ" altLang="en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SA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cs-CZ" altLang="en-SA" sz="2400" b="1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 </a:t>
            </a:r>
            <a:r>
              <a:rPr lang="cs-CZ" altLang="en-S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cs-CZ" altLang="en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SA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en-SA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altLang="en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altLang="en-SA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OH·</a:t>
            </a:r>
            <a:r>
              <a:rPr lang="cs-CZ" altLang="en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OH</a:t>
            </a:r>
            <a:r>
              <a:rPr lang="cs-CZ" altLang="en-SA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2839F0FD-5F15-F074-9AF3-F1A0FEE81F4D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6624836" y="3811290"/>
            <a:ext cx="142875" cy="792163"/>
          </a:xfrm>
          <a:prstGeom prst="rightBrace">
            <a:avLst>
              <a:gd name="adj1" fmla="val 5596"/>
              <a:gd name="adj2" fmla="val 50000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SA" sz="1800">
              <a:solidFill>
                <a:schemeClr val="accent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05480" name="Rectangle 8">
            <a:extLst>
              <a:ext uri="{FF2B5EF4-FFF2-40B4-BE49-F238E27FC236}">
                <a16:creationId xmlns:a16="http://schemas.microsoft.com/office/drawing/2014/main" id="{DAAA1ABA-56E9-26E7-3B1F-8DA475B2F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576118"/>
            <a:ext cx="2016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SA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radicals</a:t>
            </a:r>
          </a:p>
        </p:txBody>
      </p:sp>
      <p:sp>
        <p:nvSpPr>
          <p:cNvPr id="105481" name="Rectangle 9">
            <a:extLst>
              <a:ext uri="{FF2B5EF4-FFF2-40B4-BE49-F238E27FC236}">
                <a16:creationId xmlns:a16="http://schemas.microsoft.com/office/drawing/2014/main" id="{12B5E94B-4F1B-FD45-63CB-5E2974EFF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529" y="5133518"/>
            <a:ext cx="4535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Oxidative stress cellular damage</a:t>
            </a:r>
          </a:p>
          <a:p>
            <a:pPr algn="ctr"/>
            <a:r>
              <a:rPr lang="en-GB" altLang="en-SA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eventual cellular death</a:t>
            </a:r>
          </a:p>
        </p:txBody>
      </p:sp>
      <p:sp>
        <p:nvSpPr>
          <p:cNvPr id="105482" name="Line 10">
            <a:extLst>
              <a:ext uri="{FF2B5EF4-FFF2-40B4-BE49-F238E27FC236}">
                <a16:creationId xmlns:a16="http://schemas.microsoft.com/office/drawing/2014/main" id="{7F16C0FB-0D17-2DF3-CF12-C8BA2F334D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7860" y="4207371"/>
            <a:ext cx="0" cy="3603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  <p:bldP spid="105476" grpId="0" animBg="1"/>
      <p:bldP spid="105477" grpId="0"/>
      <p:bldP spid="105478" grpId="0"/>
      <p:bldP spid="14" grpId="0" animBg="1"/>
      <p:bldP spid="105480" grpId="0"/>
      <p:bldP spid="10548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>
            <a:extLst>
              <a:ext uri="{FF2B5EF4-FFF2-40B4-BE49-F238E27FC236}">
                <a16:creationId xmlns:a16="http://schemas.microsoft.com/office/drawing/2014/main" id="{046EEA45-79F1-83C6-2FDE-0474A4BCA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482724"/>
            <a:ext cx="7488832" cy="410651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glycoprotein with 394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Synthesized by hepatocytes and macrophages.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component (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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90 %) of the 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-fraction.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Highly polymorphic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F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unction: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Principal </a:t>
            </a:r>
            <a:r>
              <a:rPr lang="cs-CZ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plasma inhibitor of </a:t>
            </a:r>
            <a:r>
              <a:rPr 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serine protease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Inhibits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Trypsin, Elastase)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24581" name="Footer Placeholder 10">
            <a:extLst>
              <a:ext uri="{FF2B5EF4-FFF2-40B4-BE49-F238E27FC236}">
                <a16:creationId xmlns:a16="http://schemas.microsoft.com/office/drawing/2014/main" id="{C42980D4-147C-2353-7393-7CA47C53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24580" name="Slide Number Placeholder 9">
            <a:extLst>
              <a:ext uri="{FF2B5EF4-FFF2-40B4-BE49-F238E27FC236}">
                <a16:creationId xmlns:a16="http://schemas.microsoft.com/office/drawing/2014/main" id="{C5DC2603-86EE-9981-4128-8CD52140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938E25-3C71-C44F-BAA3-D41AF8E51379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37</a:t>
            </a:fld>
            <a:endParaRPr lang="en-GB" altLang="en-SA" sz="1400">
              <a:solidFill>
                <a:srgbClr val="FFFFFF"/>
              </a:solidFill>
            </a:endParaRP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24B7F89B-D3C6-E3FC-178B-A222D2C2A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405607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en-S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</a:t>
            </a:r>
            <a:r>
              <a:rPr lang="cs-CZ" altLang="en-SA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1</a:t>
            </a:r>
            <a:r>
              <a:rPr lang="cs-CZ" altLang="en-S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- </a:t>
            </a:r>
            <a:r>
              <a:rPr lang="en-GB" altLang="en-S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Antitrypsin </a:t>
            </a:r>
            <a:endParaRPr lang="en-US" altLang="en-S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>
            <a:extLst>
              <a:ext uri="{FF2B5EF4-FFF2-40B4-BE49-F238E27FC236}">
                <a16:creationId xmlns:a16="http://schemas.microsoft.com/office/drawing/2014/main" id="{70E451ED-7354-0CF8-DDE7-6B49CE6DD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82799"/>
            <a:ext cx="7831782" cy="345836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deficiency of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1-Antitrypsin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the defective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1-Antitrypsin occurs in the liver but it cannot secrete the protein</a:t>
            </a:r>
          </a:p>
          <a:p>
            <a:pPr lvl="1"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1-Antitrypsin accumulates in hepatocytes and is deficient in plasma</a:t>
            </a:r>
          </a:p>
        </p:txBody>
      </p:sp>
      <p:sp>
        <p:nvSpPr>
          <p:cNvPr id="25605" name="Footer Placeholder 8">
            <a:extLst>
              <a:ext uri="{FF2B5EF4-FFF2-40B4-BE49-F238E27FC236}">
                <a16:creationId xmlns:a16="http://schemas.microsoft.com/office/drawing/2014/main" id="{7CB9ACEB-58A0-2437-6615-965628A5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25604" name="Slide Number Placeholder 7">
            <a:extLst>
              <a:ext uri="{FF2B5EF4-FFF2-40B4-BE49-F238E27FC236}">
                <a16:creationId xmlns:a16="http://schemas.microsoft.com/office/drawing/2014/main" id="{CA2C649C-3997-70CF-04AB-0B732AC5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C55DA2-16FF-2E4A-B698-F8FE556484D8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38</a:t>
            </a:fld>
            <a:endParaRPr lang="en-GB" altLang="en-SA" sz="1400">
              <a:solidFill>
                <a:srgbClr val="FFFFFF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F3D5B-CB05-0C5F-A83A-3FFFAF712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405607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en-S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</a:t>
            </a:r>
            <a:r>
              <a:rPr lang="cs-CZ" altLang="en-SA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1</a:t>
            </a:r>
            <a:r>
              <a:rPr lang="cs-CZ" altLang="en-S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- </a:t>
            </a:r>
            <a:r>
              <a:rPr lang="en-GB" altLang="en-S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Antitrypsin (cont.) </a:t>
            </a:r>
            <a:endParaRPr lang="en-US" altLang="en-S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>
            <a:extLst>
              <a:ext uri="{FF2B5EF4-FFF2-40B4-BE49-F238E27FC236}">
                <a16:creationId xmlns:a16="http://schemas.microsoft.com/office/drawing/2014/main" id="{70E451ED-7354-0CF8-DDE7-6B49CE6DD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82799"/>
            <a:ext cx="7992888" cy="4538489"/>
          </a:xfrm>
        </p:spPr>
        <p:txBody>
          <a:bodyPr>
            <a:no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eficiency  has a role in </a:t>
            </a:r>
            <a:r>
              <a:rPr lang="cs-CZ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emphysema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– proteolytic damage of the lung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ethionine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involved in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antitrypsin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(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AT) binding to proteases is oxidized by smoking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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AT no longer inhibits proteases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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increased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proteolytic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damage of the lung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,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particularly devastating in patients with AT-deficiency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Footer Placeholder 8">
            <a:extLst>
              <a:ext uri="{FF2B5EF4-FFF2-40B4-BE49-F238E27FC236}">
                <a16:creationId xmlns:a16="http://schemas.microsoft.com/office/drawing/2014/main" id="{7CB9ACEB-58A0-2437-6615-965628A5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25604" name="Slide Number Placeholder 7">
            <a:extLst>
              <a:ext uri="{FF2B5EF4-FFF2-40B4-BE49-F238E27FC236}">
                <a16:creationId xmlns:a16="http://schemas.microsoft.com/office/drawing/2014/main" id="{CA2C649C-3997-70CF-04AB-0B732AC5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C55DA2-16FF-2E4A-B698-F8FE556484D8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39</a:t>
            </a:fld>
            <a:endParaRPr lang="en-GB" altLang="en-SA" sz="1400">
              <a:solidFill>
                <a:srgbClr val="FFFFFF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F3D5B-CB05-0C5F-A83A-3FFFAF712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405607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en-S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</a:t>
            </a:r>
            <a:r>
              <a:rPr lang="cs-CZ" altLang="en-SA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1</a:t>
            </a:r>
            <a:r>
              <a:rPr lang="cs-CZ" altLang="en-S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- </a:t>
            </a:r>
            <a:r>
              <a:rPr lang="en-GB" altLang="en-S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Antitrypsin (cont.) </a:t>
            </a:r>
            <a:endParaRPr lang="en-US" altLang="en-S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3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27707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the supernatant obtained after a blood sample has been allowed to clot spontaneously.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During clotting, fibrinogen is converted to fibrin.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a major difference between plasma and serum is the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of fibrinogen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serum.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55478" r="36127" b="8990"/>
          <a:stretch/>
        </p:blipFill>
        <p:spPr bwMode="auto">
          <a:xfrm>
            <a:off x="7619020" y="3293193"/>
            <a:ext cx="611560" cy="230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 rotWithShape="1">
          <a:blip r:embed="rId3" cstate="print"/>
          <a:srcRect r="32532"/>
          <a:stretch/>
        </p:blipFill>
        <p:spPr bwMode="auto">
          <a:xfrm>
            <a:off x="6876256" y="4445347"/>
            <a:ext cx="55695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C2050A-6160-1B2E-1F25-F301E133F7C0}"/>
              </a:ext>
            </a:extLst>
          </p:cNvPr>
          <p:cNvSpPr txBox="1"/>
          <p:nvPr/>
        </p:nvSpPr>
        <p:spPr>
          <a:xfrm>
            <a:off x="888182" y="384048"/>
            <a:ext cx="7025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 (Cont.)</a:t>
            </a:r>
            <a:endParaRPr lang="en-SA" sz="3200" dirty="0">
              <a:solidFill>
                <a:srgbClr val="FF0000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3668E51-BF11-EEBA-7413-4328C57D3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9A56DC7-C83C-B872-4439-283151AD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4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1512" y="836712"/>
            <a:ext cx="7886700" cy="5688632"/>
          </a:xfrm>
        </p:spPr>
        <p:txBody>
          <a:bodyPr>
            <a:noAutofit/>
          </a:bodyPr>
          <a:lstStyle/>
          <a:p>
            <a:pPr algn="justLow" eaLnBrk="1" hangingPunct="1">
              <a:lnSpc>
                <a:spcPct val="15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protein in the human fetal plasma and amniotic fluid (glycoprotein)</a:t>
            </a:r>
          </a:p>
          <a:p>
            <a:pPr algn="justLow" eaLnBrk="1" hangingPunct="1">
              <a:lnSpc>
                <a:spcPct val="15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AFP levels decrease gradually during intra-uterine life and reach adult levels at birth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eaLnBrk="1" hangingPunct="1">
              <a:lnSpc>
                <a:spcPct val="15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Very low amounts in adults</a:t>
            </a:r>
          </a:p>
          <a:p>
            <a:pPr algn="justLow">
              <a:lnSpc>
                <a:spcPct val="15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Function is unknown but it may protect fetus from immunologic attack by the mother or has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function of albumin in adult</a:t>
            </a:r>
            <a:endParaRPr lang="en-US" sz="2400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algn="justLow" eaLnBrk="1" hangingPunct="1">
              <a:lnSpc>
                <a:spcPct val="15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Sequences of Fetoglobulin and Albumin are homologous.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161974"/>
            <a:ext cx="7886700" cy="662782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itchFamily="18" charset="2"/>
              </a:rPr>
              <a:t>α1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itchFamily="18" charset="2"/>
              </a:rPr>
              <a:t>Fetoglobulin(AFP)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4DF0B-E60D-79C4-343A-2EF3EDCD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973F1-D371-7649-DB80-91046DBD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40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481138"/>
            <a:ext cx="7416824" cy="403609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Elevated maternal AFP levels are associated with: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tube defect, anencephaly.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Decreased maternal  AFP levels are associated with: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risk of Down’s syndrome.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AFP is a tumor marker for: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Hepatoma and testicular cancer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1A6EA5B-8F0C-22B1-C92A-FF24CD3D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662782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itchFamily="18" charset="2"/>
              </a:rPr>
              <a:t>α1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itchFamily="18" charset="2"/>
              </a:rPr>
              <a:t>Fetoglobulin(AFP) (cont.)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E1F563-E2A3-ABF6-EE1D-26310786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A95823-AD4C-38F3-AC05-89DE9720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41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ACC79F65-B867-5114-2CF0-09D0462F26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00100" y="363958"/>
            <a:ext cx="7772400" cy="5191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Fibrinogen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63D29176-4925-3B82-C005-3C7691566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97371"/>
            <a:ext cx="8335812" cy="199983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MW 340 000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polypeptide chains, 2</a:t>
            </a:r>
            <a:r>
              <a:rPr lang="el-GR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(67,000), 2</a:t>
            </a:r>
            <a:r>
              <a:rPr lang="el-GR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(56,000), 2</a:t>
            </a:r>
            <a:r>
              <a:rPr lang="en-US" altLang="en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(47,000)</a:t>
            </a:r>
          </a:p>
        </p:txBody>
      </p:sp>
      <p:sp>
        <p:nvSpPr>
          <p:cNvPr id="26652" name="Footer Placeholder 31">
            <a:extLst>
              <a:ext uri="{FF2B5EF4-FFF2-40B4-BE49-F238E27FC236}">
                <a16:creationId xmlns:a16="http://schemas.microsoft.com/office/drawing/2014/main" id="{36DC15DD-7CA8-B2A3-EB92-A8DBEE61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26651" name="Slide Number Placeholder 30">
            <a:extLst>
              <a:ext uri="{FF2B5EF4-FFF2-40B4-BE49-F238E27FC236}">
                <a16:creationId xmlns:a16="http://schemas.microsoft.com/office/drawing/2014/main" id="{D0B4ADFD-0473-CAA6-1A20-876C922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A1B46C-4D67-6049-844F-4A6703FD5953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42</a:t>
            </a:fld>
            <a:endParaRPr lang="en-GB" altLang="en-SA" sz="1400">
              <a:solidFill>
                <a:srgbClr val="FFFFFF"/>
              </a:solidFill>
            </a:endParaRPr>
          </a:p>
        </p:txBody>
      </p:sp>
      <p:sp>
        <p:nvSpPr>
          <p:cNvPr id="134148" name="Rectangle 4">
            <a:extLst>
              <a:ext uri="{FF2B5EF4-FFF2-40B4-BE49-F238E27FC236}">
                <a16:creationId xmlns:a16="http://schemas.microsoft.com/office/drawing/2014/main" id="{6F40D4C3-6218-7A14-88DC-C5729338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3667126"/>
            <a:ext cx="26098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SA"/>
          </a:p>
        </p:txBody>
      </p:sp>
      <p:sp>
        <p:nvSpPr>
          <p:cNvPr id="134149" name="Rectangle 5">
            <a:extLst>
              <a:ext uri="{FF2B5EF4-FFF2-40B4-BE49-F238E27FC236}">
                <a16:creationId xmlns:a16="http://schemas.microsoft.com/office/drawing/2014/main" id="{68739ED9-4665-DF9A-9ABB-61FEDE86A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213" y="3616327"/>
            <a:ext cx="26098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SA"/>
          </a:p>
        </p:txBody>
      </p:sp>
      <p:sp>
        <p:nvSpPr>
          <p:cNvPr id="134150" name="Rectangle 6">
            <a:extLst>
              <a:ext uri="{FF2B5EF4-FFF2-40B4-BE49-F238E27FC236}">
                <a16:creationId xmlns:a16="http://schemas.microsoft.com/office/drawing/2014/main" id="{BE76491C-8667-AA01-D78C-54089C765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4171951"/>
            <a:ext cx="21907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SA"/>
          </a:p>
        </p:txBody>
      </p:sp>
      <p:sp>
        <p:nvSpPr>
          <p:cNvPr id="134151" name="Rectangle 7">
            <a:extLst>
              <a:ext uri="{FF2B5EF4-FFF2-40B4-BE49-F238E27FC236}">
                <a16:creationId xmlns:a16="http://schemas.microsoft.com/office/drawing/2014/main" id="{42154A4E-DDD4-9A8A-ED0E-6D4EBA42C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913" y="4171951"/>
            <a:ext cx="2190750" cy="17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SA"/>
          </a:p>
        </p:txBody>
      </p:sp>
      <p:sp>
        <p:nvSpPr>
          <p:cNvPr id="134152" name="Rectangle 8">
            <a:extLst>
              <a:ext uri="{FF2B5EF4-FFF2-40B4-BE49-F238E27FC236}">
                <a16:creationId xmlns:a16="http://schemas.microsoft.com/office/drawing/2014/main" id="{37FC9F2E-736B-49E2-8D5C-E4D0ED998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213" y="4676776"/>
            <a:ext cx="1905000" cy="190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SA"/>
          </a:p>
        </p:txBody>
      </p:sp>
      <p:sp>
        <p:nvSpPr>
          <p:cNvPr id="134153" name="Rectangle 9">
            <a:extLst>
              <a:ext uri="{FF2B5EF4-FFF2-40B4-BE49-F238E27FC236}">
                <a16:creationId xmlns:a16="http://schemas.microsoft.com/office/drawing/2014/main" id="{9419D886-29C2-B4E9-8696-03C2CE0CF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8925" y="4705351"/>
            <a:ext cx="1905000" cy="190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SA"/>
          </a:p>
        </p:txBody>
      </p:sp>
      <p:sp>
        <p:nvSpPr>
          <p:cNvPr id="134154" name="Text Box 10">
            <a:extLst>
              <a:ext uri="{FF2B5EF4-FFF2-40B4-BE49-F238E27FC236}">
                <a16:creationId xmlns:a16="http://schemas.microsoft.com/office/drawing/2014/main" id="{922E0DB3-C548-D5F8-B35A-80F0A6E82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975" y="3492501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SA" sz="2400" b="1">
                <a:solidFill>
                  <a:schemeClr val="accent1"/>
                </a:solidFill>
                <a:latin typeface="Symbol" pitchFamily="2" charset="2"/>
              </a:rPr>
              <a:t>a</a:t>
            </a:r>
          </a:p>
        </p:txBody>
      </p:sp>
      <p:sp>
        <p:nvSpPr>
          <p:cNvPr id="134155" name="Text Box 11">
            <a:extLst>
              <a:ext uri="{FF2B5EF4-FFF2-40B4-BE49-F238E27FC236}">
                <a16:creationId xmlns:a16="http://schemas.microsoft.com/office/drawing/2014/main" id="{64F4D1DB-49AB-87DB-A205-BD8EA8396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088" y="4064001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SA" sz="2400" b="1">
                <a:solidFill>
                  <a:schemeClr val="accent1"/>
                </a:solidFill>
                <a:latin typeface="Symbol" pitchFamily="2" charset="2"/>
              </a:rPr>
              <a:t>b</a:t>
            </a:r>
          </a:p>
        </p:txBody>
      </p:sp>
      <p:sp>
        <p:nvSpPr>
          <p:cNvPr id="134156" name="Text Box 12">
            <a:extLst>
              <a:ext uri="{FF2B5EF4-FFF2-40B4-BE49-F238E27FC236}">
                <a16:creationId xmlns:a16="http://schemas.microsoft.com/office/drawing/2014/main" id="{488A4F42-7BB8-A903-C101-312799A10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688" y="4559301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SA" sz="2400" b="1">
                <a:solidFill>
                  <a:schemeClr val="accent1"/>
                </a:solidFill>
                <a:latin typeface="Symbol" pitchFamily="2" charset="2"/>
              </a:rPr>
              <a:t>g</a:t>
            </a:r>
          </a:p>
        </p:txBody>
      </p:sp>
      <p:sp>
        <p:nvSpPr>
          <p:cNvPr id="134157" name="Line 13">
            <a:extLst>
              <a:ext uri="{FF2B5EF4-FFF2-40B4-BE49-F238E27FC236}">
                <a16:creationId xmlns:a16="http://schemas.microsoft.com/office/drawing/2014/main" id="{749251B0-4A01-C8A7-80AD-11298F0EB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8363" y="3825876"/>
            <a:ext cx="0" cy="3429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A"/>
          </a:p>
        </p:txBody>
      </p:sp>
      <p:sp>
        <p:nvSpPr>
          <p:cNvPr id="134158" name="Line 14">
            <a:extLst>
              <a:ext uri="{FF2B5EF4-FFF2-40B4-BE49-F238E27FC236}">
                <a16:creationId xmlns:a16="http://schemas.microsoft.com/office/drawing/2014/main" id="{7E770A92-8884-C056-E7C6-4B03B467C3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963" y="3832226"/>
            <a:ext cx="0" cy="3429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A"/>
          </a:p>
        </p:txBody>
      </p:sp>
      <p:sp>
        <p:nvSpPr>
          <p:cNvPr id="134159" name="Line 15">
            <a:extLst>
              <a:ext uri="{FF2B5EF4-FFF2-40B4-BE49-F238E27FC236}">
                <a16:creationId xmlns:a16="http://schemas.microsoft.com/office/drawing/2014/main" id="{6E2693BF-039C-6D45-7B4B-477EFD0BA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813" y="3838576"/>
            <a:ext cx="0" cy="838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A"/>
          </a:p>
        </p:txBody>
      </p:sp>
      <p:sp>
        <p:nvSpPr>
          <p:cNvPr id="134160" name="Line 16">
            <a:extLst>
              <a:ext uri="{FF2B5EF4-FFF2-40B4-BE49-F238E27FC236}">
                <a16:creationId xmlns:a16="http://schemas.microsoft.com/office/drawing/2014/main" id="{C30DAAB2-19BE-F98F-FD69-578C2AB38A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2363" y="3838575"/>
            <a:ext cx="0" cy="9874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A"/>
          </a:p>
        </p:txBody>
      </p:sp>
      <p:sp>
        <p:nvSpPr>
          <p:cNvPr id="134161" name="Line 17">
            <a:extLst>
              <a:ext uri="{FF2B5EF4-FFF2-40B4-BE49-F238E27FC236}">
                <a16:creationId xmlns:a16="http://schemas.microsoft.com/office/drawing/2014/main" id="{8D72CD6B-5B4D-5C84-CC69-ABE2B941CF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1663" y="4352926"/>
            <a:ext cx="0" cy="3238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A"/>
          </a:p>
        </p:txBody>
      </p:sp>
      <p:sp>
        <p:nvSpPr>
          <p:cNvPr id="134162" name="Line 18">
            <a:extLst>
              <a:ext uri="{FF2B5EF4-FFF2-40B4-BE49-F238E27FC236}">
                <a16:creationId xmlns:a16="http://schemas.microsoft.com/office/drawing/2014/main" id="{BF85D4DC-BD93-2BD4-AD2B-52DFC97F30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21362" y="4346576"/>
            <a:ext cx="1" cy="4635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A"/>
          </a:p>
        </p:txBody>
      </p:sp>
      <p:sp>
        <p:nvSpPr>
          <p:cNvPr id="134164" name="Line 20">
            <a:extLst>
              <a:ext uri="{FF2B5EF4-FFF2-40B4-BE49-F238E27FC236}">
                <a16:creationId xmlns:a16="http://schemas.microsoft.com/office/drawing/2014/main" id="{CB4B7431-D908-B47A-8AEF-71291DDEFB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26013" y="3476626"/>
            <a:ext cx="0" cy="1905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A"/>
          </a:p>
        </p:txBody>
      </p:sp>
      <p:sp>
        <p:nvSpPr>
          <p:cNvPr id="134165" name="Line 21">
            <a:extLst>
              <a:ext uri="{FF2B5EF4-FFF2-40B4-BE49-F238E27FC236}">
                <a16:creationId xmlns:a16="http://schemas.microsoft.com/office/drawing/2014/main" id="{72511C97-F7DF-26D7-3DA2-03FE053AE7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2263" y="3476626"/>
            <a:ext cx="0" cy="1905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A"/>
          </a:p>
        </p:txBody>
      </p:sp>
      <p:sp>
        <p:nvSpPr>
          <p:cNvPr id="134166" name="Line 22">
            <a:extLst>
              <a:ext uri="{FF2B5EF4-FFF2-40B4-BE49-F238E27FC236}">
                <a16:creationId xmlns:a16="http://schemas.microsoft.com/office/drawing/2014/main" id="{187400B2-710B-46EE-8C19-279F680A95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6013" y="3470276"/>
            <a:ext cx="47625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A"/>
          </a:p>
        </p:txBody>
      </p:sp>
      <p:sp>
        <p:nvSpPr>
          <p:cNvPr id="134168" name="Line 24">
            <a:extLst>
              <a:ext uri="{FF2B5EF4-FFF2-40B4-BE49-F238E27FC236}">
                <a16:creationId xmlns:a16="http://schemas.microsoft.com/office/drawing/2014/main" id="{8DB00A0B-FEE3-D878-BF85-5CA78583BA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6963" y="4886326"/>
            <a:ext cx="0" cy="1905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A"/>
          </a:p>
        </p:txBody>
      </p:sp>
      <p:sp>
        <p:nvSpPr>
          <p:cNvPr id="134169" name="Line 25">
            <a:extLst>
              <a:ext uri="{FF2B5EF4-FFF2-40B4-BE49-F238E27FC236}">
                <a16:creationId xmlns:a16="http://schemas.microsoft.com/office/drawing/2014/main" id="{0C184B9A-8C01-3759-A4EC-DB473CF4C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3213" y="4886326"/>
            <a:ext cx="0" cy="1905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A"/>
          </a:p>
        </p:txBody>
      </p:sp>
      <p:sp>
        <p:nvSpPr>
          <p:cNvPr id="134170" name="Line 26">
            <a:extLst>
              <a:ext uri="{FF2B5EF4-FFF2-40B4-BE49-F238E27FC236}">
                <a16:creationId xmlns:a16="http://schemas.microsoft.com/office/drawing/2014/main" id="{BF94485A-5737-3412-826C-758A64A852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6963" y="5076826"/>
            <a:ext cx="47625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A"/>
          </a:p>
        </p:txBody>
      </p:sp>
      <p:sp>
        <p:nvSpPr>
          <p:cNvPr id="134171" name="Line 27">
            <a:extLst>
              <a:ext uri="{FF2B5EF4-FFF2-40B4-BE49-F238E27FC236}">
                <a16:creationId xmlns:a16="http://schemas.microsoft.com/office/drawing/2014/main" id="{7F4EF96D-C8CE-EEFC-6F36-41761C71D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2113" y="5629276"/>
            <a:ext cx="47625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SA"/>
          </a:p>
        </p:txBody>
      </p:sp>
      <p:sp>
        <p:nvSpPr>
          <p:cNvPr id="134172" name="Text Box 28">
            <a:extLst>
              <a:ext uri="{FF2B5EF4-FFF2-40B4-BE49-F238E27FC236}">
                <a16:creationId xmlns:a16="http://schemas.microsoft.com/office/drawing/2014/main" id="{0B47841B-DAA2-65D7-08F9-7B4CB7312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088" y="5362576"/>
            <a:ext cx="1976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SA" sz="2400" dirty="0">
                <a:latin typeface="Calibri" panose="020F0502020204030204" pitchFamily="34" charset="0"/>
              </a:rPr>
              <a:t>Disulfide bond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13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13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13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13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500"/>
                                        <p:tgtEl>
                                          <p:spTgt spid="13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500"/>
                                        <p:tgtEl>
                                          <p:spTgt spid="13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nimBg="1"/>
      <p:bldP spid="134149" grpId="0" animBg="1"/>
      <p:bldP spid="134150" grpId="0" animBg="1"/>
      <p:bldP spid="134151" grpId="0" animBg="1"/>
      <p:bldP spid="134152" grpId="0" animBg="1"/>
      <p:bldP spid="134153" grpId="0" animBg="1"/>
      <p:bldP spid="134154" grpId="0"/>
      <p:bldP spid="134155" grpId="0"/>
      <p:bldP spid="134156" grpId="0"/>
      <p:bldP spid="13417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>
            <a:extLst>
              <a:ext uri="{FF2B5EF4-FFF2-40B4-BE49-F238E27FC236}">
                <a16:creationId xmlns:a16="http://schemas.microsoft.com/office/drawing/2014/main" id="{BB322462-A7BB-299D-965E-26D448B0D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5105400" cy="792162"/>
          </a:xfrm>
        </p:spPr>
        <p:txBody>
          <a:bodyPr/>
          <a:lstStyle/>
          <a:p>
            <a:pPr eaLnBrk="1" hangingPunct="1"/>
            <a:r>
              <a:rPr lang="en-US" altLang="en-SA" sz="3200" b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Fibrinogen (Factor I):</a:t>
            </a:r>
            <a:endParaRPr lang="en-US" altLang="en-SA" sz="3200"/>
          </a:p>
        </p:txBody>
      </p:sp>
      <p:sp>
        <p:nvSpPr>
          <p:cNvPr id="39939" name="Content Placeholder 3">
            <a:extLst>
              <a:ext uri="{FF2B5EF4-FFF2-40B4-BE49-F238E27FC236}">
                <a16:creationId xmlns:a16="http://schemas.microsoft.com/office/drawing/2014/main" id="{15206E9A-AD6A-CD22-9BEE-1638A6F6636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162800" cy="4572000"/>
          </a:xfrm>
        </p:spPr>
        <p:txBody>
          <a:bodyPr/>
          <a:lstStyle/>
          <a:p>
            <a:pPr marL="273050" lvl="1" indent="-273050" algn="just" eaLnBrk="1" hangingPunct="1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</a:pPr>
            <a:r>
              <a:rPr lang="en-US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Fibrinogen is soluble plasma glycoprotein that consists of 3 non identical pairs of polypeptides chains (A</a:t>
            </a:r>
            <a:r>
              <a:rPr lang="el-GR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l-GR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SA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)</a:t>
            </a:r>
            <a:r>
              <a:rPr lang="en-US" altLang="en-SA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2</a:t>
            </a:r>
            <a:r>
              <a:rPr lang="en-US" altLang="en-SA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covalently linked by disulfide bonds.</a:t>
            </a:r>
          </a:p>
          <a:p>
            <a:pPr marL="273050" lvl="1" indent="-273050" algn="just" eaLnBrk="1" hangingPunct="1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</a:pPr>
            <a:endParaRPr lang="en-US" altLang="en-S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-273050" algn="just" eaLnBrk="1" hangingPunct="1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</a:pPr>
            <a:r>
              <a:rPr lang="en-US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a molecular weight of 340kDa .</a:t>
            </a:r>
          </a:p>
          <a:p>
            <a:pPr marL="273050" lvl="1" indent="-273050" algn="just" eaLnBrk="1" hangingPunct="1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</a:pPr>
            <a:endParaRPr lang="en-US" altLang="en-S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-273050" algn="just" eaLnBrk="1" hangingPunct="1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</a:pPr>
            <a:r>
              <a:rPr lang="en-US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the first coagulation factor.</a:t>
            </a:r>
          </a:p>
          <a:p>
            <a:pPr marL="273050" lvl="1" indent="-273050" algn="just" eaLnBrk="1" hangingPunct="1">
              <a:lnSpc>
                <a:spcPct val="150000"/>
              </a:lnSpc>
              <a:spcBef>
                <a:spcPts val="575"/>
              </a:spcBef>
              <a:buClr>
                <a:schemeClr val="accent1"/>
              </a:buClr>
            </a:pPr>
            <a:endParaRPr lang="en-US" altLang="en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en-SA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EB2181-735E-17BF-BE3C-AA91C284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0672F7-2519-7F46-90F8-061CBC7FC64B}" type="slidenum">
              <a:rPr lang="en-US" altLang="en-SA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43</a:t>
            </a:fld>
            <a:endParaRPr lang="en-US" altLang="en-SA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9941" name="Footer Placeholder 4">
            <a:extLst>
              <a:ext uri="{FF2B5EF4-FFF2-40B4-BE49-F238E27FC236}">
                <a16:creationId xmlns:a16="http://schemas.microsoft.com/office/drawing/2014/main" id="{1D7CD299-60C1-3704-CD9E-2A9A16ADD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>
                <a:solidFill>
                  <a:schemeClr val="tx2"/>
                </a:solidFill>
              </a:rPr>
              <a:t>Blood Coagulation(1-51)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2BAE68C5-5847-6E69-6A0A-D5F3CD44D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412875"/>
            <a:ext cx="8104187" cy="1239838"/>
          </a:xfrm>
        </p:spPr>
        <p:txBody>
          <a:bodyPr>
            <a:normAutofit/>
          </a:bodyPr>
          <a:lstStyle/>
          <a:p>
            <a:pPr marL="640080" lvl="1" indent="-274320" eaLnBrk="1" fontAlgn="auto" hangingPunct="1">
              <a:lnSpc>
                <a:spcPct val="125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Function:</a:t>
            </a:r>
          </a:p>
          <a:p>
            <a:pPr marL="365760" lvl="1" indent="0">
              <a:lnSpc>
                <a:spcPct val="125000"/>
              </a:lnSpc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coagulation (clotting). (</a:t>
            </a:r>
            <a:r>
              <a:rPr lang="en-US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coagulation factor.)</a:t>
            </a:r>
          </a:p>
          <a:p>
            <a:pPr marL="365760" lvl="1" indent="0" eaLnBrk="1" fontAlgn="auto" hangingPunct="1">
              <a:lnSpc>
                <a:spcPct val="125000"/>
              </a:lnSpc>
              <a:spcAft>
                <a:spcPts val="0"/>
              </a:spcAft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1" name="Footer Placeholder 16">
            <a:extLst>
              <a:ext uri="{FF2B5EF4-FFF2-40B4-BE49-F238E27FC236}">
                <a16:creationId xmlns:a16="http://schemas.microsoft.com/office/drawing/2014/main" id="{6B13A8FC-46D6-6800-4D59-CF23FFB5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27660" name="Slide Number Placeholder 15">
            <a:extLst>
              <a:ext uri="{FF2B5EF4-FFF2-40B4-BE49-F238E27FC236}">
                <a16:creationId xmlns:a16="http://schemas.microsoft.com/office/drawing/2014/main" id="{ADB947BB-E60B-D739-032D-D1A80570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0B7A8C-B1A7-5544-834C-E22F10C96F72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44</a:t>
            </a:fld>
            <a:endParaRPr lang="en-GB" altLang="en-SA" sz="1400">
              <a:solidFill>
                <a:srgbClr val="FFFFFF"/>
              </a:solidFill>
            </a:endParaRPr>
          </a:p>
        </p:txBody>
      </p:sp>
      <p:sp>
        <p:nvSpPr>
          <p:cNvPr id="138244" name="Text Box 4">
            <a:extLst>
              <a:ext uri="{FF2B5EF4-FFF2-40B4-BE49-F238E27FC236}">
                <a16:creationId xmlns:a16="http://schemas.microsoft.com/office/drawing/2014/main" id="{3AF7DB41-518E-E4A7-D297-7ED9941CA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3490913"/>
            <a:ext cx="1681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SA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Fibrinogen</a:t>
            </a:r>
          </a:p>
        </p:txBody>
      </p:sp>
      <p:sp>
        <p:nvSpPr>
          <p:cNvPr id="138245" name="Text Box 5">
            <a:extLst>
              <a:ext uri="{FF2B5EF4-FFF2-40B4-BE49-F238E27FC236}">
                <a16:creationId xmlns:a16="http://schemas.microsoft.com/office/drawing/2014/main" id="{463F1FCA-6C75-F670-F66B-04E95F598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88" y="3548063"/>
            <a:ext cx="102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SA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Fibrin</a:t>
            </a:r>
          </a:p>
        </p:txBody>
      </p:sp>
      <p:sp>
        <p:nvSpPr>
          <p:cNvPr id="138246" name="Freeform 6">
            <a:extLst>
              <a:ext uri="{FF2B5EF4-FFF2-40B4-BE49-F238E27FC236}">
                <a16:creationId xmlns:a16="http://schemas.microsoft.com/office/drawing/2014/main" id="{908F2D8E-7602-E8F9-91DF-EB2A6193126A}"/>
              </a:ext>
            </a:extLst>
          </p:cNvPr>
          <p:cNvSpPr>
            <a:spLocks/>
          </p:cNvSpPr>
          <p:nvPr/>
        </p:nvSpPr>
        <p:spPr bwMode="auto">
          <a:xfrm>
            <a:off x="3635896" y="3579813"/>
            <a:ext cx="2309292" cy="215900"/>
          </a:xfrm>
          <a:custGeom>
            <a:avLst/>
            <a:gdLst>
              <a:gd name="T0" fmla="*/ 0 w 1068"/>
              <a:gd name="T1" fmla="*/ 2147483647 h 136"/>
              <a:gd name="T2" fmla="*/ 2147483647 w 1068"/>
              <a:gd name="T3" fmla="*/ 2147483647 h 136"/>
              <a:gd name="T4" fmla="*/ 2147483647 w 1068"/>
              <a:gd name="T5" fmla="*/ 2147483647 h 136"/>
              <a:gd name="T6" fmla="*/ 2147483647 w 1068"/>
              <a:gd name="T7" fmla="*/ 2147483647 h 136"/>
              <a:gd name="T8" fmla="*/ 2147483647 w 1068"/>
              <a:gd name="T9" fmla="*/ 2147483647 h 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136"/>
              <a:gd name="T17" fmla="*/ 1068 w 1068"/>
              <a:gd name="T18" fmla="*/ 136 h 1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136">
                <a:moveTo>
                  <a:pt x="0" y="136"/>
                </a:moveTo>
                <a:cubicBezTo>
                  <a:pt x="44" y="120"/>
                  <a:pt x="172" y="62"/>
                  <a:pt x="264" y="40"/>
                </a:cubicBezTo>
                <a:cubicBezTo>
                  <a:pt x="356" y="18"/>
                  <a:pt x="454" y="0"/>
                  <a:pt x="552" y="4"/>
                </a:cubicBezTo>
                <a:cubicBezTo>
                  <a:pt x="650" y="8"/>
                  <a:pt x="766" y="42"/>
                  <a:pt x="852" y="64"/>
                </a:cubicBezTo>
                <a:cubicBezTo>
                  <a:pt x="938" y="86"/>
                  <a:pt x="1023" y="121"/>
                  <a:pt x="1068" y="136"/>
                </a:cubicBezTo>
              </a:path>
            </a:pathLst>
          </a:custGeom>
          <a:noFill/>
          <a:ln w="31750">
            <a:solidFill>
              <a:srgbClr val="FF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SA"/>
          </a:p>
        </p:txBody>
      </p:sp>
      <p:sp>
        <p:nvSpPr>
          <p:cNvPr id="138247" name="Text Box 7">
            <a:extLst>
              <a:ext uri="{FF2B5EF4-FFF2-40B4-BE49-F238E27FC236}">
                <a16:creationId xmlns:a16="http://schemas.microsoft.com/office/drawing/2014/main" id="{56D145E4-2472-D661-4F8E-0B156B89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017" y="3122613"/>
            <a:ext cx="154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SA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Thrombin</a:t>
            </a:r>
          </a:p>
        </p:txBody>
      </p:sp>
      <p:sp>
        <p:nvSpPr>
          <p:cNvPr id="138249" name="Text Box 9">
            <a:extLst>
              <a:ext uri="{FF2B5EF4-FFF2-40B4-BE49-F238E27FC236}">
                <a16:creationId xmlns:a16="http://schemas.microsoft.com/office/drawing/2014/main" id="{68A5F1E3-8C14-1678-7782-C8EC4AB72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4786313"/>
            <a:ext cx="102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SA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Fibrin</a:t>
            </a:r>
          </a:p>
        </p:txBody>
      </p:sp>
      <p:sp>
        <p:nvSpPr>
          <p:cNvPr id="138250" name="Text Box 10">
            <a:extLst>
              <a:ext uri="{FF2B5EF4-FFF2-40B4-BE49-F238E27FC236}">
                <a16:creationId xmlns:a16="http://schemas.microsoft.com/office/drawing/2014/main" id="{3E3AA3F2-C82C-7156-F1A6-06F3EF4AD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4841231"/>
            <a:ext cx="18261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SA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Degradation</a:t>
            </a:r>
            <a:endParaRPr lang="en-US" altLang="en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251" name="Freeform 11">
            <a:extLst>
              <a:ext uri="{FF2B5EF4-FFF2-40B4-BE49-F238E27FC236}">
                <a16:creationId xmlns:a16="http://schemas.microsoft.com/office/drawing/2014/main" id="{EC192481-1C06-16CF-9B4D-186A502F16D2}"/>
              </a:ext>
            </a:extLst>
          </p:cNvPr>
          <p:cNvSpPr>
            <a:spLocks/>
          </p:cNvSpPr>
          <p:nvPr/>
        </p:nvSpPr>
        <p:spPr bwMode="auto">
          <a:xfrm>
            <a:off x="2820988" y="4875213"/>
            <a:ext cx="2190750" cy="215900"/>
          </a:xfrm>
          <a:custGeom>
            <a:avLst/>
            <a:gdLst>
              <a:gd name="T0" fmla="*/ 0 w 1068"/>
              <a:gd name="T1" fmla="*/ 2147483647 h 136"/>
              <a:gd name="T2" fmla="*/ 2147483647 w 1068"/>
              <a:gd name="T3" fmla="*/ 2147483647 h 136"/>
              <a:gd name="T4" fmla="*/ 2147483647 w 1068"/>
              <a:gd name="T5" fmla="*/ 2147483647 h 136"/>
              <a:gd name="T6" fmla="*/ 2147483647 w 1068"/>
              <a:gd name="T7" fmla="*/ 2147483647 h 136"/>
              <a:gd name="T8" fmla="*/ 2147483647 w 1068"/>
              <a:gd name="T9" fmla="*/ 2147483647 h 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8"/>
              <a:gd name="T16" fmla="*/ 0 h 136"/>
              <a:gd name="T17" fmla="*/ 1068 w 1068"/>
              <a:gd name="T18" fmla="*/ 136 h 1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8" h="136">
                <a:moveTo>
                  <a:pt x="0" y="136"/>
                </a:moveTo>
                <a:cubicBezTo>
                  <a:pt x="44" y="120"/>
                  <a:pt x="172" y="62"/>
                  <a:pt x="264" y="40"/>
                </a:cubicBezTo>
                <a:cubicBezTo>
                  <a:pt x="356" y="18"/>
                  <a:pt x="454" y="0"/>
                  <a:pt x="552" y="4"/>
                </a:cubicBezTo>
                <a:cubicBezTo>
                  <a:pt x="650" y="8"/>
                  <a:pt x="766" y="42"/>
                  <a:pt x="852" y="64"/>
                </a:cubicBezTo>
                <a:cubicBezTo>
                  <a:pt x="938" y="86"/>
                  <a:pt x="1023" y="121"/>
                  <a:pt x="1068" y="136"/>
                </a:cubicBezTo>
              </a:path>
            </a:pathLst>
          </a:custGeom>
          <a:noFill/>
          <a:ln w="31750">
            <a:solidFill>
              <a:srgbClr val="FF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SA"/>
          </a:p>
        </p:txBody>
      </p:sp>
      <p:sp>
        <p:nvSpPr>
          <p:cNvPr id="138252" name="Text Box 12">
            <a:extLst>
              <a:ext uri="{FF2B5EF4-FFF2-40B4-BE49-F238E27FC236}">
                <a16:creationId xmlns:a16="http://schemas.microsoft.com/office/drawing/2014/main" id="{2116E9DF-6C3F-87BE-5E56-27F323F1F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891" y="4396557"/>
            <a:ext cx="124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SA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Plasmin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E7EC6CD-96D4-D46F-2759-3CAC805EBC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00100" y="363958"/>
            <a:ext cx="7772400" cy="5191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Fibrinogen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  <p:bldP spid="138245" grpId="0"/>
      <p:bldP spid="138247" grpId="0"/>
      <p:bldP spid="138249" grpId="0"/>
      <p:bldP spid="138250" grpId="0"/>
      <p:bldP spid="13825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A8EDA82D-F660-D299-F932-28A72C6397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44450"/>
            <a:ext cx="8229600" cy="72025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Lipid transport in blood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74295FBC-6BD2-30E9-AA08-63D27B568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12875"/>
            <a:ext cx="7704782" cy="38163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plasma lipoprotein are spherical macromolecular complex of lipids and specific proteins (apolipoproteins )</a:t>
            </a:r>
          </a:p>
          <a:p>
            <a:pPr algn="just" eaLnBrk="1" hangingPunct="1">
              <a:lnSpc>
                <a:spcPct val="150000"/>
              </a:lnSpc>
              <a:buFont typeface="Wingdings 3" pitchFamily="2" charset="2"/>
              <a:buNone/>
            </a:pPr>
            <a:endParaRPr lang="en-US" altLang="en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Lipoprotein's function both to keep their component lipid soluble as they transport them in the plasma (to and from the tissues)</a:t>
            </a:r>
          </a:p>
        </p:txBody>
      </p:sp>
      <p:sp>
        <p:nvSpPr>
          <p:cNvPr id="28677" name="Footer Placeholder 8">
            <a:extLst>
              <a:ext uri="{FF2B5EF4-FFF2-40B4-BE49-F238E27FC236}">
                <a16:creationId xmlns:a16="http://schemas.microsoft.com/office/drawing/2014/main" id="{F49A96B9-3131-E8EB-2F70-B9CCECE7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28676" name="Slide Number Placeholder 7">
            <a:extLst>
              <a:ext uri="{FF2B5EF4-FFF2-40B4-BE49-F238E27FC236}">
                <a16:creationId xmlns:a16="http://schemas.microsoft.com/office/drawing/2014/main" id="{BBF3488B-AA20-95CF-F6F7-5E54A62B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437A83-4CA6-C34C-A9E7-993C01531910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45</a:t>
            </a:fld>
            <a:endParaRPr lang="en-GB" altLang="en-SA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Footer Placeholder 9">
            <a:extLst>
              <a:ext uri="{FF2B5EF4-FFF2-40B4-BE49-F238E27FC236}">
                <a16:creationId xmlns:a16="http://schemas.microsoft.com/office/drawing/2014/main" id="{95EDF2F6-1EF3-EF97-4506-42B6674B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29701" name="Slide Number Placeholder 8">
            <a:extLst>
              <a:ext uri="{FF2B5EF4-FFF2-40B4-BE49-F238E27FC236}">
                <a16:creationId xmlns:a16="http://schemas.microsoft.com/office/drawing/2014/main" id="{C12D0805-BFF3-169A-1AE8-BB337C5A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9A775A-15C1-B340-9FB7-F6A11171883E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46</a:t>
            </a:fld>
            <a:endParaRPr lang="en-GB" altLang="en-SA" sz="1400">
              <a:solidFill>
                <a:srgbClr val="FFFFFF"/>
              </a:solidFill>
            </a:endParaRPr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AB010F1A-E3C2-07A9-8E18-58F810A57E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05706" y="269080"/>
            <a:ext cx="6732588" cy="64849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Plasma Lipoproteins Structure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371F8D5E-68DD-18B7-691C-47C21188BF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98426"/>
            <a:ext cx="3086100" cy="4608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SA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 core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Triglycerides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Cholesterol esters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SA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 surface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Phospholipids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cholesterol</a:t>
            </a:r>
          </a:p>
        </p:txBody>
      </p:sp>
      <p:pic>
        <p:nvPicPr>
          <p:cNvPr id="118789" name="Picture 5">
            <a:extLst>
              <a:ext uri="{FF2B5EF4-FFF2-40B4-BE49-F238E27FC236}">
                <a16:creationId xmlns:a16="http://schemas.microsoft.com/office/drawing/2014/main" id="{E095B9DA-6158-BEDD-7CD7-02F754FD2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043" y="1813310"/>
            <a:ext cx="4939813" cy="32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>
            <a:extLst>
              <a:ext uri="{FF2B5EF4-FFF2-40B4-BE49-F238E27FC236}">
                <a16:creationId xmlns:a16="http://schemas.microsoft.com/office/drawing/2014/main" id="{7C6E1C5D-5F5E-7F47-1918-19AB27F3D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45" y="2190690"/>
            <a:ext cx="5399087" cy="3529012"/>
          </a:xfrm>
        </p:spPr>
        <p:txBody>
          <a:bodyPr/>
          <a:lstStyle/>
          <a:p>
            <a:pPr marL="623888" indent="-514350" eaLnBrk="1" hangingPunct="1">
              <a:lnSpc>
                <a:spcPct val="150000"/>
              </a:lnSpc>
            </a:pPr>
            <a:endParaRPr lang="en-US" altLang="en-SA" sz="700" dirty="0">
              <a:latin typeface="Calibri" panose="020F0502020204030204" pitchFamily="34" charset="0"/>
            </a:endParaRPr>
          </a:p>
          <a:p>
            <a:pPr marL="401638" lvl="2" indent="-169863" algn="just" eaLnBrk="1" hangingPunct="1">
              <a:lnSpc>
                <a:spcPct val="150000"/>
              </a:lnSpc>
              <a:buClr>
                <a:schemeClr val="accent1"/>
              </a:buClr>
              <a:buSzPct val="70000"/>
              <a:buFont typeface="Wingdings 2" pitchFamily="2" charset="2"/>
              <a:buAutoNum type="arabicPeriod"/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Chylomicrons</a:t>
            </a:r>
          </a:p>
          <a:p>
            <a:pPr marL="401638" lvl="2" indent="-169863" algn="just" eaLnBrk="1" hangingPunct="1">
              <a:lnSpc>
                <a:spcPct val="150000"/>
              </a:lnSpc>
              <a:buClr>
                <a:schemeClr val="accent1"/>
              </a:buClr>
              <a:buSzPct val="70000"/>
              <a:buFont typeface="Wingdings 2" pitchFamily="2" charset="2"/>
              <a:buAutoNum type="arabicPeriod"/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low-density lipoproteins (VLDL)</a:t>
            </a:r>
          </a:p>
          <a:p>
            <a:pPr marL="401638" lvl="2" indent="-169863" algn="just" eaLnBrk="1" hangingPunct="1">
              <a:lnSpc>
                <a:spcPct val="150000"/>
              </a:lnSpc>
              <a:buClr>
                <a:schemeClr val="accent1"/>
              </a:buClr>
              <a:buSzPct val="70000"/>
              <a:buFont typeface="Wingdings 2" pitchFamily="2" charset="2"/>
              <a:buAutoNum type="arabicPeriod"/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density lipoproteins (IDL)</a:t>
            </a:r>
          </a:p>
          <a:p>
            <a:pPr marL="401638" lvl="2" indent="-169863" algn="just" eaLnBrk="1" hangingPunct="1">
              <a:lnSpc>
                <a:spcPct val="150000"/>
              </a:lnSpc>
              <a:buClr>
                <a:schemeClr val="accent1"/>
              </a:buClr>
              <a:buSzPct val="70000"/>
              <a:buFont typeface="Wingdings 2" pitchFamily="2" charset="2"/>
              <a:buAutoNum type="arabicPeriod"/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density lipoproteins (LDL)</a:t>
            </a:r>
          </a:p>
          <a:p>
            <a:pPr marL="401638" lvl="2" indent="-169863" algn="just" eaLnBrk="1" hangingPunct="1">
              <a:lnSpc>
                <a:spcPct val="150000"/>
              </a:lnSpc>
              <a:buClr>
                <a:schemeClr val="accent1"/>
              </a:buClr>
              <a:buSzPct val="70000"/>
              <a:buFont typeface="Wingdings 2" pitchFamily="2" charset="2"/>
              <a:buAutoNum type="arabicPeriod"/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density lipoproteins (HDL)</a:t>
            </a:r>
          </a:p>
        </p:txBody>
      </p:sp>
      <p:sp>
        <p:nvSpPr>
          <p:cNvPr id="30726" name="Footer Placeholder 11">
            <a:extLst>
              <a:ext uri="{FF2B5EF4-FFF2-40B4-BE49-F238E27FC236}">
                <a16:creationId xmlns:a16="http://schemas.microsoft.com/office/drawing/2014/main" id="{B29F1552-463E-5E9B-78FA-6D5DBBE2E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30725" name="Slide Number Placeholder 10">
            <a:extLst>
              <a:ext uri="{FF2B5EF4-FFF2-40B4-BE49-F238E27FC236}">
                <a16:creationId xmlns:a16="http://schemas.microsoft.com/office/drawing/2014/main" id="{5F72279C-C802-6D3A-67ED-E068AE8F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055AA6-F52C-BE4C-9145-42B2C39CFBFA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47</a:t>
            </a:fld>
            <a:endParaRPr lang="en-GB" altLang="en-SA" sz="1400">
              <a:solidFill>
                <a:srgbClr val="FFFFFF"/>
              </a:solidFill>
            </a:endParaRPr>
          </a:p>
        </p:txBody>
      </p:sp>
      <p:pic>
        <p:nvPicPr>
          <p:cNvPr id="110596" name="Picture 4">
            <a:extLst>
              <a:ext uri="{FF2B5EF4-FFF2-40B4-BE49-F238E27FC236}">
                <a16:creationId xmlns:a16="http://schemas.microsoft.com/office/drawing/2014/main" id="{086864CF-DB86-9628-B3D3-5DF31E409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"/>
          <a:stretch>
            <a:fillRect/>
          </a:stretch>
        </p:blipFill>
        <p:spPr bwMode="auto">
          <a:xfrm>
            <a:off x="5549900" y="359464"/>
            <a:ext cx="3086100" cy="205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5">
            <a:extLst>
              <a:ext uri="{FF2B5EF4-FFF2-40B4-BE49-F238E27FC236}">
                <a16:creationId xmlns:a16="http://schemas.microsoft.com/office/drawing/2014/main" id="{32C8A5A5-35CE-701B-4F65-E255B1315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49" y="1043237"/>
            <a:ext cx="3655744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tabLst>
                <a:tab pos="231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31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1638" indent="-401638" eaLnBrk="0" hangingPunct="0">
              <a:tabLst>
                <a:tab pos="231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31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31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eaLnBrk="1" hangingPunct="1">
              <a:lnSpc>
                <a:spcPct val="150000"/>
              </a:lnSpc>
              <a:buClr>
                <a:schemeClr val="accent1"/>
              </a:buClr>
              <a:buSzPct val="70000"/>
            </a:pPr>
            <a:r>
              <a:rPr lang="en-US" altLang="en-S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Lipoprotein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>
            <a:extLst>
              <a:ext uri="{FF2B5EF4-FFF2-40B4-BE49-F238E27FC236}">
                <a16:creationId xmlns:a16="http://schemas.microsoft.com/office/drawing/2014/main" id="{392D5A3F-4EEC-2EAC-15E5-DC848BAEF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46" y="1556792"/>
            <a:ext cx="7776864" cy="2808312"/>
          </a:xfrm>
        </p:spPr>
        <p:txBody>
          <a:bodyPr>
            <a:normAutofit/>
          </a:bodyPr>
          <a:lstStyle/>
          <a:p>
            <a:pPr marL="457200" indent="-457200"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composition</a:t>
            </a:r>
          </a:p>
          <a:p>
            <a:pPr marL="457200" indent="-457200"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properties including density and floatation characteristics</a:t>
            </a:r>
          </a:p>
          <a:p>
            <a:pPr marL="457200" indent="-457200"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Mobility upon electrophoresis</a:t>
            </a:r>
          </a:p>
        </p:txBody>
      </p:sp>
      <p:sp>
        <p:nvSpPr>
          <p:cNvPr id="31749" name="Footer Placeholder 10">
            <a:extLst>
              <a:ext uri="{FF2B5EF4-FFF2-40B4-BE49-F238E27FC236}">
                <a16:creationId xmlns:a16="http://schemas.microsoft.com/office/drawing/2014/main" id="{12ACFBC5-DD4F-5C8C-2609-A2B65F55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31748" name="Slide Number Placeholder 9">
            <a:extLst>
              <a:ext uri="{FF2B5EF4-FFF2-40B4-BE49-F238E27FC236}">
                <a16:creationId xmlns:a16="http://schemas.microsoft.com/office/drawing/2014/main" id="{4DF44DA9-224D-B727-16B9-16075750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324C33-4961-C948-BC0F-15B0552F5A1D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48</a:t>
            </a:fld>
            <a:endParaRPr lang="en-GB" altLang="en-SA" sz="1400">
              <a:solidFill>
                <a:srgbClr val="FFFFFF"/>
              </a:solidFill>
            </a:endParaRP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6A88B1E3-2EB1-D742-4B69-53F74B333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42" y="500195"/>
            <a:ext cx="8064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Lipoprotein identified and classified on basis of: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F080A121-AAE4-F92E-DDEF-7B2D057AEA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620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Chemical composition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GB" sz="4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1979" name="Group 123">
            <a:extLst>
              <a:ext uri="{FF2B5EF4-FFF2-40B4-BE49-F238E27FC236}">
                <a16:creationId xmlns:a16="http://schemas.microsoft.com/office/drawing/2014/main" id="{29608902-3E69-332B-1AA2-C3C9DECB8012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874713" y="1108075"/>
          <a:ext cx="7345362" cy="2154238"/>
        </p:xfrm>
        <a:graphic>
          <a:graphicData uri="http://schemas.openxmlformats.org/drawingml/2006/table">
            <a:tbl>
              <a:tblPr rtl="1"/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0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09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HDL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LDL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VLDL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Chylomicron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    Lipoprotein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Chemical 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   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Triglyceride        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     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43    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    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    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Cholesterol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     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    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    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   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Phospholipid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F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     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    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    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   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Protein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820" name="Footer Placeholder 30">
            <a:extLst>
              <a:ext uri="{FF2B5EF4-FFF2-40B4-BE49-F238E27FC236}">
                <a16:creationId xmlns:a16="http://schemas.microsoft.com/office/drawing/2014/main" id="{62127439-9085-9399-9E70-3FD5FC38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>
                <a:solidFill>
                  <a:schemeClr val="tx2"/>
                </a:solidFill>
              </a:rPr>
              <a:t>Function of plasma protein (1-51)</a:t>
            </a:r>
            <a:endParaRPr lang="en-GB" altLang="en-SA" sz="1200">
              <a:solidFill>
                <a:schemeClr val="tx2"/>
              </a:solidFill>
            </a:endParaRPr>
          </a:p>
        </p:txBody>
      </p:sp>
      <p:sp>
        <p:nvSpPr>
          <p:cNvPr id="32819" name="Slide Number Placeholder 29">
            <a:extLst>
              <a:ext uri="{FF2B5EF4-FFF2-40B4-BE49-F238E27FC236}">
                <a16:creationId xmlns:a16="http://schemas.microsoft.com/office/drawing/2014/main" id="{F6359A1A-2898-A4A6-13E7-0730D72E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0D1254-824F-6449-B699-F56B4260A0D5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49</a:t>
            </a:fld>
            <a:endParaRPr lang="en-GB" altLang="en-SA" sz="1400">
              <a:solidFill>
                <a:srgbClr val="FFFFFF"/>
              </a:solidFill>
            </a:endParaRPr>
          </a:p>
        </p:txBody>
      </p:sp>
      <p:sp>
        <p:nvSpPr>
          <p:cNvPr id="121862" name="Text Box 6">
            <a:extLst>
              <a:ext uri="{FF2B5EF4-FFF2-40B4-BE49-F238E27FC236}">
                <a16:creationId xmlns:a16="http://schemas.microsoft.com/office/drawing/2014/main" id="{16E82355-3321-4AF3-A905-2E2F13166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6038850"/>
            <a:ext cx="21463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1800" b="1">
                <a:solidFill>
                  <a:schemeClr val="accent1"/>
                </a:solidFill>
                <a:latin typeface="Calibri" panose="020F0502020204030204" pitchFamily="34" charset="0"/>
              </a:rPr>
              <a:t>Chylomicron</a:t>
            </a:r>
          </a:p>
        </p:txBody>
      </p:sp>
      <p:sp>
        <p:nvSpPr>
          <p:cNvPr id="121864" name="Text Box 8">
            <a:extLst>
              <a:ext uri="{FF2B5EF4-FFF2-40B4-BE49-F238E27FC236}">
                <a16:creationId xmlns:a16="http://schemas.microsoft.com/office/drawing/2014/main" id="{14F9F424-6B42-2AAF-A248-64B806D1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8" y="6038850"/>
            <a:ext cx="1243012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1800" b="1">
                <a:solidFill>
                  <a:schemeClr val="accent1"/>
                </a:solidFill>
                <a:latin typeface="Calibri" panose="020F0502020204030204" pitchFamily="34" charset="0"/>
              </a:rPr>
              <a:t>VLDL</a:t>
            </a:r>
          </a:p>
        </p:txBody>
      </p:sp>
      <p:sp>
        <p:nvSpPr>
          <p:cNvPr id="121865" name="Text Box 9">
            <a:extLst>
              <a:ext uri="{FF2B5EF4-FFF2-40B4-BE49-F238E27FC236}">
                <a16:creationId xmlns:a16="http://schemas.microsoft.com/office/drawing/2014/main" id="{DDD432F5-5945-2973-1190-C5C16B80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6059488"/>
            <a:ext cx="1016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1800" b="1">
                <a:solidFill>
                  <a:schemeClr val="accent1"/>
                </a:solidFill>
                <a:latin typeface="Calibri" panose="020F0502020204030204" pitchFamily="34" charset="0"/>
              </a:rPr>
              <a:t>LDL</a:t>
            </a:r>
          </a:p>
        </p:txBody>
      </p:sp>
      <p:sp>
        <p:nvSpPr>
          <p:cNvPr id="121917" name="Text Box 61">
            <a:extLst>
              <a:ext uri="{FF2B5EF4-FFF2-40B4-BE49-F238E27FC236}">
                <a16:creationId xmlns:a16="http://schemas.microsoft.com/office/drawing/2014/main" id="{25500F66-810D-39A0-C196-310089396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488" y="6046788"/>
            <a:ext cx="1016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1800" b="1">
                <a:solidFill>
                  <a:schemeClr val="accent1"/>
                </a:solidFill>
                <a:latin typeface="Calibri" panose="020F0502020204030204" pitchFamily="34" charset="0"/>
              </a:rPr>
              <a:t>HDL</a:t>
            </a:r>
          </a:p>
        </p:txBody>
      </p:sp>
      <p:sp>
        <p:nvSpPr>
          <p:cNvPr id="121918" name="Text Box 62">
            <a:extLst>
              <a:ext uri="{FF2B5EF4-FFF2-40B4-BE49-F238E27FC236}">
                <a16:creationId xmlns:a16="http://schemas.microsoft.com/office/drawing/2014/main" id="{DA29A1E8-AA3C-FFEE-4272-2C6B30D40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0" y="4022725"/>
            <a:ext cx="127793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1800" b="1">
                <a:latin typeface="Calibri" panose="020F0502020204030204" pitchFamily="34" charset="0"/>
              </a:rPr>
              <a:t>Protein</a:t>
            </a:r>
          </a:p>
        </p:txBody>
      </p:sp>
      <p:sp>
        <p:nvSpPr>
          <p:cNvPr id="121919" name="Text Box 63">
            <a:extLst>
              <a:ext uri="{FF2B5EF4-FFF2-40B4-BE49-F238E27FC236}">
                <a16:creationId xmlns:a16="http://schemas.microsoft.com/office/drawing/2014/main" id="{27C57464-40F4-CB56-A110-F9F0DC603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4881563"/>
            <a:ext cx="13684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1800" b="1">
                <a:latin typeface="Calibri" panose="020F0502020204030204" pitchFamily="34" charset="0"/>
              </a:rPr>
              <a:t>Cholesterol</a:t>
            </a:r>
          </a:p>
        </p:txBody>
      </p:sp>
      <p:sp>
        <p:nvSpPr>
          <p:cNvPr id="121920" name="Text Box 64">
            <a:extLst>
              <a:ext uri="{FF2B5EF4-FFF2-40B4-BE49-F238E27FC236}">
                <a16:creationId xmlns:a16="http://schemas.microsoft.com/office/drawing/2014/main" id="{47128E3B-7E02-9CB8-4CCE-F37FF92D7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275" y="5351463"/>
            <a:ext cx="17367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1800" b="1">
                <a:latin typeface="Calibri" panose="020F0502020204030204" pitchFamily="34" charset="0"/>
              </a:rPr>
              <a:t>Phospholipid</a:t>
            </a:r>
          </a:p>
        </p:txBody>
      </p:sp>
      <p:sp>
        <p:nvSpPr>
          <p:cNvPr id="121921" name="Text Box 65">
            <a:extLst>
              <a:ext uri="{FF2B5EF4-FFF2-40B4-BE49-F238E27FC236}">
                <a16:creationId xmlns:a16="http://schemas.microsoft.com/office/drawing/2014/main" id="{07D4D89F-D649-9910-2112-19F444B4D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5681663"/>
            <a:ext cx="13684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1800" b="1">
                <a:latin typeface="Calibri" panose="020F0502020204030204" pitchFamily="34" charset="0"/>
              </a:rPr>
              <a:t>Triglyceride</a:t>
            </a:r>
          </a:p>
        </p:txBody>
      </p:sp>
      <p:grpSp>
        <p:nvGrpSpPr>
          <p:cNvPr id="2" name="Group 83">
            <a:extLst>
              <a:ext uri="{FF2B5EF4-FFF2-40B4-BE49-F238E27FC236}">
                <a16:creationId xmlns:a16="http://schemas.microsoft.com/office/drawing/2014/main" id="{5E42B655-D62A-A494-259F-E2C3D13C72EF}"/>
              </a:ext>
            </a:extLst>
          </p:cNvPr>
          <p:cNvGrpSpPr>
            <a:grpSpLocks/>
          </p:cNvGrpSpPr>
          <p:nvPr/>
        </p:nvGrpSpPr>
        <p:grpSpPr bwMode="auto">
          <a:xfrm>
            <a:off x="1712913" y="3446463"/>
            <a:ext cx="5773737" cy="2663825"/>
            <a:chOff x="1247" y="2115"/>
            <a:chExt cx="3637" cy="1678"/>
          </a:xfrm>
        </p:grpSpPr>
        <p:grpSp>
          <p:nvGrpSpPr>
            <p:cNvPr id="32821" name="Group 81">
              <a:extLst>
                <a:ext uri="{FF2B5EF4-FFF2-40B4-BE49-F238E27FC236}">
                  <a16:creationId xmlns:a16="http://schemas.microsoft.com/office/drawing/2014/main" id="{270DB034-465F-D94B-B714-1641557AAA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2" y="2115"/>
              <a:ext cx="3522" cy="1678"/>
              <a:chOff x="1362" y="2115"/>
              <a:chExt cx="3522" cy="1678"/>
            </a:xfrm>
          </p:grpSpPr>
          <p:pic>
            <p:nvPicPr>
              <p:cNvPr id="32823" name="Picture 4" descr="Lipoproteins">
                <a:extLst>
                  <a:ext uri="{FF2B5EF4-FFF2-40B4-BE49-F238E27FC236}">
                    <a16:creationId xmlns:a16="http://schemas.microsoft.com/office/drawing/2014/main" id="{35AB44A0-2E8E-3734-710B-33B703CBA2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65" t="74182" r="12096" b="2896"/>
              <a:stretch>
                <a:fillRect/>
              </a:stretch>
            </p:blipFill>
            <p:spPr bwMode="auto">
              <a:xfrm>
                <a:off x="1565" y="2115"/>
                <a:ext cx="3265" cy="1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824" name="Line 66">
                <a:extLst>
                  <a:ext uri="{FF2B5EF4-FFF2-40B4-BE49-F238E27FC236}">
                    <a16:creationId xmlns:a16="http://schemas.microsoft.com/office/drawing/2014/main" id="{415B7C85-99D9-6800-1FF3-3EA0DD6499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3" y="2590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SA"/>
              </a:p>
            </p:txBody>
          </p:sp>
          <p:sp>
            <p:nvSpPr>
              <p:cNvPr id="32825" name="Line 67">
                <a:extLst>
                  <a:ext uri="{FF2B5EF4-FFF2-40B4-BE49-F238E27FC236}">
                    <a16:creationId xmlns:a16="http://schemas.microsoft.com/office/drawing/2014/main" id="{3D55DE20-A339-7054-58C8-0C5C8520FF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8" y="3150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SA"/>
              </a:p>
            </p:txBody>
          </p:sp>
          <p:sp>
            <p:nvSpPr>
              <p:cNvPr id="32826" name="Line 68">
                <a:extLst>
                  <a:ext uri="{FF2B5EF4-FFF2-40B4-BE49-F238E27FC236}">
                    <a16:creationId xmlns:a16="http://schemas.microsoft.com/office/drawing/2014/main" id="{AF2783DC-588A-7DCE-85BC-E935B9DE0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8" y="3462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SA"/>
              </a:p>
            </p:txBody>
          </p:sp>
          <p:sp>
            <p:nvSpPr>
              <p:cNvPr id="32827" name="Line 69">
                <a:extLst>
                  <a:ext uri="{FF2B5EF4-FFF2-40B4-BE49-F238E27FC236}">
                    <a16:creationId xmlns:a16="http://schemas.microsoft.com/office/drawing/2014/main" id="{38AB9535-8833-C698-CFCA-E949A75EC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1" y="3660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SA"/>
              </a:p>
            </p:txBody>
          </p:sp>
          <p:sp>
            <p:nvSpPr>
              <p:cNvPr id="32828" name="Text Box 71">
                <a:extLst>
                  <a:ext uri="{FF2B5EF4-FFF2-40B4-BE49-F238E27FC236}">
                    <a16:creationId xmlns:a16="http://schemas.microsoft.com/office/drawing/2014/main" id="{01DA82D9-677F-3C61-DDB9-4BE4AC233F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2" y="2123"/>
                <a:ext cx="31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SA" b="1">
                    <a:latin typeface="Calibri" panose="020F0502020204030204" pitchFamily="34" charset="0"/>
                  </a:rPr>
                  <a:t>100</a:t>
                </a:r>
              </a:p>
            </p:txBody>
          </p:sp>
          <p:sp>
            <p:nvSpPr>
              <p:cNvPr id="32829" name="Text Box 72">
                <a:extLst>
                  <a:ext uri="{FF2B5EF4-FFF2-40B4-BE49-F238E27FC236}">
                    <a16:creationId xmlns:a16="http://schemas.microsoft.com/office/drawing/2014/main" id="{A97A3563-C405-EB70-AAE3-982FCAE41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6" y="2403"/>
                <a:ext cx="31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SA" b="1">
                    <a:latin typeface="Calibri" panose="020F0502020204030204" pitchFamily="34" charset="0"/>
                  </a:rPr>
                  <a:t>80</a:t>
                </a:r>
              </a:p>
            </p:txBody>
          </p:sp>
          <p:sp>
            <p:nvSpPr>
              <p:cNvPr id="32830" name="Text Box 73">
                <a:extLst>
                  <a:ext uri="{FF2B5EF4-FFF2-40B4-BE49-F238E27FC236}">
                    <a16:creationId xmlns:a16="http://schemas.microsoft.com/office/drawing/2014/main" id="{0F8CA8D7-2D10-728F-4C5E-3CEB7349C5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2" y="2702"/>
                <a:ext cx="31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SA" b="1">
                    <a:latin typeface="Calibri" panose="020F0502020204030204" pitchFamily="34" charset="0"/>
                  </a:rPr>
                  <a:t>60</a:t>
                </a:r>
              </a:p>
            </p:txBody>
          </p:sp>
          <p:sp>
            <p:nvSpPr>
              <p:cNvPr id="32831" name="Text Box 74">
                <a:extLst>
                  <a:ext uri="{FF2B5EF4-FFF2-40B4-BE49-F238E27FC236}">
                    <a16:creationId xmlns:a16="http://schemas.microsoft.com/office/drawing/2014/main" id="{BD872B3A-C6F4-66D2-115F-13F62D85FB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4" y="3014"/>
                <a:ext cx="31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SA" b="1">
                    <a:latin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32832" name="Text Box 75">
                <a:extLst>
                  <a:ext uri="{FF2B5EF4-FFF2-40B4-BE49-F238E27FC236}">
                    <a16:creationId xmlns:a16="http://schemas.microsoft.com/office/drawing/2014/main" id="{363CE24A-D1F8-3A47-4FCF-298AA0BAB5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2" y="3305"/>
                <a:ext cx="31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SA" b="1">
                    <a:latin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32833" name="Text Box 76">
                <a:extLst>
                  <a:ext uri="{FF2B5EF4-FFF2-40B4-BE49-F238E27FC236}">
                    <a16:creationId xmlns:a16="http://schemas.microsoft.com/office/drawing/2014/main" id="{2E268A73-A8C5-AD58-6421-9453FB46D0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" y="3566"/>
                <a:ext cx="18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SA" b="1">
                    <a:latin typeface="Calibri" panose="020F0502020204030204" pitchFamily="34" charset="0"/>
                  </a:rPr>
                  <a:t>0</a:t>
                </a:r>
              </a:p>
            </p:txBody>
          </p:sp>
        </p:grpSp>
        <p:sp>
          <p:nvSpPr>
            <p:cNvPr id="32822" name="Text Box 36">
              <a:extLst>
                <a:ext uri="{FF2B5EF4-FFF2-40B4-BE49-F238E27FC236}">
                  <a16:creationId xmlns:a16="http://schemas.microsoft.com/office/drawing/2014/main" id="{531AD2D4-DA43-86FF-CD67-F6BDA55A8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021" y="2840"/>
              <a:ext cx="6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SA" sz="1800" b="1"/>
                <a:t>Percent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2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 animBg="1"/>
      <p:bldP spid="121864" grpId="0" animBg="1"/>
      <p:bldP spid="121865" grpId="0" animBg="1"/>
      <p:bldP spid="121918" grpId="0" animBg="1"/>
      <p:bldP spid="121919" grpId="0" animBg="1"/>
      <p:bldP spid="121920" grpId="0" animBg="1"/>
      <p:bldP spid="1219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/>
          </p:cNvSpPr>
          <p:nvPr>
            <p:ph idx="1"/>
          </p:nvPr>
        </p:nvSpPr>
        <p:spPr>
          <a:xfrm>
            <a:off x="755576" y="1662981"/>
            <a:ext cx="7344816" cy="3532038"/>
          </a:xfrm>
        </p:spPr>
        <p:txBody>
          <a:bodyPr>
            <a:normAutofit fontScale="92500" lnSpcReduction="20000"/>
          </a:bodyPr>
          <a:lstStyle/>
          <a:p>
            <a:pPr marL="623888" indent="-514350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</a:t>
            </a: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–80 g </a:t>
            </a: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 l</a:t>
            </a: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indent="-514350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conjugated (glycoproteins, lipoproteins)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indent="-514350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Separation: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4" indent="-457200">
              <a:lnSpc>
                <a:spcPct val="150000"/>
              </a:lnSpc>
              <a:buClr>
                <a:schemeClr val="accent1"/>
              </a:buClr>
              <a:buSzPct val="70000"/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Salting-out methods  </a:t>
            </a:r>
          </a:p>
          <a:p>
            <a:pPr marL="1600200" lvl="4" indent="-457200">
              <a:lnSpc>
                <a:spcPct val="150000"/>
              </a:lnSpc>
              <a:buClr>
                <a:schemeClr val="accent1"/>
              </a:buClr>
              <a:buSzPct val="70000"/>
              <a:buFont typeface="+mj-lt"/>
              <a:buAutoNum type="arabicPeriod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Electrophoresis.</a:t>
            </a:r>
            <a:r>
              <a:rPr lang="en-US" sz="2400" dirty="0">
                <a:solidFill>
                  <a:schemeClr val="accent1"/>
                </a:solidFill>
                <a:effectLst/>
                <a:latin typeface="Calibri" pitchFamily="34" charset="0"/>
              </a:rPr>
              <a:t> 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C40D3-DFFB-9674-E251-2EE34109996B}"/>
              </a:ext>
            </a:extLst>
          </p:cNvPr>
          <p:cNvSpPr txBox="1"/>
          <p:nvPr/>
        </p:nvSpPr>
        <p:spPr>
          <a:xfrm>
            <a:off x="1835696" y="332656"/>
            <a:ext cx="457200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4" indent="0">
              <a:lnSpc>
                <a:spcPct val="150000"/>
              </a:lnSpc>
              <a:buClr>
                <a:schemeClr val="accent1"/>
              </a:buClr>
              <a:buSzPct val="70000"/>
              <a:buNone/>
            </a:pPr>
            <a:r>
              <a:rPr lang="cs-CZ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Plasma protein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32143-8AB1-8BD6-7219-1FA3D715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ABAB3-2113-0CBA-44D6-A37A7788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5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B6F6313E-E293-53E2-9B2D-3CA21318ED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81026" y="271462"/>
            <a:ext cx="8229600" cy="4286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b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Properties and functions of human lipoproteins</a:t>
            </a:r>
            <a:b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7099" name="Picture 123">
            <a:extLst>
              <a:ext uri="{FF2B5EF4-FFF2-40B4-BE49-F238E27FC236}">
                <a16:creationId xmlns:a16="http://schemas.microsoft.com/office/drawing/2014/main" id="{366645E2-3507-F772-2817-12E297F6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"/>
          <a:stretch>
            <a:fillRect/>
          </a:stretch>
        </p:blipFill>
        <p:spPr bwMode="auto">
          <a:xfrm>
            <a:off x="898525" y="1033463"/>
            <a:ext cx="7921625" cy="549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100" name="Line 35">
            <a:extLst>
              <a:ext uri="{FF2B5EF4-FFF2-40B4-BE49-F238E27FC236}">
                <a16:creationId xmlns:a16="http://schemas.microsoft.com/office/drawing/2014/main" id="{02D6096F-470C-FBE3-464F-798645F58CF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425" y="1431925"/>
            <a:ext cx="0" cy="492125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/>
          </a:p>
        </p:txBody>
      </p:sp>
      <p:sp>
        <p:nvSpPr>
          <p:cNvPr id="127101" name="Text Box 36">
            <a:extLst>
              <a:ext uri="{FF2B5EF4-FFF2-40B4-BE49-F238E27FC236}">
                <a16:creationId xmlns:a16="http://schemas.microsoft.com/office/drawing/2014/main" id="{1B51AE74-139A-8A4A-7143-AE45D2838C8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38187" y="3509962"/>
            <a:ext cx="237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SA" sz="2000" b="1">
                <a:solidFill>
                  <a:srgbClr val="CC0099"/>
                </a:solidFill>
                <a:latin typeface="Calibri" panose="020F0502020204030204" pitchFamily="34" charset="0"/>
              </a:rPr>
              <a:t>Increasing density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65B15D-2AF5-8EFE-460D-25E221C916B1}"/>
              </a:ext>
            </a:extLst>
          </p:cNvPr>
          <p:cNvSpPr/>
          <p:nvPr/>
        </p:nvSpPr>
        <p:spPr>
          <a:xfrm>
            <a:off x="1131888" y="1643063"/>
            <a:ext cx="1500187" cy="92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BD65E1-F5D5-4708-46F8-6214891BF36B}"/>
              </a:ext>
            </a:extLst>
          </p:cNvPr>
          <p:cNvSpPr/>
          <p:nvPr/>
        </p:nvSpPr>
        <p:spPr>
          <a:xfrm>
            <a:off x="1082675" y="2786063"/>
            <a:ext cx="1549400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39BE65-CA1E-F24D-8698-55F8673BB777}"/>
              </a:ext>
            </a:extLst>
          </p:cNvPr>
          <p:cNvSpPr/>
          <p:nvPr/>
        </p:nvSpPr>
        <p:spPr>
          <a:xfrm>
            <a:off x="1143000" y="4000500"/>
            <a:ext cx="14700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D6A3F0-35D9-5DF3-3FEA-9B163AC7B708}"/>
              </a:ext>
            </a:extLst>
          </p:cNvPr>
          <p:cNvSpPr/>
          <p:nvPr/>
        </p:nvSpPr>
        <p:spPr>
          <a:xfrm>
            <a:off x="1071563" y="4929188"/>
            <a:ext cx="1500187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9D70A9-8F5A-FF3C-85CB-91ADF48F211E}"/>
              </a:ext>
            </a:extLst>
          </p:cNvPr>
          <p:cNvSpPr/>
          <p:nvPr/>
        </p:nvSpPr>
        <p:spPr>
          <a:xfrm>
            <a:off x="1143000" y="6000750"/>
            <a:ext cx="1357313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D5383F-35C3-230E-4EFB-47672DF47AC9}"/>
              </a:ext>
            </a:extLst>
          </p:cNvPr>
          <p:cNvSpPr/>
          <p:nvPr/>
        </p:nvSpPr>
        <p:spPr>
          <a:xfrm>
            <a:off x="2786063" y="1714500"/>
            <a:ext cx="1500187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CE6D83-BCAA-BD46-98F2-722C48F6FB25}"/>
              </a:ext>
            </a:extLst>
          </p:cNvPr>
          <p:cNvSpPr/>
          <p:nvPr/>
        </p:nvSpPr>
        <p:spPr>
          <a:xfrm>
            <a:off x="2786063" y="2928938"/>
            <a:ext cx="1500187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66368E-4678-2C00-FD13-363E60A3028C}"/>
              </a:ext>
            </a:extLst>
          </p:cNvPr>
          <p:cNvSpPr/>
          <p:nvPr/>
        </p:nvSpPr>
        <p:spPr>
          <a:xfrm>
            <a:off x="2714625" y="4000500"/>
            <a:ext cx="1500188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4A2EC-F282-72AB-E159-9990B1EC5CD1}"/>
              </a:ext>
            </a:extLst>
          </p:cNvPr>
          <p:cNvSpPr/>
          <p:nvPr/>
        </p:nvSpPr>
        <p:spPr>
          <a:xfrm>
            <a:off x="2714625" y="4857750"/>
            <a:ext cx="1500188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0734F7-FE5A-03F2-2890-4EB3319DD067}"/>
              </a:ext>
            </a:extLst>
          </p:cNvPr>
          <p:cNvSpPr/>
          <p:nvPr/>
        </p:nvSpPr>
        <p:spPr>
          <a:xfrm>
            <a:off x="2857500" y="5857875"/>
            <a:ext cx="1428750" cy="50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7B70BB-F9F7-9CDE-7682-C2B45180583E}"/>
              </a:ext>
            </a:extLst>
          </p:cNvPr>
          <p:cNvSpPr/>
          <p:nvPr/>
        </p:nvSpPr>
        <p:spPr>
          <a:xfrm>
            <a:off x="4572000" y="1785938"/>
            <a:ext cx="1071563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11ED03-1D7C-2261-4953-53EA1AB892EE}"/>
              </a:ext>
            </a:extLst>
          </p:cNvPr>
          <p:cNvSpPr/>
          <p:nvPr/>
        </p:nvSpPr>
        <p:spPr>
          <a:xfrm>
            <a:off x="4500563" y="2928938"/>
            <a:ext cx="11334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C7828B-1188-48A4-B90D-8B86C10843C7}"/>
              </a:ext>
            </a:extLst>
          </p:cNvPr>
          <p:cNvSpPr/>
          <p:nvPr/>
        </p:nvSpPr>
        <p:spPr>
          <a:xfrm>
            <a:off x="4429125" y="4000500"/>
            <a:ext cx="113347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2C8371-9F23-BADF-ECB9-446787A42B9E}"/>
              </a:ext>
            </a:extLst>
          </p:cNvPr>
          <p:cNvSpPr/>
          <p:nvPr/>
        </p:nvSpPr>
        <p:spPr>
          <a:xfrm>
            <a:off x="4572000" y="5014913"/>
            <a:ext cx="1133475" cy="58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1C5260-120C-8591-72DE-075A56E0C739}"/>
              </a:ext>
            </a:extLst>
          </p:cNvPr>
          <p:cNvSpPr/>
          <p:nvPr/>
        </p:nvSpPr>
        <p:spPr>
          <a:xfrm>
            <a:off x="4572000" y="5857875"/>
            <a:ext cx="1133475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D59DC5-D77C-827D-9E9F-EA5AA5E88A8A}"/>
              </a:ext>
            </a:extLst>
          </p:cNvPr>
          <p:cNvSpPr/>
          <p:nvPr/>
        </p:nvSpPr>
        <p:spPr>
          <a:xfrm>
            <a:off x="5867400" y="1628775"/>
            <a:ext cx="2560638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3B970E-C3C5-4252-CC96-45700EEEF9ED}"/>
              </a:ext>
            </a:extLst>
          </p:cNvPr>
          <p:cNvSpPr/>
          <p:nvPr/>
        </p:nvSpPr>
        <p:spPr>
          <a:xfrm>
            <a:off x="5902325" y="2714625"/>
            <a:ext cx="2571750" cy="858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220C92-A188-DD5B-F3F8-F74830F714B8}"/>
              </a:ext>
            </a:extLst>
          </p:cNvPr>
          <p:cNvSpPr/>
          <p:nvPr/>
        </p:nvSpPr>
        <p:spPr>
          <a:xfrm>
            <a:off x="5940425" y="3929063"/>
            <a:ext cx="2643188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44746B-C8D5-77FF-A251-4EFB555D8FF2}"/>
              </a:ext>
            </a:extLst>
          </p:cNvPr>
          <p:cNvSpPr/>
          <p:nvPr/>
        </p:nvSpPr>
        <p:spPr>
          <a:xfrm>
            <a:off x="5867400" y="4857750"/>
            <a:ext cx="2643188" cy="76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1A24DC-A4A8-196A-AA9A-D02CDC375CEC}"/>
              </a:ext>
            </a:extLst>
          </p:cNvPr>
          <p:cNvSpPr/>
          <p:nvPr/>
        </p:nvSpPr>
        <p:spPr>
          <a:xfrm>
            <a:off x="5918200" y="5786438"/>
            <a:ext cx="2643188" cy="642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914715-19B5-535A-F39E-0567F6C1A0EE}"/>
              </a:ext>
            </a:extLst>
          </p:cNvPr>
          <p:cNvSpPr/>
          <p:nvPr/>
        </p:nvSpPr>
        <p:spPr>
          <a:xfrm>
            <a:off x="5973763" y="2371725"/>
            <a:ext cx="2560637" cy="223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8420C6-AEB8-6D40-A807-D0ABD8F4BC3B}"/>
              </a:ext>
            </a:extLst>
          </p:cNvPr>
          <p:cNvSpPr/>
          <p:nvPr/>
        </p:nvSpPr>
        <p:spPr>
          <a:xfrm>
            <a:off x="5962650" y="3595688"/>
            <a:ext cx="2560638" cy="22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450806-4F05-371D-6979-4C0D7F01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BADED-3A10-BE49-B694-E287E414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50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2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2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101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>
            <a:extLst>
              <a:ext uri="{FF2B5EF4-FFF2-40B4-BE49-F238E27FC236}">
                <a16:creationId xmlns:a16="http://schemas.microsoft.com/office/drawing/2014/main" id="{D6E0690B-4877-966A-CC2B-F2854177F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785813"/>
            <a:ext cx="4359275" cy="4900612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</a:t>
            </a:r>
          </a:p>
          <a:p>
            <a:pPr marL="960120" lvl="1" indent="-457200">
              <a:lnSpc>
                <a:spcPct val="150000"/>
              </a:lnSpc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en-US" b="1" dirty="0">
                <a:solidFill>
                  <a:srgbClr val="1FAE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LDL</a:t>
            </a:r>
            <a:r>
              <a:rPr lang="en-US" dirty="0">
                <a:solidFill>
                  <a:srgbClr val="1FAE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are </a:t>
            </a:r>
            <a:r>
              <a:rPr lang="en-US" b="1" dirty="0">
                <a:solidFill>
                  <a:srgbClr val="1FAE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bad.</a:t>
            </a:r>
          </a:p>
          <a:p>
            <a:pPr marL="960120" lvl="1" indent="-457200">
              <a:lnSpc>
                <a:spcPct val="150000"/>
              </a:lnSpc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en-US" b="1" dirty="0">
                <a:solidFill>
                  <a:srgbClr val="1FAE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HDL</a:t>
            </a:r>
            <a:r>
              <a:rPr lang="en-US" dirty="0">
                <a:solidFill>
                  <a:srgbClr val="1FAE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are </a:t>
            </a:r>
            <a:r>
              <a:rPr lang="en-US" b="1" dirty="0">
                <a:solidFill>
                  <a:srgbClr val="1FAE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good.</a:t>
            </a:r>
          </a:p>
          <a:p>
            <a:pPr marL="502920" lvl="1" indent="0">
              <a:lnSpc>
                <a:spcPct val="150000"/>
              </a:lnSpc>
              <a:buClr>
                <a:schemeClr val="accent1"/>
              </a:buClr>
              <a:buSzPct val="70000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LDL Cholesterol and Low HDL Cholesterol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	   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Atherosclerosis</a:t>
            </a:r>
          </a:p>
        </p:txBody>
      </p:sp>
      <p:sp>
        <p:nvSpPr>
          <p:cNvPr id="34821" name="Footer Placeholder 8">
            <a:extLst>
              <a:ext uri="{FF2B5EF4-FFF2-40B4-BE49-F238E27FC236}">
                <a16:creationId xmlns:a16="http://schemas.microsoft.com/office/drawing/2014/main" id="{6184A8F7-D377-9F84-0D20-CE6C0A22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 dirty="0">
                <a:solidFill>
                  <a:schemeClr val="tx2"/>
                </a:solidFill>
              </a:rPr>
              <a:t>Function of plasma protein (1-51)</a:t>
            </a:r>
            <a:endParaRPr lang="en-GB" altLang="en-SA" sz="1200" dirty="0">
              <a:solidFill>
                <a:schemeClr val="tx2"/>
              </a:solidFill>
            </a:endParaRPr>
          </a:p>
        </p:txBody>
      </p:sp>
      <p:sp>
        <p:nvSpPr>
          <p:cNvPr id="34820" name="Slide Number Placeholder 7">
            <a:extLst>
              <a:ext uri="{FF2B5EF4-FFF2-40B4-BE49-F238E27FC236}">
                <a16:creationId xmlns:a16="http://schemas.microsoft.com/office/drawing/2014/main" id="{1F2C62FA-2347-D235-C681-8541A3EF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60046A-0CFC-CE4B-8A60-88EC22C473F7}" type="slidenum">
              <a:rPr lang="en-GB" altLang="en-SA" sz="1400">
                <a:solidFill>
                  <a:srgbClr val="FFFFFF"/>
                </a:solidFill>
              </a:rPr>
              <a:pPr eaLnBrk="1" hangingPunct="1"/>
              <a:t>51</a:t>
            </a:fld>
            <a:endParaRPr lang="en-GB" altLang="en-SA" sz="1400">
              <a:solidFill>
                <a:srgbClr val="FFFFFF"/>
              </a:solidFill>
            </a:endParaRPr>
          </a:p>
        </p:txBody>
      </p:sp>
      <p:pic>
        <p:nvPicPr>
          <p:cNvPr id="132100" name="Picture 4">
            <a:extLst>
              <a:ext uri="{FF2B5EF4-FFF2-40B4-BE49-F238E27FC236}">
                <a16:creationId xmlns:a16="http://schemas.microsoft.com/office/drawing/2014/main" id="{9C29BF54-3994-8D62-9BE6-59B2C5DC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65175"/>
            <a:ext cx="3249613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>
            <a:extLst>
              <a:ext uri="{FF2B5EF4-FFF2-40B4-BE49-F238E27FC236}">
                <a16:creationId xmlns:a16="http://schemas.microsoft.com/office/drawing/2014/main" id="{FECB55C1-76B6-5C12-32CB-1BFB1AFA66E0}"/>
              </a:ext>
            </a:extLst>
          </p:cNvPr>
          <p:cNvSpPr/>
          <p:nvPr/>
        </p:nvSpPr>
        <p:spPr>
          <a:xfrm rot="10800000">
            <a:off x="1412617" y="146293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6EED3B42-9718-4DB4-0485-83E5B9408A03}"/>
              </a:ext>
            </a:extLst>
          </p:cNvPr>
          <p:cNvSpPr/>
          <p:nvPr/>
        </p:nvSpPr>
        <p:spPr>
          <a:xfrm rot="10800000">
            <a:off x="1412617" y="2140048"/>
            <a:ext cx="216024" cy="36004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3F9ACE66-E07D-D5A9-FD6A-89AE0F9A10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320677"/>
            <a:ext cx="7886700" cy="584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lipoproteins</a:t>
            </a:r>
            <a:br>
              <a:rPr lang="en-GB" sz="3200" dirty="0">
                <a:solidFill>
                  <a:schemeClr val="accent1"/>
                </a:solidFill>
                <a:latin typeface="Calibri" pitchFamily="34" charset="0"/>
              </a:rPr>
            </a:br>
            <a:endParaRPr lang="en-GB" sz="32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2017C88E-6BFD-7706-6CFE-F67920E2D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85861"/>
            <a:ext cx="7759775" cy="1339851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lipoproteins are separated by 2  methods (ultracentrifugation, electrophoresis) into different fractions</a:t>
            </a:r>
            <a:endParaRPr lang="fr-FR" altLang="en-SA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67" name="Footer Placeholder 42">
            <a:extLst>
              <a:ext uri="{FF2B5EF4-FFF2-40B4-BE49-F238E27FC236}">
                <a16:creationId xmlns:a16="http://schemas.microsoft.com/office/drawing/2014/main" id="{76EBA003-DA8E-C218-70ED-674EBB29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570199" y="6319074"/>
            <a:ext cx="39909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SA" sz="1200" dirty="0">
                <a:solidFill>
                  <a:schemeClr val="tx2"/>
                </a:solidFill>
              </a:rPr>
              <a:t>Function of plasma protein (1-51)</a:t>
            </a:r>
            <a:endParaRPr lang="en-GB" altLang="en-SA" sz="1200" dirty="0">
              <a:solidFill>
                <a:schemeClr val="tx2"/>
              </a:solidFill>
            </a:endParaRPr>
          </a:p>
        </p:txBody>
      </p:sp>
      <p:sp>
        <p:nvSpPr>
          <p:cNvPr id="35866" name="Slide Number Placeholder 41">
            <a:extLst>
              <a:ext uri="{FF2B5EF4-FFF2-40B4-BE49-F238E27FC236}">
                <a16:creationId xmlns:a16="http://schemas.microsoft.com/office/drawing/2014/main" id="{50944F9E-3071-CD86-E997-AC83BBDA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171208" y="59880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F173BE-9A68-E345-9DF6-2DAD4255DBFF}" type="slidenum">
              <a:rPr lang="en-GB" altLang="en-SA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52</a:t>
            </a:fld>
            <a:endParaRPr lang="en-GB" altLang="en-SA" sz="18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D7A1A1B3-06CD-CC27-4178-BFCD0F417337}"/>
              </a:ext>
            </a:extLst>
          </p:cNvPr>
          <p:cNvGrpSpPr>
            <a:grpSpLocks/>
          </p:cNvGrpSpPr>
          <p:nvPr/>
        </p:nvGrpSpPr>
        <p:grpSpPr bwMode="auto">
          <a:xfrm>
            <a:off x="5096471" y="3492500"/>
            <a:ext cx="504825" cy="2520950"/>
            <a:chOff x="4513" y="1842"/>
            <a:chExt cx="318" cy="1588"/>
          </a:xfrm>
        </p:grpSpPr>
        <p:sp>
          <p:nvSpPr>
            <p:cNvPr id="35874" name="Rectangle 7">
              <a:extLst>
                <a:ext uri="{FF2B5EF4-FFF2-40B4-BE49-F238E27FC236}">
                  <a16:creationId xmlns:a16="http://schemas.microsoft.com/office/drawing/2014/main" id="{A165ABDF-5E8B-F861-E700-0EF9B84A6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842"/>
              <a:ext cx="318" cy="1588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SA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75" name="Oval 10">
              <a:extLst>
                <a:ext uri="{FF2B5EF4-FFF2-40B4-BE49-F238E27FC236}">
                  <a16:creationId xmlns:a16="http://schemas.microsoft.com/office/drawing/2014/main" id="{EDFB0B84-AFE4-1A70-8928-14F8C799D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9" y="1979"/>
              <a:ext cx="182" cy="91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SA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76" name="Oval 11">
              <a:extLst>
                <a:ext uri="{FF2B5EF4-FFF2-40B4-BE49-F238E27FC236}">
                  <a16:creationId xmlns:a16="http://schemas.microsoft.com/office/drawing/2014/main" id="{1EF6C1B9-2BDA-7E8F-E895-5FD15A483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6" y="2251"/>
              <a:ext cx="182" cy="91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SA" sz="180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77" name="Oval 12">
              <a:extLst>
                <a:ext uri="{FF2B5EF4-FFF2-40B4-BE49-F238E27FC236}">
                  <a16:creationId xmlns:a16="http://schemas.microsoft.com/office/drawing/2014/main" id="{EF813F0F-73BE-6D55-4264-66ACC27A8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0" y="2530"/>
              <a:ext cx="182" cy="91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SA" sz="180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78" name="Oval 13">
              <a:extLst>
                <a:ext uri="{FF2B5EF4-FFF2-40B4-BE49-F238E27FC236}">
                  <a16:creationId xmlns:a16="http://schemas.microsoft.com/office/drawing/2014/main" id="{29644EE8-2AA3-7B9F-23EF-E4ADD601D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2840"/>
              <a:ext cx="182" cy="91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SA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79" name="Oval 14">
              <a:extLst>
                <a:ext uri="{FF2B5EF4-FFF2-40B4-BE49-F238E27FC236}">
                  <a16:creationId xmlns:a16="http://schemas.microsoft.com/office/drawing/2014/main" id="{022E4E41-06F7-ADE5-472A-58F7879E1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" y="3113"/>
              <a:ext cx="182" cy="91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SA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3">
            <a:extLst>
              <a:ext uri="{FF2B5EF4-FFF2-40B4-BE49-F238E27FC236}">
                <a16:creationId xmlns:a16="http://schemas.microsoft.com/office/drawing/2014/main" id="{2227C252-0AD9-D885-C554-8E8BA94A87DF}"/>
              </a:ext>
            </a:extLst>
          </p:cNvPr>
          <p:cNvGrpSpPr>
            <a:grpSpLocks/>
          </p:cNvGrpSpPr>
          <p:nvPr/>
        </p:nvGrpSpPr>
        <p:grpSpPr bwMode="auto">
          <a:xfrm>
            <a:off x="4089996" y="3492500"/>
            <a:ext cx="504825" cy="2520950"/>
            <a:chOff x="4105" y="1842"/>
            <a:chExt cx="318" cy="1588"/>
          </a:xfrm>
        </p:grpSpPr>
        <p:sp>
          <p:nvSpPr>
            <p:cNvPr id="35868" name="Rectangle 16">
              <a:extLst>
                <a:ext uri="{FF2B5EF4-FFF2-40B4-BE49-F238E27FC236}">
                  <a16:creationId xmlns:a16="http://schemas.microsoft.com/office/drawing/2014/main" id="{0A558722-6BB9-855D-172A-DAA1F8567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1842"/>
              <a:ext cx="318" cy="1588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SA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69" name="Rectangle 17">
              <a:extLst>
                <a:ext uri="{FF2B5EF4-FFF2-40B4-BE49-F238E27FC236}">
                  <a16:creationId xmlns:a16="http://schemas.microsoft.com/office/drawing/2014/main" id="{D0918265-4070-0553-CEF0-07F2A499E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1982"/>
              <a:ext cx="190" cy="126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SA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70" name="Rectangle 18">
              <a:extLst>
                <a:ext uri="{FF2B5EF4-FFF2-40B4-BE49-F238E27FC236}">
                  <a16:creationId xmlns:a16="http://schemas.microsoft.com/office/drawing/2014/main" id="{39C355BA-200A-7507-B014-A46FEF867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" y="2255"/>
              <a:ext cx="190" cy="126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SA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71" name="Rectangle 19">
              <a:extLst>
                <a:ext uri="{FF2B5EF4-FFF2-40B4-BE49-F238E27FC236}">
                  <a16:creationId xmlns:a16="http://schemas.microsoft.com/office/drawing/2014/main" id="{D9BD4A50-ADD7-EBCE-F284-E5385ADF5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" y="2537"/>
              <a:ext cx="190" cy="126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SA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72" name="Rectangle 20">
              <a:extLst>
                <a:ext uri="{FF2B5EF4-FFF2-40B4-BE49-F238E27FC236}">
                  <a16:creationId xmlns:a16="http://schemas.microsoft.com/office/drawing/2014/main" id="{1E572E0D-F75E-B314-53E1-FDE362CEE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2826"/>
              <a:ext cx="190" cy="126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SA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73" name="Rectangle 21">
              <a:extLst>
                <a:ext uri="{FF2B5EF4-FFF2-40B4-BE49-F238E27FC236}">
                  <a16:creationId xmlns:a16="http://schemas.microsoft.com/office/drawing/2014/main" id="{71112E2B-33A5-188E-A9C7-460527674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" y="3106"/>
              <a:ext cx="189" cy="126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SA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3140" name="Line 24">
            <a:extLst>
              <a:ext uri="{FF2B5EF4-FFF2-40B4-BE49-F238E27FC236}">
                <a16:creationId xmlns:a16="http://schemas.microsoft.com/office/drawing/2014/main" id="{830973D1-BF29-4CF1-168D-277C5218FB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3771" y="3810000"/>
            <a:ext cx="288925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41" name="Line 25">
            <a:extLst>
              <a:ext uri="{FF2B5EF4-FFF2-40B4-BE49-F238E27FC236}">
                <a16:creationId xmlns:a16="http://schemas.microsoft.com/office/drawing/2014/main" id="{734D3407-B4F2-E6BB-9C81-D52F84EB6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1534" y="4259263"/>
            <a:ext cx="414337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42" name="Line 26">
            <a:extLst>
              <a:ext uri="{FF2B5EF4-FFF2-40B4-BE49-F238E27FC236}">
                <a16:creationId xmlns:a16="http://schemas.microsoft.com/office/drawing/2014/main" id="{84491000-A8F6-9C8A-3776-AF1C66F80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9946" y="4686300"/>
            <a:ext cx="422275" cy="4761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43" name="Line 27">
            <a:extLst>
              <a:ext uri="{FF2B5EF4-FFF2-40B4-BE49-F238E27FC236}">
                <a16:creationId xmlns:a16="http://schemas.microsoft.com/office/drawing/2014/main" id="{034D7AA4-C836-205A-F997-0FA80233A4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0109" y="5557838"/>
            <a:ext cx="388937" cy="262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44" name="Line 28">
            <a:extLst>
              <a:ext uri="{FF2B5EF4-FFF2-40B4-BE49-F238E27FC236}">
                <a16:creationId xmlns:a16="http://schemas.microsoft.com/office/drawing/2014/main" id="{58C30FA4-75A2-329C-3C76-B5F80D3464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89946" y="5132387"/>
            <a:ext cx="409575" cy="16909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45" name="Text Box 29">
            <a:extLst>
              <a:ext uri="{FF2B5EF4-FFF2-40B4-BE49-F238E27FC236}">
                <a16:creationId xmlns:a16="http://schemas.microsoft.com/office/drawing/2014/main" id="{7091A984-1667-5DD3-DA6A-8B8B4DFD0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333" y="3565525"/>
            <a:ext cx="172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18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Chylomicrons</a:t>
            </a:r>
          </a:p>
        </p:txBody>
      </p:sp>
      <p:sp>
        <p:nvSpPr>
          <p:cNvPr id="133146" name="Text Box 30">
            <a:extLst>
              <a:ext uri="{FF2B5EF4-FFF2-40B4-BE49-F238E27FC236}">
                <a16:creationId xmlns:a16="http://schemas.microsoft.com/office/drawing/2014/main" id="{AD9E3EAF-0A03-3CB6-B1D8-6FDA3EB0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808" y="3992563"/>
            <a:ext cx="884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18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VLDL</a:t>
            </a:r>
          </a:p>
        </p:txBody>
      </p:sp>
      <p:sp>
        <p:nvSpPr>
          <p:cNvPr id="133147" name="Text Box 31">
            <a:extLst>
              <a:ext uri="{FF2B5EF4-FFF2-40B4-BE49-F238E27FC236}">
                <a16:creationId xmlns:a16="http://schemas.microsoft.com/office/drawing/2014/main" id="{C0B7A5CC-6866-2E18-E1BB-7842BE8DF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446" y="4424363"/>
            <a:ext cx="884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18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LDL</a:t>
            </a:r>
          </a:p>
        </p:txBody>
      </p:sp>
      <p:sp>
        <p:nvSpPr>
          <p:cNvPr id="133148" name="Text Box 32">
            <a:extLst>
              <a:ext uri="{FF2B5EF4-FFF2-40B4-BE49-F238E27FC236}">
                <a16:creationId xmlns:a16="http://schemas.microsoft.com/office/drawing/2014/main" id="{405FD870-25B9-FE41-309B-FAA0B6CAF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321" y="4878388"/>
            <a:ext cx="884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18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HDL</a:t>
            </a:r>
          </a:p>
        </p:txBody>
      </p:sp>
      <p:sp>
        <p:nvSpPr>
          <p:cNvPr id="133149" name="Text Box 33">
            <a:extLst>
              <a:ext uri="{FF2B5EF4-FFF2-40B4-BE49-F238E27FC236}">
                <a16:creationId xmlns:a16="http://schemas.microsoft.com/office/drawing/2014/main" id="{A84B4317-6C37-4F33-36BE-341F7EB8C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1" y="5321300"/>
            <a:ext cx="18985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SA" sz="18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Albumin+FFA</a:t>
            </a:r>
            <a:endParaRPr lang="en-GB" altLang="en-SA" sz="18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0" name="Line 34">
            <a:extLst>
              <a:ext uri="{FF2B5EF4-FFF2-40B4-BE49-F238E27FC236}">
                <a16:creationId xmlns:a16="http://schemas.microsoft.com/office/drawing/2014/main" id="{699CB55C-6270-8004-9A74-97A4AE62A9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32921" y="56705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1" name="Line 35">
            <a:extLst>
              <a:ext uri="{FF2B5EF4-FFF2-40B4-BE49-F238E27FC236}">
                <a16:creationId xmlns:a16="http://schemas.microsoft.com/office/drawing/2014/main" id="{461D02F5-A921-EA52-2F9F-B1D222BDC2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696" y="51768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2" name="Line 36">
            <a:extLst>
              <a:ext uri="{FF2B5EF4-FFF2-40B4-BE49-F238E27FC236}">
                <a16:creationId xmlns:a16="http://schemas.microsoft.com/office/drawing/2014/main" id="{D83B648F-F5F2-50A6-1083-C1B317C738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26571" y="37814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3" name="Line 37">
            <a:extLst>
              <a:ext uri="{FF2B5EF4-FFF2-40B4-BE49-F238E27FC236}">
                <a16:creationId xmlns:a16="http://schemas.microsoft.com/office/drawing/2014/main" id="{CB28BC50-D92A-3292-B112-29298A514F3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93233" y="4284663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4" name="Line 38">
            <a:extLst>
              <a:ext uri="{FF2B5EF4-FFF2-40B4-BE49-F238E27FC236}">
                <a16:creationId xmlns:a16="http://schemas.microsoft.com/office/drawing/2014/main" id="{0DB25C65-E2C7-3492-5CAF-BC18FCA9B4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3233" y="4286250"/>
            <a:ext cx="4873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5" name="Text Box 40">
            <a:extLst>
              <a:ext uri="{FF2B5EF4-FFF2-40B4-BE49-F238E27FC236}">
                <a16:creationId xmlns:a16="http://schemas.microsoft.com/office/drawing/2014/main" id="{F5CC0783-04BF-49A2-84A5-ECD5E7E25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1246" y="5700713"/>
            <a:ext cx="360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18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3156" name="Text Box 41">
            <a:extLst>
              <a:ext uri="{FF2B5EF4-FFF2-40B4-BE49-F238E27FC236}">
                <a16:creationId xmlns:a16="http://schemas.microsoft.com/office/drawing/2014/main" id="{2513B9BE-83B6-F203-EFBF-E1BD3A8A6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321" y="3248025"/>
            <a:ext cx="360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180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133157" name="Text Box 43">
            <a:extLst>
              <a:ext uri="{FF2B5EF4-FFF2-40B4-BE49-F238E27FC236}">
                <a16:creationId xmlns:a16="http://schemas.microsoft.com/office/drawing/2014/main" id="{3C8AB713-2529-B6FA-58FA-75BD8F2C2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858" y="3069194"/>
            <a:ext cx="2089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1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Ultracentrifugation</a:t>
            </a:r>
          </a:p>
        </p:txBody>
      </p:sp>
      <p:sp>
        <p:nvSpPr>
          <p:cNvPr id="133158" name="Text Box 44">
            <a:extLst>
              <a:ext uri="{FF2B5EF4-FFF2-40B4-BE49-F238E27FC236}">
                <a16:creationId xmlns:a16="http://schemas.microsoft.com/office/drawing/2014/main" id="{10E25F7C-5723-B798-CA3F-A0956CD01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963" y="3101469"/>
            <a:ext cx="1800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1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Electrophoresis</a:t>
            </a:r>
          </a:p>
        </p:txBody>
      </p:sp>
      <p:sp>
        <p:nvSpPr>
          <p:cNvPr id="133159" name="Text Box 45">
            <a:extLst>
              <a:ext uri="{FF2B5EF4-FFF2-40B4-BE49-F238E27FC236}">
                <a16:creationId xmlns:a16="http://schemas.microsoft.com/office/drawing/2014/main" id="{9A9A8377-9F00-02B0-FBBA-65364CDFB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4533" y="2555875"/>
            <a:ext cx="2520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SA" sz="1800" b="1" u="sng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13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13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13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13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13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13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13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13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1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500"/>
                                        <p:tgtEl>
                                          <p:spTgt spid="1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1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500"/>
                                        <p:tgtEl>
                                          <p:spTgt spid="13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5" grpId="0"/>
      <p:bldP spid="133146" grpId="0"/>
      <p:bldP spid="133147" grpId="0"/>
      <p:bldP spid="133148" grpId="0"/>
      <p:bldP spid="133149" grpId="0"/>
      <p:bldP spid="133155" grpId="0"/>
      <p:bldP spid="133156" grpId="0"/>
      <p:bldP spid="133157" grpId="0"/>
      <p:bldP spid="133158" grpId="0"/>
      <p:bldP spid="1331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1"/>
            <a:ext cx="5040486" cy="48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80562-1CBB-15F3-8D54-8ADE693B1191}"/>
              </a:ext>
            </a:extLst>
          </p:cNvPr>
          <p:cNvSpPr txBox="1"/>
          <p:nvPr/>
        </p:nvSpPr>
        <p:spPr>
          <a:xfrm>
            <a:off x="1003006" y="246294"/>
            <a:ext cx="7416824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4">
              <a:lnSpc>
                <a:spcPct val="150000"/>
              </a:lnSpc>
              <a:buClr>
                <a:schemeClr val="accent1"/>
              </a:buClr>
              <a:buSzPct val="70000"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Plasma protein distribution</a:t>
            </a:r>
            <a:endParaRPr lang="cs-CZ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0326A42-934A-C5EF-ED44-5AF9A7A0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E146D8-114E-D414-6D8A-F9AD016A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0FD5F-372D-6F40-948E-F0D3AF50355B}" type="slidenum">
              <a:rPr lang="en-GB" altLang="en-SA" smtClean="0"/>
              <a:pPr/>
              <a:t>6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983536" y="3750475"/>
            <a:ext cx="1006475" cy="3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9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6218731" y="3772817"/>
            <a:ext cx="1741053" cy="3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6,1 – 10,1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77799" y="3792838"/>
            <a:ext cx="6194397" cy="39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en-US" sz="2000" b="1" baseline="-25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-globulins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 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aptoglobin, macroglobulin, ceruloplasmin.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7994347" y="5510100"/>
            <a:ext cx="1006475" cy="34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– 15 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6175375" y="5487465"/>
            <a:ext cx="1808163" cy="32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– 21 </a:t>
            </a: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177801" y="5500385"/>
            <a:ext cx="5307466" cy="39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-globulins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IgG, IgM, IgA,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IgD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IgE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7983535" y="4710020"/>
            <a:ext cx="1006475" cy="30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 11 </a:t>
            </a:r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6162655" y="4723089"/>
            <a:ext cx="1808163" cy="41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8,5 – 14,5 </a:t>
            </a:r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199479" y="4391651"/>
            <a:ext cx="5387884" cy="99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-globulins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 transferrin, hemopexin, lipoprotein  (LDL), C-reactive protein, C3 and C4 components of the complement system</a:t>
            </a:r>
          </a:p>
          <a:p>
            <a:pPr algn="just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7983537" y="2902473"/>
            <a:ext cx="1006475" cy="37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2-4</a:t>
            </a:r>
          </a:p>
        </p:txBody>
      </p:sp>
      <p:sp>
        <p:nvSpPr>
          <p:cNvPr id="11277" name="Rectangle 14"/>
          <p:cNvSpPr>
            <a:spLocks noChangeArrowheads="1"/>
          </p:cNvSpPr>
          <p:nvPr/>
        </p:nvSpPr>
        <p:spPr bwMode="auto">
          <a:xfrm>
            <a:off x="6231978" y="2943748"/>
            <a:ext cx="1741053" cy="37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2,4 – 4,4</a:t>
            </a:r>
          </a:p>
        </p:txBody>
      </p:sp>
      <p:sp>
        <p:nvSpPr>
          <p:cNvPr id="11278" name="Rectangle 15"/>
          <p:cNvSpPr>
            <a:spLocks noChangeArrowheads="1"/>
          </p:cNvSpPr>
          <p:nvPr/>
        </p:nvSpPr>
        <p:spPr bwMode="auto">
          <a:xfrm>
            <a:off x="177801" y="2613025"/>
            <a:ext cx="556842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en-US" sz="2000" b="1" baseline="-25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-globulins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 thyroxin-binding globulin,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transcortin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,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-acid glycoprotein, 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-antitrypsin, 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-lipoprotein (HDL), 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-fetoprotein</a:t>
            </a:r>
          </a:p>
          <a:p>
            <a: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7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1279" name="Rectangle 16"/>
          <p:cNvSpPr>
            <a:spLocks noChangeArrowheads="1"/>
          </p:cNvSpPr>
          <p:nvPr/>
        </p:nvSpPr>
        <p:spPr bwMode="auto">
          <a:xfrm>
            <a:off x="7983538" y="1983512"/>
            <a:ext cx="1006475" cy="44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– 50</a:t>
            </a:r>
          </a:p>
        </p:txBody>
      </p:sp>
      <p:sp>
        <p:nvSpPr>
          <p:cNvPr id="11280" name="Rectangle 17"/>
          <p:cNvSpPr>
            <a:spLocks noChangeArrowheads="1"/>
          </p:cNvSpPr>
          <p:nvPr/>
        </p:nvSpPr>
        <p:spPr bwMode="auto">
          <a:xfrm>
            <a:off x="6175375" y="1993106"/>
            <a:ext cx="1808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– 58</a:t>
            </a:r>
          </a:p>
        </p:txBody>
      </p:sp>
      <p:sp>
        <p:nvSpPr>
          <p:cNvPr id="11281" name="Rectangle 18"/>
          <p:cNvSpPr>
            <a:spLocks noChangeArrowheads="1"/>
          </p:cNvSpPr>
          <p:nvPr/>
        </p:nvSpPr>
        <p:spPr bwMode="auto">
          <a:xfrm>
            <a:off x="177800" y="1760538"/>
            <a:ext cx="59975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Albumins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albumin</a:t>
            </a:r>
          </a:p>
          <a:p>
            <a: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pre-albumin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(Transthyretin)</a:t>
            </a:r>
          </a:p>
        </p:txBody>
      </p:sp>
      <p:sp>
        <p:nvSpPr>
          <p:cNvPr id="11282" name="Rectangle 19"/>
          <p:cNvSpPr>
            <a:spLocks noChangeArrowheads="1"/>
          </p:cNvSpPr>
          <p:nvPr/>
        </p:nvSpPr>
        <p:spPr bwMode="auto">
          <a:xfrm>
            <a:off x="7987222" y="1028700"/>
            <a:ext cx="1002791" cy="731838"/>
          </a:xfrm>
          <a:prstGeom prst="rect">
            <a:avLst/>
          </a:prstGeom>
          <a:solidFill>
            <a:srgbClr val="DAF1F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(g/l)</a:t>
            </a:r>
          </a:p>
        </p:txBody>
      </p:sp>
      <p:sp>
        <p:nvSpPr>
          <p:cNvPr id="11283" name="Rectangle 20"/>
          <p:cNvSpPr>
            <a:spLocks noChangeArrowheads="1"/>
          </p:cNvSpPr>
          <p:nvPr/>
        </p:nvSpPr>
        <p:spPr bwMode="auto">
          <a:xfrm>
            <a:off x="6218731" y="1028700"/>
            <a:ext cx="1764807" cy="731838"/>
          </a:xfrm>
          <a:prstGeom prst="rect">
            <a:avLst/>
          </a:prstGeom>
          <a:solidFill>
            <a:srgbClr val="DAF1F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Rel. amount (%)</a:t>
            </a:r>
          </a:p>
        </p:txBody>
      </p:sp>
      <p:sp>
        <p:nvSpPr>
          <p:cNvPr id="11284" name="Rectangle 21"/>
          <p:cNvSpPr>
            <a:spLocks noChangeArrowheads="1"/>
          </p:cNvSpPr>
          <p:nvPr/>
        </p:nvSpPr>
        <p:spPr bwMode="auto">
          <a:xfrm>
            <a:off x="177800" y="1034930"/>
            <a:ext cx="6054178" cy="731838"/>
          </a:xfrm>
          <a:prstGeom prst="rect">
            <a:avLst/>
          </a:prstGeom>
          <a:solidFill>
            <a:srgbClr val="DAF1F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Fraction</a:t>
            </a:r>
          </a:p>
        </p:txBody>
      </p:sp>
      <p:sp>
        <p:nvSpPr>
          <p:cNvPr id="11285" name="Line 22"/>
          <p:cNvSpPr>
            <a:spLocks noChangeShapeType="1"/>
          </p:cNvSpPr>
          <p:nvPr/>
        </p:nvSpPr>
        <p:spPr bwMode="auto">
          <a:xfrm>
            <a:off x="130238" y="1009200"/>
            <a:ext cx="8859776" cy="19500"/>
          </a:xfrm>
          <a:prstGeom prst="line">
            <a:avLst/>
          </a:prstGeom>
          <a:noFill/>
          <a:ln w="28575" cap="sq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 dirty="0"/>
          </a:p>
        </p:txBody>
      </p:sp>
      <p:sp>
        <p:nvSpPr>
          <p:cNvPr id="11286" name="Line 23"/>
          <p:cNvSpPr>
            <a:spLocks noChangeShapeType="1"/>
          </p:cNvSpPr>
          <p:nvPr/>
        </p:nvSpPr>
        <p:spPr bwMode="auto">
          <a:xfrm>
            <a:off x="177796" y="1747360"/>
            <a:ext cx="8812213" cy="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1287" name="Line 24"/>
          <p:cNvSpPr>
            <a:spLocks noChangeShapeType="1"/>
          </p:cNvSpPr>
          <p:nvPr/>
        </p:nvSpPr>
        <p:spPr bwMode="auto">
          <a:xfrm>
            <a:off x="177800" y="2613025"/>
            <a:ext cx="8812213" cy="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1288" name="Line 25"/>
          <p:cNvSpPr>
            <a:spLocks noChangeShapeType="1"/>
          </p:cNvSpPr>
          <p:nvPr/>
        </p:nvSpPr>
        <p:spPr bwMode="auto">
          <a:xfrm>
            <a:off x="177800" y="3766754"/>
            <a:ext cx="8812213" cy="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1289" name="Line 26"/>
          <p:cNvSpPr>
            <a:spLocks noChangeShapeType="1"/>
          </p:cNvSpPr>
          <p:nvPr/>
        </p:nvSpPr>
        <p:spPr bwMode="auto">
          <a:xfrm>
            <a:off x="190558" y="5487331"/>
            <a:ext cx="8812213" cy="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1290" name="Line 27"/>
          <p:cNvSpPr>
            <a:spLocks noChangeShapeType="1"/>
          </p:cNvSpPr>
          <p:nvPr/>
        </p:nvSpPr>
        <p:spPr bwMode="auto">
          <a:xfrm>
            <a:off x="152275" y="6012398"/>
            <a:ext cx="8812213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1291" name="Line 28"/>
          <p:cNvSpPr>
            <a:spLocks noChangeShapeType="1"/>
          </p:cNvSpPr>
          <p:nvPr/>
        </p:nvSpPr>
        <p:spPr bwMode="auto">
          <a:xfrm>
            <a:off x="152275" y="982661"/>
            <a:ext cx="25525" cy="5446039"/>
          </a:xfrm>
          <a:prstGeom prst="line">
            <a:avLst/>
          </a:prstGeom>
          <a:noFill/>
          <a:ln w="28575" cap="sq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4" name="Line 31"/>
          <p:cNvSpPr>
            <a:spLocks noChangeShapeType="1"/>
          </p:cNvSpPr>
          <p:nvPr/>
        </p:nvSpPr>
        <p:spPr bwMode="auto">
          <a:xfrm flipH="1">
            <a:off x="8977247" y="1050475"/>
            <a:ext cx="25525" cy="5400000"/>
          </a:xfrm>
          <a:prstGeom prst="line">
            <a:avLst/>
          </a:prstGeom>
          <a:noFill/>
          <a:ln w="28575" cap="sq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1295" name="Line 32"/>
          <p:cNvSpPr>
            <a:spLocks noChangeShapeType="1"/>
          </p:cNvSpPr>
          <p:nvPr/>
        </p:nvSpPr>
        <p:spPr bwMode="auto">
          <a:xfrm>
            <a:off x="177796" y="4293096"/>
            <a:ext cx="8812213" cy="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>
            <a:off x="179512" y="6453336"/>
            <a:ext cx="8812213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49" name="Line 28"/>
          <p:cNvSpPr>
            <a:spLocks noChangeShapeType="1"/>
          </p:cNvSpPr>
          <p:nvPr/>
        </p:nvSpPr>
        <p:spPr bwMode="auto">
          <a:xfrm>
            <a:off x="6243642" y="1147774"/>
            <a:ext cx="0" cy="5400000"/>
          </a:xfrm>
          <a:prstGeom prst="line">
            <a:avLst/>
          </a:prstGeom>
          <a:noFill/>
          <a:ln w="28575" cap="sq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50" name="Line 28"/>
          <p:cNvSpPr>
            <a:spLocks noChangeShapeType="1"/>
          </p:cNvSpPr>
          <p:nvPr/>
        </p:nvSpPr>
        <p:spPr bwMode="auto">
          <a:xfrm>
            <a:off x="7994347" y="1147774"/>
            <a:ext cx="0" cy="5400000"/>
          </a:xfrm>
          <a:prstGeom prst="line">
            <a:avLst/>
          </a:prstGeom>
          <a:noFill/>
          <a:ln w="28575" cap="sq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315113" y="6027170"/>
            <a:ext cx="1494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Fibrinogens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100392" y="5949280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2 - 4.5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681707" y="6001113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FAFC3D-FC0B-AA59-3E4A-16E8EF3C23D2}"/>
              </a:ext>
            </a:extLst>
          </p:cNvPr>
          <p:cNvSpPr txBox="1"/>
          <p:nvPr/>
        </p:nvSpPr>
        <p:spPr>
          <a:xfrm>
            <a:off x="1891380" y="202167"/>
            <a:ext cx="5410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Fractions of plasma proteins</a:t>
            </a:r>
            <a:endParaRPr lang="en-S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BC180F-BBD5-72B5-B07A-ED62B7634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5E7A65-9566-972E-E80A-93E3A806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7317-E7A6-794E-A6FB-2A6D1C03CBB8}" type="slidenum">
              <a:rPr lang="en-GB" altLang="en-SA" smtClean="0"/>
              <a:pPr/>
              <a:t>7</a:t>
            </a:fld>
            <a:endParaRPr lang="en-GB" altLang="en-SA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8" t="27199" r="47359" b="26345"/>
          <a:stretch/>
        </p:blipFill>
        <p:spPr bwMode="auto">
          <a:xfrm>
            <a:off x="1115616" y="1484784"/>
            <a:ext cx="706146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083199" y="4925275"/>
            <a:ext cx="7862888" cy="1380593"/>
            <a:chOff x="1083199" y="4925275"/>
            <a:chExt cx="7862888" cy="1380593"/>
          </a:xfrm>
        </p:grpSpPr>
        <p:sp>
          <p:nvSpPr>
            <p:cNvPr id="4" name="Rectangle 3"/>
            <p:cNvSpPr/>
            <p:nvPr/>
          </p:nvSpPr>
          <p:spPr>
            <a:xfrm>
              <a:off x="2545286" y="5550371"/>
              <a:ext cx="346075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1361" y="5546782"/>
              <a:ext cx="1052513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43874" y="5559896"/>
              <a:ext cx="20955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53424" y="5567419"/>
              <a:ext cx="1066800" cy="5159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20224" y="5567419"/>
              <a:ext cx="220662" cy="506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40886" y="5567419"/>
              <a:ext cx="866775" cy="5064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98286" y="5559896"/>
              <a:ext cx="750888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83199" y="5549957"/>
              <a:ext cx="1489075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49174" y="5567419"/>
              <a:ext cx="696912" cy="5159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07661" y="5567419"/>
              <a:ext cx="276225" cy="5159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83886" y="5567419"/>
              <a:ext cx="914400" cy="5159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2572274" y="6305868"/>
              <a:ext cx="6026150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8031686" y="4925275"/>
              <a:ext cx="685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1083199" y="4925275"/>
              <a:ext cx="685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8" name="TextBox 12"/>
            <p:cNvSpPr txBox="1">
              <a:spLocks noChangeArrowheads="1"/>
            </p:cNvSpPr>
            <p:nvPr/>
          </p:nvSpPr>
          <p:spPr bwMode="auto">
            <a:xfrm>
              <a:off x="2160317" y="5197531"/>
              <a:ext cx="67857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2060"/>
                  </a:solidFill>
                </a:rPr>
                <a:t>Albumin    </a:t>
              </a:r>
              <a:r>
                <a:rPr lang="en-US" dirty="0"/>
                <a:t>                  </a:t>
              </a:r>
              <a:r>
                <a:rPr lang="en-US" b="1" dirty="0">
                  <a:solidFill>
                    <a:srgbClr val="002060"/>
                  </a:solidFill>
                  <a:latin typeface="Symbol" pitchFamily="18" charset="2"/>
                </a:rPr>
                <a:t>a1                    a2                  b                        g            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504" y="428612"/>
            <a:ext cx="9036496" cy="515938"/>
          </a:xfrm>
        </p:spPr>
        <p:txBody>
          <a:bodyPr>
            <a:noAutofit/>
          </a:bodyPr>
          <a:lstStyle/>
          <a:p>
            <a:pPr algn="ctr"/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Electrophoresis pattern for normal serum proteins</a:t>
            </a:r>
            <a:br>
              <a:rPr lang="en-US" sz="2800" b="1" dirty="0">
                <a:solidFill>
                  <a:srgbClr val="002060"/>
                </a:solidFill>
                <a:latin typeface="Cambria" pitchFamily="18" charset="0"/>
              </a:rPr>
            </a:br>
            <a:endParaRPr lang="en-US" sz="2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CB45BF-D57F-7127-5AD4-8F34E459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798108-35AD-A40D-C373-33AA42BD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7317-E7A6-794E-A6FB-2A6D1C03CBB8}" type="slidenum">
              <a:rPr lang="en-GB" altLang="en-SA" smtClean="0"/>
              <a:pPr/>
              <a:t>8</a:t>
            </a:fld>
            <a:endParaRPr lang="en-GB" altLang="en-SA"/>
          </a:p>
        </p:txBody>
      </p:sp>
    </p:spTree>
    <p:extLst>
      <p:ext uri="{BB962C8B-B14F-4D97-AF65-F5344CB8AC3E}">
        <p14:creationId xmlns:p14="http://schemas.microsoft.com/office/powerpoint/2010/main" val="252026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68761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Major Components of globulin bands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18983" r="12434" b="5083"/>
          <a:stretch>
            <a:fillRect/>
          </a:stretch>
        </p:blipFill>
        <p:spPr bwMode="auto">
          <a:xfrm>
            <a:off x="1189595" y="1268760"/>
            <a:ext cx="6569671" cy="4752528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D34BE-06F6-D9AE-FC11-9364BEAD2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Function of plasma protein (1-51)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9A56D-E346-3812-5D81-337DAC85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7317-E7A6-794E-A6FB-2A6D1C03CBB8}" type="slidenum">
              <a:rPr lang="en-GB" altLang="en-SA" smtClean="0"/>
              <a:pPr/>
              <a:t>9</a:t>
            </a:fld>
            <a:endParaRPr lang="en-GB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6717</TotalTime>
  <Words>2564</Words>
  <Application>Microsoft Office PowerPoint</Application>
  <PresentationFormat>On-screen Show (4:3)</PresentationFormat>
  <Paragraphs>472</Paragraphs>
  <Slides>52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ＭＳ Ｐゴシック</vt:lpstr>
      <vt:lpstr>Arial</vt:lpstr>
      <vt:lpstr>Calibri</vt:lpstr>
      <vt:lpstr>Calibri Light</vt:lpstr>
      <vt:lpstr>Cambria</vt:lpstr>
      <vt:lpstr>Comic Sans MS</vt:lpstr>
      <vt:lpstr>Franklin Gothic Book</vt:lpstr>
      <vt:lpstr>Lucida Sans Unicode</vt:lpstr>
      <vt:lpstr>Symbol</vt:lpstr>
      <vt:lpstr>Times New Roman</vt:lpstr>
      <vt:lpstr>Wingdings</vt:lpstr>
      <vt:lpstr>Wingdings 2</vt:lpstr>
      <vt:lpstr>Wingdings 3</vt:lpstr>
      <vt:lpstr>Office Theme</vt:lpstr>
      <vt:lpstr>Functions of plasma proteins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Electrophoresis pattern for normal serum proteins </vt:lpstr>
      <vt:lpstr>Major Components of globulin bands</vt:lpstr>
      <vt:lpstr>Plasma proteins participate in:</vt:lpstr>
      <vt:lpstr>General properties of plasma proteins</vt:lpstr>
      <vt:lpstr>General properties of plasma proteins</vt:lpstr>
      <vt:lpstr> Catabolism of plasma proteins </vt:lpstr>
      <vt:lpstr>Acute phase reactants (APRs)</vt:lpstr>
      <vt:lpstr> Types of APRs </vt:lpstr>
      <vt:lpstr>Acute inflammatory response</vt:lpstr>
      <vt:lpstr>Chronic inflammatory response</vt:lpstr>
      <vt:lpstr>Nephrotic syndrome</vt:lpstr>
      <vt:lpstr>Liver damage - Cirrhosis</vt:lpstr>
      <vt:lpstr>Albumin</vt:lpstr>
      <vt:lpstr>PowerPoint Presentation</vt:lpstr>
      <vt:lpstr>Functions of Albumin</vt:lpstr>
      <vt:lpstr>Functions of Albumin</vt:lpstr>
      <vt:lpstr>Causes of Albumin Deficiency</vt:lpstr>
      <vt:lpstr>Transferrin </vt:lpstr>
      <vt:lpstr>Causes of transferrin deficiency</vt:lpstr>
      <vt:lpstr>Ferritin</vt:lpstr>
      <vt:lpstr>Ceruloplasmin</vt:lpstr>
      <vt:lpstr>Ceruloplasmin (Cont.)</vt:lpstr>
      <vt:lpstr>Causes of ceruloplasmin decrease</vt:lpstr>
      <vt:lpstr>Causes of ceruloplasmin increase</vt:lpstr>
      <vt:lpstr>Haptoglobin</vt:lpstr>
      <vt:lpstr>Causes of Hp increase</vt:lpstr>
      <vt:lpstr>PowerPoint Presentation</vt:lpstr>
      <vt:lpstr>Hemopexin</vt:lpstr>
      <vt:lpstr>PowerPoint Presentation</vt:lpstr>
      <vt:lpstr>PowerPoint Presentation</vt:lpstr>
      <vt:lpstr>PowerPoint Presentation</vt:lpstr>
      <vt:lpstr>PowerPoint Presentation</vt:lpstr>
      <vt:lpstr>α1 Fetoglobulin(AFP)</vt:lpstr>
      <vt:lpstr>α1 Fetoglobulin(AFP) (cont.)</vt:lpstr>
      <vt:lpstr>Fibrinogen</vt:lpstr>
      <vt:lpstr>Fibrinogen (Factor I):</vt:lpstr>
      <vt:lpstr>Fibrinogen (cont.)</vt:lpstr>
      <vt:lpstr>Lipid transport in blood</vt:lpstr>
      <vt:lpstr> Plasma Lipoproteins Structure </vt:lpstr>
      <vt:lpstr>PowerPoint Presentation</vt:lpstr>
      <vt:lpstr>PowerPoint Presentation</vt:lpstr>
      <vt:lpstr> Chemical composition </vt:lpstr>
      <vt:lpstr> Properties and functions of human lipoproteins  </vt:lpstr>
      <vt:lpstr>PowerPoint Presentation</vt:lpstr>
      <vt:lpstr> Separation of lipoproteins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Client</dc:creator>
  <cp:lastModifiedBy>أوس </cp:lastModifiedBy>
  <cp:revision>210</cp:revision>
  <dcterms:created xsi:type="dcterms:W3CDTF">2009-10-06T14:22:04Z</dcterms:created>
  <dcterms:modified xsi:type="dcterms:W3CDTF">2024-01-14T14:35:43Z</dcterms:modified>
</cp:coreProperties>
</file>