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3"/>
  </p:sldMasterIdLst>
  <p:notesMasterIdLst>
    <p:notesMasterId r:id="rId46"/>
  </p:notesMasterIdLst>
  <p:sldIdLst>
    <p:sldId id="326" r:id="rId4"/>
    <p:sldId id="515" r:id="rId5"/>
    <p:sldId id="460" r:id="rId6"/>
    <p:sldId id="516" r:id="rId7"/>
    <p:sldId id="517" r:id="rId8"/>
    <p:sldId id="518" r:id="rId9"/>
    <p:sldId id="464" r:id="rId10"/>
    <p:sldId id="465" r:id="rId11"/>
    <p:sldId id="553" r:id="rId12"/>
    <p:sldId id="519" r:id="rId13"/>
    <p:sldId id="521" r:id="rId14"/>
    <p:sldId id="520" r:id="rId15"/>
    <p:sldId id="524" r:id="rId16"/>
    <p:sldId id="525" r:id="rId17"/>
    <p:sldId id="526" r:id="rId18"/>
    <p:sldId id="527" r:id="rId19"/>
    <p:sldId id="560" r:id="rId20"/>
    <p:sldId id="561" r:id="rId21"/>
    <p:sldId id="564" r:id="rId22"/>
    <p:sldId id="562" r:id="rId23"/>
    <p:sldId id="563" r:id="rId24"/>
    <p:sldId id="554" r:id="rId25"/>
    <p:sldId id="558" r:id="rId26"/>
    <p:sldId id="559" r:id="rId27"/>
    <p:sldId id="256" r:id="rId28"/>
    <p:sldId id="312" r:id="rId29"/>
    <p:sldId id="299" r:id="rId30"/>
    <p:sldId id="313" r:id="rId31"/>
    <p:sldId id="317" r:id="rId32"/>
    <p:sldId id="322" r:id="rId33"/>
    <p:sldId id="325" r:id="rId34"/>
    <p:sldId id="318" r:id="rId35"/>
    <p:sldId id="319" r:id="rId36"/>
    <p:sldId id="310" r:id="rId37"/>
    <p:sldId id="311" r:id="rId38"/>
    <p:sldId id="315" r:id="rId39"/>
    <p:sldId id="301" r:id="rId40"/>
    <p:sldId id="296" r:id="rId41"/>
    <p:sldId id="307" r:id="rId42"/>
    <p:sldId id="308" r:id="rId43"/>
    <p:sldId id="309" r:id="rId44"/>
    <p:sldId id="264" r:id="rId45"/>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537"/>
    <p:restoredTop sz="82103"/>
  </p:normalViewPr>
  <p:slideViewPr>
    <p:cSldViewPr>
      <p:cViewPr varScale="1">
        <p:scale>
          <a:sx n="87" d="100"/>
          <a:sy n="87" d="100"/>
        </p:scale>
        <p:origin x="2192" y="1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78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customXml" Target="../customXml/item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1.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notesMaster" Target="notesMasters/notesMaster1.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customXml" Target="../customXml/item1.xml"/><Relationship Id="rId6"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6735F11-C2F3-8F59-C890-11F3F92EA52F}"/>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cs typeface="Arial" charset="0"/>
              </a:defRPr>
            </a:lvl1pPr>
          </a:lstStyle>
          <a:p>
            <a:pPr>
              <a:defRPr/>
            </a:pPr>
            <a:endParaRPr lang="en-US"/>
          </a:p>
        </p:txBody>
      </p:sp>
      <p:sp>
        <p:nvSpPr>
          <p:cNvPr id="3" name="Date Placeholder 2">
            <a:extLst>
              <a:ext uri="{FF2B5EF4-FFF2-40B4-BE49-F238E27FC236}">
                <a16:creationId xmlns:a16="http://schemas.microsoft.com/office/drawing/2014/main" id="{4A09BFEF-5912-449D-E8CE-897BF46E0F28}"/>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cs typeface="Arial" charset="0"/>
              </a:defRPr>
            </a:lvl1pPr>
          </a:lstStyle>
          <a:p>
            <a:pPr>
              <a:defRPr/>
            </a:pPr>
            <a:fld id="{A69DA5E6-36E1-C344-BB25-1983F5B6CABE}" type="datetimeFigureOut">
              <a:rPr lang="en-US"/>
              <a:pPr>
                <a:defRPr/>
              </a:pPr>
              <a:t>11/27/23</a:t>
            </a:fld>
            <a:endParaRPr lang="en-US"/>
          </a:p>
        </p:txBody>
      </p:sp>
      <p:sp>
        <p:nvSpPr>
          <p:cNvPr id="4" name="Slide Image Placeholder 3">
            <a:extLst>
              <a:ext uri="{FF2B5EF4-FFF2-40B4-BE49-F238E27FC236}">
                <a16:creationId xmlns:a16="http://schemas.microsoft.com/office/drawing/2014/main" id="{2A970A20-7636-3680-EC13-B6E0703EC6FF}"/>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0BB76072-D728-FA6E-9449-A2F4E1AA1FB5}"/>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55CC779C-5627-6E19-922B-4A9349B6726B}"/>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smtClean="0">
                <a:cs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DCCB9F0F-FBA0-AA56-6030-BBEA8FB5AEA8}"/>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3D69FC1B-E87D-274D-B491-D5C9C2D54A09}" type="slidenum">
              <a:rPr lang="en-US" altLang="en-SA"/>
              <a:pPr/>
              <a:t>‹#›</a:t>
            </a:fld>
            <a:endParaRPr lang="en-US" altLang="en-SA"/>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eaLnBrk="0" fontAlgn="base" hangingPunct="0">
              <a:spcBef>
                <a:spcPct val="30000"/>
              </a:spcBef>
              <a:spcAft>
                <a:spcPct val="0"/>
              </a:spcAft>
            </a:pPr>
            <a:endParaRPr lang="en-SA"/>
          </a:p>
        </p:txBody>
      </p:sp>
      <p:sp>
        <p:nvSpPr>
          <p:cNvPr id="4" name="Slide Number Placeholder 3"/>
          <p:cNvSpPr>
            <a:spLocks noGrp="1"/>
          </p:cNvSpPr>
          <p:nvPr>
            <p:ph type="sldNum" sz="quarter" idx="5"/>
          </p:nvPr>
        </p:nvSpPr>
        <p:spPr/>
        <p:txBody>
          <a:bodyPr/>
          <a:lstStyle/>
          <a:p>
            <a:fld id="{F4F705F2-A7CC-934E-AAB2-E776A071BF0A}" type="slidenum">
              <a:rPr lang="en-US" altLang="en-SA" smtClean="0"/>
              <a:pPr/>
              <a:t>16</a:t>
            </a:fld>
            <a:endParaRPr lang="en-US" altLang="en-SA"/>
          </a:p>
        </p:txBody>
      </p:sp>
    </p:spTree>
    <p:extLst>
      <p:ext uri="{BB962C8B-B14F-4D97-AF65-F5344CB8AC3E}">
        <p14:creationId xmlns:p14="http://schemas.microsoft.com/office/powerpoint/2010/main" val="3689962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21B20FB-7A15-44B0-81EE-6AC9DD956391}" type="slidenum">
              <a:rPr lang="en-US" altLang="zh-CN"/>
              <a:pPr/>
              <a:t>23</a:t>
            </a:fld>
            <a:endParaRPr lang="en-US" altLang="zh-CN"/>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u="none" strike="noStrike" dirty="0">
                <a:solidFill>
                  <a:srgbClr val="333333"/>
                </a:solidFill>
                <a:effectLst/>
                <a:latin typeface="Roboto" panose="02000000000000000000" pitchFamily="2" charset="0"/>
              </a:rPr>
              <a:t>Cryoprecipitate is prepared from plasma and contains fibrinogen, factor VIII, von Willebrand factor, factor XIII and fibronectin. It is stored frozen and must be transfused within 6 hours of thawing or 4 hours of pooling.</a:t>
            </a:r>
          </a:p>
          <a:p>
            <a:r>
              <a:rPr lang="en-US" b="0" i="0" u="none" strike="noStrike" dirty="0">
                <a:solidFill>
                  <a:srgbClr val="4D5156"/>
                </a:solidFill>
                <a:effectLst/>
                <a:latin typeface="Google Sans"/>
              </a:rPr>
              <a:t> </a:t>
            </a:r>
            <a:r>
              <a:rPr lang="en-US" b="0" i="0" u="none" strike="noStrike" dirty="0">
                <a:solidFill>
                  <a:srgbClr val="6E6969"/>
                </a:solidFill>
                <a:effectLst/>
                <a:latin typeface="Montserrat" panose="020F0502020204030204" pitchFamily="34" charset="0"/>
              </a:rPr>
              <a:t>Cryoprecipitate is the part of plasma that contains a number of clotting proteins (factors) that help control bleeding. It's made by thawing fresh frozen plasma (FFP) between 1 and 6˚C and then collecting the cold-insoluble proteins (precipitate). This is then refrozen for storage and thawed again when someone needs it.</a:t>
            </a:r>
          </a:p>
          <a:p>
            <a:endParaRPr lang="en-US" b="0" i="0" u="none" strike="noStrike" dirty="0">
              <a:solidFill>
                <a:srgbClr val="6E6969"/>
              </a:solidFill>
              <a:effectLst/>
              <a:latin typeface="Montserrat" panose="020F0502020204030204" pitchFamily="34" charset="0"/>
            </a:endParaRPr>
          </a:p>
          <a:p>
            <a:r>
              <a:rPr lang="en-US" b="0" i="0" u="none" strike="noStrike" dirty="0">
                <a:solidFill>
                  <a:srgbClr val="404040"/>
                </a:solidFill>
                <a:effectLst/>
                <a:latin typeface="Arial" panose="020B0604020202020204" pitchFamily="34" charset="0"/>
              </a:rPr>
              <a:t>Cryosupernatant the portion of fresh frozen plasma that remains after the removal of cryoprecipitate. It contains very low levels of factor </a:t>
            </a:r>
            <a:r>
              <a:rPr lang="en-US" b="0" i="0" u="none" strike="noStrike" dirty="0" err="1">
                <a:solidFill>
                  <a:srgbClr val="404040"/>
                </a:solidFill>
                <a:effectLst/>
                <a:latin typeface="Arial" panose="020B0604020202020204" pitchFamily="34" charset="0"/>
              </a:rPr>
              <a:t>VIII,fibrinogen</a:t>
            </a:r>
            <a:r>
              <a:rPr lang="en-US" b="0" i="0" u="none" strike="noStrike" dirty="0">
                <a:solidFill>
                  <a:srgbClr val="404040"/>
                </a:solidFill>
                <a:effectLst/>
                <a:latin typeface="Arial" panose="020B0604020202020204" pitchFamily="34" charset="0"/>
              </a:rPr>
              <a:t>, and von Willebrand's factor.</a:t>
            </a:r>
            <a:endParaRPr lang="en-US" b="0" i="0" u="none" strike="noStrike" dirty="0">
              <a:solidFill>
                <a:srgbClr val="040C28"/>
              </a:solidFill>
              <a:effectLst/>
              <a:latin typeface="Google Sans"/>
            </a:endParaRPr>
          </a:p>
        </p:txBody>
      </p:sp>
      <p:sp>
        <p:nvSpPr>
          <p:cNvPr id="4" name="Slide Number Placeholder 3"/>
          <p:cNvSpPr>
            <a:spLocks noGrp="1"/>
          </p:cNvSpPr>
          <p:nvPr>
            <p:ph type="sldNum" sz="quarter" idx="5"/>
          </p:nvPr>
        </p:nvSpPr>
        <p:spPr/>
        <p:txBody>
          <a:bodyPr/>
          <a:lstStyle/>
          <a:p>
            <a:fld id="{3D69FC1B-E87D-274D-B491-D5C9C2D54A09}" type="slidenum">
              <a:rPr lang="en-US" altLang="en-SA" smtClean="0"/>
              <a:pPr/>
              <a:t>24</a:t>
            </a:fld>
            <a:endParaRPr lang="en-US" altLang="en-SA"/>
          </a:p>
        </p:txBody>
      </p:sp>
    </p:spTree>
    <p:extLst>
      <p:ext uri="{BB962C8B-B14F-4D97-AF65-F5344CB8AC3E}">
        <p14:creationId xmlns:p14="http://schemas.microsoft.com/office/powerpoint/2010/main" val="22945068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4C8967A8-9EE0-7F27-9CBC-980D5AB7812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fld id="{4C77E0B3-8FDF-854D-B1E1-A48861699E38}" type="slidenum">
              <a:rPr lang="en-US" altLang="en-SA" sz="1200"/>
              <a:pPr eaLnBrk="1" hangingPunct="1"/>
              <a:t>26</a:t>
            </a:fld>
            <a:endParaRPr lang="th-TH" altLang="en-SA" sz="1200"/>
          </a:p>
        </p:txBody>
      </p:sp>
      <p:sp>
        <p:nvSpPr>
          <p:cNvPr id="26627" name="Rectangle 2">
            <a:extLst>
              <a:ext uri="{FF2B5EF4-FFF2-40B4-BE49-F238E27FC236}">
                <a16:creationId xmlns:a16="http://schemas.microsoft.com/office/drawing/2014/main" id="{32E789BE-8CA9-E2CF-86DA-1AFC65EB966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8" name="Rectangle 3">
            <a:extLst>
              <a:ext uri="{FF2B5EF4-FFF2-40B4-BE49-F238E27FC236}">
                <a16:creationId xmlns:a16="http://schemas.microsoft.com/office/drawing/2014/main" id="{6B73884D-D3CD-2AFB-1C66-DD2609822EF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SA" altLang="en-S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a:extLst>
              <a:ext uri="{FF2B5EF4-FFF2-40B4-BE49-F238E27FC236}">
                <a16:creationId xmlns:a16="http://schemas.microsoft.com/office/drawing/2014/main" id="{A80DCFAC-5951-B14C-2157-5DC1353885D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fld id="{670A2BC6-236C-D640-B076-B8482B2E2379}" type="slidenum">
              <a:rPr lang="en-US" altLang="en-SA" sz="1200"/>
              <a:pPr eaLnBrk="1" hangingPunct="1"/>
              <a:t>37</a:t>
            </a:fld>
            <a:endParaRPr lang="th-TH" altLang="en-SA" sz="1200"/>
          </a:p>
        </p:txBody>
      </p:sp>
      <p:sp>
        <p:nvSpPr>
          <p:cNvPr id="27651" name="Rectangle 2">
            <a:extLst>
              <a:ext uri="{FF2B5EF4-FFF2-40B4-BE49-F238E27FC236}">
                <a16:creationId xmlns:a16="http://schemas.microsoft.com/office/drawing/2014/main" id="{80D064B4-26A5-8168-086B-FE9A79ED36A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2" name="Rectangle 3">
            <a:extLst>
              <a:ext uri="{FF2B5EF4-FFF2-40B4-BE49-F238E27FC236}">
                <a16:creationId xmlns:a16="http://schemas.microsoft.com/office/drawing/2014/main" id="{3A4473F4-819C-00DE-2792-FED0909628F4}"/>
              </a:ext>
            </a:extLst>
          </p:cNvPr>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SA" altLang="en-SA"/>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46FA10D-D66D-9725-870E-4425FEFC6705}"/>
              </a:ext>
            </a:extLst>
          </p:cNvPr>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useBgFill="1">
        <p:nvSpPr>
          <p:cNvPr id="3" name="Rounded Rectangle 2">
            <a:extLst>
              <a:ext uri="{FF2B5EF4-FFF2-40B4-BE49-F238E27FC236}">
                <a16:creationId xmlns:a16="http://schemas.microsoft.com/office/drawing/2014/main" id="{FEBE36AA-C5F9-06D4-BF73-70ED8228590F}"/>
              </a:ext>
            </a:extLst>
          </p:cNvPr>
          <p:cNvSpPr/>
          <p:nvPr/>
        </p:nvSpPr>
        <p:spPr>
          <a:xfrm>
            <a:off x="65088" y="69850"/>
            <a:ext cx="9013825" cy="6691313"/>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defRPr/>
            </a:pPr>
            <a:endParaRPr lang="en-US"/>
          </a:p>
        </p:txBody>
      </p:sp>
      <p:sp>
        <p:nvSpPr>
          <p:cNvPr id="4" name="Rectangle 3">
            <a:extLst>
              <a:ext uri="{FF2B5EF4-FFF2-40B4-BE49-F238E27FC236}">
                <a16:creationId xmlns:a16="http://schemas.microsoft.com/office/drawing/2014/main" id="{32E94B66-0082-E967-03E1-FE3244FEFD1D}"/>
              </a:ext>
            </a:extLst>
          </p:cNvPr>
          <p:cNvSpPr/>
          <p:nvPr/>
        </p:nvSpPr>
        <p:spPr>
          <a:xfrm>
            <a:off x="63500" y="1449388"/>
            <a:ext cx="9020175" cy="15271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Rectangle 4">
            <a:extLst>
              <a:ext uri="{FF2B5EF4-FFF2-40B4-BE49-F238E27FC236}">
                <a16:creationId xmlns:a16="http://schemas.microsoft.com/office/drawing/2014/main" id="{D0022D2B-FDC2-C96D-BECE-A764021AA662}"/>
              </a:ext>
            </a:extLst>
          </p:cNvPr>
          <p:cNvSpPr/>
          <p:nvPr/>
        </p:nvSpPr>
        <p:spPr>
          <a:xfrm>
            <a:off x="63500" y="1397000"/>
            <a:ext cx="9020175" cy="1206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Rectangle 5">
            <a:extLst>
              <a:ext uri="{FF2B5EF4-FFF2-40B4-BE49-F238E27FC236}">
                <a16:creationId xmlns:a16="http://schemas.microsoft.com/office/drawing/2014/main" id="{86771962-7302-54A8-8A39-51EF74976335}"/>
              </a:ext>
            </a:extLst>
          </p:cNvPr>
          <p:cNvSpPr/>
          <p:nvPr/>
        </p:nvSpPr>
        <p:spPr>
          <a:xfrm>
            <a:off x="63500" y="2976563"/>
            <a:ext cx="9020175"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lang="en-US"/>
              <a:t>Click to edit Master title style</a:t>
            </a:r>
          </a:p>
        </p:txBody>
      </p:sp>
      <p:sp>
        <p:nvSpPr>
          <p:cNvPr id="7" name="Date Placeholder 27">
            <a:extLst>
              <a:ext uri="{FF2B5EF4-FFF2-40B4-BE49-F238E27FC236}">
                <a16:creationId xmlns:a16="http://schemas.microsoft.com/office/drawing/2014/main" id="{B18B3339-D6F0-D1EF-192C-C926D6051F0F}"/>
              </a:ext>
            </a:extLst>
          </p:cNvPr>
          <p:cNvSpPr>
            <a:spLocks noGrp="1"/>
          </p:cNvSpPr>
          <p:nvPr>
            <p:ph type="dt" sz="half" idx="10"/>
          </p:nvPr>
        </p:nvSpPr>
        <p:spPr/>
        <p:txBody>
          <a:bodyPr/>
          <a:lstStyle>
            <a:lvl1pPr>
              <a:defRPr/>
            </a:lvl1pPr>
          </a:lstStyle>
          <a:p>
            <a:pPr>
              <a:defRPr/>
            </a:pPr>
            <a:endParaRPr lang="en-US"/>
          </a:p>
        </p:txBody>
      </p:sp>
      <p:sp>
        <p:nvSpPr>
          <p:cNvPr id="10" name="Footer Placeholder 16">
            <a:extLst>
              <a:ext uri="{FF2B5EF4-FFF2-40B4-BE49-F238E27FC236}">
                <a16:creationId xmlns:a16="http://schemas.microsoft.com/office/drawing/2014/main" id="{A8E8D970-CFB3-A8FD-34FD-EB4EF52C0428}"/>
              </a:ext>
            </a:extLst>
          </p:cNvPr>
          <p:cNvSpPr>
            <a:spLocks noGrp="1"/>
          </p:cNvSpPr>
          <p:nvPr>
            <p:ph type="ftr" sz="quarter" idx="11"/>
          </p:nvPr>
        </p:nvSpPr>
        <p:spPr/>
        <p:txBody>
          <a:bodyPr/>
          <a:lstStyle>
            <a:lvl1pPr>
              <a:defRPr/>
            </a:lvl1pPr>
          </a:lstStyle>
          <a:p>
            <a:pPr>
              <a:defRPr/>
            </a:pPr>
            <a:endParaRPr lang="en-US"/>
          </a:p>
        </p:txBody>
      </p:sp>
      <p:sp>
        <p:nvSpPr>
          <p:cNvPr id="11" name="Slide Number Placeholder 28">
            <a:extLst>
              <a:ext uri="{FF2B5EF4-FFF2-40B4-BE49-F238E27FC236}">
                <a16:creationId xmlns:a16="http://schemas.microsoft.com/office/drawing/2014/main" id="{95597522-26C4-F570-96B8-AB2F8A890575}"/>
              </a:ext>
            </a:extLst>
          </p:cNvPr>
          <p:cNvSpPr>
            <a:spLocks noGrp="1"/>
          </p:cNvSpPr>
          <p:nvPr>
            <p:ph type="sldNum" sz="quarter" idx="12"/>
          </p:nvPr>
        </p:nvSpPr>
        <p:spPr/>
        <p:txBody>
          <a:bodyPr/>
          <a:lstStyle>
            <a:lvl1pPr>
              <a:defRPr/>
            </a:lvl1pPr>
          </a:lstStyle>
          <a:p>
            <a:fld id="{7D617378-AE49-CD4C-9568-F8373C6C072D}" type="slidenum">
              <a:rPr lang="en-US" altLang="en-SA"/>
              <a:pPr/>
              <a:t>‹#›</a:t>
            </a:fld>
            <a:endParaRPr lang="en-US" altLang="en-SA"/>
          </a:p>
        </p:txBody>
      </p:sp>
    </p:spTree>
    <p:extLst>
      <p:ext uri="{BB962C8B-B14F-4D97-AF65-F5344CB8AC3E}">
        <p14:creationId xmlns:p14="http://schemas.microsoft.com/office/powerpoint/2010/main" val="3445174912"/>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id="{344EDB8B-187B-4AA0-8441-BE7EB8EC646F}"/>
              </a:ext>
            </a:extLst>
          </p:cNvPr>
          <p:cNvSpPr>
            <a:spLocks noGrp="1"/>
          </p:cNvSpPr>
          <p:nvPr>
            <p:ph type="dt" sz="half" idx="10"/>
          </p:nvPr>
        </p:nvSpPr>
        <p:spPr/>
        <p:txBody>
          <a:bodyPr/>
          <a:lstStyle>
            <a:lvl1pPr>
              <a:defRPr/>
            </a:lvl1pPr>
          </a:lstStyle>
          <a:p>
            <a:pPr>
              <a:defRPr/>
            </a:pPr>
            <a:endParaRPr lang="en-US"/>
          </a:p>
        </p:txBody>
      </p:sp>
      <p:sp>
        <p:nvSpPr>
          <p:cNvPr id="5" name="Footer Placeholder 2">
            <a:extLst>
              <a:ext uri="{FF2B5EF4-FFF2-40B4-BE49-F238E27FC236}">
                <a16:creationId xmlns:a16="http://schemas.microsoft.com/office/drawing/2014/main" id="{F7CD4EFF-3891-FAAD-1DC9-D51C54C620C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22">
            <a:extLst>
              <a:ext uri="{FF2B5EF4-FFF2-40B4-BE49-F238E27FC236}">
                <a16:creationId xmlns:a16="http://schemas.microsoft.com/office/drawing/2014/main" id="{50BBE18F-055F-05F2-DCF1-2DF6AECE2E0B}"/>
              </a:ext>
            </a:extLst>
          </p:cNvPr>
          <p:cNvSpPr>
            <a:spLocks noGrp="1"/>
          </p:cNvSpPr>
          <p:nvPr>
            <p:ph type="sldNum" sz="quarter" idx="12"/>
          </p:nvPr>
        </p:nvSpPr>
        <p:spPr/>
        <p:txBody>
          <a:bodyPr/>
          <a:lstStyle>
            <a:lvl1pPr>
              <a:defRPr/>
            </a:lvl1pPr>
          </a:lstStyle>
          <a:p>
            <a:fld id="{80891A5B-2B6F-9C4E-978E-F6AE6989D8F9}" type="slidenum">
              <a:rPr lang="en-US" altLang="en-SA"/>
              <a:pPr/>
              <a:t>‹#›</a:t>
            </a:fld>
            <a:endParaRPr lang="en-US" altLang="en-SA"/>
          </a:p>
        </p:txBody>
      </p:sp>
    </p:spTree>
    <p:extLst>
      <p:ext uri="{BB962C8B-B14F-4D97-AF65-F5344CB8AC3E}">
        <p14:creationId xmlns:p14="http://schemas.microsoft.com/office/powerpoint/2010/main" val="29765723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274640"/>
            <a:ext cx="55626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id="{1A4111F8-99A4-0122-9B56-F95941C59AA2}"/>
              </a:ext>
            </a:extLst>
          </p:cNvPr>
          <p:cNvSpPr>
            <a:spLocks noGrp="1"/>
          </p:cNvSpPr>
          <p:nvPr>
            <p:ph type="dt" sz="half" idx="10"/>
          </p:nvPr>
        </p:nvSpPr>
        <p:spPr/>
        <p:txBody>
          <a:bodyPr/>
          <a:lstStyle>
            <a:lvl1pPr>
              <a:defRPr/>
            </a:lvl1pPr>
          </a:lstStyle>
          <a:p>
            <a:pPr>
              <a:defRPr/>
            </a:pPr>
            <a:endParaRPr lang="en-US"/>
          </a:p>
        </p:txBody>
      </p:sp>
      <p:sp>
        <p:nvSpPr>
          <p:cNvPr id="5" name="Footer Placeholder 2">
            <a:extLst>
              <a:ext uri="{FF2B5EF4-FFF2-40B4-BE49-F238E27FC236}">
                <a16:creationId xmlns:a16="http://schemas.microsoft.com/office/drawing/2014/main" id="{286AA821-2C63-DF7F-84EE-9824BEFB2D0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22">
            <a:extLst>
              <a:ext uri="{FF2B5EF4-FFF2-40B4-BE49-F238E27FC236}">
                <a16:creationId xmlns:a16="http://schemas.microsoft.com/office/drawing/2014/main" id="{B3564824-A9F8-218A-4858-A63FEE272ECA}"/>
              </a:ext>
            </a:extLst>
          </p:cNvPr>
          <p:cNvSpPr>
            <a:spLocks noGrp="1"/>
          </p:cNvSpPr>
          <p:nvPr>
            <p:ph type="sldNum" sz="quarter" idx="12"/>
          </p:nvPr>
        </p:nvSpPr>
        <p:spPr/>
        <p:txBody>
          <a:bodyPr/>
          <a:lstStyle>
            <a:lvl1pPr>
              <a:defRPr/>
            </a:lvl1pPr>
          </a:lstStyle>
          <a:p>
            <a:fld id="{ECAF6901-B824-974A-A0E3-950B206A56F2}" type="slidenum">
              <a:rPr lang="en-US" altLang="en-SA"/>
              <a:pPr/>
              <a:t>‹#›</a:t>
            </a:fld>
            <a:endParaRPr lang="en-US" altLang="en-SA"/>
          </a:p>
        </p:txBody>
      </p:sp>
    </p:spTree>
    <p:extLst>
      <p:ext uri="{BB962C8B-B14F-4D97-AF65-F5344CB8AC3E}">
        <p14:creationId xmlns:p14="http://schemas.microsoft.com/office/powerpoint/2010/main" val="14575611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Content Placeholder 7"/>
          <p:cNvSpPr>
            <a:spLocks noGrp="1"/>
          </p:cNvSpPr>
          <p:nvPr>
            <p:ph sz="quarter" idx="1"/>
          </p:nvPr>
        </p:nvSpPr>
        <p:spPr>
          <a:xfrm>
            <a:off x="914400" y="1447800"/>
            <a:ext cx="77724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13">
            <a:extLst>
              <a:ext uri="{FF2B5EF4-FFF2-40B4-BE49-F238E27FC236}">
                <a16:creationId xmlns:a16="http://schemas.microsoft.com/office/drawing/2014/main" id="{85E5D57C-C3EC-1A77-8364-155084611551}"/>
              </a:ext>
            </a:extLst>
          </p:cNvPr>
          <p:cNvSpPr>
            <a:spLocks noGrp="1"/>
          </p:cNvSpPr>
          <p:nvPr>
            <p:ph type="dt" sz="half" idx="10"/>
          </p:nvPr>
        </p:nvSpPr>
        <p:spPr/>
        <p:txBody>
          <a:bodyPr/>
          <a:lstStyle>
            <a:lvl1pPr>
              <a:defRPr/>
            </a:lvl1pPr>
          </a:lstStyle>
          <a:p>
            <a:pPr>
              <a:defRPr/>
            </a:pPr>
            <a:endParaRPr lang="en-US"/>
          </a:p>
        </p:txBody>
      </p:sp>
      <p:sp>
        <p:nvSpPr>
          <p:cNvPr id="4" name="Footer Placeholder 2">
            <a:extLst>
              <a:ext uri="{FF2B5EF4-FFF2-40B4-BE49-F238E27FC236}">
                <a16:creationId xmlns:a16="http://schemas.microsoft.com/office/drawing/2014/main" id="{667B7E36-FA0C-9C04-3349-A2BA257094BA}"/>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22">
            <a:extLst>
              <a:ext uri="{FF2B5EF4-FFF2-40B4-BE49-F238E27FC236}">
                <a16:creationId xmlns:a16="http://schemas.microsoft.com/office/drawing/2014/main" id="{47FCA98C-C4EA-C366-0612-F36DAAC8309C}"/>
              </a:ext>
            </a:extLst>
          </p:cNvPr>
          <p:cNvSpPr>
            <a:spLocks noGrp="1"/>
          </p:cNvSpPr>
          <p:nvPr>
            <p:ph type="sldNum" sz="quarter" idx="12"/>
          </p:nvPr>
        </p:nvSpPr>
        <p:spPr/>
        <p:txBody>
          <a:bodyPr/>
          <a:lstStyle>
            <a:lvl1pPr>
              <a:defRPr/>
            </a:lvl1pPr>
          </a:lstStyle>
          <a:p>
            <a:fld id="{32473E08-4289-F642-B6E8-E0AF2BB3B628}" type="slidenum">
              <a:rPr lang="en-US" altLang="en-SA"/>
              <a:pPr/>
              <a:t>‹#›</a:t>
            </a:fld>
            <a:endParaRPr lang="en-US" altLang="en-SA"/>
          </a:p>
        </p:txBody>
      </p:sp>
    </p:spTree>
    <p:extLst>
      <p:ext uri="{BB962C8B-B14F-4D97-AF65-F5344CB8AC3E}">
        <p14:creationId xmlns:p14="http://schemas.microsoft.com/office/powerpoint/2010/main" val="16549553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F42F9E-08B9-1260-0225-6AF85F0B458F}"/>
              </a:ext>
            </a:extLst>
          </p:cNvPr>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useBgFill="1">
        <p:nvSpPr>
          <p:cNvPr id="5" name="Rounded Rectangle 4">
            <a:extLst>
              <a:ext uri="{FF2B5EF4-FFF2-40B4-BE49-F238E27FC236}">
                <a16:creationId xmlns:a16="http://schemas.microsoft.com/office/drawing/2014/main" id="{C61D0D8F-9DD8-3F88-24B1-CF1E9E72DF18}"/>
              </a:ext>
            </a:extLst>
          </p:cNvPr>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a:defRPr/>
            </a:pPr>
            <a:endParaRPr lang="en-US"/>
          </a:p>
        </p:txBody>
      </p:sp>
      <p:sp>
        <p:nvSpPr>
          <p:cNvPr id="6" name="Rectangle 5">
            <a:extLst>
              <a:ext uri="{FF2B5EF4-FFF2-40B4-BE49-F238E27FC236}">
                <a16:creationId xmlns:a16="http://schemas.microsoft.com/office/drawing/2014/main" id="{7765DDD1-1696-7891-996C-148DB1941286}"/>
              </a:ext>
            </a:extLst>
          </p:cNvPr>
          <p:cNvSpPr/>
          <p:nvPr/>
        </p:nvSpPr>
        <p:spPr>
          <a:xfrm flipV="1">
            <a:off x="69850" y="2376488"/>
            <a:ext cx="901382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Rectangle 6">
            <a:extLst>
              <a:ext uri="{FF2B5EF4-FFF2-40B4-BE49-F238E27FC236}">
                <a16:creationId xmlns:a16="http://schemas.microsoft.com/office/drawing/2014/main" id="{3314A253-5F4A-42F1-D47B-CB0EA8C1D90F}"/>
              </a:ext>
            </a:extLst>
          </p:cNvPr>
          <p:cNvSpPr/>
          <p:nvPr/>
        </p:nvSpPr>
        <p:spPr>
          <a:xfrm>
            <a:off x="69850" y="2341563"/>
            <a:ext cx="901382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Rectangle 7">
            <a:extLst>
              <a:ext uri="{FF2B5EF4-FFF2-40B4-BE49-F238E27FC236}">
                <a16:creationId xmlns:a16="http://schemas.microsoft.com/office/drawing/2014/main" id="{BD6D8645-769C-B4D7-A5A9-D589DB4ABC7E}"/>
              </a:ext>
            </a:extLst>
          </p:cNvPr>
          <p:cNvSpPr/>
          <p:nvPr/>
        </p:nvSpPr>
        <p:spPr>
          <a:xfrm>
            <a:off x="68263" y="2468563"/>
            <a:ext cx="9015412" cy="4603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722313" y="952500"/>
            <a:ext cx="7772400" cy="1362075"/>
          </a:xfrm>
        </p:spPr>
        <p:txBody>
          <a:bodyPr/>
          <a:lstStyle>
            <a:lvl1pPr algn="l">
              <a:buNone/>
              <a:defRPr sz="4000" b="0" cap="none"/>
            </a:lvl1pPr>
          </a:lstStyle>
          <a:p>
            <a:r>
              <a:rPr lang="en-US"/>
              <a:t>Click to edit Master title style</a:t>
            </a:r>
          </a:p>
        </p:txBody>
      </p:sp>
      <p:sp>
        <p:nvSpPr>
          <p:cNvPr id="3" name="Text Placeholder 2"/>
          <p:cNvSpPr>
            <a:spLocks noGrp="1"/>
          </p:cNvSpPr>
          <p:nvPr>
            <p:ph type="body" idx="1"/>
          </p:nvPr>
        </p:nvSpPr>
        <p:spPr>
          <a:xfrm>
            <a:off x="722313" y="2547938"/>
            <a:ext cx="7772400" cy="1338262"/>
          </a:xfrm>
        </p:spPr>
        <p:txBody>
          <a:bodyPr/>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9" name="Date Placeholder 3">
            <a:extLst>
              <a:ext uri="{FF2B5EF4-FFF2-40B4-BE49-F238E27FC236}">
                <a16:creationId xmlns:a16="http://schemas.microsoft.com/office/drawing/2014/main" id="{4F80519F-5B89-721D-7930-938EB15CD57C}"/>
              </a:ext>
            </a:extLst>
          </p:cNvPr>
          <p:cNvSpPr>
            <a:spLocks noGrp="1"/>
          </p:cNvSpPr>
          <p:nvPr>
            <p:ph type="dt" sz="half" idx="10"/>
          </p:nvPr>
        </p:nvSpPr>
        <p:spPr/>
        <p:txBody>
          <a:bodyPr/>
          <a:lstStyle>
            <a:lvl1pPr>
              <a:defRPr/>
            </a:lvl1pPr>
          </a:lstStyle>
          <a:p>
            <a:pPr>
              <a:defRPr/>
            </a:pPr>
            <a:endParaRPr lang="en-US"/>
          </a:p>
        </p:txBody>
      </p:sp>
      <p:sp>
        <p:nvSpPr>
          <p:cNvPr id="10" name="Footer Placeholder 4">
            <a:extLst>
              <a:ext uri="{FF2B5EF4-FFF2-40B4-BE49-F238E27FC236}">
                <a16:creationId xmlns:a16="http://schemas.microsoft.com/office/drawing/2014/main" id="{3B1A1000-8C8B-8959-6CDC-E3AFE1B97703}"/>
              </a:ext>
            </a:extLst>
          </p:cNvPr>
          <p:cNvSpPr>
            <a:spLocks noGrp="1"/>
          </p:cNvSpPr>
          <p:nvPr>
            <p:ph type="ftr" sz="quarter" idx="11"/>
          </p:nvPr>
        </p:nvSpPr>
        <p:spPr>
          <a:xfrm>
            <a:off x="800100" y="6172200"/>
            <a:ext cx="4000500" cy="457200"/>
          </a:xfrm>
        </p:spPr>
        <p:txBody>
          <a:bodyPr/>
          <a:lstStyle>
            <a:lvl1pPr>
              <a:defRPr/>
            </a:lvl1pPr>
          </a:lstStyle>
          <a:p>
            <a:pPr>
              <a:defRPr/>
            </a:pPr>
            <a:endParaRPr lang="en-US"/>
          </a:p>
        </p:txBody>
      </p:sp>
      <p:sp>
        <p:nvSpPr>
          <p:cNvPr id="11" name="Slide Number Placeholder 5">
            <a:extLst>
              <a:ext uri="{FF2B5EF4-FFF2-40B4-BE49-F238E27FC236}">
                <a16:creationId xmlns:a16="http://schemas.microsoft.com/office/drawing/2014/main" id="{2EC02A9F-BD1E-ACCB-0AD2-D6622BEB89D2}"/>
              </a:ext>
            </a:extLst>
          </p:cNvPr>
          <p:cNvSpPr>
            <a:spLocks noGrp="1"/>
          </p:cNvSpPr>
          <p:nvPr>
            <p:ph type="sldNum" sz="quarter" idx="12"/>
          </p:nvPr>
        </p:nvSpPr>
        <p:spPr>
          <a:xfrm>
            <a:off x="146050" y="6208713"/>
            <a:ext cx="457200" cy="457200"/>
          </a:xfrm>
        </p:spPr>
        <p:txBody>
          <a:bodyPr/>
          <a:lstStyle>
            <a:lvl1pPr>
              <a:defRPr/>
            </a:lvl1pPr>
          </a:lstStyle>
          <a:p>
            <a:fld id="{B8E16534-4938-0842-9E55-734CD2890475}" type="slidenum">
              <a:rPr lang="en-US" altLang="en-SA"/>
              <a:pPr/>
              <a:t>‹#›</a:t>
            </a:fld>
            <a:endParaRPr lang="en-US" altLang="en-SA"/>
          </a:p>
        </p:txBody>
      </p:sp>
    </p:spTree>
    <p:extLst>
      <p:ext uri="{BB962C8B-B14F-4D97-AF65-F5344CB8AC3E}">
        <p14:creationId xmlns:p14="http://schemas.microsoft.com/office/powerpoint/2010/main" val="4075360153"/>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
          </p:nvPr>
        </p:nvSpPr>
        <p:spPr>
          <a:xfrm>
            <a:off x="914400" y="1447800"/>
            <a:ext cx="374904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2"/>
          </p:nvPr>
        </p:nvSpPr>
        <p:spPr>
          <a:xfrm>
            <a:off x="4933950" y="1447800"/>
            <a:ext cx="374904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13">
            <a:extLst>
              <a:ext uri="{FF2B5EF4-FFF2-40B4-BE49-F238E27FC236}">
                <a16:creationId xmlns:a16="http://schemas.microsoft.com/office/drawing/2014/main" id="{4DDE2C29-AF94-CDBC-0BB2-93046145E0DF}"/>
              </a:ext>
            </a:extLst>
          </p:cNvPr>
          <p:cNvSpPr>
            <a:spLocks noGrp="1"/>
          </p:cNvSpPr>
          <p:nvPr>
            <p:ph type="dt" sz="half" idx="10"/>
          </p:nvPr>
        </p:nvSpPr>
        <p:spPr/>
        <p:txBody>
          <a:bodyPr/>
          <a:lstStyle>
            <a:lvl1pPr>
              <a:defRPr/>
            </a:lvl1pPr>
          </a:lstStyle>
          <a:p>
            <a:pPr>
              <a:defRPr/>
            </a:pPr>
            <a:endParaRPr lang="en-US"/>
          </a:p>
        </p:txBody>
      </p:sp>
      <p:sp>
        <p:nvSpPr>
          <p:cNvPr id="4" name="Footer Placeholder 2">
            <a:extLst>
              <a:ext uri="{FF2B5EF4-FFF2-40B4-BE49-F238E27FC236}">
                <a16:creationId xmlns:a16="http://schemas.microsoft.com/office/drawing/2014/main" id="{78A0CD63-52E1-5FA1-99C5-1F490A8D8461}"/>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22">
            <a:extLst>
              <a:ext uri="{FF2B5EF4-FFF2-40B4-BE49-F238E27FC236}">
                <a16:creationId xmlns:a16="http://schemas.microsoft.com/office/drawing/2014/main" id="{12BDC649-F846-36CE-F867-DC7654FE620E}"/>
              </a:ext>
            </a:extLst>
          </p:cNvPr>
          <p:cNvSpPr>
            <a:spLocks noGrp="1"/>
          </p:cNvSpPr>
          <p:nvPr>
            <p:ph type="sldNum" sz="quarter" idx="12"/>
          </p:nvPr>
        </p:nvSpPr>
        <p:spPr/>
        <p:txBody>
          <a:bodyPr/>
          <a:lstStyle>
            <a:lvl1pPr>
              <a:defRPr/>
            </a:lvl1pPr>
          </a:lstStyle>
          <a:p>
            <a:fld id="{8212351A-E098-5C42-A6E6-9A0D5F6BC888}" type="slidenum">
              <a:rPr lang="en-US" altLang="en-SA"/>
              <a:pPr/>
              <a:t>‹#›</a:t>
            </a:fld>
            <a:endParaRPr lang="en-US" altLang="en-SA"/>
          </a:p>
        </p:txBody>
      </p:sp>
    </p:spTree>
    <p:extLst>
      <p:ext uri="{BB962C8B-B14F-4D97-AF65-F5344CB8AC3E}">
        <p14:creationId xmlns:p14="http://schemas.microsoft.com/office/powerpoint/2010/main" val="1947429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11" name="Content Placeholder 10"/>
          <p:cNvSpPr>
            <a:spLocks noGrp="1"/>
          </p:cNvSpPr>
          <p:nvPr>
            <p:ph sz="half" idx="2"/>
          </p:nvPr>
        </p:nvSpPr>
        <p:spPr>
          <a:xfrm>
            <a:off x="914400" y="2247900"/>
            <a:ext cx="37338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half" idx="4"/>
          </p:nvPr>
        </p:nvSpPr>
        <p:spPr>
          <a:xfrm>
            <a:off x="4953000" y="2247900"/>
            <a:ext cx="37338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a:extLst>
              <a:ext uri="{FF2B5EF4-FFF2-40B4-BE49-F238E27FC236}">
                <a16:creationId xmlns:a16="http://schemas.microsoft.com/office/drawing/2014/main" id="{1CC68A3A-2C2B-B9DB-D34B-2C75850FA25B}"/>
              </a:ext>
            </a:extLst>
          </p:cNvPr>
          <p:cNvSpPr>
            <a:spLocks noGrp="1"/>
          </p:cNvSpPr>
          <p:nvPr>
            <p:ph type="dt" sz="half" idx="10"/>
          </p:nvPr>
        </p:nvSpPr>
        <p:spPr/>
        <p:txBody>
          <a:bodyPr/>
          <a:lstStyle>
            <a:lvl1pPr>
              <a:defRPr/>
            </a:lvl1pPr>
          </a:lstStyle>
          <a:p>
            <a:pPr>
              <a:defRPr/>
            </a:pPr>
            <a:endParaRPr lang="en-US"/>
          </a:p>
        </p:txBody>
      </p:sp>
      <p:sp>
        <p:nvSpPr>
          <p:cNvPr id="6" name="Footer Placeholder 2">
            <a:extLst>
              <a:ext uri="{FF2B5EF4-FFF2-40B4-BE49-F238E27FC236}">
                <a16:creationId xmlns:a16="http://schemas.microsoft.com/office/drawing/2014/main" id="{8F6F20AF-B76B-6AED-C505-9C68B4D8C85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22">
            <a:extLst>
              <a:ext uri="{FF2B5EF4-FFF2-40B4-BE49-F238E27FC236}">
                <a16:creationId xmlns:a16="http://schemas.microsoft.com/office/drawing/2014/main" id="{CF8242FF-02B8-B15B-20AE-CF761D23E185}"/>
              </a:ext>
            </a:extLst>
          </p:cNvPr>
          <p:cNvSpPr>
            <a:spLocks noGrp="1"/>
          </p:cNvSpPr>
          <p:nvPr>
            <p:ph type="sldNum" sz="quarter" idx="12"/>
          </p:nvPr>
        </p:nvSpPr>
        <p:spPr/>
        <p:txBody>
          <a:bodyPr/>
          <a:lstStyle>
            <a:lvl1pPr>
              <a:defRPr/>
            </a:lvl1pPr>
          </a:lstStyle>
          <a:p>
            <a:fld id="{3F009265-8794-1B44-9249-5A0DA276C529}" type="slidenum">
              <a:rPr lang="en-US" altLang="en-SA"/>
              <a:pPr/>
              <a:t>‹#›</a:t>
            </a:fld>
            <a:endParaRPr lang="en-US" altLang="en-SA"/>
          </a:p>
        </p:txBody>
      </p:sp>
    </p:spTree>
    <p:extLst>
      <p:ext uri="{BB962C8B-B14F-4D97-AF65-F5344CB8AC3E}">
        <p14:creationId xmlns:p14="http://schemas.microsoft.com/office/powerpoint/2010/main" val="14084221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13">
            <a:extLst>
              <a:ext uri="{FF2B5EF4-FFF2-40B4-BE49-F238E27FC236}">
                <a16:creationId xmlns:a16="http://schemas.microsoft.com/office/drawing/2014/main" id="{18EFE6AA-A03D-F177-0070-9CBE3DC45627}"/>
              </a:ext>
            </a:extLst>
          </p:cNvPr>
          <p:cNvSpPr>
            <a:spLocks noGrp="1"/>
          </p:cNvSpPr>
          <p:nvPr>
            <p:ph type="dt" sz="half" idx="10"/>
          </p:nvPr>
        </p:nvSpPr>
        <p:spPr/>
        <p:txBody>
          <a:bodyPr/>
          <a:lstStyle>
            <a:lvl1pPr>
              <a:defRPr/>
            </a:lvl1pPr>
          </a:lstStyle>
          <a:p>
            <a:pPr>
              <a:defRPr/>
            </a:pPr>
            <a:endParaRPr lang="en-US"/>
          </a:p>
        </p:txBody>
      </p:sp>
      <p:sp>
        <p:nvSpPr>
          <p:cNvPr id="4" name="Footer Placeholder 2">
            <a:extLst>
              <a:ext uri="{FF2B5EF4-FFF2-40B4-BE49-F238E27FC236}">
                <a16:creationId xmlns:a16="http://schemas.microsoft.com/office/drawing/2014/main" id="{D8D2FA26-6BF9-310C-5111-8AC1C689EDE3}"/>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22">
            <a:extLst>
              <a:ext uri="{FF2B5EF4-FFF2-40B4-BE49-F238E27FC236}">
                <a16:creationId xmlns:a16="http://schemas.microsoft.com/office/drawing/2014/main" id="{E9371509-7F7A-05A9-F2A6-50583B15A19D}"/>
              </a:ext>
            </a:extLst>
          </p:cNvPr>
          <p:cNvSpPr>
            <a:spLocks noGrp="1"/>
          </p:cNvSpPr>
          <p:nvPr>
            <p:ph type="sldNum" sz="quarter" idx="12"/>
          </p:nvPr>
        </p:nvSpPr>
        <p:spPr/>
        <p:txBody>
          <a:bodyPr/>
          <a:lstStyle>
            <a:lvl1pPr>
              <a:defRPr/>
            </a:lvl1pPr>
          </a:lstStyle>
          <a:p>
            <a:fld id="{3B071AD5-DDCE-1642-A506-A0C574024512}" type="slidenum">
              <a:rPr lang="en-US" altLang="en-SA"/>
              <a:pPr/>
              <a:t>‹#›</a:t>
            </a:fld>
            <a:endParaRPr lang="en-US" altLang="en-SA"/>
          </a:p>
        </p:txBody>
      </p:sp>
    </p:spTree>
    <p:extLst>
      <p:ext uri="{BB962C8B-B14F-4D97-AF65-F5344CB8AC3E}">
        <p14:creationId xmlns:p14="http://schemas.microsoft.com/office/powerpoint/2010/main" val="42754528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a:extLst>
              <a:ext uri="{FF2B5EF4-FFF2-40B4-BE49-F238E27FC236}">
                <a16:creationId xmlns:a16="http://schemas.microsoft.com/office/drawing/2014/main" id="{43EBFE8C-E3FD-60F3-117D-517C2834BF49}"/>
              </a:ext>
            </a:extLst>
          </p:cNvPr>
          <p:cNvSpPr>
            <a:spLocks noGrp="1"/>
          </p:cNvSpPr>
          <p:nvPr>
            <p:ph type="dt" sz="half" idx="10"/>
          </p:nvPr>
        </p:nvSpPr>
        <p:spPr/>
        <p:txBody>
          <a:bodyPr/>
          <a:lstStyle>
            <a:lvl1pPr>
              <a:defRPr/>
            </a:lvl1pPr>
          </a:lstStyle>
          <a:p>
            <a:pPr>
              <a:defRPr/>
            </a:pPr>
            <a:endParaRPr lang="en-US"/>
          </a:p>
        </p:txBody>
      </p:sp>
      <p:sp>
        <p:nvSpPr>
          <p:cNvPr id="3" name="Footer Placeholder 2">
            <a:extLst>
              <a:ext uri="{FF2B5EF4-FFF2-40B4-BE49-F238E27FC236}">
                <a16:creationId xmlns:a16="http://schemas.microsoft.com/office/drawing/2014/main" id="{6D5407DF-0848-AD8A-1920-6C11286AB338}"/>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22">
            <a:extLst>
              <a:ext uri="{FF2B5EF4-FFF2-40B4-BE49-F238E27FC236}">
                <a16:creationId xmlns:a16="http://schemas.microsoft.com/office/drawing/2014/main" id="{25BB80A0-1608-DEFA-C8F7-8B87EC74C48E}"/>
              </a:ext>
            </a:extLst>
          </p:cNvPr>
          <p:cNvSpPr>
            <a:spLocks noGrp="1"/>
          </p:cNvSpPr>
          <p:nvPr>
            <p:ph type="sldNum" sz="quarter" idx="12"/>
          </p:nvPr>
        </p:nvSpPr>
        <p:spPr/>
        <p:txBody>
          <a:bodyPr/>
          <a:lstStyle>
            <a:lvl1pPr>
              <a:defRPr/>
            </a:lvl1pPr>
          </a:lstStyle>
          <a:p>
            <a:fld id="{092DE640-6A68-554D-A3E8-ED320723F8CB}" type="slidenum">
              <a:rPr lang="en-US" altLang="en-SA"/>
              <a:pPr/>
              <a:t>‹#›</a:t>
            </a:fld>
            <a:endParaRPr lang="en-US" altLang="en-SA"/>
          </a:p>
        </p:txBody>
      </p:sp>
    </p:spTree>
    <p:extLst>
      <p:ext uri="{BB962C8B-B14F-4D97-AF65-F5344CB8AC3E}">
        <p14:creationId xmlns:p14="http://schemas.microsoft.com/office/powerpoint/2010/main" val="21323964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58C277-411B-5EC5-8BA4-653A1F3A8831}"/>
              </a:ext>
            </a:extLst>
          </p:cNvPr>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useBgFill="1">
        <p:nvSpPr>
          <p:cNvPr id="5" name="Rounded Rectangle 4">
            <a:extLst>
              <a:ext uri="{FF2B5EF4-FFF2-40B4-BE49-F238E27FC236}">
                <a16:creationId xmlns:a16="http://schemas.microsoft.com/office/drawing/2014/main" id="{626E3517-34CA-F463-4DEA-72F3A499D582}"/>
              </a:ext>
            </a:extLst>
          </p:cNvPr>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914400" y="273050"/>
            <a:ext cx="7772400" cy="1143000"/>
          </a:xfrm>
        </p:spPr>
        <p:txBody>
          <a:bodyPr/>
          <a:lstStyle>
            <a:lvl1pPr algn="l">
              <a:buNone/>
              <a:defRPr sz="4000" b="0"/>
            </a:lvl1pPr>
          </a:lstStyle>
          <a:p>
            <a:r>
              <a:rPr lang="en-US"/>
              <a:t>Click to edit Master title style</a:t>
            </a:r>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11" name="Content Placeholder 10"/>
          <p:cNvSpPr>
            <a:spLocks noGrp="1"/>
          </p:cNvSpPr>
          <p:nvPr>
            <p:ph sz="quarter" idx="1"/>
          </p:nvPr>
        </p:nvSpPr>
        <p:spPr>
          <a:xfrm>
            <a:off x="2971800" y="1600200"/>
            <a:ext cx="57150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4">
            <a:extLst>
              <a:ext uri="{FF2B5EF4-FFF2-40B4-BE49-F238E27FC236}">
                <a16:creationId xmlns:a16="http://schemas.microsoft.com/office/drawing/2014/main" id="{F72519D7-B96B-A90B-CBAF-527D4C1C22A1}"/>
              </a:ext>
            </a:extLst>
          </p:cNvPr>
          <p:cNvSpPr>
            <a:spLocks noGrp="1"/>
          </p:cNvSpPr>
          <p:nvPr>
            <p:ph type="dt" sz="half" idx="10"/>
          </p:nvPr>
        </p:nvSpPr>
        <p:spPr/>
        <p:txBody>
          <a:bodyPr/>
          <a:lstStyle>
            <a:lvl1pPr>
              <a:defRPr/>
            </a:lvl1pPr>
          </a:lstStyle>
          <a:p>
            <a:pPr>
              <a:defRPr/>
            </a:pPr>
            <a:endParaRPr lang="en-US"/>
          </a:p>
        </p:txBody>
      </p:sp>
      <p:sp>
        <p:nvSpPr>
          <p:cNvPr id="7" name="Footer Placeholder 5">
            <a:extLst>
              <a:ext uri="{FF2B5EF4-FFF2-40B4-BE49-F238E27FC236}">
                <a16:creationId xmlns:a16="http://schemas.microsoft.com/office/drawing/2014/main" id="{1EB1F63F-361C-C7E9-7EBE-A86EFDA9ED2E}"/>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0650D7E8-14E3-F043-330C-CD7072535569}"/>
              </a:ext>
            </a:extLst>
          </p:cNvPr>
          <p:cNvSpPr>
            <a:spLocks noGrp="1"/>
          </p:cNvSpPr>
          <p:nvPr>
            <p:ph type="sldNum" sz="quarter" idx="12"/>
          </p:nvPr>
        </p:nvSpPr>
        <p:spPr/>
        <p:txBody>
          <a:bodyPr/>
          <a:lstStyle>
            <a:lvl1pPr>
              <a:defRPr/>
            </a:lvl1pPr>
          </a:lstStyle>
          <a:p>
            <a:fld id="{7781991C-C3DE-AF41-AAE4-F21047C80025}" type="slidenum">
              <a:rPr lang="en-US" altLang="en-SA"/>
              <a:pPr/>
              <a:t>‹#›</a:t>
            </a:fld>
            <a:endParaRPr lang="en-US" altLang="en-SA"/>
          </a:p>
        </p:txBody>
      </p:sp>
    </p:spTree>
    <p:extLst>
      <p:ext uri="{BB962C8B-B14F-4D97-AF65-F5344CB8AC3E}">
        <p14:creationId xmlns:p14="http://schemas.microsoft.com/office/powerpoint/2010/main" val="9888704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FE684EF-B7B3-3845-18A8-34979B185927}"/>
              </a:ext>
            </a:extLst>
          </p:cNvPr>
          <p:cNvSpPr/>
          <p:nvPr/>
        </p:nvSpPr>
        <p:spPr>
          <a:xfrm flipV="1">
            <a:off x="68263" y="4683125"/>
            <a:ext cx="900747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Rectangle 5">
            <a:extLst>
              <a:ext uri="{FF2B5EF4-FFF2-40B4-BE49-F238E27FC236}">
                <a16:creationId xmlns:a16="http://schemas.microsoft.com/office/drawing/2014/main" id="{7AFA83A0-D313-022F-C3F5-CD0CDB3D33B4}"/>
              </a:ext>
            </a:extLst>
          </p:cNvPr>
          <p:cNvSpPr/>
          <p:nvPr/>
        </p:nvSpPr>
        <p:spPr>
          <a:xfrm>
            <a:off x="68263" y="4649788"/>
            <a:ext cx="900747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Rectangle 6">
            <a:extLst>
              <a:ext uri="{FF2B5EF4-FFF2-40B4-BE49-F238E27FC236}">
                <a16:creationId xmlns:a16="http://schemas.microsoft.com/office/drawing/2014/main" id="{9DED8E5C-62DF-C2FF-583F-12F37D86E00A}"/>
              </a:ext>
            </a:extLst>
          </p:cNvPr>
          <p:cNvSpPr/>
          <p:nvPr/>
        </p:nvSpPr>
        <p:spPr>
          <a:xfrm>
            <a:off x="68263" y="4773613"/>
            <a:ext cx="9007475" cy="476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lang="en-US"/>
              <a:t>Click to edit Master title style</a:t>
            </a:r>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a:r>
              <a:rPr lang="en-US"/>
              <a:t>Click to edit Master text styles</a:t>
            </a:r>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normAutofit/>
          </a:bodyPr>
          <a:lstStyle>
            <a:lvl1pPr marL="0" indent="0">
              <a:buNone/>
              <a:defRPr sz="3200"/>
            </a:lvl1pPr>
          </a:lstStyle>
          <a:p>
            <a:pPr lvl="0"/>
            <a:r>
              <a:rPr lang="en-US" noProof="0"/>
              <a:t>Click icon to add picture</a:t>
            </a:r>
            <a:endParaRPr lang="en-US" noProof="0" dirty="0"/>
          </a:p>
        </p:txBody>
      </p:sp>
      <p:sp>
        <p:nvSpPr>
          <p:cNvPr id="8" name="Date Placeholder 4">
            <a:extLst>
              <a:ext uri="{FF2B5EF4-FFF2-40B4-BE49-F238E27FC236}">
                <a16:creationId xmlns:a16="http://schemas.microsoft.com/office/drawing/2014/main" id="{1193C596-AFC5-3F91-A7A0-4CF7C34F7FB0}"/>
              </a:ext>
            </a:extLst>
          </p:cNvPr>
          <p:cNvSpPr>
            <a:spLocks noGrp="1"/>
          </p:cNvSpPr>
          <p:nvPr>
            <p:ph type="dt" sz="half" idx="10"/>
          </p:nvPr>
        </p:nvSpPr>
        <p:spPr/>
        <p:txBody>
          <a:bodyPr/>
          <a:lstStyle>
            <a:lvl1pPr>
              <a:defRPr/>
            </a:lvl1pPr>
          </a:lstStyle>
          <a:p>
            <a:pPr>
              <a:defRPr/>
            </a:pPr>
            <a:endParaRPr lang="en-US"/>
          </a:p>
        </p:txBody>
      </p:sp>
      <p:sp>
        <p:nvSpPr>
          <p:cNvPr id="9" name="Footer Placeholder 5">
            <a:extLst>
              <a:ext uri="{FF2B5EF4-FFF2-40B4-BE49-F238E27FC236}">
                <a16:creationId xmlns:a16="http://schemas.microsoft.com/office/drawing/2014/main" id="{2D0FF386-9F31-37F4-FB59-C574A6B3791C}"/>
              </a:ext>
            </a:extLst>
          </p:cNvPr>
          <p:cNvSpPr>
            <a:spLocks noGrp="1"/>
          </p:cNvSpPr>
          <p:nvPr>
            <p:ph type="ftr" sz="quarter" idx="11"/>
          </p:nvPr>
        </p:nvSpPr>
        <p:spPr>
          <a:xfrm>
            <a:off x="914400" y="6172200"/>
            <a:ext cx="3886200" cy="457200"/>
          </a:xfrm>
        </p:spPr>
        <p:txBody>
          <a:bodyPr/>
          <a:lstStyle>
            <a:lvl1pPr>
              <a:defRPr/>
            </a:lvl1pPr>
          </a:lstStyle>
          <a:p>
            <a:pPr>
              <a:defRPr/>
            </a:pPr>
            <a:endParaRPr lang="en-US"/>
          </a:p>
        </p:txBody>
      </p:sp>
      <p:sp>
        <p:nvSpPr>
          <p:cNvPr id="10" name="Slide Number Placeholder 6">
            <a:extLst>
              <a:ext uri="{FF2B5EF4-FFF2-40B4-BE49-F238E27FC236}">
                <a16:creationId xmlns:a16="http://schemas.microsoft.com/office/drawing/2014/main" id="{9012850A-C3FC-EF24-8FA9-6952BF174E33}"/>
              </a:ext>
            </a:extLst>
          </p:cNvPr>
          <p:cNvSpPr>
            <a:spLocks noGrp="1"/>
          </p:cNvSpPr>
          <p:nvPr>
            <p:ph type="sldNum" sz="quarter" idx="12"/>
          </p:nvPr>
        </p:nvSpPr>
        <p:spPr>
          <a:xfrm>
            <a:off x="146050" y="6208713"/>
            <a:ext cx="457200" cy="457200"/>
          </a:xfrm>
        </p:spPr>
        <p:txBody>
          <a:bodyPr/>
          <a:lstStyle>
            <a:lvl1pPr>
              <a:defRPr/>
            </a:lvl1pPr>
          </a:lstStyle>
          <a:p>
            <a:fld id="{2DDFCF12-7E70-7D44-9EC0-B74F92EB7DDE}" type="slidenum">
              <a:rPr lang="en-US" altLang="en-SA"/>
              <a:pPr/>
              <a:t>‹#›</a:t>
            </a:fld>
            <a:endParaRPr lang="en-US" altLang="en-SA"/>
          </a:p>
        </p:txBody>
      </p:sp>
    </p:spTree>
    <p:extLst>
      <p:ext uri="{BB962C8B-B14F-4D97-AF65-F5344CB8AC3E}">
        <p14:creationId xmlns:p14="http://schemas.microsoft.com/office/powerpoint/2010/main" val="9327283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11379B0-F5B1-C005-DCC2-E7E98D9E3058}"/>
              </a:ext>
            </a:extLst>
          </p:cNvPr>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useBgFill="1">
        <p:nvSpPr>
          <p:cNvPr id="8" name="Rounded Rectangle 7">
            <a:extLst>
              <a:ext uri="{FF2B5EF4-FFF2-40B4-BE49-F238E27FC236}">
                <a16:creationId xmlns:a16="http://schemas.microsoft.com/office/drawing/2014/main" id="{B8C297C0-91B9-BD47-277F-C2732BD88FE4}"/>
              </a:ext>
            </a:extLst>
          </p:cNvPr>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defRPr/>
            </a:pPr>
            <a:endParaRPr lang="en-US"/>
          </a:p>
        </p:txBody>
      </p:sp>
      <p:sp>
        <p:nvSpPr>
          <p:cNvPr id="1028" name="Title Placeholder 21">
            <a:extLst>
              <a:ext uri="{FF2B5EF4-FFF2-40B4-BE49-F238E27FC236}">
                <a16:creationId xmlns:a16="http://schemas.microsoft.com/office/drawing/2014/main" id="{60A8FA5C-6850-F1A5-A64D-880A9A9FFA37}"/>
              </a:ext>
            </a:extLst>
          </p:cNvPr>
          <p:cNvSpPr>
            <a:spLocks noGrp="1"/>
          </p:cNvSpPr>
          <p:nvPr>
            <p:ph type="title"/>
          </p:nvPr>
        </p:nvSpPr>
        <p:spPr bwMode="auto">
          <a:xfrm>
            <a:off x="914400" y="274638"/>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91440" numCol="1" anchor="b" anchorCtr="0" compatLnSpc="1">
            <a:prstTxWarp prst="textNoShape">
              <a:avLst/>
            </a:prstTxWarp>
          </a:bodyPr>
          <a:lstStyle/>
          <a:p>
            <a:pPr lvl="0"/>
            <a:r>
              <a:rPr lang="en-US" altLang="en-SA"/>
              <a:t>Click to edit Master title style</a:t>
            </a:r>
          </a:p>
        </p:txBody>
      </p:sp>
      <p:sp>
        <p:nvSpPr>
          <p:cNvPr id="1029" name="Text Placeholder 12">
            <a:extLst>
              <a:ext uri="{FF2B5EF4-FFF2-40B4-BE49-F238E27FC236}">
                <a16:creationId xmlns:a16="http://schemas.microsoft.com/office/drawing/2014/main" id="{8A83E894-05A4-AF8F-460A-22B16559283B}"/>
              </a:ext>
            </a:extLst>
          </p:cNvPr>
          <p:cNvSpPr>
            <a:spLocks noGrp="1"/>
          </p:cNvSpPr>
          <p:nvPr>
            <p:ph type="body" idx="1"/>
          </p:nvPr>
        </p:nvSpPr>
        <p:spPr bwMode="auto">
          <a:xfrm>
            <a:off x="914400" y="1447800"/>
            <a:ext cx="7772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SA"/>
              <a:t>Click to edit Master text styles</a:t>
            </a:r>
          </a:p>
          <a:p>
            <a:pPr lvl="1"/>
            <a:r>
              <a:rPr lang="en-US" altLang="en-SA"/>
              <a:t>Second level</a:t>
            </a:r>
          </a:p>
          <a:p>
            <a:pPr lvl="2"/>
            <a:r>
              <a:rPr lang="en-US" altLang="en-SA"/>
              <a:t>Third level</a:t>
            </a:r>
          </a:p>
          <a:p>
            <a:pPr lvl="3"/>
            <a:r>
              <a:rPr lang="en-US" altLang="en-SA"/>
              <a:t>Fourth level</a:t>
            </a:r>
          </a:p>
          <a:p>
            <a:pPr lvl="4"/>
            <a:r>
              <a:rPr lang="en-US" altLang="en-SA"/>
              <a:t>Fifth level</a:t>
            </a:r>
          </a:p>
        </p:txBody>
      </p:sp>
      <p:sp>
        <p:nvSpPr>
          <p:cNvPr id="14" name="Date Placeholder 13">
            <a:extLst>
              <a:ext uri="{FF2B5EF4-FFF2-40B4-BE49-F238E27FC236}">
                <a16:creationId xmlns:a16="http://schemas.microsoft.com/office/drawing/2014/main" id="{BE247545-9772-E5B9-58DD-1857A308C917}"/>
              </a:ext>
            </a:extLst>
          </p:cNvPr>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cs typeface="Arial" charset="0"/>
              </a:defRPr>
            </a:lvl1pPr>
          </a:lstStyle>
          <a:p>
            <a:pPr>
              <a:defRPr/>
            </a:pPr>
            <a:endParaRPr lang="en-US"/>
          </a:p>
        </p:txBody>
      </p:sp>
      <p:sp>
        <p:nvSpPr>
          <p:cNvPr id="3" name="Footer Placeholder 2">
            <a:extLst>
              <a:ext uri="{FF2B5EF4-FFF2-40B4-BE49-F238E27FC236}">
                <a16:creationId xmlns:a16="http://schemas.microsoft.com/office/drawing/2014/main" id="{BDB0734E-6B3D-E004-423D-A17CD95A416A}"/>
              </a:ext>
            </a:extLst>
          </p:cNvPr>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cs typeface="Arial" charset="0"/>
              </a:defRPr>
            </a:lvl1pPr>
          </a:lstStyle>
          <a:p>
            <a:pPr>
              <a:defRPr/>
            </a:pPr>
            <a:endParaRPr lang="en-US"/>
          </a:p>
        </p:txBody>
      </p:sp>
      <p:sp>
        <p:nvSpPr>
          <p:cNvPr id="23" name="Slide Number Placeholder 22">
            <a:extLst>
              <a:ext uri="{FF2B5EF4-FFF2-40B4-BE49-F238E27FC236}">
                <a16:creationId xmlns:a16="http://schemas.microsoft.com/office/drawing/2014/main" id="{50D4CE48-88C0-D597-904B-5C668CADD24E}"/>
              </a:ext>
            </a:extLst>
          </p:cNvPr>
          <p:cNvSpPr>
            <a:spLocks noGrp="1"/>
          </p:cNvSpPr>
          <p:nvPr>
            <p:ph type="sldNum" sz="quarter" idx="4"/>
          </p:nvPr>
        </p:nvSpPr>
        <p:spPr>
          <a:xfrm>
            <a:off x="146050" y="6210300"/>
            <a:ext cx="457200" cy="457200"/>
          </a:xfrm>
          <a:prstGeom prst="ellipse">
            <a:avLst/>
          </a:prstGeom>
          <a:solidFill>
            <a:schemeClr val="accent1"/>
          </a:solidFill>
        </p:spPr>
        <p:txBody>
          <a:bodyPr vert="horz" wrap="none" lIns="0" tIns="0" rIns="0" bIns="0" numCol="1" anchor="ctr" anchorCtr="1" compatLnSpc="1">
            <a:prstTxWarp prst="textNoShape">
              <a:avLst/>
            </a:prstTxWarp>
            <a:noAutofit/>
          </a:bodyPr>
          <a:lstStyle>
            <a:lvl1pPr algn="ctr">
              <a:defRPr sz="1400">
                <a:solidFill>
                  <a:srgbClr val="FFFFFF"/>
                </a:solidFill>
                <a:latin typeface="Franklin Gothic Book" panose="020B0503020102020204" pitchFamily="34" charset="0"/>
              </a:defRPr>
            </a:lvl1pPr>
          </a:lstStyle>
          <a:p>
            <a:fld id="{FEE6B1AE-4C36-5349-A36B-9EEB1FC09547}" type="slidenum">
              <a:rPr lang="en-US" altLang="en-SA"/>
              <a:pPr/>
              <a:t>‹#›</a:t>
            </a:fld>
            <a:endParaRPr lang="en-US" altLang="en-SA"/>
          </a:p>
        </p:txBody>
      </p:sp>
    </p:spTree>
  </p:cSld>
  <p:clrMap bg1="lt1" tx1="dk1" bg2="lt2" tx2="dk2" accent1="accent1" accent2="accent2" accent3="accent3" accent4="accent4" accent5="accent5" accent6="accent6" hlink="hlink" folHlink="folHlink"/>
  <p:sldLayoutIdLst>
    <p:sldLayoutId id="2147483722" r:id="rId1"/>
    <p:sldLayoutId id="2147483715" r:id="rId2"/>
    <p:sldLayoutId id="2147483723" r:id="rId3"/>
    <p:sldLayoutId id="2147483716" r:id="rId4"/>
    <p:sldLayoutId id="2147483717" r:id="rId5"/>
    <p:sldLayoutId id="2147483718" r:id="rId6"/>
    <p:sldLayoutId id="2147483719" r:id="rId7"/>
    <p:sldLayoutId id="2147483724" r:id="rId8"/>
    <p:sldLayoutId id="2147483725" r:id="rId9"/>
    <p:sldLayoutId id="2147483720" r:id="rId10"/>
    <p:sldLayoutId id="2147483721" r:id="rId11"/>
  </p:sldLayoutIdLst>
  <p:hf hdr="0" ftr="0" dt="0"/>
  <p:txStyles>
    <p:titleStyle>
      <a:lvl1pPr algn="l" rtl="0" fontAlgn="base">
        <a:spcBef>
          <a:spcPct val="0"/>
        </a:spcBef>
        <a:spcAft>
          <a:spcPct val="0"/>
        </a:spcAft>
        <a:defRPr sz="4000" kern="1200">
          <a:solidFill>
            <a:schemeClr val="tx2"/>
          </a:solidFill>
          <a:latin typeface="+mj-lt"/>
          <a:ea typeface="+mj-ea"/>
          <a:cs typeface="+mj-cs"/>
        </a:defRPr>
      </a:lvl1pPr>
      <a:lvl2pPr algn="l" rtl="0" fontAlgn="base">
        <a:spcBef>
          <a:spcPct val="0"/>
        </a:spcBef>
        <a:spcAft>
          <a:spcPct val="0"/>
        </a:spcAft>
        <a:defRPr sz="4000">
          <a:solidFill>
            <a:schemeClr val="tx2"/>
          </a:solidFill>
          <a:latin typeface="Franklin Gothic Book" panose="020B0503020102020204" pitchFamily="34" charset="0"/>
        </a:defRPr>
      </a:lvl2pPr>
      <a:lvl3pPr algn="l" rtl="0" fontAlgn="base">
        <a:spcBef>
          <a:spcPct val="0"/>
        </a:spcBef>
        <a:spcAft>
          <a:spcPct val="0"/>
        </a:spcAft>
        <a:defRPr sz="4000">
          <a:solidFill>
            <a:schemeClr val="tx2"/>
          </a:solidFill>
          <a:latin typeface="Franklin Gothic Book" panose="020B0503020102020204" pitchFamily="34" charset="0"/>
        </a:defRPr>
      </a:lvl3pPr>
      <a:lvl4pPr algn="l" rtl="0" fontAlgn="base">
        <a:spcBef>
          <a:spcPct val="0"/>
        </a:spcBef>
        <a:spcAft>
          <a:spcPct val="0"/>
        </a:spcAft>
        <a:defRPr sz="4000">
          <a:solidFill>
            <a:schemeClr val="tx2"/>
          </a:solidFill>
          <a:latin typeface="Franklin Gothic Book" panose="020B0503020102020204" pitchFamily="34" charset="0"/>
        </a:defRPr>
      </a:lvl4pPr>
      <a:lvl5pPr algn="l" rtl="0" fontAlgn="base">
        <a:spcBef>
          <a:spcPct val="0"/>
        </a:spcBef>
        <a:spcAft>
          <a:spcPct val="0"/>
        </a:spcAft>
        <a:defRPr sz="4000">
          <a:solidFill>
            <a:schemeClr val="tx2"/>
          </a:solidFill>
          <a:latin typeface="Franklin Gothic Book" panose="020B0503020102020204" pitchFamily="34" charset="0"/>
        </a:defRPr>
      </a:lvl5pPr>
      <a:lvl6pPr marL="457200" algn="l" rtl="0" fontAlgn="base">
        <a:spcBef>
          <a:spcPct val="0"/>
        </a:spcBef>
        <a:spcAft>
          <a:spcPct val="0"/>
        </a:spcAft>
        <a:defRPr sz="4000">
          <a:solidFill>
            <a:schemeClr val="tx2"/>
          </a:solidFill>
          <a:latin typeface="Franklin Gothic Book" panose="020B0503020102020204" pitchFamily="34" charset="0"/>
        </a:defRPr>
      </a:lvl6pPr>
      <a:lvl7pPr marL="914400" algn="l" rtl="0" fontAlgn="base">
        <a:spcBef>
          <a:spcPct val="0"/>
        </a:spcBef>
        <a:spcAft>
          <a:spcPct val="0"/>
        </a:spcAft>
        <a:defRPr sz="4000">
          <a:solidFill>
            <a:schemeClr val="tx2"/>
          </a:solidFill>
          <a:latin typeface="Franklin Gothic Book" panose="020B0503020102020204" pitchFamily="34" charset="0"/>
        </a:defRPr>
      </a:lvl7pPr>
      <a:lvl8pPr marL="1371600" algn="l" rtl="0" fontAlgn="base">
        <a:spcBef>
          <a:spcPct val="0"/>
        </a:spcBef>
        <a:spcAft>
          <a:spcPct val="0"/>
        </a:spcAft>
        <a:defRPr sz="4000">
          <a:solidFill>
            <a:schemeClr val="tx2"/>
          </a:solidFill>
          <a:latin typeface="Franklin Gothic Book" panose="020B0503020102020204" pitchFamily="34" charset="0"/>
        </a:defRPr>
      </a:lvl8pPr>
      <a:lvl9pPr marL="1828800" algn="l" rtl="0" fontAlgn="base">
        <a:spcBef>
          <a:spcPct val="0"/>
        </a:spcBef>
        <a:spcAft>
          <a:spcPct val="0"/>
        </a:spcAft>
        <a:defRPr sz="4000">
          <a:solidFill>
            <a:schemeClr val="tx2"/>
          </a:solidFill>
          <a:latin typeface="Franklin Gothic Book" panose="020B0503020102020204" pitchFamily="34" charset="0"/>
        </a:defRPr>
      </a:lvl9pPr>
    </p:titleStyle>
    <p:bodyStyle>
      <a:lvl1pPr marL="273050" indent="-273050" algn="l" rtl="0" fontAlgn="base">
        <a:spcBef>
          <a:spcPts val="575"/>
        </a:spcBef>
        <a:spcAft>
          <a:spcPct val="0"/>
        </a:spcAft>
        <a:buClr>
          <a:schemeClr val="accent1"/>
        </a:buClr>
        <a:buSzPct val="85000"/>
        <a:buFont typeface="Wingdings 2" pitchFamily="2" charset="2"/>
        <a:buChar char=""/>
        <a:defRPr sz="2600" kern="1200">
          <a:solidFill>
            <a:schemeClr val="tx1"/>
          </a:solidFill>
          <a:latin typeface="+mn-lt"/>
          <a:ea typeface="+mn-ea"/>
          <a:cs typeface="+mn-cs"/>
        </a:defRPr>
      </a:lvl1pPr>
      <a:lvl2pPr marL="547688" indent="-228600" algn="l" rtl="0" fontAlgn="base">
        <a:spcBef>
          <a:spcPts val="375"/>
        </a:spcBef>
        <a:spcAft>
          <a:spcPct val="0"/>
        </a:spcAft>
        <a:buClr>
          <a:schemeClr val="accent2"/>
        </a:buClr>
        <a:buSzPct val="85000"/>
        <a:buFont typeface="Wingdings 2" pitchFamily="2" charset="2"/>
        <a:buChar char=""/>
        <a:defRPr sz="2400" kern="1200">
          <a:solidFill>
            <a:schemeClr val="tx1"/>
          </a:solidFill>
          <a:latin typeface="+mn-lt"/>
          <a:ea typeface="+mn-ea"/>
          <a:cs typeface="+mn-cs"/>
        </a:defRPr>
      </a:lvl2pPr>
      <a:lvl3pPr marL="822325" indent="-228600" algn="l" rtl="0" fontAlgn="base">
        <a:spcBef>
          <a:spcPts val="375"/>
        </a:spcBef>
        <a:spcAft>
          <a:spcPct val="0"/>
        </a:spcAft>
        <a:buClr>
          <a:srgbClr val="E6B1AB"/>
        </a:buClr>
        <a:buSzPct val="85000"/>
        <a:buFont typeface="Wingdings 2" pitchFamily="2" charset="2"/>
        <a:buChar char=""/>
        <a:defRPr sz="2000" kern="1200">
          <a:solidFill>
            <a:schemeClr val="tx1"/>
          </a:solidFill>
          <a:latin typeface="+mn-lt"/>
          <a:ea typeface="+mn-ea"/>
          <a:cs typeface="+mn-cs"/>
        </a:defRPr>
      </a:lvl3pPr>
      <a:lvl4pPr marL="1096963" indent="-228600" algn="l" rtl="0" fontAlgn="base">
        <a:spcBef>
          <a:spcPts val="375"/>
        </a:spcBef>
        <a:spcAft>
          <a:spcPct val="0"/>
        </a:spcAft>
        <a:buClr>
          <a:srgbClr val="A28E6A"/>
        </a:buClr>
        <a:buSzPct val="80000"/>
        <a:buFont typeface="Wingdings 2" pitchFamily="2" charset="2"/>
        <a:buChar char=""/>
        <a:defRPr sz="2000" kern="1200">
          <a:solidFill>
            <a:schemeClr val="tx1"/>
          </a:solidFill>
          <a:latin typeface="+mn-lt"/>
          <a:ea typeface="+mn-ea"/>
          <a:cs typeface="+mn-cs"/>
        </a:defRPr>
      </a:lvl4pPr>
      <a:lvl5pPr marL="1371600" indent="-228600" algn="l" rtl="0" fontAlgn="base">
        <a:spcBef>
          <a:spcPts val="375"/>
        </a:spcBef>
        <a:spcAft>
          <a:spcPct val="0"/>
        </a:spcAft>
        <a:buClr>
          <a:srgbClr val="A28E6A"/>
        </a:buClr>
        <a:buChar char="o"/>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images.google.com.sa/imgres?imgurl=http://www.rkm.com.au/imagelibrary/thumbnails/CELL-Red-Blood-Cell-150.jpg&amp;imgrefurl=http://www.rkm.com.au/imagelibrary/CELL-SET.html&amp;usg=__3Xle4RfratZfAEhpiXm8v5ZNBI4=&amp;h=150&amp;w=150&amp;sz=10&amp;hl=fr&amp;start=78&amp;um=1&amp;itbs=1&amp;tbnid=TRgxeIgTNx_CbM:&amp;tbnh=96&amp;tbnw=96&amp;prev=/images?q=erythrocytes&amp;start=72&amp;um=1&amp;hl=fr&amp;safe=active&amp;sa=N&amp;rlz=1T4SKPB_enSA358SA358&amp;ndsp=18&amp;tbs=isch:1"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8.jpeg"/></Relationships>
</file>

<file path=ppt/slides/_rels/slide2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 Box 6"/>
          <p:cNvSpPr txBox="1">
            <a:spLocks noChangeArrowheads="1"/>
          </p:cNvSpPr>
          <p:nvPr/>
        </p:nvSpPr>
        <p:spPr bwMode="auto">
          <a:xfrm>
            <a:off x="1115616" y="1700808"/>
            <a:ext cx="7385050" cy="923330"/>
          </a:xfrm>
          <a:prstGeom prst="rect">
            <a:avLst/>
          </a:prstGeom>
          <a:noFill/>
          <a:ln w="9525">
            <a:noFill/>
            <a:miter lim="800000"/>
            <a:headEnd/>
            <a:tailEnd/>
          </a:ln>
        </p:spPr>
        <p:txBody>
          <a:bodyPr>
            <a:spAutoFit/>
          </a:bodyPr>
          <a:lstStyle/>
          <a:p>
            <a:pPr algn="ctr">
              <a:spcBef>
                <a:spcPct val="50000"/>
              </a:spcBef>
              <a:defRPr/>
            </a:pPr>
            <a:r>
              <a:rPr lang="en-GB" sz="5400" b="1" dirty="0">
                <a:effectLst>
                  <a:outerShdw blurRad="38100" dist="38100" dir="2700000" algn="tl">
                    <a:srgbClr val="C0C0C0"/>
                  </a:outerShdw>
                </a:effectLst>
              </a:rPr>
              <a:t>Blood Grouping</a:t>
            </a:r>
          </a:p>
        </p:txBody>
      </p:sp>
      <p:sp>
        <p:nvSpPr>
          <p:cNvPr id="10245" name="AutoShape 11" descr="http://media-2.web.britannica.com/eb-media/28/98328-004-5514AFAC.jpg"/>
          <p:cNvSpPr>
            <a:spLocks noChangeAspect="1" noChangeArrowheads="1"/>
          </p:cNvSpPr>
          <p:nvPr/>
        </p:nvSpPr>
        <p:spPr bwMode="auto">
          <a:xfrm>
            <a:off x="141288" y="-144463"/>
            <a:ext cx="304800" cy="304801"/>
          </a:xfrm>
          <a:prstGeom prst="rect">
            <a:avLst/>
          </a:prstGeom>
          <a:noFill/>
          <a:ln w="9525">
            <a:noFill/>
            <a:miter lim="800000"/>
            <a:headEnd/>
            <a:tailEnd/>
          </a:ln>
        </p:spPr>
        <p:txBody>
          <a:bodyPr/>
          <a:lstStyle/>
          <a:p>
            <a:endParaRPr lang="en-GB"/>
          </a:p>
        </p:txBody>
      </p:sp>
      <p:pic>
        <p:nvPicPr>
          <p:cNvPr id="10246" name="Picture 11" descr="http://t1.gstatic.com/images?q=tbn:TRgxeIgTNx_CbM:http://www.rkm.com.au/imagelibrary/thumbnails/CELL-Red-Blood-Cell-150.jpg">
            <a:hlinkClick r:id="rId2"/>
          </p:cNvPr>
          <p:cNvPicPr>
            <a:picLocks noChangeAspect="1" noChangeArrowheads="1"/>
          </p:cNvPicPr>
          <p:nvPr/>
        </p:nvPicPr>
        <p:blipFill>
          <a:blip r:embed="rId3" cstate="print"/>
          <a:srcRect/>
          <a:stretch>
            <a:fillRect/>
          </a:stretch>
        </p:blipFill>
        <p:spPr bwMode="auto">
          <a:xfrm>
            <a:off x="533400" y="4365104"/>
            <a:ext cx="1524000" cy="1524000"/>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p:cNvSpPr>
          <p:nvPr>
            <p:ph type="title"/>
          </p:nvPr>
        </p:nvSpPr>
        <p:spPr bwMode="auto">
          <a:xfrm>
            <a:off x="457200" y="260648"/>
            <a:ext cx="8229600" cy="578843"/>
          </a:xfrm>
        </p:spPr>
        <p:txBody>
          <a:bodyPr wrap="square" lIns="91440" tIns="45720" rIns="91440" bIns="45720" numCol="1" anchorCtr="0" compatLnSpc="1">
            <a:prstTxWarp prst="textNoShape">
              <a:avLst/>
            </a:prstTxWarp>
          </a:bodyPr>
          <a:lstStyle/>
          <a:p>
            <a:pPr algn="ctr">
              <a:defRPr/>
            </a:pPr>
            <a:r>
              <a:rPr lang="en-US" sz="3200" b="1" dirty="0">
                <a:solidFill>
                  <a:srgbClr val="0070C0"/>
                </a:solidFill>
                <a:latin typeface="Times New Roman" panose="02020603050405020304" pitchFamily="18" charset="0"/>
                <a:cs typeface="Times New Roman" panose="02020603050405020304" pitchFamily="18" charset="0"/>
              </a:rPr>
              <a:t>Rhesus (Rh) Blood Groups</a:t>
            </a:r>
            <a:endParaRPr lang="en-GB" sz="3200" b="1" dirty="0">
              <a:solidFill>
                <a:srgbClr val="0070C0"/>
              </a:solidFill>
              <a:latin typeface="Times New Roman" panose="02020603050405020304" pitchFamily="18" charset="0"/>
              <a:cs typeface="Times New Roman" panose="02020603050405020304" pitchFamily="18" charset="0"/>
            </a:endParaRPr>
          </a:p>
        </p:txBody>
      </p:sp>
      <p:sp>
        <p:nvSpPr>
          <p:cNvPr id="47107" name="Rectangle 3"/>
          <p:cNvSpPr>
            <a:spLocks noGrp="1"/>
          </p:cNvSpPr>
          <p:nvPr>
            <p:ph type="body" idx="1"/>
          </p:nvPr>
        </p:nvSpPr>
        <p:spPr>
          <a:xfrm>
            <a:off x="457200" y="1130300"/>
            <a:ext cx="8075240" cy="5035004"/>
          </a:xfrm>
        </p:spPr>
        <p:txBody>
          <a:bodyPr/>
          <a:lstStyle/>
          <a:p>
            <a:pPr algn="just">
              <a:lnSpc>
                <a:spcPct val="125000"/>
              </a:lnSpc>
            </a:pPr>
            <a:r>
              <a:rPr lang="en-US" sz="2400" dirty="0">
                <a:solidFill>
                  <a:srgbClr val="000000"/>
                </a:solidFill>
                <a:latin typeface="Times New Roman" panose="02020603050405020304" pitchFamily="18" charset="0"/>
                <a:cs typeface="Times New Roman" panose="02020603050405020304" pitchFamily="18" charset="0"/>
              </a:rPr>
              <a:t>Is </a:t>
            </a:r>
            <a:r>
              <a:rPr lang="en-US" sz="2400" b="1" dirty="0">
                <a:solidFill>
                  <a:srgbClr val="217A8F"/>
                </a:solidFill>
                <a:latin typeface="Times New Roman" panose="02020603050405020304" pitchFamily="18" charset="0"/>
                <a:cs typeface="Times New Roman" panose="02020603050405020304" pitchFamily="18" charset="0"/>
              </a:rPr>
              <a:t>the second most significant</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a:solidFill>
                  <a:srgbClr val="000000"/>
                </a:solidFill>
                <a:latin typeface="Times New Roman" panose="02020603050405020304" pitchFamily="18" charset="0"/>
                <a:cs typeface="Times New Roman" panose="02020603050405020304" pitchFamily="18" charset="0"/>
              </a:rPr>
              <a:t>blood group system in human transfusion</a:t>
            </a:r>
          </a:p>
          <a:p>
            <a:pPr algn="just">
              <a:lnSpc>
                <a:spcPct val="125000"/>
              </a:lnSpc>
            </a:pPr>
            <a:r>
              <a:rPr lang="en-GB" sz="2400" dirty="0">
                <a:solidFill>
                  <a:srgbClr val="000000"/>
                </a:solidFill>
                <a:latin typeface="Times New Roman" panose="02020603050405020304" pitchFamily="18" charset="0"/>
                <a:cs typeface="Times New Roman" panose="02020603050405020304" pitchFamily="18" charset="0"/>
              </a:rPr>
              <a:t>Rh antigens are </a:t>
            </a:r>
            <a:r>
              <a:rPr lang="en-GB" sz="2400" b="1" dirty="0">
                <a:solidFill>
                  <a:srgbClr val="217A8F"/>
                </a:solidFill>
                <a:latin typeface="Times New Roman" panose="02020603050405020304" pitchFamily="18" charset="0"/>
                <a:cs typeface="Times New Roman" panose="02020603050405020304" pitchFamily="18" charset="0"/>
              </a:rPr>
              <a:t>transmembrane proteins</a:t>
            </a:r>
          </a:p>
          <a:p>
            <a:pPr algn="just">
              <a:lnSpc>
                <a:spcPct val="125000"/>
              </a:lnSpc>
            </a:pPr>
            <a:r>
              <a:rPr lang="en-US" sz="2400" dirty="0">
                <a:solidFill>
                  <a:srgbClr val="000000"/>
                </a:solidFill>
                <a:latin typeface="Times New Roman" panose="02020603050405020304" pitchFamily="18" charset="0"/>
                <a:cs typeface="Times New Roman" panose="02020603050405020304" pitchFamily="18" charset="0"/>
              </a:rPr>
              <a:t>The D antigen (</a:t>
            </a:r>
            <a:r>
              <a:rPr lang="en-US" sz="2400" b="1" dirty="0" err="1">
                <a:solidFill>
                  <a:srgbClr val="217A8F"/>
                </a:solidFill>
                <a:latin typeface="Times New Roman" panose="02020603050405020304" pitchFamily="18" charset="0"/>
                <a:cs typeface="Times New Roman" panose="02020603050405020304" pitchFamily="18" charset="0"/>
              </a:rPr>
              <a:t>RhD</a:t>
            </a:r>
            <a:r>
              <a:rPr lang="en-US" sz="2400" dirty="0">
                <a:solidFill>
                  <a:srgbClr val="000000"/>
                </a:solidFill>
                <a:latin typeface="Times New Roman" panose="02020603050405020304" pitchFamily="18" charset="0"/>
                <a:cs typeface="Times New Roman" panose="02020603050405020304" pitchFamily="18" charset="0"/>
              </a:rPr>
              <a:t>) is the most important </a:t>
            </a:r>
          </a:p>
          <a:p>
            <a:pPr algn="just">
              <a:lnSpc>
                <a:spcPct val="125000"/>
              </a:lnSpc>
            </a:pPr>
            <a:r>
              <a:rPr lang="en-GB" sz="2400" dirty="0">
                <a:solidFill>
                  <a:srgbClr val="000000"/>
                </a:solidFill>
                <a:latin typeface="Times New Roman" panose="02020603050405020304" pitchFamily="18" charset="0"/>
                <a:cs typeface="Times New Roman" panose="02020603050405020304" pitchFamily="18" charset="0"/>
              </a:rPr>
              <a:t>If it is present, the </a:t>
            </a:r>
            <a:r>
              <a:rPr lang="en-GB" sz="2400" dirty="0">
                <a:latin typeface="Times New Roman" panose="02020603050405020304" pitchFamily="18" charset="0"/>
                <a:cs typeface="Times New Roman" panose="02020603050405020304" pitchFamily="18" charset="0"/>
              </a:rPr>
              <a:t>blood is</a:t>
            </a:r>
            <a:r>
              <a:rPr lang="en-GB" sz="2400" b="1" dirty="0">
                <a:solidFill>
                  <a:srgbClr val="217A8F"/>
                </a:solidFill>
                <a:latin typeface="Times New Roman" panose="02020603050405020304" pitchFamily="18" charset="0"/>
                <a:cs typeface="Times New Roman" panose="02020603050405020304" pitchFamily="18" charset="0"/>
              </a:rPr>
              <a:t> </a:t>
            </a:r>
            <a:r>
              <a:rPr lang="en-GB" sz="2400" b="1" dirty="0" err="1">
                <a:solidFill>
                  <a:srgbClr val="217A8F"/>
                </a:solidFill>
                <a:latin typeface="Times New Roman" panose="02020603050405020304" pitchFamily="18" charset="0"/>
                <a:cs typeface="Times New Roman" panose="02020603050405020304" pitchFamily="18" charset="0"/>
              </a:rPr>
              <a:t>RhD</a:t>
            </a:r>
            <a:r>
              <a:rPr lang="en-GB" sz="2400" b="1" dirty="0">
                <a:solidFill>
                  <a:srgbClr val="217A8F"/>
                </a:solidFill>
                <a:latin typeface="Times New Roman" panose="02020603050405020304" pitchFamily="18" charset="0"/>
                <a:cs typeface="Times New Roman" panose="02020603050405020304" pitchFamily="18" charset="0"/>
              </a:rPr>
              <a:t> positive</a:t>
            </a:r>
            <a:r>
              <a:rPr lang="en-GB" sz="2400" dirty="0">
                <a:solidFill>
                  <a:srgbClr val="C00000"/>
                </a:solidFill>
                <a:latin typeface="Times New Roman" panose="02020603050405020304" pitchFamily="18" charset="0"/>
                <a:cs typeface="Times New Roman" panose="02020603050405020304" pitchFamily="18" charset="0"/>
              </a:rPr>
              <a:t> </a:t>
            </a:r>
            <a:r>
              <a:rPr lang="en-GB" sz="2400" dirty="0">
                <a:solidFill>
                  <a:srgbClr val="000000"/>
                </a:solidFill>
                <a:latin typeface="Times New Roman" panose="02020603050405020304" pitchFamily="18" charset="0"/>
                <a:cs typeface="Times New Roman" panose="02020603050405020304" pitchFamily="18" charset="0"/>
              </a:rPr>
              <a:t>(~</a:t>
            </a:r>
            <a:r>
              <a:rPr lang="en-GB" sz="2400" dirty="0">
                <a:latin typeface="Times New Roman" panose="02020603050405020304" pitchFamily="18" charset="0"/>
                <a:cs typeface="Times New Roman" panose="02020603050405020304" pitchFamily="18" charset="0"/>
              </a:rPr>
              <a:t>80% of the population) </a:t>
            </a:r>
            <a:r>
              <a:rPr lang="en-GB" sz="2400" dirty="0">
                <a:solidFill>
                  <a:srgbClr val="000000"/>
                </a:solidFill>
                <a:latin typeface="Times New Roman" panose="02020603050405020304" pitchFamily="18" charset="0"/>
                <a:cs typeface="Times New Roman" panose="02020603050405020304" pitchFamily="18" charset="0"/>
              </a:rPr>
              <a:t>, if not it's </a:t>
            </a:r>
            <a:r>
              <a:rPr lang="en-GB" sz="2400" b="1" dirty="0" err="1">
                <a:solidFill>
                  <a:srgbClr val="217A8F"/>
                </a:solidFill>
                <a:latin typeface="Times New Roman" panose="02020603050405020304" pitchFamily="18" charset="0"/>
                <a:cs typeface="Times New Roman" panose="02020603050405020304" pitchFamily="18" charset="0"/>
              </a:rPr>
              <a:t>RhD</a:t>
            </a:r>
            <a:r>
              <a:rPr lang="en-GB" sz="2400" b="1" dirty="0">
                <a:solidFill>
                  <a:srgbClr val="217A8F"/>
                </a:solidFill>
                <a:latin typeface="Times New Roman" panose="02020603050405020304" pitchFamily="18" charset="0"/>
                <a:cs typeface="Times New Roman" panose="02020603050405020304" pitchFamily="18" charset="0"/>
              </a:rPr>
              <a:t> negative</a:t>
            </a:r>
            <a:endParaRPr lang="en-GB" sz="2400" dirty="0">
              <a:solidFill>
                <a:srgbClr val="000000"/>
              </a:solidFill>
              <a:latin typeface="Times New Roman" panose="02020603050405020304" pitchFamily="18" charset="0"/>
              <a:cs typeface="Times New Roman" panose="02020603050405020304" pitchFamily="18" charset="0"/>
            </a:endParaRPr>
          </a:p>
          <a:p>
            <a:pPr algn="just">
              <a:lnSpc>
                <a:spcPct val="125000"/>
              </a:lnSpc>
            </a:pPr>
            <a:r>
              <a:rPr lang="en-GB" sz="2400" dirty="0">
                <a:latin typeface="Times New Roman" panose="02020603050405020304" pitchFamily="18" charset="0"/>
                <a:cs typeface="Times New Roman" panose="02020603050405020304" pitchFamily="18" charset="0"/>
              </a:rPr>
              <a:t>So, for example, some people in group A will have it, and will therefore be classed as </a:t>
            </a:r>
            <a:r>
              <a:rPr lang="en-GB" sz="2400" b="1" dirty="0">
                <a:solidFill>
                  <a:srgbClr val="217A8F"/>
                </a:solidFill>
                <a:latin typeface="Times New Roman" panose="02020603050405020304" pitchFamily="18" charset="0"/>
                <a:cs typeface="Times New Roman" panose="02020603050405020304" pitchFamily="18" charset="0"/>
              </a:rPr>
              <a:t>A+</a:t>
            </a:r>
            <a:r>
              <a:rPr lang="en-GB" sz="2400" dirty="0">
                <a:solidFill>
                  <a:srgbClr val="C00000"/>
                </a:solidFill>
                <a:latin typeface="Times New Roman" panose="02020603050405020304" pitchFamily="18" charset="0"/>
                <a:cs typeface="Times New Roman" panose="02020603050405020304" pitchFamily="18" charset="0"/>
              </a:rPr>
              <a:t> </a:t>
            </a:r>
            <a:r>
              <a:rPr lang="en-GB" sz="2400" dirty="0">
                <a:latin typeface="Times New Roman" panose="02020603050405020304" pitchFamily="18" charset="0"/>
                <a:cs typeface="Times New Roman" panose="02020603050405020304" pitchFamily="18" charset="0"/>
              </a:rPr>
              <a:t>(or A positive), while the ones that don't, are </a:t>
            </a:r>
            <a:r>
              <a:rPr lang="en-GB" sz="2400" b="1" dirty="0">
                <a:solidFill>
                  <a:srgbClr val="217A8F"/>
                </a:solidFill>
                <a:latin typeface="Times New Roman" panose="02020603050405020304" pitchFamily="18" charset="0"/>
                <a:cs typeface="Times New Roman" panose="02020603050405020304" pitchFamily="18" charset="0"/>
              </a:rPr>
              <a:t>A- </a:t>
            </a:r>
            <a:r>
              <a:rPr lang="en-GB" sz="2400" dirty="0">
                <a:latin typeface="Times New Roman" panose="02020603050405020304" pitchFamily="18" charset="0"/>
                <a:cs typeface="Times New Roman" panose="02020603050405020304" pitchFamily="18" charset="0"/>
              </a:rPr>
              <a:t>(or A negative) and so it goes for groups B, AB and O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252930"/>
                                        </p:tgtEl>
                                        <p:attrNameLst>
                                          <p:attrName>style.visibility</p:attrName>
                                        </p:attrNameLst>
                                      </p:cBhvr>
                                      <p:to>
                                        <p:strVal val="visible"/>
                                      </p:to>
                                    </p:set>
                                    <p:animEffect transition="in" filter="box(in)">
                                      <p:cBhvr>
                                        <p:cTn id="7" dur="500"/>
                                        <p:tgtEl>
                                          <p:spTgt spid="252930"/>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47107">
                                            <p:txEl>
                                              <p:pRg st="0" end="0"/>
                                            </p:txEl>
                                          </p:spTgt>
                                        </p:tgtEl>
                                        <p:attrNameLst>
                                          <p:attrName>style.visibility</p:attrName>
                                        </p:attrNameLst>
                                      </p:cBhvr>
                                      <p:to>
                                        <p:strVal val="visible"/>
                                      </p:to>
                                    </p:set>
                                    <p:animEffect transition="in" filter="checkerboard(across)">
                                      <p:cBhvr>
                                        <p:cTn id="11" dur="500"/>
                                        <p:tgtEl>
                                          <p:spTgt spid="47107">
                                            <p:txEl>
                                              <p:pRg st="0" end="0"/>
                                            </p:txEl>
                                          </p:spTgt>
                                        </p:tgtEl>
                                      </p:cBhvr>
                                    </p:animEffect>
                                  </p:childTnLst>
                                </p:cTn>
                              </p:par>
                            </p:childTnLst>
                          </p:cTn>
                        </p:par>
                        <p:par>
                          <p:cTn id="12" fill="hold">
                            <p:stCondLst>
                              <p:cond delay="1000"/>
                            </p:stCondLst>
                            <p:childTnLst>
                              <p:par>
                                <p:cTn id="13" presetID="5" presetClass="entr" presetSubtype="10" fill="hold" nodeType="afterEffect">
                                  <p:stCondLst>
                                    <p:cond delay="0"/>
                                  </p:stCondLst>
                                  <p:childTnLst>
                                    <p:set>
                                      <p:cBhvr>
                                        <p:cTn id="14" dur="1" fill="hold">
                                          <p:stCondLst>
                                            <p:cond delay="0"/>
                                          </p:stCondLst>
                                        </p:cTn>
                                        <p:tgtEl>
                                          <p:spTgt spid="47107">
                                            <p:txEl>
                                              <p:pRg st="1" end="1"/>
                                            </p:txEl>
                                          </p:spTgt>
                                        </p:tgtEl>
                                        <p:attrNameLst>
                                          <p:attrName>style.visibility</p:attrName>
                                        </p:attrNameLst>
                                      </p:cBhvr>
                                      <p:to>
                                        <p:strVal val="visible"/>
                                      </p:to>
                                    </p:set>
                                    <p:animEffect transition="in" filter="checkerboard(across)">
                                      <p:cBhvr>
                                        <p:cTn id="15" dur="500"/>
                                        <p:tgtEl>
                                          <p:spTgt spid="47107">
                                            <p:txEl>
                                              <p:pRg st="1" end="1"/>
                                            </p:txEl>
                                          </p:spTgt>
                                        </p:tgtEl>
                                      </p:cBhvr>
                                    </p:animEffect>
                                  </p:childTnLst>
                                </p:cTn>
                              </p:par>
                            </p:childTnLst>
                          </p:cTn>
                        </p:par>
                        <p:par>
                          <p:cTn id="16" fill="hold">
                            <p:stCondLst>
                              <p:cond delay="1500"/>
                            </p:stCondLst>
                            <p:childTnLst>
                              <p:par>
                                <p:cTn id="17" presetID="5" presetClass="entr" presetSubtype="10" fill="hold" nodeType="afterEffect">
                                  <p:stCondLst>
                                    <p:cond delay="0"/>
                                  </p:stCondLst>
                                  <p:childTnLst>
                                    <p:set>
                                      <p:cBhvr>
                                        <p:cTn id="18" dur="1" fill="hold">
                                          <p:stCondLst>
                                            <p:cond delay="0"/>
                                          </p:stCondLst>
                                        </p:cTn>
                                        <p:tgtEl>
                                          <p:spTgt spid="47107">
                                            <p:txEl>
                                              <p:pRg st="2" end="2"/>
                                            </p:txEl>
                                          </p:spTgt>
                                        </p:tgtEl>
                                        <p:attrNameLst>
                                          <p:attrName>style.visibility</p:attrName>
                                        </p:attrNameLst>
                                      </p:cBhvr>
                                      <p:to>
                                        <p:strVal val="visible"/>
                                      </p:to>
                                    </p:set>
                                    <p:animEffect transition="in" filter="checkerboard(across)">
                                      <p:cBhvr>
                                        <p:cTn id="19" dur="500"/>
                                        <p:tgtEl>
                                          <p:spTgt spid="47107">
                                            <p:txEl>
                                              <p:pRg st="2" end="2"/>
                                            </p:txEl>
                                          </p:spTgt>
                                        </p:tgtEl>
                                      </p:cBhvr>
                                    </p:animEffect>
                                  </p:childTnLst>
                                </p:cTn>
                              </p:par>
                            </p:childTnLst>
                          </p:cTn>
                        </p:par>
                        <p:par>
                          <p:cTn id="20" fill="hold">
                            <p:stCondLst>
                              <p:cond delay="2000"/>
                            </p:stCondLst>
                            <p:childTnLst>
                              <p:par>
                                <p:cTn id="21" presetID="5" presetClass="entr" presetSubtype="10" fill="hold" nodeType="afterEffect">
                                  <p:stCondLst>
                                    <p:cond delay="0"/>
                                  </p:stCondLst>
                                  <p:childTnLst>
                                    <p:set>
                                      <p:cBhvr>
                                        <p:cTn id="22" dur="1" fill="hold">
                                          <p:stCondLst>
                                            <p:cond delay="0"/>
                                          </p:stCondLst>
                                        </p:cTn>
                                        <p:tgtEl>
                                          <p:spTgt spid="47107">
                                            <p:txEl>
                                              <p:pRg st="3" end="3"/>
                                            </p:txEl>
                                          </p:spTgt>
                                        </p:tgtEl>
                                        <p:attrNameLst>
                                          <p:attrName>style.visibility</p:attrName>
                                        </p:attrNameLst>
                                      </p:cBhvr>
                                      <p:to>
                                        <p:strVal val="visible"/>
                                      </p:to>
                                    </p:set>
                                    <p:animEffect transition="in" filter="checkerboard(across)">
                                      <p:cBhvr>
                                        <p:cTn id="23" dur="500"/>
                                        <p:tgtEl>
                                          <p:spTgt spid="47107">
                                            <p:txEl>
                                              <p:pRg st="3" end="3"/>
                                            </p:txEl>
                                          </p:spTgt>
                                        </p:tgtEl>
                                      </p:cBhvr>
                                    </p:animEffect>
                                  </p:childTnLst>
                                </p:cTn>
                              </p:par>
                            </p:childTnLst>
                          </p:cTn>
                        </p:par>
                        <p:par>
                          <p:cTn id="24" fill="hold">
                            <p:stCondLst>
                              <p:cond delay="2500"/>
                            </p:stCondLst>
                            <p:childTnLst>
                              <p:par>
                                <p:cTn id="25" presetID="5" presetClass="entr" presetSubtype="10" fill="hold" nodeType="afterEffect">
                                  <p:stCondLst>
                                    <p:cond delay="0"/>
                                  </p:stCondLst>
                                  <p:childTnLst>
                                    <p:set>
                                      <p:cBhvr>
                                        <p:cTn id="26" dur="1" fill="hold">
                                          <p:stCondLst>
                                            <p:cond delay="0"/>
                                          </p:stCondLst>
                                        </p:cTn>
                                        <p:tgtEl>
                                          <p:spTgt spid="47107">
                                            <p:txEl>
                                              <p:pRg st="4" end="4"/>
                                            </p:txEl>
                                          </p:spTgt>
                                        </p:tgtEl>
                                        <p:attrNameLst>
                                          <p:attrName>style.visibility</p:attrName>
                                        </p:attrNameLst>
                                      </p:cBhvr>
                                      <p:to>
                                        <p:strVal val="visible"/>
                                      </p:to>
                                    </p:set>
                                    <p:animEffect transition="in" filter="checkerboard(across)">
                                      <p:cBhvr>
                                        <p:cTn id="27" dur="500"/>
                                        <p:tgtEl>
                                          <p:spTgt spid="4710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p:cNvSpPr>
          <p:nvPr>
            <p:ph type="body" idx="1"/>
          </p:nvPr>
        </p:nvSpPr>
        <p:spPr>
          <a:xfrm>
            <a:off x="540532" y="1167606"/>
            <a:ext cx="8062936" cy="1524000"/>
          </a:xfrm>
        </p:spPr>
        <p:txBody>
          <a:bodyPr/>
          <a:lstStyle/>
          <a:p>
            <a:pPr algn="just">
              <a:lnSpc>
                <a:spcPct val="150000"/>
              </a:lnSpc>
            </a:pPr>
            <a:r>
              <a:rPr lang="en-GB" sz="2400" dirty="0">
                <a:latin typeface="Times New Roman" panose="02020603050405020304" pitchFamily="18" charset="0"/>
                <a:cs typeface="Times New Roman" panose="02020603050405020304" pitchFamily="18" charset="0"/>
              </a:rPr>
              <a:t>A person with Rh+ blood can receive blood from a person with Rh- blood without any problems</a:t>
            </a:r>
          </a:p>
          <a:p>
            <a:pPr algn="just" eaLnBrk="1" hangingPunct="1">
              <a:lnSpc>
                <a:spcPct val="150000"/>
              </a:lnSpc>
              <a:spcBef>
                <a:spcPct val="0"/>
              </a:spcBef>
              <a:buClrTx/>
              <a:buSzTx/>
              <a:buFontTx/>
              <a:buNone/>
            </a:pPr>
            <a:endParaRPr lang="en-GB" sz="2400" dirty="0">
              <a:latin typeface="Times New Roman" panose="02020603050405020304" pitchFamily="18" charset="0"/>
              <a:cs typeface="Times New Roman" panose="02020603050405020304" pitchFamily="18" charset="0"/>
            </a:endParaRPr>
          </a:p>
        </p:txBody>
      </p:sp>
      <p:sp>
        <p:nvSpPr>
          <p:cNvPr id="254979" name="Rectangle 3"/>
          <p:cNvSpPr>
            <a:spLocks noGrp="1"/>
          </p:cNvSpPr>
          <p:nvPr>
            <p:ph type="title"/>
          </p:nvPr>
        </p:nvSpPr>
        <p:spPr bwMode="auto">
          <a:xfrm>
            <a:off x="350962" y="270916"/>
            <a:ext cx="8229600" cy="616496"/>
          </a:xfrm>
        </p:spPr>
        <p:txBody>
          <a:bodyPr wrap="square" lIns="91440" tIns="45720" rIns="91440" bIns="45720" numCol="1" anchorCtr="0" compatLnSpc="1">
            <a:prstTxWarp prst="textNoShape">
              <a:avLst/>
            </a:prstTxWarp>
          </a:bodyPr>
          <a:lstStyle/>
          <a:p>
            <a:pPr algn="ctr">
              <a:defRPr/>
            </a:pPr>
            <a:r>
              <a:rPr lang="en-US" sz="3200" b="1" dirty="0">
                <a:solidFill>
                  <a:srgbClr val="0070C0"/>
                </a:solidFill>
                <a:latin typeface="Times New Roman" panose="02020603050405020304" pitchFamily="18" charset="0"/>
                <a:cs typeface="Times New Roman" panose="02020603050405020304" pitchFamily="18" charset="0"/>
              </a:rPr>
              <a:t>Rhesus (Rh) Blood Groups</a:t>
            </a:r>
            <a:endParaRPr lang="en-GB" sz="3200" b="1" dirty="0">
              <a:solidFill>
                <a:srgbClr val="0070C0"/>
              </a:solidFill>
              <a:latin typeface="Times New Roman" panose="02020603050405020304" pitchFamily="18" charset="0"/>
              <a:cs typeface="Times New Roman" panose="02020603050405020304" pitchFamily="18" charset="0"/>
            </a:endParaRPr>
          </a:p>
        </p:txBody>
      </p:sp>
      <p:pic>
        <p:nvPicPr>
          <p:cNvPr id="49159" name="Picture 7"/>
          <p:cNvPicPr>
            <a:picLocks noChangeAspect="1" noChangeArrowheads="1"/>
          </p:cNvPicPr>
          <p:nvPr/>
        </p:nvPicPr>
        <p:blipFill>
          <a:blip r:embed="rId2" cstate="print"/>
          <a:srcRect/>
          <a:stretch>
            <a:fillRect/>
          </a:stretch>
        </p:blipFill>
        <p:spPr bwMode="auto">
          <a:xfrm>
            <a:off x="4926260" y="4594225"/>
            <a:ext cx="3429000" cy="2192338"/>
          </a:xfrm>
          <a:prstGeom prst="rect">
            <a:avLst/>
          </a:prstGeom>
          <a:noFill/>
          <a:ln w="9525">
            <a:noFill/>
            <a:miter lim="800000"/>
            <a:headEnd/>
            <a:tailEnd/>
          </a:ln>
        </p:spPr>
      </p:pic>
      <p:pic>
        <p:nvPicPr>
          <p:cNvPr id="49160" name="Picture 8"/>
          <p:cNvPicPr>
            <a:picLocks noChangeAspect="1" noChangeArrowheads="1"/>
          </p:cNvPicPr>
          <p:nvPr/>
        </p:nvPicPr>
        <p:blipFill>
          <a:blip r:embed="rId3" cstate="print"/>
          <a:srcRect/>
          <a:stretch>
            <a:fillRect/>
          </a:stretch>
        </p:blipFill>
        <p:spPr bwMode="auto">
          <a:xfrm>
            <a:off x="755576" y="2971800"/>
            <a:ext cx="5724525" cy="16319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254979"/>
                                        </p:tgtEl>
                                        <p:attrNameLst>
                                          <p:attrName>style.visibility</p:attrName>
                                        </p:attrNameLst>
                                      </p:cBhvr>
                                      <p:to>
                                        <p:strVal val="visible"/>
                                      </p:to>
                                    </p:set>
                                    <p:animEffect transition="in" filter="box(in)">
                                      <p:cBhvr>
                                        <p:cTn id="7" dur="500"/>
                                        <p:tgtEl>
                                          <p:spTgt spid="254979"/>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9154">
                                            <p:txEl>
                                              <p:pRg st="0" end="0"/>
                                            </p:txEl>
                                          </p:spTgt>
                                        </p:tgtEl>
                                        <p:attrNameLst>
                                          <p:attrName>style.visibility</p:attrName>
                                        </p:attrNameLst>
                                      </p:cBhvr>
                                      <p:to>
                                        <p:strVal val="visible"/>
                                      </p:to>
                                    </p:set>
                                    <p:animEffect transition="in" filter="checkerboard(across)">
                                      <p:cBhvr>
                                        <p:cTn id="12" dur="500"/>
                                        <p:tgtEl>
                                          <p:spTgt spid="49154">
                                            <p:txEl>
                                              <p:pRg st="0" end="0"/>
                                            </p:txEl>
                                          </p:spTgt>
                                        </p:tgtEl>
                                      </p:cBhvr>
                                    </p:animEffect>
                                  </p:childTnLst>
                                </p:cTn>
                              </p:par>
                            </p:childTnLst>
                          </p:cTn>
                        </p:par>
                        <p:par>
                          <p:cTn id="13" fill="hold">
                            <p:stCondLst>
                              <p:cond delay="500"/>
                            </p:stCondLst>
                            <p:childTnLst>
                              <p:par>
                                <p:cTn id="14" presetID="3" presetClass="entr" presetSubtype="10" fill="hold" nodeType="afterEffect">
                                  <p:stCondLst>
                                    <p:cond delay="0"/>
                                  </p:stCondLst>
                                  <p:childTnLst>
                                    <p:set>
                                      <p:cBhvr>
                                        <p:cTn id="15" dur="1" fill="hold">
                                          <p:stCondLst>
                                            <p:cond delay="0"/>
                                          </p:stCondLst>
                                        </p:cTn>
                                        <p:tgtEl>
                                          <p:spTgt spid="49160"/>
                                        </p:tgtEl>
                                        <p:attrNameLst>
                                          <p:attrName>style.visibility</p:attrName>
                                        </p:attrNameLst>
                                      </p:cBhvr>
                                      <p:to>
                                        <p:strVal val="visible"/>
                                      </p:to>
                                    </p:set>
                                    <p:animEffect transition="in" filter="blinds(horizontal)">
                                      <p:cBhvr>
                                        <p:cTn id="16" dur="500"/>
                                        <p:tgtEl>
                                          <p:spTgt spid="49160"/>
                                        </p:tgtEl>
                                      </p:cBhvr>
                                    </p:animEffect>
                                  </p:childTnLst>
                                </p:cTn>
                              </p:par>
                            </p:childTnLst>
                          </p:cTn>
                        </p:par>
                        <p:par>
                          <p:cTn id="17" fill="hold">
                            <p:stCondLst>
                              <p:cond delay="1000"/>
                            </p:stCondLst>
                            <p:childTnLst>
                              <p:par>
                                <p:cTn id="18" presetID="3" presetClass="entr" presetSubtype="10" fill="hold" nodeType="afterEffect">
                                  <p:stCondLst>
                                    <p:cond delay="0"/>
                                  </p:stCondLst>
                                  <p:childTnLst>
                                    <p:set>
                                      <p:cBhvr>
                                        <p:cTn id="19" dur="1" fill="hold">
                                          <p:stCondLst>
                                            <p:cond delay="0"/>
                                          </p:stCondLst>
                                        </p:cTn>
                                        <p:tgtEl>
                                          <p:spTgt spid="49159"/>
                                        </p:tgtEl>
                                        <p:attrNameLst>
                                          <p:attrName>style.visibility</p:attrName>
                                        </p:attrNameLst>
                                      </p:cBhvr>
                                      <p:to>
                                        <p:strVal val="visible"/>
                                      </p:to>
                                    </p:set>
                                    <p:animEffect transition="in" filter="blinds(horizontal)">
                                      <p:cBhvr>
                                        <p:cTn id="20" dur="500"/>
                                        <p:tgtEl>
                                          <p:spTgt spid="491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p:cNvSpPr>
            <a:spLocks noGrp="1"/>
          </p:cNvSpPr>
          <p:nvPr>
            <p:ph type="body" idx="1"/>
          </p:nvPr>
        </p:nvSpPr>
        <p:spPr>
          <a:xfrm>
            <a:off x="539552" y="1151384"/>
            <a:ext cx="8064896" cy="2277616"/>
          </a:xfrm>
        </p:spPr>
        <p:txBody>
          <a:bodyPr/>
          <a:lstStyle/>
          <a:p>
            <a:pPr algn="just">
              <a:lnSpc>
                <a:spcPct val="150000"/>
              </a:lnSpc>
            </a:pPr>
            <a:r>
              <a:rPr lang="en-GB" sz="2400" dirty="0">
                <a:latin typeface="Times New Roman" panose="02020603050405020304" pitchFamily="18" charset="0"/>
                <a:cs typeface="Times New Roman" panose="02020603050405020304" pitchFamily="18" charset="0"/>
              </a:rPr>
              <a:t>A person with Rh</a:t>
            </a:r>
            <a:r>
              <a:rPr lang="en-GB" sz="2400" baseline="30000" dirty="0">
                <a:latin typeface="Times New Roman" panose="02020603050405020304" pitchFamily="18" charset="0"/>
                <a:cs typeface="Times New Roman" panose="02020603050405020304" pitchFamily="18" charset="0"/>
              </a:rPr>
              <a:t>-</a:t>
            </a:r>
            <a:r>
              <a:rPr lang="en-GB" sz="2400" dirty="0">
                <a:latin typeface="Times New Roman" panose="02020603050405020304" pitchFamily="18" charset="0"/>
                <a:cs typeface="Times New Roman" panose="02020603050405020304" pitchFamily="18" charset="0"/>
              </a:rPr>
              <a:t> blood can develop Rh antibodies in the blood plasma if he or she receives blood from a person with Rh</a:t>
            </a:r>
            <a:r>
              <a:rPr lang="en-GB" sz="2400" baseline="30000" dirty="0">
                <a:latin typeface="Times New Roman" panose="02020603050405020304" pitchFamily="18" charset="0"/>
                <a:cs typeface="Times New Roman" panose="02020603050405020304" pitchFamily="18" charset="0"/>
              </a:rPr>
              <a:t>+</a:t>
            </a:r>
            <a:r>
              <a:rPr lang="en-GB" sz="2400" dirty="0">
                <a:latin typeface="Times New Roman" panose="02020603050405020304" pitchFamily="18" charset="0"/>
                <a:cs typeface="Times New Roman" panose="02020603050405020304" pitchFamily="18" charset="0"/>
              </a:rPr>
              <a:t> blood, whose Rh antigens can trigger the production of Rh antibodies</a:t>
            </a:r>
          </a:p>
        </p:txBody>
      </p:sp>
      <p:sp>
        <p:nvSpPr>
          <p:cNvPr id="253956" name="Rectangle 4"/>
          <p:cNvSpPr>
            <a:spLocks noGrp="1"/>
          </p:cNvSpPr>
          <p:nvPr>
            <p:ph type="title"/>
          </p:nvPr>
        </p:nvSpPr>
        <p:spPr bwMode="auto">
          <a:xfrm>
            <a:off x="302518" y="304800"/>
            <a:ext cx="8229600" cy="571500"/>
          </a:xfrm>
        </p:spPr>
        <p:txBody>
          <a:bodyPr wrap="square" lIns="91440" tIns="45720" rIns="91440" bIns="45720" numCol="1" anchorCtr="0" compatLnSpc="1">
            <a:prstTxWarp prst="textNoShape">
              <a:avLst/>
            </a:prstTxWarp>
          </a:bodyPr>
          <a:lstStyle/>
          <a:p>
            <a:pPr algn="ctr">
              <a:defRPr/>
            </a:pPr>
            <a:r>
              <a:rPr lang="en-US" sz="3200" b="1" dirty="0">
                <a:solidFill>
                  <a:srgbClr val="0070C0"/>
                </a:solidFill>
                <a:latin typeface="Times New Roman" panose="02020603050405020304" pitchFamily="18" charset="0"/>
                <a:cs typeface="Times New Roman" panose="02020603050405020304" pitchFamily="18" charset="0"/>
              </a:rPr>
              <a:t>Rhesus (Rh) Blood Groups</a:t>
            </a:r>
            <a:endParaRPr lang="en-GB" sz="3200" b="1" dirty="0">
              <a:solidFill>
                <a:srgbClr val="0070C0"/>
              </a:solidFill>
              <a:latin typeface="Times New Roman" panose="02020603050405020304" pitchFamily="18" charset="0"/>
              <a:cs typeface="Times New Roman" panose="02020603050405020304" pitchFamily="18" charset="0"/>
            </a:endParaRPr>
          </a:p>
        </p:txBody>
      </p:sp>
      <p:pic>
        <p:nvPicPr>
          <p:cNvPr id="48134" name="Picture 7" descr=" "/>
          <p:cNvPicPr>
            <a:picLocks noChangeAspect="1" noChangeArrowheads="1"/>
          </p:cNvPicPr>
          <p:nvPr/>
        </p:nvPicPr>
        <p:blipFill>
          <a:blip r:embed="rId2" cstate="print"/>
          <a:srcRect b="49722"/>
          <a:stretch>
            <a:fillRect/>
          </a:stretch>
        </p:blipFill>
        <p:spPr bwMode="auto">
          <a:xfrm>
            <a:off x="914400" y="4251539"/>
            <a:ext cx="7185992" cy="169357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253956"/>
                                        </p:tgtEl>
                                        <p:attrNameLst>
                                          <p:attrName>style.visibility</p:attrName>
                                        </p:attrNameLst>
                                      </p:cBhvr>
                                      <p:to>
                                        <p:strVal val="visible"/>
                                      </p:to>
                                    </p:set>
                                    <p:animEffect transition="in" filter="box(in)">
                                      <p:cBhvr>
                                        <p:cTn id="7" dur="500"/>
                                        <p:tgtEl>
                                          <p:spTgt spid="253956"/>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48134"/>
                                        </p:tgtEl>
                                        <p:attrNameLst>
                                          <p:attrName>style.visibility</p:attrName>
                                        </p:attrNameLst>
                                      </p:cBhvr>
                                      <p:to>
                                        <p:strVal val="visible"/>
                                      </p:to>
                                    </p:set>
                                    <p:animEffect transition="in" filter="randombar(horizontal)">
                                      <p:cBhvr>
                                        <p:cTn id="11" dur="500"/>
                                        <p:tgtEl>
                                          <p:spTgt spid="48134"/>
                                        </p:tgtEl>
                                      </p:cBhvr>
                                    </p:animEffec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grpId="0" nodeType="clickEffect">
                                  <p:stCondLst>
                                    <p:cond delay="0"/>
                                  </p:stCondLst>
                                  <p:childTnLst>
                                    <p:set>
                                      <p:cBhvr>
                                        <p:cTn id="15" dur="1" fill="hold">
                                          <p:stCondLst>
                                            <p:cond delay="0"/>
                                          </p:stCondLst>
                                        </p:cTn>
                                        <p:tgtEl>
                                          <p:spTgt spid="48130">
                                            <p:txEl>
                                              <p:pRg st="0" end="0"/>
                                            </p:txEl>
                                          </p:spTgt>
                                        </p:tgtEl>
                                        <p:attrNameLst>
                                          <p:attrName>style.visibility</p:attrName>
                                        </p:attrNameLst>
                                      </p:cBhvr>
                                      <p:to>
                                        <p:strVal val="visible"/>
                                      </p:to>
                                    </p:set>
                                    <p:animEffect transition="in" filter="checkerboard(across)">
                                      <p:cBhvr>
                                        <p:cTn id="16" dur="500"/>
                                        <p:tgtEl>
                                          <p:spTgt spid="4813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0"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1" name="Rectangle 3"/>
          <p:cNvSpPr>
            <a:spLocks noGrp="1" noChangeArrowheads="1"/>
          </p:cNvSpPr>
          <p:nvPr>
            <p:ph type="title"/>
          </p:nvPr>
        </p:nvSpPr>
        <p:spPr bwMode="auto">
          <a:xfrm>
            <a:off x="990600" y="152400"/>
            <a:ext cx="7772400" cy="1143000"/>
          </a:xfrm>
        </p:spPr>
        <p:txBody>
          <a:bodyPr wrap="square" lIns="91440" tIns="45720" rIns="91440" bIns="45720" numCol="1" anchorCtr="0" compatLnSpc="1">
            <a:prstTxWarp prst="textNoShape">
              <a:avLst/>
            </a:prstTxWarp>
            <a:normAutofit/>
          </a:bodyPr>
          <a:lstStyle/>
          <a:p>
            <a:pPr algn="ctr">
              <a:defRPr/>
            </a:pPr>
            <a:r>
              <a:rPr lang="en-US" sz="3200" b="1" dirty="0">
                <a:solidFill>
                  <a:srgbClr val="0070C0"/>
                </a:solidFill>
                <a:latin typeface="Times New Roman" panose="02020603050405020304" pitchFamily="18" charset="0"/>
                <a:cs typeface="Times New Roman" panose="02020603050405020304" pitchFamily="18" charset="0"/>
              </a:rPr>
              <a:t>Hemolytic Disease of the Newborn</a:t>
            </a:r>
            <a:br>
              <a:rPr lang="en-US" sz="3700" dirty="0">
                <a:effectLst/>
              </a:rPr>
            </a:br>
            <a:r>
              <a:rPr lang="en-US" sz="2700" b="1" dirty="0">
                <a:effectLst/>
                <a:latin typeface="Times New Roman" panose="02020603050405020304" pitchFamily="18" charset="0"/>
                <a:cs typeface="Times New Roman" panose="02020603050405020304" pitchFamily="18" charset="0"/>
              </a:rPr>
              <a:t> </a:t>
            </a:r>
            <a:r>
              <a:rPr lang="en-US" sz="2700" b="1" dirty="0">
                <a:solidFill>
                  <a:srgbClr val="CC0099"/>
                </a:solidFill>
                <a:effectLst/>
                <a:latin typeface="Times New Roman" panose="02020603050405020304" pitchFamily="18" charset="0"/>
                <a:cs typeface="Times New Roman" panose="02020603050405020304" pitchFamily="18" charset="0"/>
              </a:rPr>
              <a:t>(</a:t>
            </a:r>
            <a:r>
              <a:rPr lang="en-US" sz="2700" b="1" dirty="0" err="1">
                <a:solidFill>
                  <a:srgbClr val="CC0099"/>
                </a:solidFill>
                <a:effectLst/>
                <a:latin typeface="Times New Roman" panose="02020603050405020304" pitchFamily="18" charset="0"/>
                <a:cs typeface="Times New Roman" panose="02020603050405020304" pitchFamily="18" charset="0"/>
              </a:rPr>
              <a:t>Erythroblastosis</a:t>
            </a:r>
            <a:r>
              <a:rPr lang="en-US" sz="2700" b="1" dirty="0">
                <a:solidFill>
                  <a:srgbClr val="CC0099"/>
                </a:solidFill>
                <a:effectLst/>
                <a:latin typeface="Times New Roman" panose="02020603050405020304" pitchFamily="18" charset="0"/>
                <a:cs typeface="Times New Roman" panose="02020603050405020304" pitchFamily="18" charset="0"/>
              </a:rPr>
              <a:t> </a:t>
            </a:r>
            <a:r>
              <a:rPr lang="en-US" sz="2700" b="1" dirty="0" err="1">
                <a:solidFill>
                  <a:srgbClr val="CC0099"/>
                </a:solidFill>
                <a:effectLst/>
                <a:latin typeface="Times New Roman" panose="02020603050405020304" pitchFamily="18" charset="0"/>
                <a:cs typeface="Times New Roman" panose="02020603050405020304" pitchFamily="18" charset="0"/>
              </a:rPr>
              <a:t>Fetalis</a:t>
            </a:r>
            <a:r>
              <a:rPr lang="en-US" sz="2700" b="1" dirty="0">
                <a:solidFill>
                  <a:srgbClr val="CC0099"/>
                </a:solidFill>
                <a:effectLst/>
                <a:latin typeface="Times New Roman" panose="02020603050405020304" pitchFamily="18" charset="0"/>
                <a:cs typeface="Times New Roman" panose="02020603050405020304" pitchFamily="18" charset="0"/>
              </a:rPr>
              <a:t>)</a:t>
            </a:r>
          </a:p>
        </p:txBody>
      </p:sp>
      <p:grpSp>
        <p:nvGrpSpPr>
          <p:cNvPr id="2" name="Group 6"/>
          <p:cNvGrpSpPr>
            <a:grpSpLocks/>
          </p:cNvGrpSpPr>
          <p:nvPr/>
        </p:nvGrpSpPr>
        <p:grpSpPr bwMode="auto">
          <a:xfrm>
            <a:off x="1007435" y="1276230"/>
            <a:ext cx="7239000" cy="4425280"/>
            <a:chOff x="587" y="831"/>
            <a:chExt cx="4730" cy="2304"/>
          </a:xfrm>
        </p:grpSpPr>
        <p:pic>
          <p:nvPicPr>
            <p:cNvPr id="50180" name="Picture 2"/>
            <p:cNvPicPr>
              <a:picLocks noChangeAspect="1" noChangeArrowheads="1"/>
            </p:cNvPicPr>
            <p:nvPr/>
          </p:nvPicPr>
          <p:blipFill>
            <a:blip r:embed="rId2" cstate="print"/>
            <a:srcRect l="3900" t="11700" b="25894"/>
            <a:stretch>
              <a:fillRect/>
            </a:stretch>
          </p:blipFill>
          <p:spPr bwMode="auto">
            <a:xfrm>
              <a:off x="587" y="831"/>
              <a:ext cx="4730" cy="2304"/>
            </a:xfrm>
            <a:prstGeom prst="rect">
              <a:avLst/>
            </a:prstGeom>
            <a:noFill/>
            <a:ln w="9525">
              <a:noFill/>
              <a:miter lim="800000"/>
              <a:headEnd/>
              <a:tailEnd/>
            </a:ln>
          </p:spPr>
        </p:pic>
        <p:sp>
          <p:nvSpPr>
            <p:cNvPr id="50181" name="Oval 5"/>
            <p:cNvSpPr>
              <a:spLocks noChangeArrowheads="1"/>
            </p:cNvSpPr>
            <p:nvPr/>
          </p:nvSpPr>
          <p:spPr bwMode="auto">
            <a:xfrm>
              <a:off x="1680" y="968"/>
              <a:ext cx="272" cy="384"/>
            </a:xfrm>
            <a:prstGeom prst="ellipse">
              <a:avLst/>
            </a:prstGeom>
            <a:solidFill>
              <a:schemeClr val="bg1"/>
            </a:solidFill>
            <a:ln w="9525">
              <a:noFill/>
              <a:round/>
              <a:headEnd/>
              <a:tailEnd/>
            </a:ln>
          </p:spPr>
          <p:txBody>
            <a:bodyPr wrap="none" anchor="ctr"/>
            <a:lstStyle/>
            <a:p>
              <a:endParaRPr lang="en-GB"/>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258051"/>
                                        </p:tgtEl>
                                        <p:attrNameLst>
                                          <p:attrName>style.visibility</p:attrName>
                                        </p:attrNameLst>
                                      </p:cBhvr>
                                      <p:to>
                                        <p:strVal val="visible"/>
                                      </p:to>
                                    </p:set>
                                    <p:animEffect transition="in" filter="box(in)">
                                      <p:cBhvr>
                                        <p:cTn id="7" dur="500"/>
                                        <p:tgtEl>
                                          <p:spTgt spid="258051"/>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4)">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p:cNvSpPr>
          <p:nvPr>
            <p:ph type="title"/>
          </p:nvPr>
        </p:nvSpPr>
        <p:spPr bwMode="auto">
          <a:xfrm>
            <a:off x="685800" y="476672"/>
            <a:ext cx="7772400" cy="914400"/>
          </a:xfrm>
        </p:spPr>
        <p:txBody>
          <a:bodyPr wrap="square" lIns="91440" tIns="45720" rIns="91440" bIns="45720" numCol="1" anchorCtr="0" compatLnSpc="1">
            <a:prstTxWarp prst="textNoShape">
              <a:avLst/>
            </a:prstTxWarp>
            <a:noAutofit/>
          </a:bodyPr>
          <a:lstStyle/>
          <a:p>
            <a:pPr algn="ctr">
              <a:defRPr/>
            </a:pPr>
            <a:r>
              <a:rPr lang="en-US" sz="3200" b="1" dirty="0">
                <a:solidFill>
                  <a:srgbClr val="0070C0"/>
                </a:solidFill>
                <a:latin typeface="Times New Roman" panose="02020603050405020304" pitchFamily="18" charset="0"/>
                <a:cs typeface="Times New Roman" panose="02020603050405020304" pitchFamily="18" charset="0"/>
              </a:rPr>
              <a:t>Rh</a:t>
            </a:r>
            <a:r>
              <a:rPr lang="en-US" sz="3200" b="1" baseline="30000" dirty="0">
                <a:solidFill>
                  <a:srgbClr val="0070C0"/>
                </a:solidFill>
                <a:latin typeface="Times New Roman" panose="02020603050405020304" pitchFamily="18" charset="0"/>
                <a:cs typeface="Times New Roman" panose="02020603050405020304" pitchFamily="18" charset="0"/>
              </a:rPr>
              <a:t>+</a:t>
            </a:r>
            <a:r>
              <a:rPr lang="en-US" sz="3200" b="1" dirty="0">
                <a:solidFill>
                  <a:srgbClr val="0070C0"/>
                </a:solidFill>
                <a:latin typeface="Times New Roman" panose="02020603050405020304" pitchFamily="18" charset="0"/>
                <a:cs typeface="Times New Roman" panose="02020603050405020304" pitchFamily="18" charset="0"/>
              </a:rPr>
              <a:t> Fetal cells enter mother’s circulation at delivery</a:t>
            </a:r>
          </a:p>
        </p:txBody>
      </p:sp>
      <p:pic>
        <p:nvPicPr>
          <p:cNvPr id="51203" name="Picture 3"/>
          <p:cNvPicPr>
            <a:picLocks noChangeAspect="1" noChangeArrowheads="1"/>
          </p:cNvPicPr>
          <p:nvPr/>
        </p:nvPicPr>
        <p:blipFill>
          <a:blip r:embed="rId2" cstate="print"/>
          <a:srcRect/>
          <a:stretch>
            <a:fillRect/>
          </a:stretch>
        </p:blipFill>
        <p:spPr bwMode="auto">
          <a:xfrm>
            <a:off x="1331640" y="1692660"/>
            <a:ext cx="6480720" cy="486054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afterEffect">
                                  <p:stCondLst>
                                    <p:cond delay="0"/>
                                  </p:stCondLst>
                                  <p:childTnLst>
                                    <p:set>
                                      <p:cBhvr>
                                        <p:cTn id="6" dur="1" fill="hold">
                                          <p:stCondLst>
                                            <p:cond delay="0"/>
                                          </p:stCondLst>
                                        </p:cTn>
                                        <p:tgtEl>
                                          <p:spTgt spid="51203"/>
                                        </p:tgtEl>
                                        <p:attrNameLst>
                                          <p:attrName>style.visibility</p:attrName>
                                        </p:attrNameLst>
                                      </p:cBhvr>
                                      <p:to>
                                        <p:strVal val="visible"/>
                                      </p:to>
                                    </p:set>
                                    <p:animEffect transition="in" filter="wheel(4)">
                                      <p:cBhvr>
                                        <p:cTn id="7" dur="500"/>
                                        <p:tgtEl>
                                          <p:spTgt spid="5120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259074"/>
                                        </p:tgtEl>
                                        <p:attrNameLst>
                                          <p:attrName>style.visibility</p:attrName>
                                        </p:attrNameLst>
                                      </p:cBhvr>
                                      <p:to>
                                        <p:strVal val="visible"/>
                                      </p:to>
                                    </p:set>
                                    <p:animEffect transition="in" filter="checkerboard(across)">
                                      <p:cBhvr>
                                        <p:cTn id="12" dur="500"/>
                                        <p:tgtEl>
                                          <p:spTgt spid="259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3"/>
          <p:cNvPicPr>
            <a:picLocks noChangeAspect="1" noChangeArrowheads="1"/>
          </p:cNvPicPr>
          <p:nvPr/>
        </p:nvPicPr>
        <p:blipFill>
          <a:blip r:embed="rId2" cstate="print"/>
          <a:srcRect b="2133"/>
          <a:stretch>
            <a:fillRect/>
          </a:stretch>
        </p:blipFill>
        <p:spPr bwMode="auto">
          <a:xfrm>
            <a:off x="1198562" y="1219200"/>
            <a:ext cx="7110168" cy="5219700"/>
          </a:xfrm>
          <a:prstGeom prst="rect">
            <a:avLst/>
          </a:prstGeom>
          <a:noFill/>
          <a:ln w="9525">
            <a:noFill/>
            <a:miter lim="800000"/>
            <a:headEnd/>
            <a:tailEnd/>
          </a:ln>
        </p:spPr>
      </p:pic>
      <p:sp>
        <p:nvSpPr>
          <p:cNvPr id="52227" name="Rectangle 5"/>
          <p:cNvSpPr>
            <a:spLocks noChangeArrowheads="1"/>
          </p:cNvSpPr>
          <p:nvPr/>
        </p:nvSpPr>
        <p:spPr bwMode="auto">
          <a:xfrm>
            <a:off x="1198562" y="5981700"/>
            <a:ext cx="1519238" cy="457200"/>
          </a:xfrm>
          <a:prstGeom prst="rect">
            <a:avLst/>
          </a:prstGeom>
          <a:noFill/>
          <a:ln w="9525">
            <a:noFill/>
            <a:miter lim="800000"/>
            <a:headEnd/>
            <a:tailEnd/>
          </a:ln>
        </p:spPr>
        <p:txBody>
          <a:bodyPr wrap="none">
            <a:spAutoFit/>
          </a:bodyPr>
          <a:lstStyle/>
          <a:p>
            <a:r>
              <a:rPr lang="en-US" sz="2400" b="1" dirty="0">
                <a:sym typeface="Wingdings" pitchFamily="2" charset="2"/>
              </a:rPr>
              <a:t> </a:t>
            </a:r>
            <a:r>
              <a:rPr lang="en-US" sz="2400" b="1" dirty="0">
                <a:solidFill>
                  <a:srgbClr val="CC0099"/>
                </a:solidFill>
                <a:sym typeface="Wingdings" pitchFamily="2" charset="2"/>
              </a:rPr>
              <a:t>hemolysis</a:t>
            </a:r>
            <a:endParaRPr lang="en-GB" sz="2400" b="1" dirty="0">
              <a:solidFill>
                <a:srgbClr val="CC0099"/>
              </a:solidFill>
              <a:sym typeface="Wingdings" pitchFamily="2" charset="2"/>
            </a:endParaRPr>
          </a:p>
        </p:txBody>
      </p:sp>
      <p:sp>
        <p:nvSpPr>
          <p:cNvPr id="260098" name="Rectangle 2"/>
          <p:cNvSpPr>
            <a:spLocks noGrp="1"/>
          </p:cNvSpPr>
          <p:nvPr>
            <p:ph type="title"/>
          </p:nvPr>
        </p:nvSpPr>
        <p:spPr bwMode="auto">
          <a:xfrm>
            <a:off x="2195736" y="0"/>
            <a:ext cx="5965726" cy="1442710"/>
          </a:xfrm>
        </p:spPr>
        <p:txBody>
          <a:bodyPr wrap="square" lIns="91440" tIns="45720" rIns="91440" bIns="45720" numCol="1" anchorCtr="0" compatLnSpc="1">
            <a:prstTxWarp prst="textNoShape">
              <a:avLst/>
            </a:prstTxWarp>
          </a:bodyPr>
          <a:lstStyle/>
          <a:p>
            <a:pPr algn="ctr">
              <a:defRPr/>
            </a:pPr>
            <a:br>
              <a:rPr lang="en-US" sz="2800" b="1" dirty="0">
                <a:solidFill>
                  <a:srgbClr val="0070C0"/>
                </a:solidFill>
                <a:latin typeface="Times New Roman" panose="02020603050405020304" pitchFamily="18" charset="0"/>
                <a:cs typeface="Times New Roman" panose="02020603050405020304" pitchFamily="18" charset="0"/>
              </a:rPr>
            </a:br>
            <a:br>
              <a:rPr lang="en-US" sz="2800" b="1" dirty="0">
                <a:solidFill>
                  <a:srgbClr val="0070C0"/>
                </a:solidFill>
                <a:latin typeface="Times New Roman" panose="02020603050405020304" pitchFamily="18" charset="0"/>
                <a:cs typeface="Times New Roman" panose="02020603050405020304" pitchFamily="18" charset="0"/>
              </a:rPr>
            </a:br>
            <a:br>
              <a:rPr lang="en-US" sz="2800" b="1" dirty="0">
                <a:solidFill>
                  <a:srgbClr val="0070C0"/>
                </a:solidFill>
                <a:latin typeface="Times New Roman" panose="02020603050405020304" pitchFamily="18" charset="0"/>
                <a:cs typeface="Times New Roman" panose="02020603050405020304" pitchFamily="18" charset="0"/>
              </a:rPr>
            </a:br>
            <a:br>
              <a:rPr lang="en-US" sz="2800" b="1" dirty="0">
                <a:solidFill>
                  <a:srgbClr val="0070C0"/>
                </a:solidFill>
                <a:latin typeface="Times New Roman" panose="02020603050405020304" pitchFamily="18" charset="0"/>
                <a:cs typeface="Times New Roman" panose="02020603050405020304" pitchFamily="18" charset="0"/>
              </a:rPr>
            </a:br>
            <a:br>
              <a:rPr lang="en-US" sz="2800" b="1" dirty="0">
                <a:solidFill>
                  <a:srgbClr val="0070C0"/>
                </a:solidFill>
                <a:latin typeface="Times New Roman" panose="02020603050405020304" pitchFamily="18" charset="0"/>
                <a:cs typeface="Times New Roman" panose="02020603050405020304" pitchFamily="18" charset="0"/>
              </a:rPr>
            </a:br>
            <a:br>
              <a:rPr lang="en-US" sz="2800" b="1" dirty="0">
                <a:solidFill>
                  <a:srgbClr val="0070C0"/>
                </a:solidFill>
                <a:latin typeface="Times New Roman" panose="02020603050405020304" pitchFamily="18" charset="0"/>
                <a:cs typeface="Times New Roman" panose="02020603050405020304" pitchFamily="18" charset="0"/>
              </a:rPr>
            </a:br>
            <a:br>
              <a:rPr lang="en-US" sz="2800" b="1" dirty="0">
                <a:solidFill>
                  <a:srgbClr val="0070C0"/>
                </a:solidFill>
                <a:latin typeface="Times New Roman" panose="02020603050405020304" pitchFamily="18" charset="0"/>
                <a:cs typeface="Times New Roman" panose="02020603050405020304" pitchFamily="18" charset="0"/>
              </a:rPr>
            </a:br>
            <a:br>
              <a:rPr lang="en-US" sz="2800" b="1" dirty="0">
                <a:solidFill>
                  <a:srgbClr val="0070C0"/>
                </a:solidFill>
                <a:latin typeface="Times New Roman" panose="02020603050405020304" pitchFamily="18" charset="0"/>
                <a:cs typeface="Times New Roman" panose="02020603050405020304" pitchFamily="18" charset="0"/>
              </a:rPr>
            </a:br>
            <a:br>
              <a:rPr lang="en-US" sz="2800" b="1" dirty="0">
                <a:solidFill>
                  <a:srgbClr val="0070C0"/>
                </a:solidFill>
                <a:latin typeface="Times New Roman" panose="02020603050405020304" pitchFamily="18" charset="0"/>
                <a:cs typeface="Times New Roman" panose="02020603050405020304" pitchFamily="18" charset="0"/>
              </a:rPr>
            </a:br>
            <a:r>
              <a:rPr lang="en-US" sz="2800" b="1" dirty="0">
                <a:solidFill>
                  <a:srgbClr val="0070C0"/>
                </a:solidFill>
                <a:latin typeface="Times New Roman" panose="02020603050405020304" pitchFamily="18" charset="0"/>
                <a:cs typeface="Times New Roman" panose="02020603050405020304" pitchFamily="18" charset="0"/>
              </a:rPr>
              <a:t>Second pregnancy: Maternal anti-Rh IgG antibodies can cross placenta to attack fetal RBCs</a:t>
            </a:r>
            <a:endParaRPr lang="en-US" sz="2800" b="1" dirty="0">
              <a:effectLst/>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46BEFEA8-C45E-129C-EE93-3F38377B2C18}"/>
              </a:ext>
            </a:extLst>
          </p:cNvPr>
          <p:cNvSpPr txBox="1"/>
          <p:nvPr/>
        </p:nvSpPr>
        <p:spPr>
          <a:xfrm>
            <a:off x="251520" y="919490"/>
            <a:ext cx="2146646" cy="523220"/>
          </a:xfrm>
          <a:prstGeom prst="rect">
            <a:avLst/>
          </a:prstGeom>
          <a:noFill/>
        </p:spPr>
        <p:txBody>
          <a:bodyPr wrap="square">
            <a:spAutoFit/>
          </a:bodyPr>
          <a:lstStyle/>
          <a:p>
            <a:r>
              <a:rPr lang="en-US" sz="2800" dirty="0">
                <a:solidFill>
                  <a:srgbClr val="CC0099"/>
                </a:solidFill>
                <a:effectLst/>
                <a:sym typeface="Wingdings" pitchFamily="2" charset="2"/>
              </a:rPr>
              <a:t></a:t>
            </a:r>
            <a:r>
              <a:rPr lang="en-US" sz="2800" dirty="0">
                <a:effectLst/>
                <a:sym typeface="Wingdings" pitchFamily="2" charset="2"/>
              </a:rPr>
              <a:t> </a:t>
            </a:r>
            <a:r>
              <a:rPr lang="en-US" sz="2400" b="1" dirty="0">
                <a:solidFill>
                  <a:srgbClr val="CC0099"/>
                </a:solidFill>
                <a:latin typeface="Times New Roman" panose="02020603050405020304" pitchFamily="18" charset="0"/>
                <a:cs typeface="Times New Roman" panose="02020603050405020304" pitchFamily="18" charset="0"/>
                <a:sym typeface="Wingdings" pitchFamily="2" charset="2"/>
              </a:rPr>
              <a:t>H</a:t>
            </a:r>
            <a:r>
              <a:rPr lang="en-US" sz="2400" b="1" dirty="0">
                <a:solidFill>
                  <a:srgbClr val="CC0099"/>
                </a:solidFill>
                <a:effectLst/>
                <a:latin typeface="Times New Roman" panose="02020603050405020304" pitchFamily="18" charset="0"/>
                <a:cs typeface="Times New Roman" panose="02020603050405020304" pitchFamily="18" charset="0"/>
                <a:sym typeface="Wingdings" pitchFamily="2" charset="2"/>
              </a:rPr>
              <a:t>emolysis</a:t>
            </a:r>
            <a:endParaRPr lang="en-S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afterEffect">
                                  <p:stCondLst>
                                    <p:cond delay="0"/>
                                  </p:stCondLst>
                                  <p:childTnLst>
                                    <p:set>
                                      <p:cBhvr>
                                        <p:cTn id="6" dur="1" fill="hold">
                                          <p:stCondLst>
                                            <p:cond delay="0"/>
                                          </p:stCondLst>
                                        </p:cTn>
                                        <p:tgtEl>
                                          <p:spTgt spid="52226"/>
                                        </p:tgtEl>
                                        <p:attrNameLst>
                                          <p:attrName>style.visibility</p:attrName>
                                        </p:attrNameLst>
                                      </p:cBhvr>
                                      <p:to>
                                        <p:strVal val="visible"/>
                                      </p:to>
                                    </p:set>
                                    <p:animEffect transition="in" filter="wheel(4)">
                                      <p:cBhvr>
                                        <p:cTn id="7" dur="500"/>
                                        <p:tgtEl>
                                          <p:spTgt spid="5222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60098"/>
                                        </p:tgtEl>
                                        <p:attrNameLst>
                                          <p:attrName>style.visibility</p:attrName>
                                        </p:attrNameLst>
                                      </p:cBhvr>
                                      <p:to>
                                        <p:strVal val="visible"/>
                                      </p:to>
                                    </p:set>
                                    <p:animEffect transition="in" filter="box(in)">
                                      <p:cBhvr>
                                        <p:cTn id="12" dur="500"/>
                                        <p:tgtEl>
                                          <p:spTgt spid="260098"/>
                                        </p:tgtEl>
                                      </p:cBhvr>
                                    </p:animEffect>
                                  </p:childTnLst>
                                </p:cTn>
                              </p:par>
                            </p:childTnLst>
                          </p:cTn>
                        </p:par>
                        <p:par>
                          <p:cTn id="13" fill="hold">
                            <p:stCondLst>
                              <p:cond delay="500"/>
                            </p:stCondLst>
                            <p:childTnLst>
                              <p:par>
                                <p:cTn id="14" presetID="5" presetClass="entr" presetSubtype="10" fill="hold" grpId="0" nodeType="afterEffect">
                                  <p:stCondLst>
                                    <p:cond delay="0"/>
                                  </p:stCondLst>
                                  <p:childTnLst>
                                    <p:set>
                                      <p:cBhvr>
                                        <p:cTn id="15" dur="1" fill="hold">
                                          <p:stCondLst>
                                            <p:cond delay="0"/>
                                          </p:stCondLst>
                                        </p:cTn>
                                        <p:tgtEl>
                                          <p:spTgt spid="52227"/>
                                        </p:tgtEl>
                                        <p:attrNameLst>
                                          <p:attrName>style.visibility</p:attrName>
                                        </p:attrNameLst>
                                      </p:cBhvr>
                                      <p:to>
                                        <p:strVal val="visible"/>
                                      </p:to>
                                    </p:set>
                                    <p:animEffect transition="in" filter="checkerboard(across)">
                                      <p:cBhvr>
                                        <p:cTn id="16" dur="500"/>
                                        <p:tgtEl>
                                          <p:spTgt spid="522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3">
            <a:extLst>
              <a:ext uri="{FF2B5EF4-FFF2-40B4-BE49-F238E27FC236}">
                <a16:creationId xmlns:a16="http://schemas.microsoft.com/office/drawing/2014/main" id="{9CE12937-37B8-1226-00B7-E11F4CFBCEDF}"/>
              </a:ext>
            </a:extLst>
          </p:cNvPr>
          <p:cNvSpPr>
            <a:spLocks noGrp="1" noChangeArrowheads="1"/>
          </p:cNvSpPr>
          <p:nvPr>
            <p:ph type="title"/>
          </p:nvPr>
        </p:nvSpPr>
        <p:spPr>
          <a:xfrm>
            <a:off x="533400" y="152400"/>
            <a:ext cx="8229600" cy="1189038"/>
          </a:xfrm>
        </p:spPr>
        <p:txBody>
          <a:bodyPr bIns="45720"/>
          <a:lstStyle/>
          <a:p>
            <a:pPr algn="ctr" eaLnBrk="1" hangingPunct="1"/>
            <a:r>
              <a:rPr lang="en-US" altLang="en-SA" sz="3200" b="1" dirty="0">
                <a:solidFill>
                  <a:srgbClr val="C00000"/>
                </a:solidFill>
                <a:latin typeface="Times New Roman" panose="02020603050405020304" pitchFamily="18" charset="0"/>
                <a:cs typeface="Times New Roman" panose="02020603050405020304" pitchFamily="18" charset="0"/>
              </a:rPr>
              <a:t>Hemolytic Disease of the Newborn </a:t>
            </a:r>
            <a:r>
              <a:rPr lang="en-US" altLang="en-SA" sz="3200" b="1" dirty="0">
                <a:solidFill>
                  <a:srgbClr val="0070C0"/>
                </a:solidFill>
                <a:latin typeface="Times New Roman" panose="02020603050405020304" pitchFamily="18" charset="0"/>
                <a:cs typeface="Times New Roman" panose="02020603050405020304" pitchFamily="18" charset="0"/>
              </a:rPr>
              <a:t>(Erythroblastosis Fetalis)</a:t>
            </a:r>
          </a:p>
        </p:txBody>
      </p:sp>
      <p:sp>
        <p:nvSpPr>
          <p:cNvPr id="57347" name="Rectangle 2">
            <a:extLst>
              <a:ext uri="{FF2B5EF4-FFF2-40B4-BE49-F238E27FC236}">
                <a16:creationId xmlns:a16="http://schemas.microsoft.com/office/drawing/2014/main" id="{621F0E48-08F6-9D78-9F8A-DBDE71ECCCFC}"/>
              </a:ext>
            </a:extLst>
          </p:cNvPr>
          <p:cNvSpPr>
            <a:spLocks noGrp="1"/>
          </p:cNvSpPr>
          <p:nvPr>
            <p:ph sz="quarter" idx="1"/>
          </p:nvPr>
        </p:nvSpPr>
        <p:spPr>
          <a:xfrm>
            <a:off x="457200" y="1722438"/>
            <a:ext cx="8229600" cy="3992562"/>
          </a:xfrm>
        </p:spPr>
        <p:txBody>
          <a:bodyPr/>
          <a:lstStyle/>
          <a:p>
            <a:pPr eaLnBrk="1" hangingPunct="1">
              <a:lnSpc>
                <a:spcPct val="90000"/>
              </a:lnSpc>
            </a:pPr>
            <a:r>
              <a:rPr lang="en-US" altLang="en-SA" sz="2400" dirty="0">
                <a:latin typeface="Times New Roman" panose="02020603050405020304" pitchFamily="18" charset="0"/>
                <a:cs typeface="Times New Roman" panose="02020603050405020304" pitchFamily="18" charset="0"/>
              </a:rPr>
              <a:t>Mother is Blood type Rh</a:t>
            </a:r>
            <a:r>
              <a:rPr lang="en-US" altLang="en-SA" sz="2400" baseline="40000" dirty="0">
                <a:latin typeface="Times New Roman" panose="02020603050405020304" pitchFamily="18" charset="0"/>
                <a:cs typeface="Times New Roman" panose="02020603050405020304" pitchFamily="18" charset="0"/>
              </a:rPr>
              <a:t>-</a:t>
            </a:r>
          </a:p>
          <a:p>
            <a:pPr eaLnBrk="1" hangingPunct="1">
              <a:lnSpc>
                <a:spcPct val="90000"/>
              </a:lnSpc>
            </a:pPr>
            <a:endParaRPr lang="en-US" altLang="en-SA" sz="2400" baseline="40000" dirty="0">
              <a:latin typeface="Times New Roman" panose="02020603050405020304" pitchFamily="18" charset="0"/>
              <a:cs typeface="Times New Roman" panose="02020603050405020304" pitchFamily="18" charset="0"/>
            </a:endParaRPr>
          </a:p>
          <a:p>
            <a:pPr eaLnBrk="1" hangingPunct="1">
              <a:lnSpc>
                <a:spcPct val="90000"/>
              </a:lnSpc>
            </a:pPr>
            <a:r>
              <a:rPr lang="en-US" altLang="en-SA" sz="2400" dirty="0">
                <a:latin typeface="Times New Roman" panose="02020603050405020304" pitchFamily="18" charset="0"/>
                <a:cs typeface="Times New Roman" panose="02020603050405020304" pitchFamily="18" charset="0"/>
              </a:rPr>
              <a:t>Father and fetus are Rh</a:t>
            </a:r>
            <a:r>
              <a:rPr lang="en-US" altLang="en-SA" sz="2400" baseline="40000" dirty="0">
                <a:latin typeface="Times New Roman" panose="02020603050405020304" pitchFamily="18" charset="0"/>
                <a:cs typeface="Times New Roman" panose="02020603050405020304" pitchFamily="18" charset="0"/>
              </a:rPr>
              <a:t>+</a:t>
            </a:r>
          </a:p>
          <a:p>
            <a:pPr eaLnBrk="1" hangingPunct="1">
              <a:lnSpc>
                <a:spcPct val="90000"/>
              </a:lnSpc>
            </a:pPr>
            <a:endParaRPr lang="en-US" altLang="en-SA" sz="2400" baseline="40000" dirty="0">
              <a:latin typeface="Times New Roman" panose="02020603050405020304" pitchFamily="18" charset="0"/>
              <a:cs typeface="Times New Roman" panose="02020603050405020304" pitchFamily="18" charset="0"/>
            </a:endParaRPr>
          </a:p>
          <a:p>
            <a:pPr eaLnBrk="1" hangingPunct="1">
              <a:lnSpc>
                <a:spcPct val="90000"/>
              </a:lnSpc>
            </a:pPr>
            <a:r>
              <a:rPr lang="en-US" altLang="en-SA" sz="2400" dirty="0">
                <a:latin typeface="Times New Roman" panose="02020603050405020304" pitchFamily="18" charset="0"/>
                <a:cs typeface="Times New Roman" panose="02020603050405020304" pitchFamily="18" charset="0"/>
              </a:rPr>
              <a:t>First pregnancy = </a:t>
            </a:r>
            <a:r>
              <a:rPr lang="en-US" altLang="en-SA" sz="2400" b="1" dirty="0">
                <a:solidFill>
                  <a:srgbClr val="217A8F"/>
                </a:solidFill>
                <a:latin typeface="Times New Roman" panose="02020603050405020304" pitchFamily="18" charset="0"/>
                <a:cs typeface="Times New Roman" panose="02020603050405020304" pitchFamily="18" charset="0"/>
              </a:rPr>
              <a:t>sensitization</a:t>
            </a:r>
            <a:r>
              <a:rPr lang="en-US" altLang="en-SA" sz="2400" dirty="0">
                <a:solidFill>
                  <a:schemeClr val="accent2"/>
                </a:solidFill>
                <a:latin typeface="Times New Roman" panose="02020603050405020304" pitchFamily="18" charset="0"/>
                <a:cs typeface="Times New Roman" panose="02020603050405020304" pitchFamily="18" charset="0"/>
              </a:rPr>
              <a:t> </a:t>
            </a:r>
            <a:r>
              <a:rPr lang="en-US" altLang="en-SA" sz="2400" dirty="0">
                <a:latin typeface="Times New Roman" panose="02020603050405020304" pitchFamily="18" charset="0"/>
                <a:cs typeface="Times New Roman" panose="02020603050405020304" pitchFamily="18" charset="0"/>
              </a:rPr>
              <a:t>at delivery due to hemorrhage </a:t>
            </a:r>
          </a:p>
          <a:p>
            <a:pPr eaLnBrk="1" hangingPunct="1">
              <a:lnSpc>
                <a:spcPct val="90000"/>
              </a:lnSpc>
            </a:pPr>
            <a:endParaRPr lang="en-US" altLang="en-SA" sz="2400" dirty="0">
              <a:latin typeface="Times New Roman" panose="02020603050405020304" pitchFamily="18" charset="0"/>
              <a:cs typeface="Times New Roman" panose="02020603050405020304" pitchFamily="18" charset="0"/>
            </a:endParaRPr>
          </a:p>
          <a:p>
            <a:pPr eaLnBrk="1" hangingPunct="1">
              <a:lnSpc>
                <a:spcPct val="90000"/>
              </a:lnSpc>
            </a:pPr>
            <a:r>
              <a:rPr lang="en-US" altLang="en-SA" sz="2400" dirty="0">
                <a:latin typeface="Times New Roman" panose="02020603050405020304" pitchFamily="18" charset="0"/>
                <a:cs typeface="Times New Roman" panose="02020603050405020304" pitchFamily="18" charset="0"/>
              </a:rPr>
              <a:t>Second pregnancy = Anti-Rh IgG antibodies can cross placenta to attack fetal RBCs </a:t>
            </a:r>
            <a:r>
              <a:rPr lang="en-US" altLang="en-SA" sz="2400" dirty="0">
                <a:solidFill>
                  <a:srgbClr val="C00000"/>
                </a:solidFill>
                <a:latin typeface="Times New Roman" panose="02020603050405020304" pitchFamily="18" charset="0"/>
                <a:cs typeface="Times New Roman" panose="02020603050405020304" pitchFamily="18" charset="0"/>
                <a:sym typeface="Wingdings" pitchFamily="2" charset="2"/>
              </a:rPr>
              <a:t> </a:t>
            </a:r>
            <a:r>
              <a:rPr lang="en-US" altLang="en-SA" sz="2400" b="1" dirty="0">
                <a:solidFill>
                  <a:srgbClr val="C00000"/>
                </a:solidFill>
                <a:latin typeface="Times New Roman" panose="02020603050405020304" pitchFamily="18" charset="0"/>
                <a:cs typeface="Times New Roman" panose="02020603050405020304" pitchFamily="18" charset="0"/>
                <a:sym typeface="Wingdings" pitchFamily="2" charset="2"/>
              </a:rPr>
              <a:t>hemolysis</a:t>
            </a:r>
            <a:endParaRPr lang="en-US" altLang="en-SA" sz="2400" b="1" dirty="0">
              <a:solidFill>
                <a:srgbClr val="C00000"/>
              </a:solidFill>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354271FF-9199-07CF-49D5-EFFE3CEC2208}"/>
              </a:ext>
            </a:extLst>
          </p:cNvPr>
          <p:cNvSpPr>
            <a:spLocks noGrp="1"/>
          </p:cNvSpPr>
          <p:nvPr>
            <p:ph type="sldNum" sz="quarter" idx="12"/>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31B052DB-E5CF-DF4F-95F4-1D27259BDAFB}" type="slidenum">
              <a:rPr lang="en-US" altLang="en-SA">
                <a:solidFill>
                  <a:srgbClr val="FFFFFF"/>
                </a:solidFill>
                <a:latin typeface="Franklin Gothic Book" panose="020B0503020102020204" pitchFamily="34" charset="0"/>
              </a:rPr>
              <a:pPr eaLnBrk="1" hangingPunct="1"/>
              <a:t>16</a:t>
            </a:fld>
            <a:endParaRPr lang="en-US" altLang="en-SA">
              <a:solidFill>
                <a:srgbClr val="FFFFFF"/>
              </a:solidFill>
              <a:latin typeface="Franklin Gothic Book" panose="020B0503020102020204" pitchFamily="34" charset="0"/>
            </a:endParaRPr>
          </a:p>
        </p:txBody>
      </p:sp>
      <p:sp>
        <p:nvSpPr>
          <p:cNvPr id="57349" name="Footer Placeholder 4">
            <a:extLst>
              <a:ext uri="{FF2B5EF4-FFF2-40B4-BE49-F238E27FC236}">
                <a16:creationId xmlns:a16="http://schemas.microsoft.com/office/drawing/2014/main" id="{86930DBF-E9BD-B302-E84B-4DD1FAC77EB2}"/>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SA">
                <a:solidFill>
                  <a:schemeClr val="tx2"/>
                </a:solidFill>
              </a:rPr>
              <a:t>RBC (1-55)</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514350" y="1628800"/>
            <a:ext cx="8115300" cy="4525962"/>
          </a:xfrm>
        </p:spPr>
        <p:txBody>
          <a:bodyPr>
            <a:normAutofit lnSpcReduction="10000"/>
          </a:bodyPr>
          <a:lstStyle/>
          <a:p>
            <a:pPr algn="just">
              <a:lnSpc>
                <a:spcPct val="150000"/>
              </a:lnSpc>
            </a:pPr>
            <a:r>
              <a:rPr lang="en-US" sz="2400" dirty="0">
                <a:latin typeface="Times New Roman" panose="02020603050405020304" pitchFamily="18" charset="0"/>
                <a:cs typeface="Times New Roman" panose="02020603050405020304" pitchFamily="18" charset="0"/>
              </a:rPr>
              <a:t>Rh</a:t>
            </a:r>
            <a:r>
              <a:rPr lang="en-US" sz="2400" baseline="30000"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mothers who have had a pregnancy with/are pregnant with a Rh</a:t>
            </a:r>
            <a:r>
              <a:rPr lang="en-US" sz="2400" baseline="30000"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infant are given Rh immune globulin (</a:t>
            </a:r>
            <a:r>
              <a:rPr lang="en-US" sz="2400" dirty="0" err="1">
                <a:latin typeface="Times New Roman" panose="02020603050405020304" pitchFamily="18" charset="0"/>
                <a:cs typeface="Times New Roman" panose="02020603050405020304" pitchFamily="18" charset="0"/>
              </a:rPr>
              <a:t>RhIG</a:t>
            </a:r>
            <a:r>
              <a:rPr lang="en-US" sz="2400" dirty="0">
                <a:latin typeface="Times New Roman" panose="02020603050405020304" pitchFamily="18" charset="0"/>
                <a:cs typeface="Times New Roman" panose="02020603050405020304" pitchFamily="18" charset="0"/>
              </a:rPr>
              <a:t>) at 28 weeks during pregnancy and within 72 hours after delivery to prevent sensitization to the D antigen.</a:t>
            </a:r>
          </a:p>
          <a:p>
            <a:pPr algn="just">
              <a:lnSpc>
                <a:spcPct val="150000"/>
              </a:lnSpc>
            </a:pPr>
            <a:endParaRPr lang="en-US" sz="2400" dirty="0">
              <a:latin typeface="Times New Roman" panose="02020603050405020304" pitchFamily="18" charset="0"/>
              <a:cs typeface="Times New Roman" panose="02020603050405020304" pitchFamily="18" charset="0"/>
            </a:endParaRPr>
          </a:p>
          <a:p>
            <a:pPr algn="just">
              <a:lnSpc>
                <a:spcPct val="150000"/>
              </a:lnSpc>
            </a:pPr>
            <a:r>
              <a:rPr lang="en-US" sz="2400" dirty="0">
                <a:latin typeface="Times New Roman" panose="02020603050405020304" pitchFamily="18" charset="0"/>
                <a:cs typeface="Times New Roman" panose="02020603050405020304" pitchFamily="18" charset="0"/>
              </a:rPr>
              <a:t>It works by binding any fetal red cells with the D antigen before the mother is able to produce an immune response and form anti-D </a:t>
            </a:r>
            <a:r>
              <a:rPr lang="en-US" sz="2400" dirty="0" err="1">
                <a:latin typeface="Times New Roman" panose="02020603050405020304" pitchFamily="18" charset="0"/>
                <a:cs typeface="Times New Roman" panose="02020603050405020304" pitchFamily="18" charset="0"/>
              </a:rPr>
              <a:t>IgG</a:t>
            </a:r>
            <a:endParaRPr lang="en-US" sz="2400" dirty="0">
              <a:latin typeface="Times New Roman" panose="02020603050405020304" pitchFamily="18" charset="0"/>
              <a:cs typeface="Times New Roman" panose="02020603050405020304" pitchFamily="18" charset="0"/>
            </a:endParaRPr>
          </a:p>
        </p:txBody>
      </p:sp>
      <p:sp>
        <p:nvSpPr>
          <p:cNvPr id="7" name="Rectangle 3"/>
          <p:cNvSpPr>
            <a:spLocks noGrp="1" noChangeArrowheads="1"/>
          </p:cNvSpPr>
          <p:nvPr>
            <p:ph type="title"/>
          </p:nvPr>
        </p:nvSpPr>
        <p:spPr bwMode="auto">
          <a:xfrm>
            <a:off x="990600" y="152400"/>
            <a:ext cx="7772400" cy="1143000"/>
          </a:xfrm>
        </p:spPr>
        <p:txBody>
          <a:bodyPr wrap="square" lIns="91440" tIns="45720" rIns="91440" bIns="45720" numCol="1" anchorCtr="0" compatLnSpc="1">
            <a:prstTxWarp prst="textNoShape">
              <a:avLst/>
            </a:prstTxWarp>
            <a:normAutofit/>
          </a:bodyPr>
          <a:lstStyle/>
          <a:p>
            <a:pPr algn="ctr">
              <a:defRPr/>
            </a:pPr>
            <a:r>
              <a:rPr lang="en-US" sz="3100" b="1" dirty="0">
                <a:solidFill>
                  <a:srgbClr val="0070C0"/>
                </a:solidFill>
                <a:latin typeface="Times New Roman" panose="02020603050405020304" pitchFamily="18" charset="0"/>
                <a:cs typeface="Times New Roman" panose="02020603050405020304" pitchFamily="18" charset="0"/>
              </a:rPr>
              <a:t>Hemolytic Disease of the Newborn</a:t>
            </a:r>
            <a:br>
              <a:rPr lang="en-US" sz="3700" dirty="0">
                <a:effectLst/>
              </a:rPr>
            </a:br>
            <a:r>
              <a:rPr lang="en-US" sz="3700" dirty="0">
                <a:effectLst/>
              </a:rPr>
              <a:t> </a:t>
            </a:r>
            <a:r>
              <a:rPr lang="en-US" sz="2800" b="1" dirty="0">
                <a:solidFill>
                  <a:srgbClr val="CC0099"/>
                </a:solidFill>
                <a:effectLst/>
                <a:latin typeface="Times New Roman" panose="02020603050405020304" pitchFamily="18" charset="0"/>
                <a:cs typeface="Times New Roman" panose="02020603050405020304" pitchFamily="18" charset="0"/>
              </a:rPr>
              <a:t>(</a:t>
            </a:r>
            <a:r>
              <a:rPr lang="en-US" sz="2800" b="1" dirty="0" err="1">
                <a:solidFill>
                  <a:srgbClr val="CC0099"/>
                </a:solidFill>
                <a:effectLst/>
                <a:latin typeface="Times New Roman" panose="02020603050405020304" pitchFamily="18" charset="0"/>
                <a:cs typeface="Times New Roman" panose="02020603050405020304" pitchFamily="18" charset="0"/>
              </a:rPr>
              <a:t>Erythroblastosis</a:t>
            </a:r>
            <a:r>
              <a:rPr lang="en-US" sz="2800" b="1" dirty="0">
                <a:solidFill>
                  <a:srgbClr val="CC0099"/>
                </a:solidFill>
                <a:effectLst/>
                <a:latin typeface="Times New Roman" panose="02020603050405020304" pitchFamily="18" charset="0"/>
                <a:cs typeface="Times New Roman" panose="02020603050405020304" pitchFamily="18" charset="0"/>
              </a:rPr>
              <a:t> </a:t>
            </a:r>
            <a:r>
              <a:rPr lang="en-US" sz="2800" b="1" dirty="0" err="1">
                <a:solidFill>
                  <a:srgbClr val="CC0099"/>
                </a:solidFill>
                <a:effectLst/>
                <a:latin typeface="Times New Roman" panose="02020603050405020304" pitchFamily="18" charset="0"/>
                <a:cs typeface="Times New Roman" panose="02020603050405020304" pitchFamily="18" charset="0"/>
              </a:rPr>
              <a:t>Fetalis</a:t>
            </a:r>
            <a:r>
              <a:rPr lang="en-US" sz="2800" b="1" dirty="0">
                <a:solidFill>
                  <a:srgbClr val="CC0099"/>
                </a:solidFill>
                <a:effectLst/>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211887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par>
                          <p:cTn id="11" fill="hold">
                            <p:stCondLst>
                              <p:cond delay="500"/>
                            </p:stCondLst>
                            <p:childTnLst>
                              <p:par>
                                <p:cTn id="12" presetID="1" presetClass="entr" presetSubtype="0" fill="hold" nodeType="after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533400" y="1700808"/>
            <a:ext cx="8077200" cy="4525962"/>
          </a:xfrm>
        </p:spPr>
        <p:txBody>
          <a:bodyPr/>
          <a:lstStyle/>
          <a:p>
            <a:pPr algn="just"/>
            <a:r>
              <a:rPr lang="en-US" sz="2400" dirty="0">
                <a:latin typeface="Times New Roman" panose="02020603050405020304" pitchFamily="18" charset="0"/>
                <a:cs typeface="Times New Roman" panose="02020603050405020304" pitchFamily="18" charset="0"/>
              </a:rPr>
              <a:t>Maternal antibodies destroy fetal red blood cells</a:t>
            </a:r>
          </a:p>
          <a:p>
            <a:pPr lvl="1" algn="just"/>
            <a:r>
              <a:rPr lang="en-US" dirty="0">
                <a:latin typeface="Times New Roman" panose="02020603050405020304" pitchFamily="18" charset="0"/>
                <a:cs typeface="Times New Roman" panose="02020603050405020304" pitchFamily="18" charset="0"/>
              </a:rPr>
              <a:t>Results in anemia</a:t>
            </a:r>
          </a:p>
          <a:p>
            <a:pPr lvl="1" algn="just"/>
            <a:r>
              <a:rPr lang="en-US" dirty="0">
                <a:latin typeface="Times New Roman" panose="02020603050405020304" pitchFamily="18" charset="0"/>
                <a:cs typeface="Times New Roman" panose="02020603050405020304" pitchFamily="18" charset="0"/>
              </a:rPr>
              <a:t>Anemia limits the ability of the blood to carry oxygen to the baby's organs and tissues.</a:t>
            </a:r>
          </a:p>
          <a:p>
            <a:pPr marL="319088" lvl="1" indent="0" algn="just">
              <a:buNone/>
            </a:pPr>
            <a:endParaRPr lang="en-US" sz="1000"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Baby's responds to the </a:t>
            </a:r>
            <a:r>
              <a:rPr lang="en-US" sz="2400" dirty="0" err="1">
                <a:latin typeface="Times New Roman" panose="02020603050405020304" pitchFamily="18" charset="0"/>
                <a:cs typeface="Times New Roman" panose="02020603050405020304" pitchFamily="18" charset="0"/>
              </a:rPr>
              <a:t>hemolysis</a:t>
            </a:r>
            <a:r>
              <a:rPr lang="en-US" sz="2400" dirty="0">
                <a:latin typeface="Times New Roman" panose="02020603050405020304" pitchFamily="18" charset="0"/>
                <a:cs typeface="Times New Roman" panose="02020603050405020304" pitchFamily="18" charset="0"/>
              </a:rPr>
              <a:t> by trying to make more red blood cells very quickly in the bone marrow and the liver and spleen. </a:t>
            </a:r>
          </a:p>
          <a:p>
            <a:pPr lvl="1" algn="just"/>
            <a:r>
              <a:rPr lang="en-US" dirty="0">
                <a:latin typeface="Times New Roman" panose="02020603050405020304" pitchFamily="18" charset="0"/>
                <a:cs typeface="Times New Roman" panose="02020603050405020304" pitchFamily="18" charset="0"/>
              </a:rPr>
              <a:t>Organs enlarge - </a:t>
            </a:r>
            <a:r>
              <a:rPr lang="en-US" dirty="0" err="1">
                <a:latin typeface="Times New Roman" panose="02020603050405020304" pitchFamily="18" charset="0"/>
                <a:cs typeface="Times New Roman" panose="02020603050405020304" pitchFamily="18" charset="0"/>
              </a:rPr>
              <a:t>hepatosplenomegaly</a:t>
            </a:r>
            <a:r>
              <a:rPr lang="en-US" dirty="0">
                <a:latin typeface="Times New Roman" panose="02020603050405020304" pitchFamily="18" charset="0"/>
                <a:cs typeface="Times New Roman" panose="02020603050405020304" pitchFamily="18" charset="0"/>
              </a:rPr>
              <a:t>. </a:t>
            </a:r>
          </a:p>
          <a:p>
            <a:pPr lvl="1" algn="just"/>
            <a:r>
              <a:rPr lang="en-US" dirty="0">
                <a:latin typeface="Times New Roman" panose="02020603050405020304" pitchFamily="18" charset="0"/>
                <a:cs typeface="Times New Roman" panose="02020603050405020304" pitchFamily="18" charset="0"/>
              </a:rPr>
              <a:t>New red blood cells released prematurely from bone marrow and are unable to do the work of mature red blood cells.</a:t>
            </a:r>
          </a:p>
        </p:txBody>
      </p:sp>
      <p:sp>
        <p:nvSpPr>
          <p:cNvPr id="6" name="Rectangle 3"/>
          <p:cNvSpPr>
            <a:spLocks noGrp="1" noChangeArrowheads="1"/>
          </p:cNvSpPr>
          <p:nvPr>
            <p:ph type="title"/>
          </p:nvPr>
        </p:nvSpPr>
        <p:spPr bwMode="auto">
          <a:xfrm>
            <a:off x="990600" y="152400"/>
            <a:ext cx="7772400" cy="1143000"/>
          </a:xfrm>
        </p:spPr>
        <p:txBody>
          <a:bodyPr wrap="square" lIns="91440" tIns="45720" rIns="91440" bIns="45720" numCol="1" anchorCtr="0" compatLnSpc="1">
            <a:prstTxWarp prst="textNoShape">
              <a:avLst/>
            </a:prstTxWarp>
            <a:normAutofit fontScale="90000"/>
          </a:bodyPr>
          <a:lstStyle/>
          <a:p>
            <a:pPr algn="ctr">
              <a:defRPr/>
            </a:pPr>
            <a:r>
              <a:rPr lang="en-US" sz="3400" b="1" dirty="0">
                <a:solidFill>
                  <a:srgbClr val="0070C0"/>
                </a:solidFill>
                <a:latin typeface="Times New Roman" panose="02020603050405020304" pitchFamily="18" charset="0"/>
                <a:cs typeface="Times New Roman" panose="02020603050405020304" pitchFamily="18" charset="0"/>
              </a:rPr>
              <a:t>Hemolytic Disease of the Newborn</a:t>
            </a:r>
            <a:br>
              <a:rPr lang="en-US" sz="3700" dirty="0">
                <a:effectLst/>
              </a:rPr>
            </a:br>
            <a:r>
              <a:rPr lang="en-US" sz="3700" dirty="0">
                <a:effectLst/>
              </a:rPr>
              <a:t> </a:t>
            </a:r>
            <a:r>
              <a:rPr lang="en-US" sz="3100" b="1" dirty="0">
                <a:solidFill>
                  <a:srgbClr val="CC0099"/>
                </a:solidFill>
                <a:latin typeface="Times New Roman" panose="02020603050405020304" pitchFamily="18" charset="0"/>
                <a:cs typeface="Times New Roman" panose="02020603050405020304" pitchFamily="18" charset="0"/>
              </a:rPr>
              <a:t>(</a:t>
            </a:r>
            <a:r>
              <a:rPr lang="en-US" sz="3100" b="1" dirty="0" err="1">
                <a:solidFill>
                  <a:srgbClr val="CC0099"/>
                </a:solidFill>
                <a:latin typeface="Times New Roman" panose="02020603050405020304" pitchFamily="18" charset="0"/>
                <a:cs typeface="Times New Roman" panose="02020603050405020304" pitchFamily="18" charset="0"/>
              </a:rPr>
              <a:t>Erythroblastosis</a:t>
            </a:r>
            <a:r>
              <a:rPr lang="en-US" sz="3100" b="1" dirty="0">
                <a:solidFill>
                  <a:srgbClr val="CC0099"/>
                </a:solidFill>
                <a:latin typeface="Times New Roman" panose="02020603050405020304" pitchFamily="18" charset="0"/>
                <a:cs typeface="Times New Roman" panose="02020603050405020304" pitchFamily="18" charset="0"/>
              </a:rPr>
              <a:t> </a:t>
            </a:r>
            <a:r>
              <a:rPr lang="en-US" sz="3100" b="1" dirty="0" err="1">
                <a:solidFill>
                  <a:srgbClr val="CC0099"/>
                </a:solidFill>
                <a:latin typeface="Times New Roman" panose="02020603050405020304" pitchFamily="18" charset="0"/>
                <a:cs typeface="Times New Roman" panose="02020603050405020304" pitchFamily="18" charset="0"/>
              </a:rPr>
              <a:t>Fetalis</a:t>
            </a:r>
            <a:r>
              <a:rPr lang="en-US" sz="3100" b="1" dirty="0">
                <a:solidFill>
                  <a:srgbClr val="CC0099"/>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682756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16387">
                                            <p:txEl>
                                              <p:pRg st="0" end="0"/>
                                            </p:txEl>
                                          </p:spTgt>
                                        </p:tgtEl>
                                        <p:attrNameLst>
                                          <p:attrName>style.visibility</p:attrName>
                                        </p:attrNameLst>
                                      </p:cBhvr>
                                      <p:to>
                                        <p:strVal val="visible"/>
                                      </p:to>
                                    </p:set>
                                  </p:childTnLst>
                                </p:cTn>
                              </p:par>
                            </p:childTnLst>
                          </p:cTn>
                        </p:par>
                        <p:par>
                          <p:cTn id="11" fill="hold">
                            <p:stCondLst>
                              <p:cond delay="500"/>
                            </p:stCondLst>
                            <p:childTnLst>
                              <p:par>
                                <p:cTn id="12" presetID="1" presetClass="entr" presetSubtype="0" fill="hold" nodeType="afterEffect">
                                  <p:stCondLst>
                                    <p:cond delay="0"/>
                                  </p:stCondLst>
                                  <p:childTnLst>
                                    <p:set>
                                      <p:cBhvr>
                                        <p:cTn id="13" dur="1" fill="hold">
                                          <p:stCondLst>
                                            <p:cond delay="0"/>
                                          </p:stCondLst>
                                        </p:cTn>
                                        <p:tgtEl>
                                          <p:spTgt spid="16387">
                                            <p:txEl>
                                              <p:pRg st="1" end="1"/>
                                            </p:txEl>
                                          </p:spTgt>
                                        </p:tgtEl>
                                        <p:attrNameLst>
                                          <p:attrName>style.visibility</p:attrName>
                                        </p:attrNameLst>
                                      </p:cBhvr>
                                      <p:to>
                                        <p:strVal val="visible"/>
                                      </p:to>
                                    </p:set>
                                  </p:childTnLst>
                                </p:cTn>
                              </p:par>
                            </p:childTnLst>
                          </p:cTn>
                        </p:par>
                        <p:par>
                          <p:cTn id="14" fill="hold">
                            <p:stCondLst>
                              <p:cond delay="500"/>
                            </p:stCondLst>
                            <p:childTnLst>
                              <p:par>
                                <p:cTn id="15" presetID="1" presetClass="entr" presetSubtype="0" fill="hold" nodeType="afterEffect">
                                  <p:stCondLst>
                                    <p:cond delay="0"/>
                                  </p:stCondLst>
                                  <p:childTnLst>
                                    <p:set>
                                      <p:cBhvr>
                                        <p:cTn id="16" dur="1" fill="hold">
                                          <p:stCondLst>
                                            <p:cond delay="0"/>
                                          </p:stCondLst>
                                        </p:cTn>
                                        <p:tgtEl>
                                          <p:spTgt spid="16387">
                                            <p:txEl>
                                              <p:pRg st="2" end="2"/>
                                            </p:txEl>
                                          </p:spTgt>
                                        </p:tgtEl>
                                        <p:attrNameLst>
                                          <p:attrName>style.visibility</p:attrName>
                                        </p:attrNameLst>
                                      </p:cBhvr>
                                      <p:to>
                                        <p:strVal val="visible"/>
                                      </p:to>
                                    </p:set>
                                  </p:childTnLst>
                                </p:cTn>
                              </p:par>
                            </p:childTnLst>
                          </p:cTn>
                        </p:par>
                        <p:par>
                          <p:cTn id="17" fill="hold">
                            <p:stCondLst>
                              <p:cond delay="500"/>
                            </p:stCondLst>
                            <p:childTnLst>
                              <p:par>
                                <p:cTn id="18" presetID="1" presetClass="entr" presetSubtype="0" fill="hold" nodeType="afterEffect">
                                  <p:stCondLst>
                                    <p:cond delay="0"/>
                                  </p:stCondLst>
                                  <p:childTnLst>
                                    <p:set>
                                      <p:cBhvr>
                                        <p:cTn id="19" dur="1" fill="hold">
                                          <p:stCondLst>
                                            <p:cond delay="0"/>
                                          </p:stCondLst>
                                        </p:cTn>
                                        <p:tgtEl>
                                          <p:spTgt spid="16387">
                                            <p:txEl>
                                              <p:pRg st="4" end="4"/>
                                            </p:txEl>
                                          </p:spTgt>
                                        </p:tgtEl>
                                        <p:attrNameLst>
                                          <p:attrName>style.visibility</p:attrName>
                                        </p:attrNameLst>
                                      </p:cBhvr>
                                      <p:to>
                                        <p:strVal val="visible"/>
                                      </p:to>
                                    </p:set>
                                  </p:childTnLst>
                                </p:cTn>
                              </p:par>
                            </p:childTnLst>
                          </p:cTn>
                        </p:par>
                        <p:par>
                          <p:cTn id="20" fill="hold">
                            <p:stCondLst>
                              <p:cond delay="500"/>
                            </p:stCondLst>
                            <p:childTnLst>
                              <p:par>
                                <p:cTn id="21" presetID="1" presetClass="entr" presetSubtype="0" fill="hold" nodeType="afterEffect">
                                  <p:stCondLst>
                                    <p:cond delay="0"/>
                                  </p:stCondLst>
                                  <p:childTnLst>
                                    <p:set>
                                      <p:cBhvr>
                                        <p:cTn id="22" dur="1" fill="hold">
                                          <p:stCondLst>
                                            <p:cond delay="0"/>
                                          </p:stCondLst>
                                        </p:cTn>
                                        <p:tgtEl>
                                          <p:spTgt spid="16387">
                                            <p:txEl>
                                              <p:pRg st="5" end="5"/>
                                            </p:txEl>
                                          </p:spTgt>
                                        </p:tgtEl>
                                        <p:attrNameLst>
                                          <p:attrName>style.visibility</p:attrName>
                                        </p:attrNameLst>
                                      </p:cBhvr>
                                      <p:to>
                                        <p:strVal val="visible"/>
                                      </p:to>
                                    </p:set>
                                  </p:childTnLst>
                                </p:cTn>
                              </p:par>
                            </p:childTnLst>
                          </p:cTn>
                        </p:par>
                        <p:par>
                          <p:cTn id="23" fill="hold">
                            <p:stCondLst>
                              <p:cond delay="500"/>
                            </p:stCondLst>
                            <p:childTnLst>
                              <p:par>
                                <p:cTn id="24" presetID="1" presetClass="entr" presetSubtype="0" fill="hold" nodeType="afterEffect">
                                  <p:stCondLst>
                                    <p:cond delay="0"/>
                                  </p:stCondLst>
                                  <p:childTnLst>
                                    <p:set>
                                      <p:cBhvr>
                                        <p:cTn id="25" dur="1" fill="hold">
                                          <p:stCondLst>
                                            <p:cond delay="0"/>
                                          </p:stCondLst>
                                        </p:cTn>
                                        <p:tgtEl>
                                          <p:spTgt spid="1638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832048" y="1798638"/>
            <a:ext cx="7556376" cy="4078634"/>
          </a:xfrm>
        </p:spPr>
        <p:txBody>
          <a:bodyPr/>
          <a:lstStyle/>
          <a:p>
            <a:pPr algn="just">
              <a:lnSpc>
                <a:spcPct val="150000"/>
              </a:lnSpc>
            </a:pPr>
            <a:r>
              <a:rPr lang="en-US" sz="2400" dirty="0">
                <a:latin typeface="Times New Roman" panose="02020603050405020304" pitchFamily="18" charset="0"/>
                <a:cs typeface="Times New Roman" panose="02020603050405020304" pitchFamily="18" charset="0"/>
              </a:rPr>
              <a:t>As the red blood cells break down, bilirubin is formed. </a:t>
            </a:r>
          </a:p>
          <a:p>
            <a:pPr lvl="1" algn="just">
              <a:lnSpc>
                <a:spcPct val="150000"/>
              </a:lnSpc>
            </a:pPr>
            <a:r>
              <a:rPr lang="en-US" dirty="0">
                <a:latin typeface="Times New Roman" panose="02020603050405020304" pitchFamily="18" charset="0"/>
                <a:cs typeface="Times New Roman" panose="02020603050405020304" pitchFamily="18" charset="0"/>
              </a:rPr>
              <a:t>Babies unable to get rid of the </a:t>
            </a:r>
            <a:r>
              <a:rPr lang="en-US" dirty="0" err="1">
                <a:latin typeface="Times New Roman" panose="02020603050405020304" pitchFamily="18" charset="0"/>
                <a:cs typeface="Times New Roman" panose="02020603050405020304" pitchFamily="18" charset="0"/>
              </a:rPr>
              <a:t>bilirubin</a:t>
            </a:r>
            <a:r>
              <a:rPr lang="en-US" dirty="0">
                <a:latin typeface="Times New Roman" panose="02020603050405020304" pitchFamily="18" charset="0"/>
                <a:cs typeface="Times New Roman" panose="02020603050405020304" pitchFamily="18" charset="0"/>
              </a:rPr>
              <a:t>. </a:t>
            </a:r>
          </a:p>
          <a:p>
            <a:pPr lvl="1" algn="just">
              <a:lnSpc>
                <a:spcPct val="150000"/>
              </a:lnSpc>
            </a:pPr>
            <a:r>
              <a:rPr lang="en-US" dirty="0">
                <a:latin typeface="Times New Roman" panose="02020603050405020304" pitchFamily="18" charset="0"/>
                <a:cs typeface="Times New Roman" panose="02020603050405020304" pitchFamily="18" charset="0"/>
              </a:rPr>
              <a:t>Builds up in the blood (</a:t>
            </a:r>
            <a:r>
              <a:rPr lang="en-US" dirty="0" err="1">
                <a:latin typeface="Times New Roman" panose="02020603050405020304" pitchFamily="18" charset="0"/>
                <a:cs typeface="Times New Roman" panose="02020603050405020304" pitchFamily="18" charset="0"/>
              </a:rPr>
              <a:t>hyperbilirubinemia</a:t>
            </a:r>
            <a:r>
              <a:rPr lang="en-US" dirty="0">
                <a:latin typeface="Times New Roman" panose="02020603050405020304" pitchFamily="18" charset="0"/>
                <a:cs typeface="Times New Roman" panose="02020603050405020304" pitchFamily="18" charset="0"/>
              </a:rPr>
              <a:t> ) and other tissues and fluids of the baby's body resulting in jaundice. </a:t>
            </a:r>
          </a:p>
          <a:p>
            <a:pPr lvl="1" algn="just">
              <a:lnSpc>
                <a:spcPct val="150000"/>
              </a:lnSpc>
            </a:pPr>
            <a:r>
              <a:rPr lang="en-US" dirty="0">
                <a:latin typeface="Times New Roman" panose="02020603050405020304" pitchFamily="18" charset="0"/>
                <a:cs typeface="Times New Roman" panose="02020603050405020304" pitchFamily="18" charset="0"/>
              </a:rPr>
              <a:t>The placenta helps get rid of some of the </a:t>
            </a:r>
            <a:r>
              <a:rPr lang="en-US" dirty="0" err="1">
                <a:latin typeface="Times New Roman" panose="02020603050405020304" pitchFamily="18" charset="0"/>
                <a:cs typeface="Times New Roman" panose="02020603050405020304" pitchFamily="18" charset="0"/>
              </a:rPr>
              <a:t>bilirubin</a:t>
            </a:r>
            <a:r>
              <a:rPr lang="en-US" dirty="0">
                <a:latin typeface="Times New Roman" panose="02020603050405020304" pitchFamily="18" charset="0"/>
                <a:cs typeface="Times New Roman" panose="02020603050405020304" pitchFamily="18" charset="0"/>
              </a:rPr>
              <a:t>, but not all.</a:t>
            </a:r>
          </a:p>
        </p:txBody>
      </p:sp>
      <p:sp>
        <p:nvSpPr>
          <p:cNvPr id="6" name="Rectangle 3"/>
          <p:cNvSpPr>
            <a:spLocks noGrp="1" noChangeArrowheads="1"/>
          </p:cNvSpPr>
          <p:nvPr>
            <p:ph type="title"/>
          </p:nvPr>
        </p:nvSpPr>
        <p:spPr bwMode="auto">
          <a:xfrm>
            <a:off x="990600" y="152400"/>
            <a:ext cx="7772400" cy="1143000"/>
          </a:xfrm>
        </p:spPr>
        <p:txBody>
          <a:bodyPr wrap="square" lIns="91440" tIns="45720" rIns="91440" bIns="45720" numCol="1" anchorCtr="0" compatLnSpc="1">
            <a:prstTxWarp prst="textNoShape">
              <a:avLst/>
            </a:prstTxWarp>
            <a:normAutofit fontScale="90000"/>
          </a:bodyPr>
          <a:lstStyle/>
          <a:p>
            <a:pPr algn="ctr">
              <a:defRPr/>
            </a:pPr>
            <a:r>
              <a:rPr lang="en-US" sz="3600" b="1" dirty="0">
                <a:solidFill>
                  <a:srgbClr val="0070C0"/>
                </a:solidFill>
                <a:effectLst/>
                <a:latin typeface="Times New Roman" panose="02020603050405020304" pitchFamily="18" charset="0"/>
                <a:cs typeface="Times New Roman" panose="02020603050405020304" pitchFamily="18" charset="0"/>
              </a:rPr>
              <a:t>Hemolytic Disease of the Newborn</a:t>
            </a:r>
            <a:br>
              <a:rPr lang="en-US" sz="3700" dirty="0">
                <a:effectLst/>
              </a:rPr>
            </a:br>
            <a:r>
              <a:rPr lang="en-US" sz="3700" dirty="0">
                <a:effectLst/>
              </a:rPr>
              <a:t> </a:t>
            </a:r>
            <a:r>
              <a:rPr lang="en-US" sz="3100" b="1" dirty="0">
                <a:solidFill>
                  <a:srgbClr val="CC0099"/>
                </a:solidFill>
                <a:latin typeface="Times New Roman" panose="02020603050405020304" pitchFamily="18" charset="0"/>
                <a:cs typeface="Times New Roman" panose="02020603050405020304" pitchFamily="18" charset="0"/>
              </a:rPr>
              <a:t>(</a:t>
            </a:r>
            <a:r>
              <a:rPr lang="en-US" sz="3100" b="1" dirty="0" err="1">
                <a:solidFill>
                  <a:srgbClr val="CC0099"/>
                </a:solidFill>
                <a:latin typeface="Times New Roman" panose="02020603050405020304" pitchFamily="18" charset="0"/>
                <a:cs typeface="Times New Roman" panose="02020603050405020304" pitchFamily="18" charset="0"/>
              </a:rPr>
              <a:t>Erythroblastosis</a:t>
            </a:r>
            <a:r>
              <a:rPr lang="en-US" sz="3100" b="1" dirty="0">
                <a:solidFill>
                  <a:srgbClr val="CC0099"/>
                </a:solidFill>
                <a:latin typeface="Times New Roman" panose="02020603050405020304" pitchFamily="18" charset="0"/>
                <a:cs typeface="Times New Roman" panose="02020603050405020304" pitchFamily="18" charset="0"/>
              </a:rPr>
              <a:t> </a:t>
            </a:r>
            <a:r>
              <a:rPr lang="en-US" sz="3100" b="1" dirty="0" err="1">
                <a:solidFill>
                  <a:srgbClr val="CC0099"/>
                </a:solidFill>
                <a:latin typeface="Times New Roman" panose="02020603050405020304" pitchFamily="18" charset="0"/>
                <a:cs typeface="Times New Roman" panose="02020603050405020304" pitchFamily="18" charset="0"/>
              </a:rPr>
              <a:t>Fetalis</a:t>
            </a:r>
            <a:r>
              <a:rPr lang="en-US" sz="3100" b="1" dirty="0">
                <a:solidFill>
                  <a:srgbClr val="CC0099"/>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250908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16387">
                                            <p:txEl>
                                              <p:pRg st="0" end="0"/>
                                            </p:txEl>
                                          </p:spTgt>
                                        </p:tgtEl>
                                        <p:attrNameLst>
                                          <p:attrName>style.visibility</p:attrName>
                                        </p:attrNameLst>
                                      </p:cBhvr>
                                      <p:to>
                                        <p:strVal val="visible"/>
                                      </p:to>
                                    </p:set>
                                  </p:childTnLst>
                                </p:cTn>
                              </p:par>
                            </p:childTnLst>
                          </p:cTn>
                        </p:par>
                        <p:par>
                          <p:cTn id="11" fill="hold">
                            <p:stCondLst>
                              <p:cond delay="500"/>
                            </p:stCondLst>
                            <p:childTnLst>
                              <p:par>
                                <p:cTn id="12" presetID="1" presetClass="entr" presetSubtype="0" fill="hold" nodeType="afterEffect">
                                  <p:stCondLst>
                                    <p:cond delay="0"/>
                                  </p:stCondLst>
                                  <p:childTnLst>
                                    <p:set>
                                      <p:cBhvr>
                                        <p:cTn id="13" dur="1" fill="hold">
                                          <p:stCondLst>
                                            <p:cond delay="0"/>
                                          </p:stCondLst>
                                        </p:cTn>
                                        <p:tgtEl>
                                          <p:spTgt spid="16387">
                                            <p:txEl>
                                              <p:pRg st="1" end="1"/>
                                            </p:txEl>
                                          </p:spTgt>
                                        </p:tgtEl>
                                        <p:attrNameLst>
                                          <p:attrName>style.visibility</p:attrName>
                                        </p:attrNameLst>
                                      </p:cBhvr>
                                      <p:to>
                                        <p:strVal val="visible"/>
                                      </p:to>
                                    </p:set>
                                  </p:childTnLst>
                                </p:cTn>
                              </p:par>
                            </p:childTnLst>
                          </p:cTn>
                        </p:par>
                        <p:par>
                          <p:cTn id="14" fill="hold">
                            <p:stCondLst>
                              <p:cond delay="500"/>
                            </p:stCondLst>
                            <p:childTnLst>
                              <p:par>
                                <p:cTn id="15" presetID="1" presetClass="entr" presetSubtype="0" fill="hold" nodeType="afterEffect">
                                  <p:stCondLst>
                                    <p:cond delay="0"/>
                                  </p:stCondLst>
                                  <p:childTnLst>
                                    <p:set>
                                      <p:cBhvr>
                                        <p:cTn id="16" dur="1" fill="hold">
                                          <p:stCondLst>
                                            <p:cond delay="0"/>
                                          </p:stCondLst>
                                        </p:cTn>
                                        <p:tgtEl>
                                          <p:spTgt spid="16387">
                                            <p:txEl>
                                              <p:pRg st="2" end="2"/>
                                            </p:txEl>
                                          </p:spTgt>
                                        </p:tgtEl>
                                        <p:attrNameLst>
                                          <p:attrName>style.visibility</p:attrName>
                                        </p:attrNameLst>
                                      </p:cBhvr>
                                      <p:to>
                                        <p:strVal val="visible"/>
                                      </p:to>
                                    </p:set>
                                  </p:childTnLst>
                                </p:cTn>
                              </p:par>
                            </p:childTnLst>
                          </p:cTn>
                        </p:par>
                        <p:par>
                          <p:cTn id="17" fill="hold">
                            <p:stCondLst>
                              <p:cond delay="500"/>
                            </p:stCondLst>
                            <p:childTnLst>
                              <p:par>
                                <p:cTn id="18" presetID="1" presetClass="entr" presetSubtype="0" fill="hold" nodeType="afterEffect">
                                  <p:stCondLst>
                                    <p:cond delay="0"/>
                                  </p:stCondLst>
                                  <p:childTnLst>
                                    <p:set>
                                      <p:cBhvr>
                                        <p:cTn id="19" dur="1" fill="hold">
                                          <p:stCondLst>
                                            <p:cond delay="0"/>
                                          </p:stCondLst>
                                        </p:cTn>
                                        <p:tgtEl>
                                          <p:spTgt spid="1638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p:cNvSpPr>
          <p:nvPr>
            <p:ph type="title"/>
          </p:nvPr>
        </p:nvSpPr>
        <p:spPr bwMode="auto">
          <a:xfrm>
            <a:off x="457200" y="187920"/>
            <a:ext cx="8229600" cy="432768"/>
          </a:xfrm>
        </p:spPr>
        <p:txBody>
          <a:bodyPr wrap="square" lIns="91440" tIns="45720" rIns="91440" bIns="45720" numCol="1" anchor="ctr" anchorCtr="0" compatLnSpc="1">
            <a:prstTxWarp prst="textNoShape">
              <a:avLst/>
            </a:prstTxWarp>
          </a:bodyPr>
          <a:lstStyle/>
          <a:p>
            <a:pPr algn="ctr">
              <a:defRPr/>
            </a:pPr>
            <a:r>
              <a:rPr lang="en-US" sz="3200" b="1" dirty="0">
                <a:solidFill>
                  <a:srgbClr val="0070C0"/>
                </a:solidFill>
                <a:effectLst/>
                <a:latin typeface="Times New Roman" panose="02020603050405020304" pitchFamily="18" charset="0"/>
                <a:cs typeface="Times New Roman" panose="02020603050405020304" pitchFamily="18" charset="0"/>
              </a:rPr>
              <a:t>Blood group substances</a:t>
            </a:r>
            <a:endParaRPr lang="en-GB" sz="3200" b="1" dirty="0">
              <a:solidFill>
                <a:srgbClr val="0070C0"/>
              </a:solidFill>
              <a:effectLst/>
              <a:latin typeface="Times New Roman" panose="02020603050405020304" pitchFamily="18" charset="0"/>
              <a:cs typeface="Times New Roman" panose="02020603050405020304" pitchFamily="18" charset="0"/>
            </a:endParaRPr>
          </a:p>
        </p:txBody>
      </p:sp>
      <p:sp>
        <p:nvSpPr>
          <p:cNvPr id="38915" name="Rectangle 3"/>
          <p:cNvSpPr>
            <a:spLocks noGrp="1"/>
          </p:cNvSpPr>
          <p:nvPr>
            <p:ph type="body" idx="1"/>
          </p:nvPr>
        </p:nvSpPr>
        <p:spPr>
          <a:xfrm>
            <a:off x="323528" y="836712"/>
            <a:ext cx="8363272" cy="5688632"/>
          </a:xfrm>
        </p:spPr>
        <p:txBody>
          <a:bodyPr/>
          <a:lstStyle/>
          <a:p>
            <a:pPr marL="547688" indent="-438150" algn="just"/>
            <a:r>
              <a:rPr lang="en-GB" sz="2400" dirty="0">
                <a:latin typeface="Times New Roman" panose="02020603050405020304" pitchFamily="18" charset="0"/>
                <a:cs typeface="Times New Roman" panose="02020603050405020304" pitchFamily="18" charset="0"/>
              </a:rPr>
              <a:t>RBC membranes have glycoprotein antigens</a:t>
            </a:r>
          </a:p>
          <a:p>
            <a:pPr marL="109538" indent="0" algn="just">
              <a:buNone/>
            </a:pPr>
            <a:endParaRPr lang="en-GB" sz="1200" dirty="0">
              <a:latin typeface="Times New Roman" panose="02020603050405020304" pitchFamily="18" charset="0"/>
              <a:cs typeface="Times New Roman" panose="02020603050405020304" pitchFamily="18" charset="0"/>
            </a:endParaRPr>
          </a:p>
          <a:p>
            <a:pPr marL="547688" indent="-438150" algn="just"/>
            <a:r>
              <a:rPr lang="en-GB" sz="2400" dirty="0">
                <a:latin typeface="Times New Roman" panose="02020603050405020304" pitchFamily="18" charset="0"/>
                <a:cs typeface="Times New Roman" panose="02020603050405020304" pitchFamily="18" charset="0"/>
              </a:rPr>
              <a:t>These antigens are:</a:t>
            </a:r>
          </a:p>
          <a:p>
            <a:pPr marL="992188" lvl="2" indent="-361950" algn="just">
              <a:buClr>
                <a:srgbClr val="217A8F"/>
              </a:buClr>
              <a:buSzPct val="60000"/>
              <a:buFont typeface="Wingdings 3" pitchFamily="18" charset="2"/>
              <a:buAutoNum type="arabicPeriod"/>
            </a:pPr>
            <a:r>
              <a:rPr lang="en-GB" sz="2400" b="1" dirty="0">
                <a:solidFill>
                  <a:srgbClr val="217A8F"/>
                </a:solidFill>
                <a:latin typeface="Times New Roman" panose="02020603050405020304" pitchFamily="18" charset="0"/>
                <a:cs typeface="Times New Roman" panose="02020603050405020304" pitchFamily="18" charset="0"/>
              </a:rPr>
              <a:t> Unique</a:t>
            </a:r>
            <a:r>
              <a:rPr lang="en-GB" sz="2400" dirty="0">
                <a:latin typeface="Times New Roman" panose="02020603050405020304" pitchFamily="18" charset="0"/>
                <a:cs typeface="Times New Roman" panose="02020603050405020304" pitchFamily="18" charset="0"/>
              </a:rPr>
              <a:t> to the individual Human Blood Groups </a:t>
            </a:r>
          </a:p>
          <a:p>
            <a:pPr marL="992188" lvl="2" indent="-361950" algn="just">
              <a:buClr>
                <a:srgbClr val="217A8F"/>
              </a:buClr>
              <a:buSzPct val="60000"/>
              <a:buFont typeface="Wingdings 3" pitchFamily="18" charset="2"/>
              <a:buAutoNum type="arabicPeriod"/>
            </a:pPr>
            <a:r>
              <a:rPr lang="en-GB" sz="2400" dirty="0">
                <a:latin typeface="Times New Roman" panose="02020603050405020304" pitchFamily="18" charset="0"/>
                <a:cs typeface="Times New Roman" panose="02020603050405020304" pitchFamily="18" charset="0"/>
              </a:rPr>
              <a:t> Recognized as </a:t>
            </a:r>
            <a:r>
              <a:rPr lang="en-GB" sz="2400" b="1" dirty="0">
                <a:solidFill>
                  <a:srgbClr val="217A8F"/>
                </a:solidFill>
                <a:latin typeface="Times New Roman" panose="02020603050405020304" pitchFamily="18" charset="0"/>
                <a:cs typeface="Times New Roman" panose="02020603050405020304" pitchFamily="18" charset="0"/>
              </a:rPr>
              <a:t>foreign</a:t>
            </a:r>
            <a:r>
              <a:rPr lang="en-GB" sz="2400" dirty="0">
                <a:latin typeface="Times New Roman" panose="02020603050405020304" pitchFamily="18" charset="0"/>
                <a:cs typeface="Times New Roman" panose="02020603050405020304" pitchFamily="18" charset="0"/>
              </a:rPr>
              <a:t> if transfused into another individual</a:t>
            </a:r>
          </a:p>
          <a:p>
            <a:pPr marL="992188" lvl="2" indent="-361950" algn="just">
              <a:buClr>
                <a:srgbClr val="217A8F"/>
              </a:buClr>
              <a:buSzPct val="60000"/>
              <a:buFont typeface="Wingdings 3" pitchFamily="18" charset="2"/>
              <a:buAutoNum type="arabicPeriod"/>
            </a:pPr>
            <a:r>
              <a:rPr lang="en-GB" sz="2400" dirty="0">
                <a:latin typeface="Times New Roman" panose="02020603050405020304" pitchFamily="18" charset="0"/>
                <a:cs typeface="Times New Roman" panose="02020603050405020304" pitchFamily="18" charset="0"/>
              </a:rPr>
              <a:t> Promoters of agglutination and are referred to as </a:t>
            </a:r>
            <a:r>
              <a:rPr lang="en-GB" sz="2400" b="1" dirty="0">
                <a:solidFill>
                  <a:srgbClr val="217A8F"/>
                </a:solidFill>
                <a:latin typeface="Times New Roman" panose="02020603050405020304" pitchFamily="18" charset="0"/>
                <a:cs typeface="Times New Roman" panose="02020603050405020304" pitchFamily="18" charset="0"/>
              </a:rPr>
              <a:t>agglutinogens</a:t>
            </a:r>
            <a:endParaRPr lang="en-GB" sz="2400" dirty="0">
              <a:latin typeface="Times New Roman" panose="02020603050405020304" pitchFamily="18" charset="0"/>
              <a:cs typeface="Times New Roman" panose="02020603050405020304" pitchFamily="18" charset="0"/>
            </a:endParaRPr>
          </a:p>
          <a:p>
            <a:pPr marL="547688" indent="-438150" algn="just"/>
            <a:r>
              <a:rPr lang="en-GB" sz="2400" dirty="0">
                <a:latin typeface="Times New Roman" panose="02020603050405020304" pitchFamily="18" charset="0"/>
                <a:cs typeface="Times New Roman" panose="02020603050405020304" pitchFamily="18" charset="0"/>
              </a:rPr>
              <a:t>Presence or absence of these antigens is used </a:t>
            </a:r>
            <a:r>
              <a:rPr lang="en-GB" sz="2400" b="1" dirty="0">
                <a:solidFill>
                  <a:srgbClr val="217A8F"/>
                </a:solidFill>
                <a:latin typeface="Times New Roman" panose="02020603050405020304" pitchFamily="18" charset="0"/>
                <a:cs typeface="Times New Roman" panose="02020603050405020304" pitchFamily="18" charset="0"/>
              </a:rPr>
              <a:t>to classify blood groups</a:t>
            </a:r>
          </a:p>
          <a:p>
            <a:pPr marL="109538" indent="0" algn="just">
              <a:buNone/>
            </a:pPr>
            <a:endParaRPr lang="en-GB" sz="1200" b="1" dirty="0">
              <a:solidFill>
                <a:srgbClr val="217A8F"/>
              </a:solidFill>
              <a:latin typeface="Times New Roman" panose="02020603050405020304" pitchFamily="18" charset="0"/>
              <a:cs typeface="Times New Roman" panose="02020603050405020304" pitchFamily="18" charset="0"/>
            </a:endParaRPr>
          </a:p>
          <a:p>
            <a:pPr marL="547688" indent="-438150" algn="just"/>
            <a:r>
              <a:rPr lang="en-GB" sz="2400" dirty="0">
                <a:latin typeface="Times New Roman" panose="02020603050405020304" pitchFamily="18" charset="0"/>
                <a:cs typeface="Times New Roman" panose="02020603050405020304" pitchFamily="18" charset="0"/>
              </a:rPr>
              <a:t>Humans have 30 varieties of naturally occurring RBC antigens but the important ones are the </a:t>
            </a:r>
            <a:r>
              <a:rPr lang="en-GB" sz="2400" b="1" dirty="0">
                <a:solidFill>
                  <a:srgbClr val="217A8F"/>
                </a:solidFill>
                <a:latin typeface="Times New Roman" panose="02020603050405020304" pitchFamily="18" charset="0"/>
                <a:cs typeface="Times New Roman" panose="02020603050405020304" pitchFamily="18" charset="0"/>
              </a:rPr>
              <a:t>ABO</a:t>
            </a:r>
            <a:r>
              <a:rPr lang="en-GB" sz="2400" dirty="0">
                <a:latin typeface="Times New Roman" panose="02020603050405020304" pitchFamily="18" charset="0"/>
                <a:cs typeface="Times New Roman" panose="02020603050405020304" pitchFamily="18" charset="0"/>
              </a:rPr>
              <a:t> and the rhesus </a:t>
            </a:r>
            <a:r>
              <a:rPr lang="en-GB" sz="2400" b="1" dirty="0">
                <a:solidFill>
                  <a:srgbClr val="217A8F"/>
                </a:solidFill>
                <a:latin typeface="Times New Roman" panose="02020603050405020304" pitchFamily="18" charset="0"/>
                <a:cs typeface="Times New Roman" panose="02020603050405020304" pitchFamily="18" charset="0"/>
              </a:rPr>
              <a:t>(</a:t>
            </a:r>
            <a:r>
              <a:rPr lang="en-GB" sz="2400" b="1" dirty="0" err="1">
                <a:solidFill>
                  <a:srgbClr val="217A8F"/>
                </a:solidFill>
                <a:latin typeface="Times New Roman" panose="02020603050405020304" pitchFamily="18" charset="0"/>
                <a:cs typeface="Times New Roman" panose="02020603050405020304" pitchFamily="18" charset="0"/>
              </a:rPr>
              <a:t>Rh</a:t>
            </a:r>
            <a:r>
              <a:rPr lang="en-GB" sz="2400" b="1" dirty="0">
                <a:solidFill>
                  <a:srgbClr val="217A8F"/>
                </a:solidFill>
                <a:latin typeface="Times New Roman" panose="02020603050405020304" pitchFamily="18" charset="0"/>
                <a:cs typeface="Times New Roman" panose="02020603050405020304" pitchFamily="18" charset="0"/>
              </a:rPr>
              <a:t>)</a:t>
            </a:r>
            <a:r>
              <a:rPr lang="en-GB" sz="2400" b="1" dirty="0">
                <a:solidFill>
                  <a:srgbClr val="CC0000"/>
                </a:solidFill>
                <a:latin typeface="Times New Roman" panose="02020603050405020304" pitchFamily="18" charset="0"/>
                <a:cs typeface="Times New Roman" panose="02020603050405020304" pitchFamily="18" charset="0"/>
              </a:rPr>
              <a:t> </a:t>
            </a:r>
            <a:r>
              <a:rPr lang="en-GB" sz="2400" dirty="0">
                <a:latin typeface="Times New Roman" panose="02020603050405020304" pitchFamily="18" charset="0"/>
                <a:cs typeface="Times New Roman" panose="02020603050405020304" pitchFamily="18" charset="0"/>
              </a:rPr>
              <a:t>blood systems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247810"/>
                                        </p:tgtEl>
                                        <p:attrNameLst>
                                          <p:attrName>style.visibility</p:attrName>
                                        </p:attrNameLst>
                                      </p:cBhvr>
                                      <p:to>
                                        <p:strVal val="visible"/>
                                      </p:to>
                                    </p:set>
                                    <p:animEffect transition="in" filter="box(in)">
                                      <p:cBhvr>
                                        <p:cTn id="7" dur="500"/>
                                        <p:tgtEl>
                                          <p:spTgt spid="247810"/>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8915">
                                            <p:txEl>
                                              <p:pRg st="0" end="0"/>
                                            </p:txEl>
                                          </p:spTgt>
                                        </p:tgtEl>
                                        <p:attrNameLst>
                                          <p:attrName>style.visibility</p:attrName>
                                        </p:attrNameLst>
                                      </p:cBhvr>
                                      <p:to>
                                        <p:strVal val="visible"/>
                                      </p:to>
                                    </p:set>
                                    <p:animEffect transition="in" filter="checkerboard(across)">
                                      <p:cBhvr>
                                        <p:cTn id="12" dur="500"/>
                                        <p:tgtEl>
                                          <p:spTgt spid="3891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8915">
                                            <p:txEl>
                                              <p:pRg st="2" end="2"/>
                                            </p:txEl>
                                          </p:spTgt>
                                        </p:tgtEl>
                                        <p:attrNameLst>
                                          <p:attrName>style.visibility</p:attrName>
                                        </p:attrNameLst>
                                      </p:cBhvr>
                                      <p:to>
                                        <p:strVal val="visible"/>
                                      </p:to>
                                    </p:set>
                                    <p:animEffect transition="in" filter="checkerboard(across)">
                                      <p:cBhvr>
                                        <p:cTn id="17" dur="500"/>
                                        <p:tgtEl>
                                          <p:spTgt spid="3891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8915">
                                            <p:txEl>
                                              <p:pRg st="3" end="3"/>
                                            </p:txEl>
                                          </p:spTgt>
                                        </p:tgtEl>
                                        <p:attrNameLst>
                                          <p:attrName>style.visibility</p:attrName>
                                        </p:attrNameLst>
                                      </p:cBhvr>
                                      <p:to>
                                        <p:strVal val="visible"/>
                                      </p:to>
                                    </p:set>
                                    <p:animEffect transition="in" filter="checkerboard(across)">
                                      <p:cBhvr>
                                        <p:cTn id="22" dur="500"/>
                                        <p:tgtEl>
                                          <p:spTgt spid="3891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38915">
                                            <p:txEl>
                                              <p:pRg st="4" end="4"/>
                                            </p:txEl>
                                          </p:spTgt>
                                        </p:tgtEl>
                                        <p:attrNameLst>
                                          <p:attrName>style.visibility</p:attrName>
                                        </p:attrNameLst>
                                      </p:cBhvr>
                                      <p:to>
                                        <p:strVal val="visible"/>
                                      </p:to>
                                    </p:set>
                                    <p:animEffect transition="in" filter="checkerboard(across)">
                                      <p:cBhvr>
                                        <p:cTn id="27" dur="500"/>
                                        <p:tgtEl>
                                          <p:spTgt spid="3891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38915">
                                            <p:txEl>
                                              <p:pRg st="5" end="5"/>
                                            </p:txEl>
                                          </p:spTgt>
                                        </p:tgtEl>
                                        <p:attrNameLst>
                                          <p:attrName>style.visibility</p:attrName>
                                        </p:attrNameLst>
                                      </p:cBhvr>
                                      <p:to>
                                        <p:strVal val="visible"/>
                                      </p:to>
                                    </p:set>
                                    <p:animEffect transition="in" filter="checkerboard(across)">
                                      <p:cBhvr>
                                        <p:cTn id="32" dur="500"/>
                                        <p:tgtEl>
                                          <p:spTgt spid="3891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38915">
                                            <p:txEl>
                                              <p:pRg st="6" end="6"/>
                                            </p:txEl>
                                          </p:spTgt>
                                        </p:tgtEl>
                                        <p:attrNameLst>
                                          <p:attrName>style.visibility</p:attrName>
                                        </p:attrNameLst>
                                      </p:cBhvr>
                                      <p:to>
                                        <p:strVal val="visible"/>
                                      </p:to>
                                    </p:set>
                                    <p:animEffect transition="in" filter="checkerboard(across)">
                                      <p:cBhvr>
                                        <p:cTn id="37" dur="500"/>
                                        <p:tgtEl>
                                          <p:spTgt spid="3891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nodeType="clickEffect">
                                  <p:stCondLst>
                                    <p:cond delay="0"/>
                                  </p:stCondLst>
                                  <p:childTnLst>
                                    <p:set>
                                      <p:cBhvr>
                                        <p:cTn id="41" dur="1" fill="hold">
                                          <p:stCondLst>
                                            <p:cond delay="0"/>
                                          </p:stCondLst>
                                        </p:cTn>
                                        <p:tgtEl>
                                          <p:spTgt spid="38915">
                                            <p:txEl>
                                              <p:pRg st="8" end="8"/>
                                            </p:txEl>
                                          </p:spTgt>
                                        </p:tgtEl>
                                        <p:attrNameLst>
                                          <p:attrName>style.visibility</p:attrName>
                                        </p:attrNameLst>
                                      </p:cBhvr>
                                      <p:to>
                                        <p:strVal val="visible"/>
                                      </p:to>
                                    </p:set>
                                    <p:animEffect transition="in" filter="checkerboard(across)">
                                      <p:cBhvr>
                                        <p:cTn id="42" dur="500"/>
                                        <p:tgtEl>
                                          <p:spTgt spid="3891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85800" y="212304"/>
            <a:ext cx="7772400" cy="695598"/>
          </a:xfrm>
        </p:spPr>
        <p:txBody>
          <a:bodyPr/>
          <a:lstStyle/>
          <a:p>
            <a:pPr algn="ctr"/>
            <a:r>
              <a:rPr lang="en-US" sz="3200" b="1" dirty="0">
                <a:solidFill>
                  <a:srgbClr val="0070C0"/>
                </a:solidFill>
                <a:latin typeface="Times New Roman" panose="02020603050405020304" pitchFamily="18" charset="0"/>
                <a:cs typeface="Times New Roman" panose="02020603050405020304" pitchFamily="18" charset="0"/>
              </a:rPr>
              <a:t>Complications During Pregnancy***</a:t>
            </a:r>
          </a:p>
        </p:txBody>
      </p:sp>
      <p:sp>
        <p:nvSpPr>
          <p:cNvPr id="17411" name="Rectangle 3"/>
          <p:cNvSpPr>
            <a:spLocks noGrp="1" noChangeArrowheads="1"/>
          </p:cNvSpPr>
          <p:nvPr>
            <p:ph type="body" idx="1"/>
          </p:nvPr>
        </p:nvSpPr>
        <p:spPr>
          <a:xfrm>
            <a:off x="827584" y="1340768"/>
            <a:ext cx="7772400" cy="4525962"/>
          </a:xfrm>
        </p:spPr>
        <p:txBody>
          <a:bodyPr/>
          <a:lstStyle/>
          <a:p>
            <a:pPr algn="just">
              <a:lnSpc>
                <a:spcPct val="90000"/>
              </a:lnSpc>
            </a:pPr>
            <a:r>
              <a:rPr lang="en-US" sz="2400" b="1" dirty="0">
                <a:latin typeface="Times New Roman" panose="02020603050405020304" pitchFamily="18" charset="0"/>
                <a:cs typeface="Times New Roman" panose="02020603050405020304" pitchFamily="18" charset="0"/>
              </a:rPr>
              <a:t>Severe anemia with enlargement of the liver and spleen</a:t>
            </a:r>
          </a:p>
          <a:p>
            <a:pPr marL="0" indent="0" algn="just">
              <a:lnSpc>
                <a:spcPct val="90000"/>
              </a:lnSpc>
              <a:buNone/>
            </a:pP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When these organs and the bone marrow cannot compensate for the fast destruction of red blood cells, severe anemia results</a:t>
            </a:r>
            <a:r>
              <a:rPr lang="ar-SA" sz="2400"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and other organs are affected</a:t>
            </a:r>
          </a:p>
          <a:p>
            <a:pPr marL="0" indent="0" algn="just">
              <a:lnSpc>
                <a:spcPct val="90000"/>
              </a:lnSpc>
              <a:buNone/>
            </a:pPr>
            <a:endParaRPr lang="en-US" sz="2400" dirty="0">
              <a:latin typeface="Times New Roman" panose="02020603050405020304" pitchFamily="18" charset="0"/>
              <a:cs typeface="Times New Roman" panose="02020603050405020304" pitchFamily="18" charset="0"/>
            </a:endParaRPr>
          </a:p>
          <a:p>
            <a:pPr algn="just">
              <a:lnSpc>
                <a:spcPct val="90000"/>
              </a:lnSpc>
            </a:pPr>
            <a:r>
              <a:rPr lang="en-US" sz="2400" b="1" dirty="0">
                <a:latin typeface="Times New Roman" panose="02020603050405020304" pitchFamily="18" charset="0"/>
                <a:cs typeface="Times New Roman" panose="02020603050405020304" pitchFamily="18" charset="0"/>
              </a:rPr>
              <a:t>Hydrops Fetalis</a:t>
            </a:r>
          </a:p>
          <a:p>
            <a:pPr marL="0" indent="0" algn="just">
              <a:lnSpc>
                <a:spcPct val="90000"/>
              </a:lnSpc>
              <a:buNone/>
            </a:pP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This occurs as the baby's organs are unable to handle the anemia. The heart begins to fail, and large amounts of fluid build up in the baby's tissues and organs. A fetus with hydrops is at great risk of being stillborn. </a:t>
            </a:r>
          </a:p>
          <a:p>
            <a:pPr algn="just">
              <a:lnSpc>
                <a:spcPct val="90000"/>
              </a:lnSpc>
            </a:pPr>
            <a:endParaRPr lang="en-US" sz="2800" dirty="0"/>
          </a:p>
        </p:txBody>
      </p:sp>
    </p:spTree>
    <p:extLst>
      <p:ext uri="{BB962C8B-B14F-4D97-AF65-F5344CB8AC3E}">
        <p14:creationId xmlns:p14="http://schemas.microsoft.com/office/powerpoint/2010/main" val="33178751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50" name="Picture 6" descr="hydrops"/>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3347864" y="1772816"/>
            <a:ext cx="2684065" cy="425005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Slide Number Placeholder 1"/>
          <p:cNvSpPr>
            <a:spLocks noGrp="1"/>
          </p:cNvSpPr>
          <p:nvPr>
            <p:ph type="sldNum" sz="quarter" idx="12"/>
          </p:nvPr>
        </p:nvSpPr>
        <p:spPr/>
        <p:txBody>
          <a:bodyPr/>
          <a:lstStyle/>
          <a:p>
            <a:fld id="{B6F15528-21DE-4FAA-801E-634DDDAF4B2B}" type="slidenum">
              <a:rPr lang="en-US" smtClean="0"/>
              <a:pPr/>
              <a:t>21</a:t>
            </a:fld>
            <a:endParaRPr lang="en-US"/>
          </a:p>
        </p:txBody>
      </p:sp>
      <p:sp>
        <p:nvSpPr>
          <p:cNvPr id="8" name="Rectangle 3"/>
          <p:cNvSpPr>
            <a:spLocks noGrp="1" noChangeArrowheads="1"/>
          </p:cNvSpPr>
          <p:nvPr>
            <p:ph type="title"/>
          </p:nvPr>
        </p:nvSpPr>
        <p:spPr bwMode="auto">
          <a:xfrm>
            <a:off x="990600" y="152400"/>
            <a:ext cx="7772400" cy="1143000"/>
          </a:xfrm>
        </p:spPr>
        <p:txBody>
          <a:bodyPr wrap="square" lIns="91440" tIns="45720" rIns="91440" bIns="45720" numCol="1" anchorCtr="0" compatLnSpc="1">
            <a:prstTxWarp prst="textNoShape">
              <a:avLst/>
            </a:prstTxWarp>
            <a:normAutofit/>
          </a:bodyPr>
          <a:lstStyle/>
          <a:p>
            <a:pPr algn="ctr">
              <a:defRPr/>
            </a:pPr>
            <a:r>
              <a:rPr lang="en-US" sz="3200" b="1" dirty="0">
                <a:solidFill>
                  <a:srgbClr val="0070C0"/>
                </a:solidFill>
                <a:latin typeface="Times New Roman" panose="02020603050405020304" pitchFamily="18" charset="0"/>
                <a:cs typeface="Times New Roman" panose="02020603050405020304" pitchFamily="18" charset="0"/>
              </a:rPr>
              <a:t>Hemolytic Disease of the Newborn</a:t>
            </a:r>
            <a:br>
              <a:rPr lang="en-US" sz="3700" dirty="0">
                <a:effectLst/>
              </a:rPr>
            </a:br>
            <a:r>
              <a:rPr lang="en-US" sz="2800" b="1" dirty="0">
                <a:effectLst/>
                <a:latin typeface="Times New Roman" panose="02020603050405020304" pitchFamily="18" charset="0"/>
                <a:cs typeface="Times New Roman" panose="02020603050405020304" pitchFamily="18" charset="0"/>
              </a:rPr>
              <a:t> </a:t>
            </a:r>
            <a:r>
              <a:rPr lang="en-US" sz="2800" b="1" dirty="0">
                <a:solidFill>
                  <a:srgbClr val="CC0099"/>
                </a:solidFill>
                <a:effectLst/>
                <a:latin typeface="Times New Roman" panose="02020603050405020304" pitchFamily="18" charset="0"/>
                <a:cs typeface="Times New Roman" panose="02020603050405020304" pitchFamily="18" charset="0"/>
              </a:rPr>
              <a:t>(</a:t>
            </a:r>
            <a:r>
              <a:rPr lang="en-US" sz="2800" b="1" dirty="0" err="1">
                <a:solidFill>
                  <a:srgbClr val="CC0099"/>
                </a:solidFill>
                <a:effectLst/>
                <a:latin typeface="Times New Roman" panose="02020603050405020304" pitchFamily="18" charset="0"/>
                <a:cs typeface="Times New Roman" panose="02020603050405020304" pitchFamily="18" charset="0"/>
              </a:rPr>
              <a:t>Hydrops</a:t>
            </a:r>
            <a:r>
              <a:rPr lang="en-US" sz="2800" b="1" dirty="0">
                <a:solidFill>
                  <a:srgbClr val="CC0099"/>
                </a:solidFill>
                <a:effectLst/>
                <a:latin typeface="Times New Roman" panose="02020603050405020304" pitchFamily="18" charset="0"/>
                <a:cs typeface="Times New Roman" panose="02020603050405020304" pitchFamily="18" charset="0"/>
              </a:rPr>
              <a:t> </a:t>
            </a:r>
            <a:r>
              <a:rPr lang="en-US" sz="2800" b="1" dirty="0" err="1">
                <a:solidFill>
                  <a:srgbClr val="CC0099"/>
                </a:solidFill>
                <a:effectLst/>
                <a:latin typeface="Times New Roman" panose="02020603050405020304" pitchFamily="18" charset="0"/>
                <a:cs typeface="Times New Roman" panose="02020603050405020304" pitchFamily="18" charset="0"/>
              </a:rPr>
              <a:t>Fetalis</a:t>
            </a:r>
            <a:r>
              <a:rPr lang="en-US" sz="2800" b="1" dirty="0">
                <a:solidFill>
                  <a:srgbClr val="CC0099"/>
                </a:solidFill>
                <a:effectLst/>
                <a:latin typeface="Times New Roman" panose="02020603050405020304" pitchFamily="18" charset="0"/>
                <a:cs typeface="Times New Roman" panose="02020603050405020304" pitchFamily="18" charset="0"/>
              </a:rPr>
              <a:t>)</a:t>
            </a:r>
          </a:p>
        </p:txBody>
      </p:sp>
      <p:sp>
        <p:nvSpPr>
          <p:cNvPr id="3" name="Oval 2">
            <a:extLst>
              <a:ext uri="{FF2B5EF4-FFF2-40B4-BE49-F238E27FC236}">
                <a16:creationId xmlns:a16="http://schemas.microsoft.com/office/drawing/2014/main" id="{EF727559-46A0-679E-C62E-E8D14F1ADC63}"/>
              </a:ext>
            </a:extLst>
          </p:cNvPr>
          <p:cNvSpPr/>
          <p:nvPr/>
        </p:nvSpPr>
        <p:spPr>
          <a:xfrm>
            <a:off x="4139952" y="4509120"/>
            <a:ext cx="864096" cy="57606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A"/>
          </a:p>
        </p:txBody>
      </p:sp>
    </p:spTree>
    <p:extLst>
      <p:ext uri="{BB962C8B-B14F-4D97-AF65-F5344CB8AC3E}">
        <p14:creationId xmlns:p14="http://schemas.microsoft.com/office/powerpoint/2010/main" val="4233865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5" descr="19450"/>
          <p:cNvPicPr>
            <a:picLocks noChangeAspect="1" noChangeArrowheads="1"/>
          </p:cNvPicPr>
          <p:nvPr/>
        </p:nvPicPr>
        <p:blipFill>
          <a:blip r:embed="rId2" cstate="print"/>
          <a:srcRect l="12593" r="14659" b="8696"/>
          <a:stretch>
            <a:fillRect/>
          </a:stretch>
        </p:blipFill>
        <p:spPr bwMode="auto">
          <a:xfrm>
            <a:off x="474133" y="1744583"/>
            <a:ext cx="3692767" cy="3289920"/>
          </a:xfrm>
          <a:prstGeom prst="rect">
            <a:avLst/>
          </a:prstGeom>
          <a:noFill/>
          <a:ln w="9525">
            <a:noFill/>
            <a:miter lim="800000"/>
            <a:headEnd/>
            <a:tailEnd/>
          </a:ln>
        </p:spPr>
      </p:pic>
      <p:pic>
        <p:nvPicPr>
          <p:cNvPr id="46083" name="Picture 11" descr="559px-Blood_Compatibility"/>
          <p:cNvPicPr>
            <a:picLocks noChangeAspect="1" noChangeArrowheads="1"/>
          </p:cNvPicPr>
          <p:nvPr/>
        </p:nvPicPr>
        <p:blipFill>
          <a:blip r:embed="rId3" cstate="print"/>
          <a:srcRect/>
          <a:stretch>
            <a:fillRect/>
          </a:stretch>
        </p:blipFill>
        <p:spPr bwMode="auto">
          <a:xfrm>
            <a:off x="5173663" y="1179513"/>
            <a:ext cx="3533775" cy="4035425"/>
          </a:xfrm>
          <a:prstGeom prst="rect">
            <a:avLst/>
          </a:prstGeom>
          <a:noFill/>
          <a:ln w="9525">
            <a:noFill/>
            <a:miter lim="800000"/>
            <a:headEnd/>
            <a:tailEnd/>
          </a:ln>
        </p:spPr>
      </p:pic>
      <p:sp>
        <p:nvSpPr>
          <p:cNvPr id="205838" name="Rectangle 14"/>
          <p:cNvSpPr>
            <a:spLocks noChangeArrowheads="1"/>
          </p:cNvSpPr>
          <p:nvPr/>
        </p:nvSpPr>
        <p:spPr bwMode="auto">
          <a:xfrm>
            <a:off x="330363" y="120106"/>
            <a:ext cx="8326275" cy="1077218"/>
          </a:xfrm>
          <a:prstGeom prst="rect">
            <a:avLst/>
          </a:prstGeom>
          <a:noFill/>
          <a:ln w="9525">
            <a:noFill/>
            <a:miter lim="800000"/>
            <a:headEnd/>
            <a:tailEnd/>
          </a:ln>
        </p:spPr>
        <p:txBody>
          <a:bodyPr wrap="square">
            <a:spAutoFit/>
          </a:bodyPr>
          <a:lstStyle/>
          <a:p>
            <a:pPr algn="ctr">
              <a:spcBef>
                <a:spcPct val="50000"/>
              </a:spcBef>
            </a:pPr>
            <a:r>
              <a:rPr lang="en-GB" sz="3200" b="1" dirty="0">
                <a:solidFill>
                  <a:srgbClr val="0070C0"/>
                </a:solidFill>
                <a:ea typeface="+mj-ea"/>
                <a:cs typeface="Times New Roman" panose="02020603050405020304" pitchFamily="18" charset="0"/>
              </a:rPr>
              <a:t>Blood transfusions – who can receive blood from whom?</a:t>
            </a:r>
          </a:p>
        </p:txBody>
      </p:sp>
      <p:sp>
        <p:nvSpPr>
          <p:cNvPr id="205839" name="Rectangle 15"/>
          <p:cNvSpPr>
            <a:spLocks noChangeArrowheads="1"/>
          </p:cNvSpPr>
          <p:nvPr/>
        </p:nvSpPr>
        <p:spPr bwMode="auto">
          <a:xfrm>
            <a:off x="330363" y="5359266"/>
            <a:ext cx="8136904" cy="1133965"/>
          </a:xfrm>
          <a:prstGeom prst="rect">
            <a:avLst/>
          </a:prstGeom>
          <a:noFill/>
          <a:ln w="9525">
            <a:noFill/>
            <a:miter lim="800000"/>
            <a:headEnd/>
            <a:tailEnd/>
          </a:ln>
        </p:spPr>
        <p:txBody>
          <a:bodyPr wrap="square">
            <a:spAutoFit/>
          </a:bodyPr>
          <a:lstStyle/>
          <a:p>
            <a:pPr>
              <a:lnSpc>
                <a:spcPct val="150000"/>
              </a:lnSpc>
              <a:buFontTx/>
              <a:buBlip>
                <a:blip r:embed="rId4"/>
              </a:buBlip>
            </a:pPr>
            <a:r>
              <a:rPr lang="en-GB" sz="2400" dirty="0"/>
              <a:t> People with blood group O: </a:t>
            </a:r>
            <a:r>
              <a:rPr lang="en-GB" sz="2400" b="1" dirty="0">
                <a:solidFill>
                  <a:srgbClr val="217A8F"/>
                </a:solidFill>
              </a:rPr>
              <a:t>"universal donors“</a:t>
            </a:r>
          </a:p>
          <a:p>
            <a:pPr marL="685800" lvl="1" indent="-228600">
              <a:lnSpc>
                <a:spcPct val="150000"/>
              </a:lnSpc>
              <a:buFontTx/>
              <a:buBlip>
                <a:blip r:embed="rId4"/>
              </a:buBlip>
            </a:pPr>
            <a:r>
              <a:rPr lang="en-GB" dirty="0"/>
              <a:t> People with blood group AB: </a:t>
            </a:r>
            <a:r>
              <a:rPr lang="en-GB" b="1" dirty="0">
                <a:solidFill>
                  <a:srgbClr val="217A8F"/>
                </a:solidFill>
              </a:rPr>
              <a:t>"universal receivers"</a:t>
            </a:r>
            <a:r>
              <a:rPr lang="en-GB" dirty="0">
                <a:solidFill>
                  <a:srgbClr val="217A8F"/>
                </a:solidFill>
              </a:rPr>
              <a:t> </a:t>
            </a:r>
          </a:p>
        </p:txBody>
      </p:sp>
      <p:sp>
        <p:nvSpPr>
          <p:cNvPr id="46086" name="AutoShape 8"/>
          <p:cNvSpPr>
            <a:spLocks noChangeArrowheads="1"/>
          </p:cNvSpPr>
          <p:nvPr/>
        </p:nvSpPr>
        <p:spPr bwMode="auto">
          <a:xfrm>
            <a:off x="6616700" y="901700"/>
            <a:ext cx="808038" cy="406400"/>
          </a:xfrm>
          <a:prstGeom prst="curvedDownArrow">
            <a:avLst>
              <a:gd name="adj1" fmla="val 3461"/>
              <a:gd name="adj2" fmla="val 79531"/>
              <a:gd name="adj3" fmla="val 33204"/>
            </a:avLst>
          </a:prstGeom>
          <a:solidFill>
            <a:schemeClr val="tx1"/>
          </a:solidFill>
          <a:ln w="28575">
            <a:solidFill>
              <a:schemeClr val="tx1"/>
            </a:solidFill>
            <a:miter lim="800000"/>
            <a:headEnd/>
            <a:tailEnd/>
          </a:ln>
        </p:spPr>
        <p:txBody>
          <a:bodyPr wrap="none" anchor="ctr"/>
          <a:lstStyle/>
          <a:p>
            <a:endParaRPr lang="en-GB"/>
          </a:p>
        </p:txBody>
      </p:sp>
      <p:sp>
        <p:nvSpPr>
          <p:cNvPr id="46087" name="AutoShape 9"/>
          <p:cNvSpPr>
            <a:spLocks noChangeArrowheads="1"/>
          </p:cNvSpPr>
          <p:nvPr/>
        </p:nvSpPr>
        <p:spPr bwMode="auto">
          <a:xfrm rot="-4689587">
            <a:off x="4649788" y="2846388"/>
            <a:ext cx="787400" cy="444500"/>
          </a:xfrm>
          <a:prstGeom prst="curvedDownArrow">
            <a:avLst>
              <a:gd name="adj1" fmla="val 3084"/>
              <a:gd name="adj2" fmla="val 70857"/>
              <a:gd name="adj3" fmla="val 33333"/>
            </a:avLst>
          </a:prstGeom>
          <a:solidFill>
            <a:schemeClr val="tx1"/>
          </a:solidFill>
          <a:ln w="28575">
            <a:solidFill>
              <a:schemeClr val="tx1"/>
            </a:solidFill>
            <a:miter lim="800000"/>
            <a:headEnd/>
            <a:tailEnd/>
          </a:ln>
        </p:spPr>
        <p:txBody>
          <a:bodyPr vert="eaVert" wrap="none" anchor="ctr"/>
          <a:lstStyle/>
          <a:p>
            <a:endParaRPr lang="en-GB"/>
          </a:p>
        </p:txBody>
      </p:sp>
      <p:sp>
        <p:nvSpPr>
          <p:cNvPr id="46088" name="AutoShape 10"/>
          <p:cNvSpPr>
            <a:spLocks noChangeArrowheads="1"/>
          </p:cNvSpPr>
          <p:nvPr/>
        </p:nvSpPr>
        <p:spPr bwMode="auto">
          <a:xfrm rot="-10232260">
            <a:off x="6357938" y="5041900"/>
            <a:ext cx="838200" cy="406400"/>
          </a:xfrm>
          <a:prstGeom prst="curvedDownArrow">
            <a:avLst>
              <a:gd name="adj1" fmla="val 3590"/>
              <a:gd name="adj2" fmla="val 82500"/>
              <a:gd name="adj3" fmla="val 33204"/>
            </a:avLst>
          </a:prstGeom>
          <a:solidFill>
            <a:schemeClr val="tx1"/>
          </a:solidFill>
          <a:ln w="28575">
            <a:solidFill>
              <a:schemeClr val="tx1"/>
            </a:solidFill>
            <a:miter lim="800000"/>
            <a:headEnd/>
            <a:tailEnd/>
          </a:ln>
        </p:spPr>
        <p:txBody>
          <a:bodyPr rot="10800000" wrap="none" anchor="ctr"/>
          <a:lstStyle/>
          <a:p>
            <a:endParaRPr lang="en-GB"/>
          </a:p>
        </p:txBody>
      </p:sp>
      <p:sp>
        <p:nvSpPr>
          <p:cNvPr id="46089" name="AutoShape 11"/>
          <p:cNvSpPr>
            <a:spLocks noChangeArrowheads="1"/>
          </p:cNvSpPr>
          <p:nvPr/>
        </p:nvSpPr>
        <p:spPr bwMode="auto">
          <a:xfrm rot="5400000">
            <a:off x="8485188" y="3079750"/>
            <a:ext cx="787400" cy="444500"/>
          </a:xfrm>
          <a:prstGeom prst="curvedDownArrow">
            <a:avLst>
              <a:gd name="adj1" fmla="val 3084"/>
              <a:gd name="adj2" fmla="val 70857"/>
              <a:gd name="adj3" fmla="val 21787"/>
            </a:avLst>
          </a:prstGeom>
          <a:solidFill>
            <a:schemeClr val="tx1"/>
          </a:solidFill>
          <a:ln w="28575">
            <a:solidFill>
              <a:schemeClr val="tx1"/>
            </a:solidFill>
            <a:miter lim="800000"/>
            <a:headEnd/>
            <a:tailEnd/>
          </a:ln>
        </p:spPr>
        <p:txBody>
          <a:bodyPr rot="10800000" vert="eaVert" wrap="none" anchor="ctr"/>
          <a:lstStyle/>
          <a:p>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05838"/>
                                        </p:tgtEl>
                                        <p:attrNameLst>
                                          <p:attrName>style.visibility</p:attrName>
                                        </p:attrNameLst>
                                      </p:cBhvr>
                                      <p:to>
                                        <p:strVal val="visible"/>
                                      </p:to>
                                    </p:set>
                                    <p:anim calcmode="lin" valueType="num">
                                      <p:cBhvr additive="base">
                                        <p:cTn id="7" dur="500" fill="hold"/>
                                        <p:tgtEl>
                                          <p:spTgt spid="205838"/>
                                        </p:tgtEl>
                                        <p:attrNameLst>
                                          <p:attrName>ppt_x</p:attrName>
                                        </p:attrNameLst>
                                      </p:cBhvr>
                                      <p:tavLst>
                                        <p:tav tm="0">
                                          <p:val>
                                            <p:strVal val="0-#ppt_w/2"/>
                                          </p:val>
                                        </p:tav>
                                        <p:tav tm="100000">
                                          <p:val>
                                            <p:strVal val="#ppt_x"/>
                                          </p:val>
                                        </p:tav>
                                      </p:tavLst>
                                    </p:anim>
                                    <p:anim calcmode="lin" valueType="num">
                                      <p:cBhvr additive="base">
                                        <p:cTn id="8" dur="500" fill="hold"/>
                                        <p:tgtEl>
                                          <p:spTgt spid="20583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46082"/>
                                        </p:tgtEl>
                                        <p:attrNameLst>
                                          <p:attrName>style.visibility</p:attrName>
                                        </p:attrNameLst>
                                      </p:cBhvr>
                                      <p:to>
                                        <p:strVal val="visible"/>
                                      </p:to>
                                    </p:set>
                                    <p:animEffect transition="in" filter="fade">
                                      <p:cBhvr>
                                        <p:cTn id="13" dur="2000"/>
                                        <p:tgtEl>
                                          <p:spTgt spid="46082"/>
                                        </p:tgtEl>
                                      </p:cBhvr>
                                    </p:animEffect>
                                  </p:childTnLst>
                                </p:cTn>
                              </p:par>
                            </p:childTnLst>
                          </p:cTn>
                        </p:par>
                      </p:childTnLst>
                    </p:cTn>
                  </p:par>
                  <p:par>
                    <p:cTn id="14" fill="hold">
                      <p:stCondLst>
                        <p:cond delay="indefinite"/>
                      </p:stCondLst>
                      <p:childTnLst>
                        <p:par>
                          <p:cTn id="15" fill="hold">
                            <p:stCondLst>
                              <p:cond delay="0"/>
                            </p:stCondLst>
                            <p:childTnLst>
                              <p:par>
                                <p:cTn id="16" presetID="54" presetClass="entr" presetSubtype="0" accel="100000" fill="hold" nodeType="clickEffect">
                                  <p:stCondLst>
                                    <p:cond delay="0"/>
                                  </p:stCondLst>
                                  <p:childTnLst>
                                    <p:set>
                                      <p:cBhvr>
                                        <p:cTn id="17" dur="1" fill="hold">
                                          <p:stCondLst>
                                            <p:cond delay="0"/>
                                          </p:stCondLst>
                                        </p:cTn>
                                        <p:tgtEl>
                                          <p:spTgt spid="46083"/>
                                        </p:tgtEl>
                                        <p:attrNameLst>
                                          <p:attrName>style.visibility</p:attrName>
                                        </p:attrNameLst>
                                      </p:cBhvr>
                                      <p:to>
                                        <p:strVal val="visible"/>
                                      </p:to>
                                    </p:set>
                                    <p:anim calcmode="lin" valueType="num">
                                      <p:cBhvr>
                                        <p:cTn id="18" dur="500" fill="hold"/>
                                        <p:tgtEl>
                                          <p:spTgt spid="46083"/>
                                        </p:tgtEl>
                                        <p:attrNameLst>
                                          <p:attrName>ppt_w</p:attrName>
                                        </p:attrNameLst>
                                      </p:cBhvr>
                                      <p:tavLst>
                                        <p:tav tm="0">
                                          <p:val>
                                            <p:strVal val="#ppt_w*0.05"/>
                                          </p:val>
                                        </p:tav>
                                        <p:tav tm="100000">
                                          <p:val>
                                            <p:strVal val="#ppt_w"/>
                                          </p:val>
                                        </p:tav>
                                      </p:tavLst>
                                    </p:anim>
                                    <p:anim calcmode="lin" valueType="num">
                                      <p:cBhvr>
                                        <p:cTn id="19" dur="500" fill="hold"/>
                                        <p:tgtEl>
                                          <p:spTgt spid="46083"/>
                                        </p:tgtEl>
                                        <p:attrNameLst>
                                          <p:attrName>ppt_h</p:attrName>
                                        </p:attrNameLst>
                                      </p:cBhvr>
                                      <p:tavLst>
                                        <p:tav tm="0">
                                          <p:val>
                                            <p:strVal val="#ppt_h"/>
                                          </p:val>
                                        </p:tav>
                                        <p:tav tm="100000">
                                          <p:val>
                                            <p:strVal val="#ppt_h"/>
                                          </p:val>
                                        </p:tav>
                                      </p:tavLst>
                                    </p:anim>
                                    <p:anim calcmode="lin" valueType="num">
                                      <p:cBhvr>
                                        <p:cTn id="20" dur="500" fill="hold"/>
                                        <p:tgtEl>
                                          <p:spTgt spid="46083"/>
                                        </p:tgtEl>
                                        <p:attrNameLst>
                                          <p:attrName>ppt_x</p:attrName>
                                        </p:attrNameLst>
                                      </p:cBhvr>
                                      <p:tavLst>
                                        <p:tav tm="0">
                                          <p:val>
                                            <p:strVal val="#ppt_x-.2"/>
                                          </p:val>
                                        </p:tav>
                                        <p:tav tm="100000">
                                          <p:val>
                                            <p:strVal val="#ppt_x"/>
                                          </p:val>
                                        </p:tav>
                                      </p:tavLst>
                                    </p:anim>
                                    <p:anim calcmode="lin" valueType="num">
                                      <p:cBhvr>
                                        <p:cTn id="21" dur="500" fill="hold"/>
                                        <p:tgtEl>
                                          <p:spTgt spid="46083"/>
                                        </p:tgtEl>
                                        <p:attrNameLst>
                                          <p:attrName>ppt_y</p:attrName>
                                        </p:attrNameLst>
                                      </p:cBhvr>
                                      <p:tavLst>
                                        <p:tav tm="0">
                                          <p:val>
                                            <p:strVal val="#ppt_y"/>
                                          </p:val>
                                        </p:tav>
                                        <p:tav tm="100000">
                                          <p:val>
                                            <p:strVal val="#ppt_y"/>
                                          </p:val>
                                        </p:tav>
                                      </p:tavLst>
                                    </p:anim>
                                    <p:animEffect transition="in" filter="fade">
                                      <p:cBhvr>
                                        <p:cTn id="22" dur="500"/>
                                        <p:tgtEl>
                                          <p:spTgt spid="46083"/>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46086"/>
                                        </p:tgtEl>
                                        <p:attrNameLst>
                                          <p:attrName>style.visibility</p:attrName>
                                        </p:attrNameLst>
                                      </p:cBhvr>
                                      <p:to>
                                        <p:strVal val="visible"/>
                                      </p:to>
                                    </p:set>
                                    <p:animEffect transition="in" filter="randombar(horizontal)">
                                      <p:cBhvr>
                                        <p:cTn id="27" dur="500"/>
                                        <p:tgtEl>
                                          <p:spTgt spid="46086"/>
                                        </p:tgtEl>
                                      </p:cBhvr>
                                    </p:animEffect>
                                  </p:childTnLst>
                                </p:cTn>
                              </p:par>
                            </p:childTnLst>
                          </p:cTn>
                        </p:par>
                        <p:par>
                          <p:cTn id="28" fill="hold">
                            <p:stCondLst>
                              <p:cond delay="500"/>
                            </p:stCondLst>
                            <p:childTnLst>
                              <p:par>
                                <p:cTn id="29" presetID="14" presetClass="entr" presetSubtype="10" fill="hold" grpId="0" nodeType="afterEffect">
                                  <p:stCondLst>
                                    <p:cond delay="0"/>
                                  </p:stCondLst>
                                  <p:childTnLst>
                                    <p:set>
                                      <p:cBhvr>
                                        <p:cTn id="30" dur="1" fill="hold">
                                          <p:stCondLst>
                                            <p:cond delay="0"/>
                                          </p:stCondLst>
                                        </p:cTn>
                                        <p:tgtEl>
                                          <p:spTgt spid="46089"/>
                                        </p:tgtEl>
                                        <p:attrNameLst>
                                          <p:attrName>style.visibility</p:attrName>
                                        </p:attrNameLst>
                                      </p:cBhvr>
                                      <p:to>
                                        <p:strVal val="visible"/>
                                      </p:to>
                                    </p:set>
                                    <p:animEffect transition="in" filter="randombar(horizontal)">
                                      <p:cBhvr>
                                        <p:cTn id="31" dur="500"/>
                                        <p:tgtEl>
                                          <p:spTgt spid="46089"/>
                                        </p:tgtEl>
                                      </p:cBhvr>
                                    </p:animEffect>
                                  </p:childTnLst>
                                </p:cTn>
                              </p:par>
                            </p:childTnLst>
                          </p:cTn>
                        </p:par>
                        <p:par>
                          <p:cTn id="32" fill="hold">
                            <p:stCondLst>
                              <p:cond delay="1000"/>
                            </p:stCondLst>
                            <p:childTnLst>
                              <p:par>
                                <p:cTn id="33" presetID="14" presetClass="entr" presetSubtype="10" fill="hold" grpId="0" nodeType="afterEffect">
                                  <p:stCondLst>
                                    <p:cond delay="0"/>
                                  </p:stCondLst>
                                  <p:childTnLst>
                                    <p:set>
                                      <p:cBhvr>
                                        <p:cTn id="34" dur="1" fill="hold">
                                          <p:stCondLst>
                                            <p:cond delay="0"/>
                                          </p:stCondLst>
                                        </p:cTn>
                                        <p:tgtEl>
                                          <p:spTgt spid="46087"/>
                                        </p:tgtEl>
                                        <p:attrNameLst>
                                          <p:attrName>style.visibility</p:attrName>
                                        </p:attrNameLst>
                                      </p:cBhvr>
                                      <p:to>
                                        <p:strVal val="visible"/>
                                      </p:to>
                                    </p:set>
                                    <p:animEffect transition="in" filter="randombar(horizontal)">
                                      <p:cBhvr>
                                        <p:cTn id="35" dur="500"/>
                                        <p:tgtEl>
                                          <p:spTgt spid="46087"/>
                                        </p:tgtEl>
                                      </p:cBhvr>
                                    </p:animEffect>
                                  </p:childTnLst>
                                </p:cTn>
                              </p:par>
                            </p:childTnLst>
                          </p:cTn>
                        </p:par>
                        <p:par>
                          <p:cTn id="36" fill="hold">
                            <p:stCondLst>
                              <p:cond delay="1500"/>
                            </p:stCondLst>
                            <p:childTnLst>
                              <p:par>
                                <p:cTn id="37" presetID="14" presetClass="entr" presetSubtype="10" fill="hold" grpId="0" nodeType="afterEffect">
                                  <p:stCondLst>
                                    <p:cond delay="0"/>
                                  </p:stCondLst>
                                  <p:childTnLst>
                                    <p:set>
                                      <p:cBhvr>
                                        <p:cTn id="38" dur="1" fill="hold">
                                          <p:stCondLst>
                                            <p:cond delay="0"/>
                                          </p:stCondLst>
                                        </p:cTn>
                                        <p:tgtEl>
                                          <p:spTgt spid="46088"/>
                                        </p:tgtEl>
                                        <p:attrNameLst>
                                          <p:attrName>style.visibility</p:attrName>
                                        </p:attrNameLst>
                                      </p:cBhvr>
                                      <p:to>
                                        <p:strVal val="visible"/>
                                      </p:to>
                                    </p:set>
                                    <p:animEffect transition="in" filter="randombar(horizontal)">
                                      <p:cBhvr>
                                        <p:cTn id="39" dur="500"/>
                                        <p:tgtEl>
                                          <p:spTgt spid="46088"/>
                                        </p:tgtEl>
                                      </p:cBhvr>
                                    </p:animEffect>
                                  </p:childTnLst>
                                </p:cTn>
                              </p:par>
                            </p:childTnLst>
                          </p:cTn>
                        </p:par>
                      </p:childTnLst>
                    </p:cTn>
                  </p:par>
                  <p:par>
                    <p:cTn id="40" fill="hold">
                      <p:stCondLst>
                        <p:cond delay="indefinite"/>
                      </p:stCondLst>
                      <p:childTnLst>
                        <p:par>
                          <p:cTn id="41" fill="hold">
                            <p:stCondLst>
                              <p:cond delay="0"/>
                            </p:stCondLst>
                            <p:childTnLst>
                              <p:par>
                                <p:cTn id="42" presetID="54" presetClass="entr" presetSubtype="0" accel="100000" fill="hold" nodeType="clickEffect">
                                  <p:stCondLst>
                                    <p:cond delay="0"/>
                                  </p:stCondLst>
                                  <p:childTnLst>
                                    <p:set>
                                      <p:cBhvr>
                                        <p:cTn id="43" dur="1" fill="hold">
                                          <p:stCondLst>
                                            <p:cond delay="0"/>
                                          </p:stCondLst>
                                        </p:cTn>
                                        <p:tgtEl>
                                          <p:spTgt spid="205839">
                                            <p:txEl>
                                              <p:pRg st="0" end="0"/>
                                            </p:txEl>
                                          </p:spTgt>
                                        </p:tgtEl>
                                        <p:attrNameLst>
                                          <p:attrName>style.visibility</p:attrName>
                                        </p:attrNameLst>
                                      </p:cBhvr>
                                      <p:to>
                                        <p:strVal val="visible"/>
                                      </p:to>
                                    </p:set>
                                    <p:anim calcmode="lin" valueType="num">
                                      <p:cBhvr>
                                        <p:cTn id="44" dur="500" fill="hold"/>
                                        <p:tgtEl>
                                          <p:spTgt spid="205839">
                                            <p:txEl>
                                              <p:pRg st="0" end="0"/>
                                            </p:txEl>
                                          </p:spTgt>
                                        </p:tgtEl>
                                        <p:attrNameLst>
                                          <p:attrName>ppt_w</p:attrName>
                                        </p:attrNameLst>
                                      </p:cBhvr>
                                      <p:tavLst>
                                        <p:tav tm="0">
                                          <p:val>
                                            <p:strVal val="#ppt_w*0.05"/>
                                          </p:val>
                                        </p:tav>
                                        <p:tav tm="100000">
                                          <p:val>
                                            <p:strVal val="#ppt_w"/>
                                          </p:val>
                                        </p:tav>
                                      </p:tavLst>
                                    </p:anim>
                                    <p:anim calcmode="lin" valueType="num">
                                      <p:cBhvr>
                                        <p:cTn id="45" dur="500" fill="hold"/>
                                        <p:tgtEl>
                                          <p:spTgt spid="205839">
                                            <p:txEl>
                                              <p:pRg st="0" end="0"/>
                                            </p:txEl>
                                          </p:spTgt>
                                        </p:tgtEl>
                                        <p:attrNameLst>
                                          <p:attrName>ppt_h</p:attrName>
                                        </p:attrNameLst>
                                      </p:cBhvr>
                                      <p:tavLst>
                                        <p:tav tm="0">
                                          <p:val>
                                            <p:strVal val="#ppt_h"/>
                                          </p:val>
                                        </p:tav>
                                        <p:tav tm="100000">
                                          <p:val>
                                            <p:strVal val="#ppt_h"/>
                                          </p:val>
                                        </p:tav>
                                      </p:tavLst>
                                    </p:anim>
                                    <p:anim calcmode="lin" valueType="num">
                                      <p:cBhvr>
                                        <p:cTn id="46" dur="500" fill="hold"/>
                                        <p:tgtEl>
                                          <p:spTgt spid="205839">
                                            <p:txEl>
                                              <p:pRg st="0" end="0"/>
                                            </p:txEl>
                                          </p:spTgt>
                                        </p:tgtEl>
                                        <p:attrNameLst>
                                          <p:attrName>ppt_x</p:attrName>
                                        </p:attrNameLst>
                                      </p:cBhvr>
                                      <p:tavLst>
                                        <p:tav tm="0">
                                          <p:val>
                                            <p:strVal val="#ppt_x-.2"/>
                                          </p:val>
                                        </p:tav>
                                        <p:tav tm="100000">
                                          <p:val>
                                            <p:strVal val="#ppt_x"/>
                                          </p:val>
                                        </p:tav>
                                      </p:tavLst>
                                    </p:anim>
                                    <p:anim calcmode="lin" valueType="num">
                                      <p:cBhvr>
                                        <p:cTn id="47" dur="500" fill="hold"/>
                                        <p:tgtEl>
                                          <p:spTgt spid="205839">
                                            <p:txEl>
                                              <p:pRg st="0" end="0"/>
                                            </p:txEl>
                                          </p:spTgt>
                                        </p:tgtEl>
                                        <p:attrNameLst>
                                          <p:attrName>ppt_y</p:attrName>
                                        </p:attrNameLst>
                                      </p:cBhvr>
                                      <p:tavLst>
                                        <p:tav tm="0">
                                          <p:val>
                                            <p:strVal val="#ppt_y"/>
                                          </p:val>
                                        </p:tav>
                                        <p:tav tm="100000">
                                          <p:val>
                                            <p:strVal val="#ppt_y"/>
                                          </p:val>
                                        </p:tav>
                                      </p:tavLst>
                                    </p:anim>
                                    <p:animEffect transition="in" filter="fade">
                                      <p:cBhvr>
                                        <p:cTn id="48" dur="500"/>
                                        <p:tgtEl>
                                          <p:spTgt spid="205839">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54" presetClass="entr" presetSubtype="0" accel="100000" fill="hold" nodeType="clickEffect">
                                  <p:stCondLst>
                                    <p:cond delay="0"/>
                                  </p:stCondLst>
                                  <p:childTnLst>
                                    <p:set>
                                      <p:cBhvr>
                                        <p:cTn id="52" dur="1" fill="hold">
                                          <p:stCondLst>
                                            <p:cond delay="0"/>
                                          </p:stCondLst>
                                        </p:cTn>
                                        <p:tgtEl>
                                          <p:spTgt spid="205839">
                                            <p:txEl>
                                              <p:pRg st="1" end="1"/>
                                            </p:txEl>
                                          </p:spTgt>
                                        </p:tgtEl>
                                        <p:attrNameLst>
                                          <p:attrName>style.visibility</p:attrName>
                                        </p:attrNameLst>
                                      </p:cBhvr>
                                      <p:to>
                                        <p:strVal val="visible"/>
                                      </p:to>
                                    </p:set>
                                    <p:anim calcmode="lin" valueType="num">
                                      <p:cBhvr>
                                        <p:cTn id="53" dur="500" fill="hold"/>
                                        <p:tgtEl>
                                          <p:spTgt spid="205839">
                                            <p:txEl>
                                              <p:pRg st="1" end="1"/>
                                            </p:txEl>
                                          </p:spTgt>
                                        </p:tgtEl>
                                        <p:attrNameLst>
                                          <p:attrName>ppt_w</p:attrName>
                                        </p:attrNameLst>
                                      </p:cBhvr>
                                      <p:tavLst>
                                        <p:tav tm="0">
                                          <p:val>
                                            <p:strVal val="#ppt_w*0.05"/>
                                          </p:val>
                                        </p:tav>
                                        <p:tav tm="100000">
                                          <p:val>
                                            <p:strVal val="#ppt_w"/>
                                          </p:val>
                                        </p:tav>
                                      </p:tavLst>
                                    </p:anim>
                                    <p:anim calcmode="lin" valueType="num">
                                      <p:cBhvr>
                                        <p:cTn id="54" dur="500" fill="hold"/>
                                        <p:tgtEl>
                                          <p:spTgt spid="205839">
                                            <p:txEl>
                                              <p:pRg st="1" end="1"/>
                                            </p:txEl>
                                          </p:spTgt>
                                        </p:tgtEl>
                                        <p:attrNameLst>
                                          <p:attrName>ppt_h</p:attrName>
                                        </p:attrNameLst>
                                      </p:cBhvr>
                                      <p:tavLst>
                                        <p:tav tm="0">
                                          <p:val>
                                            <p:strVal val="#ppt_h"/>
                                          </p:val>
                                        </p:tav>
                                        <p:tav tm="100000">
                                          <p:val>
                                            <p:strVal val="#ppt_h"/>
                                          </p:val>
                                        </p:tav>
                                      </p:tavLst>
                                    </p:anim>
                                    <p:anim calcmode="lin" valueType="num">
                                      <p:cBhvr>
                                        <p:cTn id="55" dur="500" fill="hold"/>
                                        <p:tgtEl>
                                          <p:spTgt spid="205839">
                                            <p:txEl>
                                              <p:pRg st="1" end="1"/>
                                            </p:txEl>
                                          </p:spTgt>
                                        </p:tgtEl>
                                        <p:attrNameLst>
                                          <p:attrName>ppt_x</p:attrName>
                                        </p:attrNameLst>
                                      </p:cBhvr>
                                      <p:tavLst>
                                        <p:tav tm="0">
                                          <p:val>
                                            <p:strVal val="#ppt_x-.2"/>
                                          </p:val>
                                        </p:tav>
                                        <p:tav tm="100000">
                                          <p:val>
                                            <p:strVal val="#ppt_x"/>
                                          </p:val>
                                        </p:tav>
                                      </p:tavLst>
                                    </p:anim>
                                    <p:anim calcmode="lin" valueType="num">
                                      <p:cBhvr>
                                        <p:cTn id="56" dur="500" fill="hold"/>
                                        <p:tgtEl>
                                          <p:spTgt spid="205839">
                                            <p:txEl>
                                              <p:pRg st="1" end="1"/>
                                            </p:txEl>
                                          </p:spTgt>
                                        </p:tgtEl>
                                        <p:attrNameLst>
                                          <p:attrName>ppt_y</p:attrName>
                                        </p:attrNameLst>
                                      </p:cBhvr>
                                      <p:tavLst>
                                        <p:tav tm="0">
                                          <p:val>
                                            <p:strVal val="#ppt_y"/>
                                          </p:val>
                                        </p:tav>
                                        <p:tav tm="100000">
                                          <p:val>
                                            <p:strVal val="#ppt_y"/>
                                          </p:val>
                                        </p:tav>
                                      </p:tavLst>
                                    </p:anim>
                                    <p:animEffect transition="in" filter="fade">
                                      <p:cBhvr>
                                        <p:cTn id="57" dur="500"/>
                                        <p:tgtEl>
                                          <p:spTgt spid="20583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38" grpId="0" autoUpdateAnimBg="0"/>
      <p:bldP spid="46086" grpId="0" animBg="1"/>
      <p:bldP spid="46087" grpId="0" animBg="1"/>
      <p:bldP spid="46088" grpId="0" animBg="1"/>
      <p:bldP spid="4608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Text Box 3"/>
          <p:cNvSpPr txBox="1">
            <a:spLocks noChangeArrowheads="1"/>
          </p:cNvSpPr>
          <p:nvPr/>
        </p:nvSpPr>
        <p:spPr bwMode="auto">
          <a:xfrm>
            <a:off x="543880" y="1627976"/>
            <a:ext cx="5842992" cy="2364750"/>
          </a:xfrm>
          <a:prstGeom prst="rect">
            <a:avLst/>
          </a:prstGeom>
          <a:noFill/>
          <a:ln w="9525">
            <a:noFill/>
            <a:miter lim="800000"/>
            <a:headEnd/>
            <a:tailEnd/>
          </a:ln>
          <a:effectLst/>
        </p:spPr>
        <p:txBody>
          <a:bodyPr wrap="square">
            <a:spAutoFit/>
          </a:bodyPr>
          <a:lstStyle/>
          <a:p>
            <a:pPr marL="365125" indent="-255588" algn="just" eaLnBrk="0" hangingPunct="0">
              <a:lnSpc>
                <a:spcPct val="150000"/>
              </a:lnSpc>
              <a:spcBef>
                <a:spcPts val="400"/>
              </a:spcBef>
              <a:buClr>
                <a:schemeClr val="accent1"/>
              </a:buClr>
              <a:buSzPct val="68000"/>
              <a:buFont typeface="Wingdings 3" pitchFamily="18" charset="2"/>
              <a:buChar char=""/>
            </a:pPr>
            <a:r>
              <a:rPr lang="en-US" altLang="zh-CN" dirty="0">
                <a:cs typeface="Times New Roman" panose="02020603050405020304" pitchFamily="18" charset="0"/>
              </a:rPr>
              <a:t>Whole Blood</a:t>
            </a:r>
            <a:endParaRPr lang="zh-CN" altLang="en-US" dirty="0">
              <a:cs typeface="Times New Roman" panose="02020603050405020304" pitchFamily="18" charset="0"/>
            </a:endParaRPr>
          </a:p>
          <a:p>
            <a:pPr marL="365125" indent="-255588" algn="just" eaLnBrk="0" hangingPunct="0">
              <a:lnSpc>
                <a:spcPct val="150000"/>
              </a:lnSpc>
              <a:spcBef>
                <a:spcPts val="400"/>
              </a:spcBef>
              <a:buClr>
                <a:schemeClr val="accent1"/>
              </a:buClr>
              <a:buSzPct val="68000"/>
              <a:buFont typeface="Wingdings 3" pitchFamily="18" charset="2"/>
              <a:buChar char=""/>
            </a:pPr>
            <a:r>
              <a:rPr lang="en-US" altLang="zh-CN" dirty="0">
                <a:cs typeface="Times New Roman" panose="02020603050405020304" pitchFamily="18" charset="0"/>
              </a:rPr>
              <a:t>Blood </a:t>
            </a:r>
            <a:r>
              <a:rPr lang="zh-CN" altLang="zh-CN" dirty="0">
                <a:cs typeface="Times New Roman" panose="02020603050405020304" pitchFamily="18" charset="0"/>
              </a:rPr>
              <a:t>Component</a:t>
            </a:r>
            <a:endParaRPr lang="zh-CN" altLang="en-US" dirty="0">
              <a:cs typeface="Times New Roman" panose="02020603050405020304" pitchFamily="18" charset="0"/>
            </a:endParaRPr>
          </a:p>
          <a:p>
            <a:pPr marL="365125" indent="-255588" algn="just" eaLnBrk="0" hangingPunct="0">
              <a:lnSpc>
                <a:spcPct val="150000"/>
              </a:lnSpc>
              <a:spcBef>
                <a:spcPts val="400"/>
              </a:spcBef>
              <a:buClr>
                <a:schemeClr val="accent1"/>
              </a:buClr>
              <a:buSzPct val="68000"/>
            </a:pPr>
            <a:r>
              <a:rPr lang="zh-CN" altLang="en-US" b="1" dirty="0">
                <a:cs typeface="Times New Roman" panose="02020603050405020304" pitchFamily="18" charset="0"/>
              </a:rPr>
              <a:t>	</a:t>
            </a:r>
            <a:r>
              <a:rPr lang="en-US" altLang="zh-CN" dirty="0">
                <a:cs typeface="Times New Roman" panose="02020603050405020304" pitchFamily="18" charset="0"/>
              </a:rPr>
              <a:t>RBC;   PLT(platelets);  FFP (Fresh Frozen Plasma);  Leukocyte; concentrate. </a:t>
            </a:r>
          </a:p>
        </p:txBody>
      </p:sp>
      <p:sp>
        <p:nvSpPr>
          <p:cNvPr id="23556" name="Rectangle 4"/>
          <p:cNvSpPr>
            <a:spLocks noChangeArrowheads="1"/>
          </p:cNvSpPr>
          <p:nvPr/>
        </p:nvSpPr>
        <p:spPr bwMode="auto">
          <a:xfrm>
            <a:off x="1043608" y="4549292"/>
            <a:ext cx="6431954" cy="712441"/>
          </a:xfrm>
          <a:prstGeom prst="rect">
            <a:avLst/>
          </a:prstGeom>
          <a:noFill/>
          <a:ln w="9525">
            <a:noFill/>
            <a:miter lim="800000"/>
            <a:headEnd/>
            <a:tailEnd/>
          </a:ln>
          <a:effectLst/>
        </p:spPr>
        <p:txBody>
          <a:bodyPr/>
          <a:lstStyle/>
          <a:p>
            <a:pPr marL="365125" indent="-255588" algn="ctr" eaLnBrk="0" hangingPunct="0">
              <a:lnSpc>
                <a:spcPct val="150000"/>
              </a:lnSpc>
              <a:spcBef>
                <a:spcPts val="400"/>
              </a:spcBef>
              <a:buClr>
                <a:schemeClr val="accent1"/>
              </a:buClr>
              <a:buSzPct val="68000"/>
            </a:pPr>
            <a:r>
              <a:rPr lang="en-US" altLang="zh-CN" b="1" dirty="0">
                <a:solidFill>
                  <a:srgbClr val="CC0099"/>
                </a:solidFill>
                <a:cs typeface="Times New Roman" panose="02020603050405020304" pitchFamily="18" charset="0"/>
              </a:rPr>
              <a:t>Using the whole blood is a waste of resources.</a:t>
            </a:r>
          </a:p>
        </p:txBody>
      </p:sp>
      <p:sp>
        <p:nvSpPr>
          <p:cNvPr id="23557" name="Rectangle 5"/>
          <p:cNvSpPr>
            <a:spLocks noChangeArrowheads="1"/>
          </p:cNvSpPr>
          <p:nvPr/>
        </p:nvSpPr>
        <p:spPr bwMode="auto">
          <a:xfrm>
            <a:off x="457200" y="274638"/>
            <a:ext cx="5842992" cy="490066"/>
          </a:xfrm>
          <a:prstGeom prst="rect">
            <a:avLst/>
          </a:prstGeom>
          <a:noFill/>
          <a:ln w="9525">
            <a:noFill/>
            <a:miter lim="800000"/>
            <a:headEnd/>
            <a:tailEnd/>
          </a:ln>
          <a:effectLst/>
        </p:spPr>
        <p:txBody>
          <a:bodyPr anchor="ctr"/>
          <a:lstStyle/>
          <a:p>
            <a:pPr algn="ctr" eaLnBrk="0" hangingPunct="0">
              <a:spcBef>
                <a:spcPct val="50000"/>
              </a:spcBef>
            </a:pPr>
            <a:r>
              <a:rPr lang="en-US" altLang="zh-CN" sz="3200" b="1" dirty="0">
                <a:solidFill>
                  <a:srgbClr val="0070C0"/>
                </a:solidFill>
                <a:ea typeface="+mj-ea"/>
                <a:cs typeface="Times New Roman" panose="02020603050405020304" pitchFamily="18" charset="0"/>
              </a:rPr>
              <a:t>Type of Blood Transfusion</a:t>
            </a:r>
          </a:p>
        </p:txBody>
      </p:sp>
      <p:pic>
        <p:nvPicPr>
          <p:cNvPr id="5" name="Picture 2" descr="PRBCs"/>
          <p:cNvPicPr>
            <a:picLocks noChangeAspect="1" noChangeArrowheads="1"/>
          </p:cNvPicPr>
          <p:nvPr/>
        </p:nvPicPr>
        <p:blipFill>
          <a:blip r:embed="rId3" cstate="print"/>
          <a:srcRect/>
          <a:stretch>
            <a:fillRect/>
          </a:stretch>
        </p:blipFill>
        <p:spPr bwMode="auto">
          <a:xfrm>
            <a:off x="7020272" y="304799"/>
            <a:ext cx="1872229" cy="259661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 calcmode="lin" valueType="num">
                                      <p:cBhvr>
                                        <p:cTn id="7" dur="1000" fill="hold"/>
                                        <p:tgtEl>
                                          <p:spTgt spid="23555">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23555">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23555">
                                            <p:txEl>
                                              <p:pRg st="0" end="0"/>
                                            </p:txEl>
                                          </p:spTgt>
                                        </p:tgtEl>
                                      </p:cBhvr>
                                    </p:animEffect>
                                  </p:childTnLst>
                                </p:cTn>
                              </p:par>
                            </p:childTnLst>
                          </p:cTn>
                        </p:par>
                        <p:par>
                          <p:cTn id="10" fill="hold">
                            <p:stCondLst>
                              <p:cond delay="1000"/>
                            </p:stCondLst>
                            <p:childTnLst>
                              <p:par>
                                <p:cTn id="11" presetID="55" presetClass="entr" presetSubtype="0" fill="hold" nodeType="afterEffect">
                                  <p:stCondLst>
                                    <p:cond delay="0"/>
                                  </p:stCondLst>
                                  <p:childTnLst>
                                    <p:set>
                                      <p:cBhvr>
                                        <p:cTn id="12" dur="1" fill="hold">
                                          <p:stCondLst>
                                            <p:cond delay="0"/>
                                          </p:stCondLst>
                                        </p:cTn>
                                        <p:tgtEl>
                                          <p:spTgt spid="23555">
                                            <p:txEl>
                                              <p:pRg st="1" end="1"/>
                                            </p:txEl>
                                          </p:spTgt>
                                        </p:tgtEl>
                                        <p:attrNameLst>
                                          <p:attrName>style.visibility</p:attrName>
                                        </p:attrNameLst>
                                      </p:cBhvr>
                                      <p:to>
                                        <p:strVal val="visible"/>
                                      </p:to>
                                    </p:set>
                                    <p:anim calcmode="lin" valueType="num">
                                      <p:cBhvr>
                                        <p:cTn id="13" dur="1000" fill="hold"/>
                                        <p:tgtEl>
                                          <p:spTgt spid="23555">
                                            <p:txEl>
                                              <p:pRg st="1" end="1"/>
                                            </p:txEl>
                                          </p:spTgt>
                                        </p:tgtEl>
                                        <p:attrNameLst>
                                          <p:attrName>ppt_w</p:attrName>
                                        </p:attrNameLst>
                                      </p:cBhvr>
                                      <p:tavLst>
                                        <p:tav tm="0">
                                          <p:val>
                                            <p:strVal val="#ppt_w*0.70"/>
                                          </p:val>
                                        </p:tav>
                                        <p:tav tm="100000">
                                          <p:val>
                                            <p:strVal val="#ppt_w"/>
                                          </p:val>
                                        </p:tav>
                                      </p:tavLst>
                                    </p:anim>
                                    <p:anim calcmode="lin" valueType="num">
                                      <p:cBhvr>
                                        <p:cTn id="14" dur="1000" fill="hold"/>
                                        <p:tgtEl>
                                          <p:spTgt spid="23555">
                                            <p:txEl>
                                              <p:pRg st="1" end="1"/>
                                            </p:txEl>
                                          </p:spTgt>
                                        </p:tgtEl>
                                        <p:attrNameLst>
                                          <p:attrName>ppt_h</p:attrName>
                                        </p:attrNameLst>
                                      </p:cBhvr>
                                      <p:tavLst>
                                        <p:tav tm="0">
                                          <p:val>
                                            <p:strVal val="#ppt_h"/>
                                          </p:val>
                                        </p:tav>
                                        <p:tav tm="100000">
                                          <p:val>
                                            <p:strVal val="#ppt_h"/>
                                          </p:val>
                                        </p:tav>
                                      </p:tavLst>
                                    </p:anim>
                                    <p:animEffect transition="in" filter="fade">
                                      <p:cBhvr>
                                        <p:cTn id="15" dur="1000"/>
                                        <p:tgtEl>
                                          <p:spTgt spid="23555">
                                            <p:txEl>
                                              <p:pRg st="1" end="1"/>
                                            </p:txEl>
                                          </p:spTgt>
                                        </p:tgtEl>
                                      </p:cBhvr>
                                    </p:animEffect>
                                  </p:childTnLst>
                                </p:cTn>
                              </p:par>
                            </p:childTnLst>
                          </p:cTn>
                        </p:par>
                        <p:par>
                          <p:cTn id="16" fill="hold">
                            <p:stCondLst>
                              <p:cond delay="2000"/>
                            </p:stCondLst>
                            <p:childTnLst>
                              <p:par>
                                <p:cTn id="17" presetID="55" presetClass="entr" presetSubtype="0" fill="hold" nodeType="afterEffect">
                                  <p:stCondLst>
                                    <p:cond delay="0"/>
                                  </p:stCondLst>
                                  <p:childTnLst>
                                    <p:set>
                                      <p:cBhvr>
                                        <p:cTn id="18" dur="1" fill="hold">
                                          <p:stCondLst>
                                            <p:cond delay="0"/>
                                          </p:stCondLst>
                                        </p:cTn>
                                        <p:tgtEl>
                                          <p:spTgt spid="23555">
                                            <p:txEl>
                                              <p:pRg st="2" end="2"/>
                                            </p:txEl>
                                          </p:spTgt>
                                        </p:tgtEl>
                                        <p:attrNameLst>
                                          <p:attrName>style.visibility</p:attrName>
                                        </p:attrNameLst>
                                      </p:cBhvr>
                                      <p:to>
                                        <p:strVal val="visible"/>
                                      </p:to>
                                    </p:set>
                                    <p:anim calcmode="lin" valueType="num">
                                      <p:cBhvr>
                                        <p:cTn id="19" dur="1000" fill="hold"/>
                                        <p:tgtEl>
                                          <p:spTgt spid="23555">
                                            <p:txEl>
                                              <p:pRg st="2" end="2"/>
                                            </p:txEl>
                                          </p:spTgt>
                                        </p:tgtEl>
                                        <p:attrNameLst>
                                          <p:attrName>ppt_w</p:attrName>
                                        </p:attrNameLst>
                                      </p:cBhvr>
                                      <p:tavLst>
                                        <p:tav tm="0">
                                          <p:val>
                                            <p:strVal val="#ppt_w*0.70"/>
                                          </p:val>
                                        </p:tav>
                                        <p:tav tm="100000">
                                          <p:val>
                                            <p:strVal val="#ppt_w"/>
                                          </p:val>
                                        </p:tav>
                                      </p:tavLst>
                                    </p:anim>
                                    <p:anim calcmode="lin" valueType="num">
                                      <p:cBhvr>
                                        <p:cTn id="20" dur="1000" fill="hold"/>
                                        <p:tgtEl>
                                          <p:spTgt spid="23555">
                                            <p:txEl>
                                              <p:pRg st="2" end="2"/>
                                            </p:txEl>
                                          </p:spTgt>
                                        </p:tgtEl>
                                        <p:attrNameLst>
                                          <p:attrName>ppt_h</p:attrName>
                                        </p:attrNameLst>
                                      </p:cBhvr>
                                      <p:tavLst>
                                        <p:tav tm="0">
                                          <p:val>
                                            <p:strVal val="#ppt_h"/>
                                          </p:val>
                                        </p:tav>
                                        <p:tav tm="100000">
                                          <p:val>
                                            <p:strVal val="#ppt_h"/>
                                          </p:val>
                                        </p:tav>
                                      </p:tavLst>
                                    </p:anim>
                                    <p:animEffect transition="in" filter="fade">
                                      <p:cBhvr>
                                        <p:cTn id="21" dur="1000"/>
                                        <p:tgtEl>
                                          <p:spTgt spid="23555">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grpId="0" nodeType="clickEffect">
                                  <p:stCondLst>
                                    <p:cond delay="0"/>
                                  </p:stCondLst>
                                  <p:childTnLst>
                                    <p:set>
                                      <p:cBhvr>
                                        <p:cTn id="25" dur="1" fill="hold">
                                          <p:stCondLst>
                                            <p:cond delay="0"/>
                                          </p:stCondLst>
                                        </p:cTn>
                                        <p:tgtEl>
                                          <p:spTgt spid="23556"/>
                                        </p:tgtEl>
                                        <p:attrNameLst>
                                          <p:attrName>style.visibility</p:attrName>
                                        </p:attrNameLst>
                                      </p:cBhvr>
                                      <p:to>
                                        <p:strVal val="visible"/>
                                      </p:to>
                                    </p:set>
                                    <p:anim calcmode="lin" valueType="num">
                                      <p:cBhvr>
                                        <p:cTn id="26" dur="1000" fill="hold"/>
                                        <p:tgtEl>
                                          <p:spTgt spid="23556"/>
                                        </p:tgtEl>
                                        <p:attrNameLst>
                                          <p:attrName>ppt_w</p:attrName>
                                        </p:attrNameLst>
                                      </p:cBhvr>
                                      <p:tavLst>
                                        <p:tav tm="0">
                                          <p:val>
                                            <p:strVal val="#ppt_w*0.70"/>
                                          </p:val>
                                        </p:tav>
                                        <p:tav tm="100000">
                                          <p:val>
                                            <p:strVal val="#ppt_w"/>
                                          </p:val>
                                        </p:tav>
                                      </p:tavLst>
                                    </p:anim>
                                    <p:anim calcmode="lin" valueType="num">
                                      <p:cBhvr>
                                        <p:cTn id="27" dur="1000" fill="hold"/>
                                        <p:tgtEl>
                                          <p:spTgt spid="23556"/>
                                        </p:tgtEl>
                                        <p:attrNameLst>
                                          <p:attrName>ppt_h</p:attrName>
                                        </p:attrNameLst>
                                      </p:cBhvr>
                                      <p:tavLst>
                                        <p:tav tm="0">
                                          <p:val>
                                            <p:strVal val="#ppt_h"/>
                                          </p:val>
                                        </p:tav>
                                        <p:tav tm="100000">
                                          <p:val>
                                            <p:strVal val="#ppt_h"/>
                                          </p:val>
                                        </p:tav>
                                      </p:tavLst>
                                    </p:anim>
                                    <p:animEffect transition="in" filter="fade">
                                      <p:cBhvr>
                                        <p:cTn id="28" dur="1000"/>
                                        <p:tgtEl>
                                          <p:spTgt spid="235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2897859" y="819150"/>
            <a:ext cx="2808287" cy="647700"/>
          </a:xfrm>
        </p:spPr>
        <p:txBody>
          <a:bodyPr>
            <a:normAutofit/>
          </a:bodyPr>
          <a:lstStyle/>
          <a:p>
            <a:pPr algn="ctr" eaLnBrk="1" fontAlgn="auto" hangingPunct="1">
              <a:spcAft>
                <a:spcPts val="0"/>
              </a:spcAft>
              <a:defRPr/>
            </a:pPr>
            <a:r>
              <a:rPr lang="en-US" sz="2800" b="1" dirty="0">
                <a:solidFill>
                  <a:srgbClr val="C00000"/>
                </a:solidFill>
                <a:latin typeface="Times New Roman" panose="02020603050405020304" pitchFamily="18" charset="0"/>
                <a:cs typeface="Times New Roman" panose="02020603050405020304" pitchFamily="18" charset="0"/>
              </a:rPr>
              <a:t>Whole blood</a:t>
            </a:r>
            <a:endParaRPr lang="en-US" sz="2800" dirty="0">
              <a:solidFill>
                <a:srgbClr val="C00000"/>
              </a:solidFill>
              <a:latin typeface="Times New Roman" panose="02020603050405020304" pitchFamily="18" charset="0"/>
              <a:cs typeface="Times New Roman" panose="02020603050405020304" pitchFamily="18" charset="0"/>
            </a:endParaRPr>
          </a:p>
        </p:txBody>
      </p:sp>
      <p:sp>
        <p:nvSpPr>
          <p:cNvPr id="4" name="Content Placeholder 3"/>
          <p:cNvSpPr>
            <a:spLocks noGrp="1"/>
          </p:cNvSpPr>
          <p:nvPr>
            <p:ph sz="quarter" idx="4294967295"/>
          </p:nvPr>
        </p:nvSpPr>
        <p:spPr>
          <a:xfrm>
            <a:off x="698253" y="2133600"/>
            <a:ext cx="3225800" cy="2661938"/>
          </a:xfrm>
        </p:spPr>
        <p:txBody>
          <a:bodyPr>
            <a:normAutofit/>
          </a:bodyPr>
          <a:lstStyle/>
          <a:p>
            <a:pPr marL="274320" indent="-274320" eaLnBrk="1" fontAlgn="auto" hangingPunct="1">
              <a:spcBef>
                <a:spcPts val="580"/>
              </a:spcBef>
              <a:spcAft>
                <a:spcPts val="0"/>
              </a:spcAft>
              <a:buFont typeface="Wingdings 2"/>
              <a:buNone/>
              <a:defRPr/>
            </a:pPr>
            <a:r>
              <a:rPr lang="en-US" sz="2400" dirty="0">
                <a:latin typeface="Times New Roman" panose="02020603050405020304" pitchFamily="18" charset="0"/>
                <a:cs typeface="Times New Roman" panose="02020603050405020304" pitchFamily="18" charset="0"/>
              </a:rPr>
              <a:t>     Cellular components</a:t>
            </a:r>
          </a:p>
          <a:p>
            <a:pPr marL="274320" indent="-274320" eaLnBrk="1" fontAlgn="auto" hangingPunct="1">
              <a:spcBef>
                <a:spcPts val="580"/>
              </a:spcBef>
              <a:spcAft>
                <a:spcPts val="0"/>
              </a:spcAft>
              <a:buFont typeface="Wingdings 2"/>
              <a:buChar char=""/>
              <a:defRPr/>
            </a:pPr>
            <a:endParaRPr lang="en-US" sz="2400" dirty="0">
              <a:latin typeface="Times New Roman" panose="02020603050405020304" pitchFamily="18" charset="0"/>
              <a:cs typeface="Times New Roman" panose="02020603050405020304" pitchFamily="18" charset="0"/>
            </a:endParaRPr>
          </a:p>
          <a:p>
            <a:pPr marL="274320" indent="-274320" eaLnBrk="1" fontAlgn="auto" hangingPunct="1">
              <a:spcBef>
                <a:spcPts val="580"/>
              </a:spcBef>
              <a:spcAft>
                <a:spcPts val="0"/>
              </a:spcAft>
              <a:buFont typeface="Wingdings 2"/>
              <a:buChar char=""/>
              <a:defRPr/>
            </a:pPr>
            <a:r>
              <a:rPr lang="en-US" sz="2400" dirty="0">
                <a:latin typeface="Times New Roman" panose="02020603050405020304" pitchFamily="18" charset="0"/>
                <a:cs typeface="Times New Roman" panose="02020603050405020304" pitchFamily="18" charset="0"/>
              </a:rPr>
              <a:t>Red cells</a:t>
            </a:r>
          </a:p>
          <a:p>
            <a:pPr marL="274320" indent="-274320" eaLnBrk="1" fontAlgn="auto" hangingPunct="1">
              <a:spcBef>
                <a:spcPts val="580"/>
              </a:spcBef>
              <a:spcAft>
                <a:spcPts val="0"/>
              </a:spcAft>
              <a:buFont typeface="Wingdings 2"/>
              <a:buChar char=""/>
              <a:defRPr/>
            </a:pPr>
            <a:r>
              <a:rPr lang="en-US" sz="2400" dirty="0">
                <a:latin typeface="Times New Roman" panose="02020603050405020304" pitchFamily="18" charset="0"/>
                <a:cs typeface="Times New Roman" panose="02020603050405020304" pitchFamily="18" charset="0"/>
              </a:rPr>
              <a:t>Platelets</a:t>
            </a:r>
          </a:p>
          <a:p>
            <a:pPr marL="274320" indent="-274320" eaLnBrk="1" fontAlgn="auto" hangingPunct="1">
              <a:spcBef>
                <a:spcPts val="580"/>
              </a:spcBef>
              <a:spcAft>
                <a:spcPts val="0"/>
              </a:spcAft>
              <a:buFont typeface="Wingdings 2"/>
              <a:buChar char=""/>
              <a:defRPr/>
            </a:pPr>
            <a:r>
              <a:rPr lang="en-US" sz="2400" dirty="0">
                <a:latin typeface="Times New Roman" panose="02020603050405020304" pitchFamily="18" charset="0"/>
                <a:cs typeface="Times New Roman" panose="02020603050405020304" pitchFamily="18" charset="0"/>
              </a:rPr>
              <a:t>White cells</a:t>
            </a:r>
          </a:p>
        </p:txBody>
      </p:sp>
      <p:sp>
        <p:nvSpPr>
          <p:cNvPr id="6" name="Content Placeholder 5"/>
          <p:cNvSpPr>
            <a:spLocks noGrp="1"/>
          </p:cNvSpPr>
          <p:nvPr>
            <p:ph sz="quarter" idx="4294967295"/>
          </p:nvPr>
        </p:nvSpPr>
        <p:spPr>
          <a:xfrm>
            <a:off x="3670176" y="2197893"/>
            <a:ext cx="4934272" cy="4572000"/>
          </a:xfrm>
        </p:spPr>
        <p:txBody>
          <a:bodyPr>
            <a:normAutofit/>
          </a:bodyPr>
          <a:lstStyle/>
          <a:p>
            <a:pPr marL="274320" indent="-274320" eaLnBrk="1" fontAlgn="auto" hangingPunct="1">
              <a:spcBef>
                <a:spcPts val="580"/>
              </a:spcBef>
              <a:spcAft>
                <a:spcPts val="0"/>
              </a:spcAft>
              <a:buFont typeface="Wingdings 2"/>
              <a:buNone/>
              <a:defRPr/>
            </a:pPr>
            <a:r>
              <a:rPr lang="en-US" sz="2400" dirty="0">
                <a:latin typeface="Times New Roman" panose="02020603050405020304" pitchFamily="18" charset="0"/>
                <a:cs typeface="Times New Roman" panose="02020603050405020304" pitchFamily="18" charset="0"/>
              </a:rPr>
              <a:t>                Fresh plasma</a:t>
            </a:r>
          </a:p>
          <a:p>
            <a:pPr marL="274320" indent="-274320" eaLnBrk="1" fontAlgn="auto" hangingPunct="1">
              <a:spcBef>
                <a:spcPts val="580"/>
              </a:spcBef>
              <a:spcAft>
                <a:spcPts val="0"/>
              </a:spcAft>
              <a:buFont typeface="Wingdings 2"/>
              <a:buChar char=""/>
              <a:defRPr/>
            </a:pPr>
            <a:endParaRPr lang="en-US" sz="2400" dirty="0">
              <a:latin typeface="Times New Roman" panose="02020603050405020304" pitchFamily="18" charset="0"/>
              <a:cs typeface="Times New Roman" panose="02020603050405020304" pitchFamily="18" charset="0"/>
            </a:endParaRPr>
          </a:p>
          <a:p>
            <a:pPr marL="274320" indent="-274320" eaLnBrk="1" fontAlgn="auto" hangingPunct="1">
              <a:spcBef>
                <a:spcPts val="580"/>
              </a:spcBef>
              <a:spcAft>
                <a:spcPts val="0"/>
              </a:spcAft>
              <a:buFont typeface="Wingdings 2"/>
              <a:buNone/>
              <a:defRPr/>
            </a:pPr>
            <a:r>
              <a:rPr lang="en-US" sz="2400" dirty="0">
                <a:latin typeface="Times New Roman" panose="02020603050405020304" pitchFamily="18" charset="0"/>
                <a:cs typeface="Times New Roman" panose="02020603050405020304" pitchFamily="18" charset="0"/>
              </a:rPr>
              <a:t>          Fresh frozen plasma</a:t>
            </a:r>
          </a:p>
          <a:p>
            <a:pPr marL="274320" indent="-274320" eaLnBrk="1" fontAlgn="auto" hangingPunct="1">
              <a:spcBef>
                <a:spcPts val="580"/>
              </a:spcBef>
              <a:spcAft>
                <a:spcPts val="0"/>
              </a:spcAft>
              <a:buFont typeface="Wingdings 2"/>
              <a:buNone/>
              <a:defRPr/>
            </a:pPr>
            <a:endParaRPr lang="en-US" sz="2400" dirty="0">
              <a:latin typeface="Times New Roman" panose="02020603050405020304" pitchFamily="18" charset="0"/>
              <a:cs typeface="Times New Roman" panose="02020603050405020304" pitchFamily="18" charset="0"/>
            </a:endParaRPr>
          </a:p>
          <a:p>
            <a:pPr marL="274320" indent="-274320" eaLnBrk="1" fontAlgn="auto" hangingPunct="1">
              <a:spcBef>
                <a:spcPts val="580"/>
              </a:spcBef>
              <a:spcAft>
                <a:spcPts val="0"/>
              </a:spcAft>
              <a:buFont typeface="Wingdings 2"/>
              <a:buNone/>
              <a:defRPr/>
            </a:pPr>
            <a:r>
              <a:rPr lang="en-US" sz="2400" dirty="0">
                <a:latin typeface="Times New Roman" panose="02020603050405020304" pitchFamily="18" charset="0"/>
                <a:cs typeface="Times New Roman" panose="02020603050405020304" pitchFamily="18" charset="0"/>
              </a:rPr>
              <a:t>Cryoprecipitate    Cryosupernatant</a:t>
            </a:r>
          </a:p>
          <a:p>
            <a:pPr marL="274320" indent="-274320" eaLnBrk="1" fontAlgn="auto" hangingPunct="1">
              <a:spcBef>
                <a:spcPts val="580"/>
              </a:spcBef>
              <a:spcAft>
                <a:spcPts val="0"/>
              </a:spcAft>
              <a:buFont typeface="Wingdings 2"/>
              <a:buNone/>
              <a:defRPr/>
            </a:pPr>
            <a:endParaRPr lang="en-US" sz="2400" dirty="0">
              <a:latin typeface="Times New Roman" panose="02020603050405020304" pitchFamily="18" charset="0"/>
              <a:cs typeface="Times New Roman" panose="02020603050405020304" pitchFamily="18" charset="0"/>
            </a:endParaRPr>
          </a:p>
          <a:p>
            <a:pPr marL="274320" indent="-274320" eaLnBrk="1" fontAlgn="auto" hangingPunct="1">
              <a:spcBef>
                <a:spcPts val="580"/>
              </a:spcBef>
              <a:spcAft>
                <a:spcPts val="0"/>
              </a:spcAft>
              <a:buFont typeface="Wingdings 2"/>
              <a:buNone/>
              <a:defRPr/>
            </a:pPr>
            <a:r>
              <a:rPr lang="en-US" sz="2400" dirty="0">
                <a:latin typeface="Times New Roman" panose="02020603050405020304" pitchFamily="18" charset="0"/>
                <a:cs typeface="Times New Roman" panose="02020603050405020304" pitchFamily="18" charset="0"/>
              </a:rPr>
              <a:t>    Factor VIII           Albumin</a:t>
            </a:r>
          </a:p>
          <a:p>
            <a:pPr marL="274320" indent="-274320" eaLnBrk="1" fontAlgn="auto" hangingPunct="1">
              <a:spcBef>
                <a:spcPts val="580"/>
              </a:spcBef>
              <a:spcAft>
                <a:spcPts val="0"/>
              </a:spcAft>
              <a:buFont typeface="Wingdings 2"/>
              <a:buNone/>
              <a:defRPr/>
            </a:pPr>
            <a:endParaRPr lang="en-US" sz="2400" dirty="0">
              <a:latin typeface="Times New Roman" panose="02020603050405020304" pitchFamily="18" charset="0"/>
              <a:cs typeface="Times New Roman" panose="02020603050405020304" pitchFamily="18" charset="0"/>
            </a:endParaRPr>
          </a:p>
          <a:p>
            <a:pPr marL="274320" indent="-274320" algn="ctr" eaLnBrk="1" fontAlgn="auto" hangingPunct="1">
              <a:spcBef>
                <a:spcPts val="580"/>
              </a:spcBef>
              <a:spcAft>
                <a:spcPts val="0"/>
              </a:spcAft>
              <a:buFont typeface="Wingdings 2"/>
              <a:buNone/>
              <a:defRPr/>
            </a:pPr>
            <a:r>
              <a:rPr lang="en-US" sz="2400" dirty="0">
                <a:latin typeface="Times New Roman" panose="02020603050405020304" pitchFamily="18" charset="0"/>
                <a:cs typeface="Times New Roman" panose="02020603050405020304" pitchFamily="18" charset="0"/>
              </a:rPr>
              <a:t>Concentrate	 Immunoglobulins</a:t>
            </a:r>
          </a:p>
          <a:p>
            <a:pPr marL="274320" indent="-274320" algn="ctr" eaLnBrk="1" fontAlgn="auto" hangingPunct="1">
              <a:spcBef>
                <a:spcPts val="580"/>
              </a:spcBef>
              <a:spcAft>
                <a:spcPts val="0"/>
              </a:spcAft>
              <a:buFont typeface="Wingdings 2"/>
              <a:buNone/>
              <a:defRPr/>
            </a:pPr>
            <a:r>
              <a:rPr lang="en-US" sz="2400" dirty="0">
                <a:latin typeface="Times New Roman" panose="02020603050405020304" pitchFamily="18" charset="0"/>
                <a:cs typeface="Times New Roman" panose="02020603050405020304" pitchFamily="18" charset="0"/>
              </a:rPr>
              <a:t>			other concentrates</a:t>
            </a:r>
          </a:p>
        </p:txBody>
      </p:sp>
      <p:sp>
        <p:nvSpPr>
          <p:cNvPr id="7" name="Down Arrow 6"/>
          <p:cNvSpPr/>
          <p:nvPr/>
        </p:nvSpPr>
        <p:spPr>
          <a:xfrm>
            <a:off x="4763418" y="5359400"/>
            <a:ext cx="188912" cy="431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Down Arrow 7"/>
          <p:cNvSpPr/>
          <p:nvPr/>
        </p:nvSpPr>
        <p:spPr>
          <a:xfrm>
            <a:off x="6744581" y="4516931"/>
            <a:ext cx="169862" cy="50946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Down Arrow 8"/>
          <p:cNvSpPr/>
          <p:nvPr/>
        </p:nvSpPr>
        <p:spPr>
          <a:xfrm>
            <a:off x="4724524" y="4483893"/>
            <a:ext cx="188912" cy="431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Down Arrow 9"/>
          <p:cNvSpPr/>
          <p:nvPr/>
        </p:nvSpPr>
        <p:spPr>
          <a:xfrm>
            <a:off x="6775537" y="5366543"/>
            <a:ext cx="188913" cy="431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Down Arrow 10"/>
          <p:cNvSpPr/>
          <p:nvPr/>
        </p:nvSpPr>
        <p:spPr>
          <a:xfrm>
            <a:off x="5486400" y="2686806"/>
            <a:ext cx="314203" cy="431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Down Arrow 12"/>
          <p:cNvSpPr/>
          <p:nvPr/>
        </p:nvSpPr>
        <p:spPr>
          <a:xfrm rot="19565411">
            <a:off x="6275201" y="3565362"/>
            <a:ext cx="214410" cy="4753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Down Arrow 13"/>
          <p:cNvSpPr/>
          <p:nvPr/>
        </p:nvSpPr>
        <p:spPr>
          <a:xfrm rot="1177913">
            <a:off x="4996509" y="3541116"/>
            <a:ext cx="175184" cy="5248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Down Arrow 15"/>
          <p:cNvSpPr/>
          <p:nvPr/>
        </p:nvSpPr>
        <p:spPr>
          <a:xfrm rot="1756717">
            <a:off x="3125165" y="1435322"/>
            <a:ext cx="297190" cy="70482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Down Arrow 16"/>
          <p:cNvSpPr/>
          <p:nvPr/>
        </p:nvSpPr>
        <p:spPr>
          <a:xfrm rot="19436007">
            <a:off x="5168076" y="1409737"/>
            <a:ext cx="266163" cy="68948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351" name="TextBox 17"/>
          <p:cNvSpPr txBox="1">
            <a:spLocks noChangeArrowheads="1"/>
          </p:cNvSpPr>
          <p:nvPr/>
        </p:nvSpPr>
        <p:spPr bwMode="auto">
          <a:xfrm>
            <a:off x="228600" y="152400"/>
            <a:ext cx="8915400" cy="523220"/>
          </a:xfrm>
          <a:prstGeom prst="rect">
            <a:avLst/>
          </a:prstGeom>
          <a:noFill/>
          <a:ln w="9525">
            <a:noFill/>
            <a:miter lim="800000"/>
            <a:headEnd/>
            <a:tailEnd/>
          </a:ln>
        </p:spPr>
        <p:txBody>
          <a:bodyPr wrap="square">
            <a:spAutoFit/>
          </a:bodyPr>
          <a:lstStyle/>
          <a:p>
            <a:pPr algn="ctr"/>
            <a:r>
              <a:rPr lang="en-US" sz="2800" b="1" dirty="0">
                <a:solidFill>
                  <a:srgbClr val="0070C0"/>
                </a:solidFill>
                <a:ea typeface="+mj-ea"/>
                <a:cs typeface="Times New Roman" panose="02020603050405020304" pitchFamily="18" charset="0"/>
              </a:rPr>
              <a:t>The preparation  of blood components from whole blood</a:t>
            </a:r>
          </a:p>
        </p:txBody>
      </p:sp>
      <p:pic>
        <p:nvPicPr>
          <p:cNvPr id="12" name="Picture 11">
            <a:extLst>
              <a:ext uri="{FF2B5EF4-FFF2-40B4-BE49-F238E27FC236}">
                <a16:creationId xmlns:a16="http://schemas.microsoft.com/office/drawing/2014/main" id="{A59C0E60-1107-B4C0-850F-3ADA0516C516}"/>
              </a:ext>
            </a:extLst>
          </p:cNvPr>
          <p:cNvPicPr>
            <a:picLocks noChangeAspect="1"/>
          </p:cNvPicPr>
          <p:nvPr/>
        </p:nvPicPr>
        <p:blipFill>
          <a:blip r:embed="rId3"/>
          <a:stretch>
            <a:fillRect/>
          </a:stretch>
        </p:blipFill>
        <p:spPr>
          <a:xfrm>
            <a:off x="3273760" y="3317344"/>
            <a:ext cx="962184" cy="7627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p:cTn id="12" dur="1000" fill="hold"/>
                                        <p:tgtEl>
                                          <p:spTgt spid="4">
                                            <p:txEl>
                                              <p:pRg st="0" end="0"/>
                                            </p:txEl>
                                          </p:spTgt>
                                        </p:tgtEl>
                                        <p:attrNameLst>
                                          <p:attrName>ppt_w</p:attrName>
                                        </p:attrNameLst>
                                      </p:cBhvr>
                                      <p:tavLst>
                                        <p:tav tm="0">
                                          <p:val>
                                            <p:strVal val="#ppt_w*0.70"/>
                                          </p:val>
                                        </p:tav>
                                        <p:tav tm="100000">
                                          <p:val>
                                            <p:strVal val="#ppt_w"/>
                                          </p:val>
                                        </p:tav>
                                      </p:tavLst>
                                    </p:anim>
                                    <p:anim calcmode="lin" valueType="num">
                                      <p:cBhvr>
                                        <p:cTn id="13" dur="10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14" dur="1000"/>
                                        <p:tgtEl>
                                          <p:spTgt spid="4">
                                            <p:txEl>
                                              <p:pRg st="0" end="0"/>
                                            </p:txEl>
                                          </p:spTgt>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p:cTn id="17" dur="1000" fill="hold"/>
                                        <p:tgtEl>
                                          <p:spTgt spid="4">
                                            <p:txEl>
                                              <p:pRg st="2" end="2"/>
                                            </p:txEl>
                                          </p:spTgt>
                                        </p:tgtEl>
                                        <p:attrNameLst>
                                          <p:attrName>ppt_w</p:attrName>
                                        </p:attrNameLst>
                                      </p:cBhvr>
                                      <p:tavLst>
                                        <p:tav tm="0">
                                          <p:val>
                                            <p:strVal val="#ppt_w*0.70"/>
                                          </p:val>
                                        </p:tav>
                                        <p:tav tm="100000">
                                          <p:val>
                                            <p:strVal val="#ppt_w"/>
                                          </p:val>
                                        </p:tav>
                                      </p:tavLst>
                                    </p:anim>
                                    <p:anim calcmode="lin" valueType="num">
                                      <p:cBhvr>
                                        <p:cTn id="18" dur="1000" fill="hold"/>
                                        <p:tgtEl>
                                          <p:spTgt spid="4">
                                            <p:txEl>
                                              <p:pRg st="2" end="2"/>
                                            </p:txEl>
                                          </p:spTgt>
                                        </p:tgtEl>
                                        <p:attrNameLst>
                                          <p:attrName>ppt_h</p:attrName>
                                        </p:attrNameLst>
                                      </p:cBhvr>
                                      <p:tavLst>
                                        <p:tav tm="0">
                                          <p:val>
                                            <p:strVal val="#ppt_h"/>
                                          </p:val>
                                        </p:tav>
                                        <p:tav tm="100000">
                                          <p:val>
                                            <p:strVal val="#ppt_h"/>
                                          </p:val>
                                        </p:tav>
                                      </p:tavLst>
                                    </p:anim>
                                    <p:animEffect transition="in" filter="fade">
                                      <p:cBhvr>
                                        <p:cTn id="19" dur="1000"/>
                                        <p:tgtEl>
                                          <p:spTgt spid="4">
                                            <p:txEl>
                                              <p:pRg st="2" end="2"/>
                                            </p:txEl>
                                          </p:spTgt>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 calcmode="lin" valueType="num">
                                      <p:cBhvr>
                                        <p:cTn id="22" dur="1000" fill="hold"/>
                                        <p:tgtEl>
                                          <p:spTgt spid="4">
                                            <p:txEl>
                                              <p:pRg st="3" end="3"/>
                                            </p:txEl>
                                          </p:spTgt>
                                        </p:tgtEl>
                                        <p:attrNameLst>
                                          <p:attrName>ppt_w</p:attrName>
                                        </p:attrNameLst>
                                      </p:cBhvr>
                                      <p:tavLst>
                                        <p:tav tm="0">
                                          <p:val>
                                            <p:strVal val="#ppt_w*0.70"/>
                                          </p:val>
                                        </p:tav>
                                        <p:tav tm="100000">
                                          <p:val>
                                            <p:strVal val="#ppt_w"/>
                                          </p:val>
                                        </p:tav>
                                      </p:tavLst>
                                    </p:anim>
                                    <p:anim calcmode="lin" valueType="num">
                                      <p:cBhvr>
                                        <p:cTn id="23" dur="1000" fill="hold"/>
                                        <p:tgtEl>
                                          <p:spTgt spid="4">
                                            <p:txEl>
                                              <p:pRg st="3" end="3"/>
                                            </p:txEl>
                                          </p:spTgt>
                                        </p:tgtEl>
                                        <p:attrNameLst>
                                          <p:attrName>ppt_h</p:attrName>
                                        </p:attrNameLst>
                                      </p:cBhvr>
                                      <p:tavLst>
                                        <p:tav tm="0">
                                          <p:val>
                                            <p:strVal val="#ppt_h"/>
                                          </p:val>
                                        </p:tav>
                                        <p:tav tm="100000">
                                          <p:val>
                                            <p:strVal val="#ppt_h"/>
                                          </p:val>
                                        </p:tav>
                                      </p:tavLst>
                                    </p:anim>
                                    <p:animEffect transition="in" filter="fade">
                                      <p:cBhvr>
                                        <p:cTn id="24" dur="1000"/>
                                        <p:tgtEl>
                                          <p:spTgt spid="4">
                                            <p:txEl>
                                              <p:pRg st="3" end="3"/>
                                            </p:txEl>
                                          </p:spTgt>
                                        </p:tgtEl>
                                      </p:cBhvr>
                                    </p:animEffect>
                                  </p:childTnLst>
                                </p:cTn>
                              </p:par>
                              <p:par>
                                <p:cTn id="25" presetID="55" presetClass="entr" presetSubtype="0" fill="hold" grpId="0" nodeType="with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 calcmode="lin" valueType="num">
                                      <p:cBhvr>
                                        <p:cTn id="27" dur="1000" fill="hold"/>
                                        <p:tgtEl>
                                          <p:spTgt spid="4">
                                            <p:txEl>
                                              <p:pRg st="4" end="4"/>
                                            </p:txEl>
                                          </p:spTgt>
                                        </p:tgtEl>
                                        <p:attrNameLst>
                                          <p:attrName>ppt_w</p:attrName>
                                        </p:attrNameLst>
                                      </p:cBhvr>
                                      <p:tavLst>
                                        <p:tav tm="0">
                                          <p:val>
                                            <p:strVal val="#ppt_w*0.70"/>
                                          </p:val>
                                        </p:tav>
                                        <p:tav tm="100000">
                                          <p:val>
                                            <p:strVal val="#ppt_w"/>
                                          </p:val>
                                        </p:tav>
                                      </p:tavLst>
                                    </p:anim>
                                    <p:anim calcmode="lin" valueType="num">
                                      <p:cBhvr>
                                        <p:cTn id="28" dur="1000" fill="hold"/>
                                        <p:tgtEl>
                                          <p:spTgt spid="4">
                                            <p:txEl>
                                              <p:pRg st="4" end="4"/>
                                            </p:txEl>
                                          </p:spTgt>
                                        </p:tgtEl>
                                        <p:attrNameLst>
                                          <p:attrName>ppt_h</p:attrName>
                                        </p:attrNameLst>
                                      </p:cBhvr>
                                      <p:tavLst>
                                        <p:tav tm="0">
                                          <p:val>
                                            <p:strVal val="#ppt_h"/>
                                          </p:val>
                                        </p:tav>
                                        <p:tav tm="100000">
                                          <p:val>
                                            <p:strVal val="#ppt_h"/>
                                          </p:val>
                                        </p:tav>
                                      </p:tavLst>
                                    </p:anim>
                                    <p:animEffect transition="in" filter="fade">
                                      <p:cBhvr>
                                        <p:cTn id="29" dur="1000"/>
                                        <p:tgtEl>
                                          <p:spTgt spid="4">
                                            <p:txEl>
                                              <p:pRg st="4" end="4"/>
                                            </p:txEl>
                                          </p:spTgt>
                                        </p:tgtEl>
                                      </p:cBhvr>
                                    </p:animEffect>
                                  </p:childTnLst>
                                </p:cTn>
                              </p:par>
                              <p:par>
                                <p:cTn id="30" presetID="55" presetClass="entr" presetSubtype="0" fill="hold" grpId="0" nodeType="withEffect">
                                  <p:stCondLst>
                                    <p:cond delay="0"/>
                                  </p:stCondLst>
                                  <p:childTnLst>
                                    <p:set>
                                      <p:cBhvr>
                                        <p:cTn id="31" dur="1" fill="hold">
                                          <p:stCondLst>
                                            <p:cond delay="0"/>
                                          </p:stCondLst>
                                        </p:cTn>
                                        <p:tgtEl>
                                          <p:spTgt spid="6">
                                            <p:txEl>
                                              <p:pRg st="0" end="0"/>
                                            </p:txEl>
                                          </p:spTgt>
                                        </p:tgtEl>
                                        <p:attrNameLst>
                                          <p:attrName>style.visibility</p:attrName>
                                        </p:attrNameLst>
                                      </p:cBhvr>
                                      <p:to>
                                        <p:strVal val="visible"/>
                                      </p:to>
                                    </p:set>
                                    <p:anim calcmode="lin" valueType="num">
                                      <p:cBhvr>
                                        <p:cTn id="32" dur="1000" fill="hold"/>
                                        <p:tgtEl>
                                          <p:spTgt spid="6">
                                            <p:txEl>
                                              <p:pRg st="0" end="0"/>
                                            </p:txEl>
                                          </p:spTgt>
                                        </p:tgtEl>
                                        <p:attrNameLst>
                                          <p:attrName>ppt_w</p:attrName>
                                        </p:attrNameLst>
                                      </p:cBhvr>
                                      <p:tavLst>
                                        <p:tav tm="0">
                                          <p:val>
                                            <p:strVal val="#ppt_w*0.70"/>
                                          </p:val>
                                        </p:tav>
                                        <p:tav tm="100000">
                                          <p:val>
                                            <p:strVal val="#ppt_w"/>
                                          </p:val>
                                        </p:tav>
                                      </p:tavLst>
                                    </p:anim>
                                    <p:anim calcmode="lin" valueType="num">
                                      <p:cBhvr>
                                        <p:cTn id="33" dur="1000" fill="hold"/>
                                        <p:tgtEl>
                                          <p:spTgt spid="6">
                                            <p:txEl>
                                              <p:pRg st="0" end="0"/>
                                            </p:txEl>
                                          </p:spTgt>
                                        </p:tgtEl>
                                        <p:attrNameLst>
                                          <p:attrName>ppt_h</p:attrName>
                                        </p:attrNameLst>
                                      </p:cBhvr>
                                      <p:tavLst>
                                        <p:tav tm="0">
                                          <p:val>
                                            <p:strVal val="#ppt_h"/>
                                          </p:val>
                                        </p:tav>
                                        <p:tav tm="100000">
                                          <p:val>
                                            <p:strVal val="#ppt_h"/>
                                          </p:val>
                                        </p:tav>
                                      </p:tavLst>
                                    </p:anim>
                                    <p:animEffect transition="in" filter="fade">
                                      <p:cBhvr>
                                        <p:cTn id="34" dur="1000"/>
                                        <p:tgtEl>
                                          <p:spTgt spid="6">
                                            <p:txEl>
                                              <p:pRg st="0" end="0"/>
                                            </p:txEl>
                                          </p:spTgt>
                                        </p:tgtEl>
                                      </p:cBhvr>
                                    </p:animEffect>
                                  </p:childTnLst>
                                </p:cTn>
                              </p:par>
                              <p:par>
                                <p:cTn id="35" presetID="55" presetClass="entr" presetSubtype="0" fill="hold" grpId="0" nodeType="withEffect">
                                  <p:stCondLst>
                                    <p:cond delay="0"/>
                                  </p:stCondLst>
                                  <p:childTnLst>
                                    <p:set>
                                      <p:cBhvr>
                                        <p:cTn id="36" dur="1" fill="hold">
                                          <p:stCondLst>
                                            <p:cond delay="0"/>
                                          </p:stCondLst>
                                        </p:cTn>
                                        <p:tgtEl>
                                          <p:spTgt spid="6">
                                            <p:txEl>
                                              <p:pRg st="2" end="2"/>
                                            </p:txEl>
                                          </p:spTgt>
                                        </p:tgtEl>
                                        <p:attrNameLst>
                                          <p:attrName>style.visibility</p:attrName>
                                        </p:attrNameLst>
                                      </p:cBhvr>
                                      <p:to>
                                        <p:strVal val="visible"/>
                                      </p:to>
                                    </p:set>
                                    <p:anim calcmode="lin" valueType="num">
                                      <p:cBhvr>
                                        <p:cTn id="37" dur="1000" fill="hold"/>
                                        <p:tgtEl>
                                          <p:spTgt spid="6">
                                            <p:txEl>
                                              <p:pRg st="2" end="2"/>
                                            </p:txEl>
                                          </p:spTgt>
                                        </p:tgtEl>
                                        <p:attrNameLst>
                                          <p:attrName>ppt_w</p:attrName>
                                        </p:attrNameLst>
                                      </p:cBhvr>
                                      <p:tavLst>
                                        <p:tav tm="0">
                                          <p:val>
                                            <p:strVal val="#ppt_w*0.70"/>
                                          </p:val>
                                        </p:tav>
                                        <p:tav tm="100000">
                                          <p:val>
                                            <p:strVal val="#ppt_w"/>
                                          </p:val>
                                        </p:tav>
                                      </p:tavLst>
                                    </p:anim>
                                    <p:anim calcmode="lin" valueType="num">
                                      <p:cBhvr>
                                        <p:cTn id="38" dur="1000" fill="hold"/>
                                        <p:tgtEl>
                                          <p:spTgt spid="6">
                                            <p:txEl>
                                              <p:pRg st="2" end="2"/>
                                            </p:txEl>
                                          </p:spTgt>
                                        </p:tgtEl>
                                        <p:attrNameLst>
                                          <p:attrName>ppt_h</p:attrName>
                                        </p:attrNameLst>
                                      </p:cBhvr>
                                      <p:tavLst>
                                        <p:tav tm="0">
                                          <p:val>
                                            <p:strVal val="#ppt_h"/>
                                          </p:val>
                                        </p:tav>
                                        <p:tav tm="100000">
                                          <p:val>
                                            <p:strVal val="#ppt_h"/>
                                          </p:val>
                                        </p:tav>
                                      </p:tavLst>
                                    </p:anim>
                                    <p:animEffect transition="in" filter="fade">
                                      <p:cBhvr>
                                        <p:cTn id="39" dur="1000"/>
                                        <p:tgtEl>
                                          <p:spTgt spid="6">
                                            <p:txEl>
                                              <p:pRg st="2" end="2"/>
                                            </p:txEl>
                                          </p:spTgt>
                                        </p:tgtEl>
                                      </p:cBhvr>
                                    </p:animEffect>
                                  </p:childTnLst>
                                </p:cTn>
                              </p:par>
                              <p:par>
                                <p:cTn id="40" presetID="55" presetClass="entr" presetSubtype="0" fill="hold" grpId="0" nodeType="withEffect">
                                  <p:stCondLst>
                                    <p:cond delay="0"/>
                                  </p:stCondLst>
                                  <p:childTnLst>
                                    <p:set>
                                      <p:cBhvr>
                                        <p:cTn id="41" dur="1" fill="hold">
                                          <p:stCondLst>
                                            <p:cond delay="0"/>
                                          </p:stCondLst>
                                        </p:cTn>
                                        <p:tgtEl>
                                          <p:spTgt spid="6">
                                            <p:txEl>
                                              <p:pRg st="4" end="4"/>
                                            </p:txEl>
                                          </p:spTgt>
                                        </p:tgtEl>
                                        <p:attrNameLst>
                                          <p:attrName>style.visibility</p:attrName>
                                        </p:attrNameLst>
                                      </p:cBhvr>
                                      <p:to>
                                        <p:strVal val="visible"/>
                                      </p:to>
                                    </p:set>
                                    <p:anim calcmode="lin" valueType="num">
                                      <p:cBhvr>
                                        <p:cTn id="42" dur="1000" fill="hold"/>
                                        <p:tgtEl>
                                          <p:spTgt spid="6">
                                            <p:txEl>
                                              <p:pRg st="4" end="4"/>
                                            </p:txEl>
                                          </p:spTgt>
                                        </p:tgtEl>
                                        <p:attrNameLst>
                                          <p:attrName>ppt_w</p:attrName>
                                        </p:attrNameLst>
                                      </p:cBhvr>
                                      <p:tavLst>
                                        <p:tav tm="0">
                                          <p:val>
                                            <p:strVal val="#ppt_w*0.70"/>
                                          </p:val>
                                        </p:tav>
                                        <p:tav tm="100000">
                                          <p:val>
                                            <p:strVal val="#ppt_w"/>
                                          </p:val>
                                        </p:tav>
                                      </p:tavLst>
                                    </p:anim>
                                    <p:anim calcmode="lin" valueType="num">
                                      <p:cBhvr>
                                        <p:cTn id="43" dur="1000" fill="hold"/>
                                        <p:tgtEl>
                                          <p:spTgt spid="6">
                                            <p:txEl>
                                              <p:pRg st="4" end="4"/>
                                            </p:txEl>
                                          </p:spTgt>
                                        </p:tgtEl>
                                        <p:attrNameLst>
                                          <p:attrName>ppt_h</p:attrName>
                                        </p:attrNameLst>
                                      </p:cBhvr>
                                      <p:tavLst>
                                        <p:tav tm="0">
                                          <p:val>
                                            <p:strVal val="#ppt_h"/>
                                          </p:val>
                                        </p:tav>
                                        <p:tav tm="100000">
                                          <p:val>
                                            <p:strVal val="#ppt_h"/>
                                          </p:val>
                                        </p:tav>
                                      </p:tavLst>
                                    </p:anim>
                                    <p:animEffect transition="in" filter="fade">
                                      <p:cBhvr>
                                        <p:cTn id="44" dur="1000"/>
                                        <p:tgtEl>
                                          <p:spTgt spid="6">
                                            <p:txEl>
                                              <p:pRg st="4" end="4"/>
                                            </p:txEl>
                                          </p:spTgt>
                                        </p:tgtEl>
                                      </p:cBhvr>
                                    </p:animEffect>
                                  </p:childTnLst>
                                </p:cTn>
                              </p:par>
                              <p:par>
                                <p:cTn id="45" presetID="55" presetClass="entr" presetSubtype="0" fill="hold" grpId="0" nodeType="withEffect">
                                  <p:stCondLst>
                                    <p:cond delay="0"/>
                                  </p:stCondLst>
                                  <p:childTnLst>
                                    <p:set>
                                      <p:cBhvr>
                                        <p:cTn id="46" dur="1" fill="hold">
                                          <p:stCondLst>
                                            <p:cond delay="0"/>
                                          </p:stCondLst>
                                        </p:cTn>
                                        <p:tgtEl>
                                          <p:spTgt spid="6">
                                            <p:txEl>
                                              <p:pRg st="6" end="6"/>
                                            </p:txEl>
                                          </p:spTgt>
                                        </p:tgtEl>
                                        <p:attrNameLst>
                                          <p:attrName>style.visibility</p:attrName>
                                        </p:attrNameLst>
                                      </p:cBhvr>
                                      <p:to>
                                        <p:strVal val="visible"/>
                                      </p:to>
                                    </p:set>
                                    <p:anim calcmode="lin" valueType="num">
                                      <p:cBhvr>
                                        <p:cTn id="47" dur="1000" fill="hold"/>
                                        <p:tgtEl>
                                          <p:spTgt spid="6">
                                            <p:txEl>
                                              <p:pRg st="6" end="6"/>
                                            </p:txEl>
                                          </p:spTgt>
                                        </p:tgtEl>
                                        <p:attrNameLst>
                                          <p:attrName>ppt_w</p:attrName>
                                        </p:attrNameLst>
                                      </p:cBhvr>
                                      <p:tavLst>
                                        <p:tav tm="0">
                                          <p:val>
                                            <p:strVal val="#ppt_w*0.70"/>
                                          </p:val>
                                        </p:tav>
                                        <p:tav tm="100000">
                                          <p:val>
                                            <p:strVal val="#ppt_w"/>
                                          </p:val>
                                        </p:tav>
                                      </p:tavLst>
                                    </p:anim>
                                    <p:anim calcmode="lin" valueType="num">
                                      <p:cBhvr>
                                        <p:cTn id="48" dur="1000" fill="hold"/>
                                        <p:tgtEl>
                                          <p:spTgt spid="6">
                                            <p:txEl>
                                              <p:pRg st="6" end="6"/>
                                            </p:txEl>
                                          </p:spTgt>
                                        </p:tgtEl>
                                        <p:attrNameLst>
                                          <p:attrName>ppt_h</p:attrName>
                                        </p:attrNameLst>
                                      </p:cBhvr>
                                      <p:tavLst>
                                        <p:tav tm="0">
                                          <p:val>
                                            <p:strVal val="#ppt_h"/>
                                          </p:val>
                                        </p:tav>
                                        <p:tav tm="100000">
                                          <p:val>
                                            <p:strVal val="#ppt_h"/>
                                          </p:val>
                                        </p:tav>
                                      </p:tavLst>
                                    </p:anim>
                                    <p:animEffect transition="in" filter="fade">
                                      <p:cBhvr>
                                        <p:cTn id="49" dur="1000"/>
                                        <p:tgtEl>
                                          <p:spTgt spid="6">
                                            <p:txEl>
                                              <p:pRg st="6" end="6"/>
                                            </p:txEl>
                                          </p:spTgt>
                                        </p:tgtEl>
                                      </p:cBhvr>
                                    </p:animEffect>
                                  </p:childTnLst>
                                </p:cTn>
                              </p:par>
                              <p:par>
                                <p:cTn id="50" presetID="55" presetClass="entr" presetSubtype="0" fill="hold" grpId="0" nodeType="withEffect">
                                  <p:stCondLst>
                                    <p:cond delay="0"/>
                                  </p:stCondLst>
                                  <p:childTnLst>
                                    <p:set>
                                      <p:cBhvr>
                                        <p:cTn id="51" dur="1" fill="hold">
                                          <p:stCondLst>
                                            <p:cond delay="0"/>
                                          </p:stCondLst>
                                        </p:cTn>
                                        <p:tgtEl>
                                          <p:spTgt spid="6">
                                            <p:txEl>
                                              <p:pRg st="8" end="8"/>
                                            </p:txEl>
                                          </p:spTgt>
                                        </p:tgtEl>
                                        <p:attrNameLst>
                                          <p:attrName>style.visibility</p:attrName>
                                        </p:attrNameLst>
                                      </p:cBhvr>
                                      <p:to>
                                        <p:strVal val="visible"/>
                                      </p:to>
                                    </p:set>
                                    <p:anim calcmode="lin" valueType="num">
                                      <p:cBhvr>
                                        <p:cTn id="52" dur="1000" fill="hold"/>
                                        <p:tgtEl>
                                          <p:spTgt spid="6">
                                            <p:txEl>
                                              <p:pRg st="8" end="8"/>
                                            </p:txEl>
                                          </p:spTgt>
                                        </p:tgtEl>
                                        <p:attrNameLst>
                                          <p:attrName>ppt_w</p:attrName>
                                        </p:attrNameLst>
                                      </p:cBhvr>
                                      <p:tavLst>
                                        <p:tav tm="0">
                                          <p:val>
                                            <p:strVal val="#ppt_w*0.70"/>
                                          </p:val>
                                        </p:tav>
                                        <p:tav tm="100000">
                                          <p:val>
                                            <p:strVal val="#ppt_w"/>
                                          </p:val>
                                        </p:tav>
                                      </p:tavLst>
                                    </p:anim>
                                    <p:anim calcmode="lin" valueType="num">
                                      <p:cBhvr>
                                        <p:cTn id="53" dur="1000" fill="hold"/>
                                        <p:tgtEl>
                                          <p:spTgt spid="6">
                                            <p:txEl>
                                              <p:pRg st="8" end="8"/>
                                            </p:txEl>
                                          </p:spTgt>
                                        </p:tgtEl>
                                        <p:attrNameLst>
                                          <p:attrName>ppt_h</p:attrName>
                                        </p:attrNameLst>
                                      </p:cBhvr>
                                      <p:tavLst>
                                        <p:tav tm="0">
                                          <p:val>
                                            <p:strVal val="#ppt_h"/>
                                          </p:val>
                                        </p:tav>
                                        <p:tav tm="100000">
                                          <p:val>
                                            <p:strVal val="#ppt_h"/>
                                          </p:val>
                                        </p:tav>
                                      </p:tavLst>
                                    </p:anim>
                                    <p:animEffect transition="in" filter="fade">
                                      <p:cBhvr>
                                        <p:cTn id="54" dur="1000"/>
                                        <p:tgtEl>
                                          <p:spTgt spid="6">
                                            <p:txEl>
                                              <p:pRg st="8" end="8"/>
                                            </p:txEl>
                                          </p:spTgt>
                                        </p:tgtEl>
                                      </p:cBhvr>
                                    </p:animEffect>
                                  </p:childTnLst>
                                </p:cTn>
                              </p:par>
                              <p:par>
                                <p:cTn id="55" presetID="55" presetClass="entr" presetSubtype="0" fill="hold" grpId="0" nodeType="withEffect">
                                  <p:stCondLst>
                                    <p:cond delay="0"/>
                                  </p:stCondLst>
                                  <p:childTnLst>
                                    <p:set>
                                      <p:cBhvr>
                                        <p:cTn id="56" dur="1" fill="hold">
                                          <p:stCondLst>
                                            <p:cond delay="0"/>
                                          </p:stCondLst>
                                        </p:cTn>
                                        <p:tgtEl>
                                          <p:spTgt spid="6">
                                            <p:txEl>
                                              <p:pRg st="9" end="9"/>
                                            </p:txEl>
                                          </p:spTgt>
                                        </p:tgtEl>
                                        <p:attrNameLst>
                                          <p:attrName>style.visibility</p:attrName>
                                        </p:attrNameLst>
                                      </p:cBhvr>
                                      <p:to>
                                        <p:strVal val="visible"/>
                                      </p:to>
                                    </p:set>
                                    <p:anim calcmode="lin" valueType="num">
                                      <p:cBhvr>
                                        <p:cTn id="57" dur="1000" fill="hold"/>
                                        <p:tgtEl>
                                          <p:spTgt spid="6">
                                            <p:txEl>
                                              <p:pRg st="9" end="9"/>
                                            </p:txEl>
                                          </p:spTgt>
                                        </p:tgtEl>
                                        <p:attrNameLst>
                                          <p:attrName>ppt_w</p:attrName>
                                        </p:attrNameLst>
                                      </p:cBhvr>
                                      <p:tavLst>
                                        <p:tav tm="0">
                                          <p:val>
                                            <p:strVal val="#ppt_w*0.70"/>
                                          </p:val>
                                        </p:tav>
                                        <p:tav tm="100000">
                                          <p:val>
                                            <p:strVal val="#ppt_w"/>
                                          </p:val>
                                        </p:tav>
                                      </p:tavLst>
                                    </p:anim>
                                    <p:anim calcmode="lin" valueType="num">
                                      <p:cBhvr>
                                        <p:cTn id="58" dur="1000" fill="hold"/>
                                        <p:tgtEl>
                                          <p:spTgt spid="6">
                                            <p:txEl>
                                              <p:pRg st="9" end="9"/>
                                            </p:txEl>
                                          </p:spTgt>
                                        </p:tgtEl>
                                        <p:attrNameLst>
                                          <p:attrName>ppt_h</p:attrName>
                                        </p:attrNameLst>
                                      </p:cBhvr>
                                      <p:tavLst>
                                        <p:tav tm="0">
                                          <p:val>
                                            <p:strVal val="#ppt_h"/>
                                          </p:val>
                                        </p:tav>
                                        <p:tav tm="100000">
                                          <p:val>
                                            <p:strVal val="#ppt_h"/>
                                          </p:val>
                                        </p:tav>
                                      </p:tavLst>
                                    </p:anim>
                                    <p:animEffect transition="in" filter="fade">
                                      <p:cBhvr>
                                        <p:cTn id="59" dur="1000"/>
                                        <p:tgtEl>
                                          <p:spTgt spid="6">
                                            <p:txEl>
                                              <p:pRg st="9" end="9"/>
                                            </p:txEl>
                                          </p:spTgt>
                                        </p:tgtEl>
                                      </p:cBhvr>
                                    </p:animEffect>
                                  </p:childTnLst>
                                </p:cTn>
                              </p:par>
                              <p:par>
                                <p:cTn id="60" presetID="55" presetClass="entr" presetSubtype="0" fill="hold" grpId="0" nodeType="withEffect">
                                  <p:stCondLst>
                                    <p:cond delay="0"/>
                                  </p:stCondLst>
                                  <p:childTnLst>
                                    <p:set>
                                      <p:cBhvr>
                                        <p:cTn id="61" dur="1" fill="hold">
                                          <p:stCondLst>
                                            <p:cond delay="0"/>
                                          </p:stCondLst>
                                        </p:cTn>
                                        <p:tgtEl>
                                          <p:spTgt spid="7"/>
                                        </p:tgtEl>
                                        <p:attrNameLst>
                                          <p:attrName>style.visibility</p:attrName>
                                        </p:attrNameLst>
                                      </p:cBhvr>
                                      <p:to>
                                        <p:strVal val="visible"/>
                                      </p:to>
                                    </p:set>
                                    <p:anim calcmode="lin" valueType="num">
                                      <p:cBhvr>
                                        <p:cTn id="62" dur="1000" fill="hold"/>
                                        <p:tgtEl>
                                          <p:spTgt spid="7"/>
                                        </p:tgtEl>
                                        <p:attrNameLst>
                                          <p:attrName>ppt_w</p:attrName>
                                        </p:attrNameLst>
                                      </p:cBhvr>
                                      <p:tavLst>
                                        <p:tav tm="0">
                                          <p:val>
                                            <p:strVal val="#ppt_w*0.70"/>
                                          </p:val>
                                        </p:tav>
                                        <p:tav tm="100000">
                                          <p:val>
                                            <p:strVal val="#ppt_w"/>
                                          </p:val>
                                        </p:tav>
                                      </p:tavLst>
                                    </p:anim>
                                    <p:anim calcmode="lin" valueType="num">
                                      <p:cBhvr>
                                        <p:cTn id="63" dur="1000" fill="hold"/>
                                        <p:tgtEl>
                                          <p:spTgt spid="7"/>
                                        </p:tgtEl>
                                        <p:attrNameLst>
                                          <p:attrName>ppt_h</p:attrName>
                                        </p:attrNameLst>
                                      </p:cBhvr>
                                      <p:tavLst>
                                        <p:tav tm="0">
                                          <p:val>
                                            <p:strVal val="#ppt_h"/>
                                          </p:val>
                                        </p:tav>
                                        <p:tav tm="100000">
                                          <p:val>
                                            <p:strVal val="#ppt_h"/>
                                          </p:val>
                                        </p:tav>
                                      </p:tavLst>
                                    </p:anim>
                                    <p:animEffect transition="in" filter="fade">
                                      <p:cBhvr>
                                        <p:cTn id="64" dur="1000"/>
                                        <p:tgtEl>
                                          <p:spTgt spid="7"/>
                                        </p:tgtEl>
                                      </p:cBhvr>
                                    </p:animEffect>
                                  </p:childTnLst>
                                </p:cTn>
                              </p:par>
                              <p:par>
                                <p:cTn id="65" presetID="55" presetClass="entr" presetSubtype="0" fill="hold" grpId="0" nodeType="withEffect">
                                  <p:stCondLst>
                                    <p:cond delay="0"/>
                                  </p:stCondLst>
                                  <p:childTnLst>
                                    <p:set>
                                      <p:cBhvr>
                                        <p:cTn id="66" dur="1" fill="hold">
                                          <p:stCondLst>
                                            <p:cond delay="0"/>
                                          </p:stCondLst>
                                        </p:cTn>
                                        <p:tgtEl>
                                          <p:spTgt spid="8"/>
                                        </p:tgtEl>
                                        <p:attrNameLst>
                                          <p:attrName>style.visibility</p:attrName>
                                        </p:attrNameLst>
                                      </p:cBhvr>
                                      <p:to>
                                        <p:strVal val="visible"/>
                                      </p:to>
                                    </p:set>
                                    <p:anim calcmode="lin" valueType="num">
                                      <p:cBhvr>
                                        <p:cTn id="67" dur="1000" fill="hold"/>
                                        <p:tgtEl>
                                          <p:spTgt spid="8"/>
                                        </p:tgtEl>
                                        <p:attrNameLst>
                                          <p:attrName>ppt_w</p:attrName>
                                        </p:attrNameLst>
                                      </p:cBhvr>
                                      <p:tavLst>
                                        <p:tav tm="0">
                                          <p:val>
                                            <p:strVal val="#ppt_w*0.70"/>
                                          </p:val>
                                        </p:tav>
                                        <p:tav tm="100000">
                                          <p:val>
                                            <p:strVal val="#ppt_w"/>
                                          </p:val>
                                        </p:tav>
                                      </p:tavLst>
                                    </p:anim>
                                    <p:anim calcmode="lin" valueType="num">
                                      <p:cBhvr>
                                        <p:cTn id="68" dur="1000" fill="hold"/>
                                        <p:tgtEl>
                                          <p:spTgt spid="8"/>
                                        </p:tgtEl>
                                        <p:attrNameLst>
                                          <p:attrName>ppt_h</p:attrName>
                                        </p:attrNameLst>
                                      </p:cBhvr>
                                      <p:tavLst>
                                        <p:tav tm="0">
                                          <p:val>
                                            <p:strVal val="#ppt_h"/>
                                          </p:val>
                                        </p:tav>
                                        <p:tav tm="100000">
                                          <p:val>
                                            <p:strVal val="#ppt_h"/>
                                          </p:val>
                                        </p:tav>
                                      </p:tavLst>
                                    </p:anim>
                                    <p:animEffect transition="in" filter="fade">
                                      <p:cBhvr>
                                        <p:cTn id="69" dur="1000"/>
                                        <p:tgtEl>
                                          <p:spTgt spid="8"/>
                                        </p:tgtEl>
                                      </p:cBhvr>
                                    </p:animEffect>
                                  </p:childTnLst>
                                </p:cTn>
                              </p:par>
                              <p:par>
                                <p:cTn id="70" presetID="55" presetClass="entr" presetSubtype="0" fill="hold" grpId="0" nodeType="with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1000" fill="hold"/>
                                        <p:tgtEl>
                                          <p:spTgt spid="9"/>
                                        </p:tgtEl>
                                        <p:attrNameLst>
                                          <p:attrName>ppt_w</p:attrName>
                                        </p:attrNameLst>
                                      </p:cBhvr>
                                      <p:tavLst>
                                        <p:tav tm="0">
                                          <p:val>
                                            <p:strVal val="#ppt_w*0.70"/>
                                          </p:val>
                                        </p:tav>
                                        <p:tav tm="100000">
                                          <p:val>
                                            <p:strVal val="#ppt_w"/>
                                          </p:val>
                                        </p:tav>
                                      </p:tavLst>
                                    </p:anim>
                                    <p:anim calcmode="lin" valueType="num">
                                      <p:cBhvr>
                                        <p:cTn id="73" dur="1000" fill="hold"/>
                                        <p:tgtEl>
                                          <p:spTgt spid="9"/>
                                        </p:tgtEl>
                                        <p:attrNameLst>
                                          <p:attrName>ppt_h</p:attrName>
                                        </p:attrNameLst>
                                      </p:cBhvr>
                                      <p:tavLst>
                                        <p:tav tm="0">
                                          <p:val>
                                            <p:strVal val="#ppt_h"/>
                                          </p:val>
                                        </p:tav>
                                        <p:tav tm="100000">
                                          <p:val>
                                            <p:strVal val="#ppt_h"/>
                                          </p:val>
                                        </p:tav>
                                      </p:tavLst>
                                    </p:anim>
                                    <p:animEffect transition="in" filter="fade">
                                      <p:cBhvr>
                                        <p:cTn id="74" dur="1000"/>
                                        <p:tgtEl>
                                          <p:spTgt spid="9"/>
                                        </p:tgtEl>
                                      </p:cBhvr>
                                    </p:animEffect>
                                  </p:childTnLst>
                                </p:cTn>
                              </p:par>
                              <p:par>
                                <p:cTn id="75" presetID="55" presetClass="entr" presetSubtype="0" fill="hold" grpId="0" nodeType="withEffect">
                                  <p:stCondLst>
                                    <p:cond delay="0"/>
                                  </p:stCondLst>
                                  <p:childTnLst>
                                    <p:set>
                                      <p:cBhvr>
                                        <p:cTn id="76" dur="1" fill="hold">
                                          <p:stCondLst>
                                            <p:cond delay="0"/>
                                          </p:stCondLst>
                                        </p:cTn>
                                        <p:tgtEl>
                                          <p:spTgt spid="10"/>
                                        </p:tgtEl>
                                        <p:attrNameLst>
                                          <p:attrName>style.visibility</p:attrName>
                                        </p:attrNameLst>
                                      </p:cBhvr>
                                      <p:to>
                                        <p:strVal val="visible"/>
                                      </p:to>
                                    </p:set>
                                    <p:anim calcmode="lin" valueType="num">
                                      <p:cBhvr>
                                        <p:cTn id="77" dur="1000" fill="hold"/>
                                        <p:tgtEl>
                                          <p:spTgt spid="10"/>
                                        </p:tgtEl>
                                        <p:attrNameLst>
                                          <p:attrName>ppt_w</p:attrName>
                                        </p:attrNameLst>
                                      </p:cBhvr>
                                      <p:tavLst>
                                        <p:tav tm="0">
                                          <p:val>
                                            <p:strVal val="#ppt_w*0.70"/>
                                          </p:val>
                                        </p:tav>
                                        <p:tav tm="100000">
                                          <p:val>
                                            <p:strVal val="#ppt_w"/>
                                          </p:val>
                                        </p:tav>
                                      </p:tavLst>
                                    </p:anim>
                                    <p:anim calcmode="lin" valueType="num">
                                      <p:cBhvr>
                                        <p:cTn id="78" dur="1000" fill="hold"/>
                                        <p:tgtEl>
                                          <p:spTgt spid="10"/>
                                        </p:tgtEl>
                                        <p:attrNameLst>
                                          <p:attrName>ppt_h</p:attrName>
                                        </p:attrNameLst>
                                      </p:cBhvr>
                                      <p:tavLst>
                                        <p:tav tm="0">
                                          <p:val>
                                            <p:strVal val="#ppt_h"/>
                                          </p:val>
                                        </p:tav>
                                        <p:tav tm="100000">
                                          <p:val>
                                            <p:strVal val="#ppt_h"/>
                                          </p:val>
                                        </p:tav>
                                      </p:tavLst>
                                    </p:anim>
                                    <p:animEffect transition="in" filter="fade">
                                      <p:cBhvr>
                                        <p:cTn id="79" dur="1000"/>
                                        <p:tgtEl>
                                          <p:spTgt spid="10"/>
                                        </p:tgtEl>
                                      </p:cBhvr>
                                    </p:animEffect>
                                  </p:childTnLst>
                                </p:cTn>
                              </p:par>
                              <p:par>
                                <p:cTn id="80" presetID="55" presetClass="entr" presetSubtype="0" fill="hold" grpId="0" nodeType="with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p:cTn id="82" dur="1000" fill="hold"/>
                                        <p:tgtEl>
                                          <p:spTgt spid="11"/>
                                        </p:tgtEl>
                                        <p:attrNameLst>
                                          <p:attrName>ppt_w</p:attrName>
                                        </p:attrNameLst>
                                      </p:cBhvr>
                                      <p:tavLst>
                                        <p:tav tm="0">
                                          <p:val>
                                            <p:strVal val="#ppt_w*0.70"/>
                                          </p:val>
                                        </p:tav>
                                        <p:tav tm="100000">
                                          <p:val>
                                            <p:strVal val="#ppt_w"/>
                                          </p:val>
                                        </p:tav>
                                      </p:tavLst>
                                    </p:anim>
                                    <p:anim calcmode="lin" valueType="num">
                                      <p:cBhvr>
                                        <p:cTn id="83" dur="1000" fill="hold"/>
                                        <p:tgtEl>
                                          <p:spTgt spid="11"/>
                                        </p:tgtEl>
                                        <p:attrNameLst>
                                          <p:attrName>ppt_h</p:attrName>
                                        </p:attrNameLst>
                                      </p:cBhvr>
                                      <p:tavLst>
                                        <p:tav tm="0">
                                          <p:val>
                                            <p:strVal val="#ppt_h"/>
                                          </p:val>
                                        </p:tav>
                                        <p:tav tm="100000">
                                          <p:val>
                                            <p:strVal val="#ppt_h"/>
                                          </p:val>
                                        </p:tav>
                                      </p:tavLst>
                                    </p:anim>
                                    <p:animEffect transition="in" filter="fade">
                                      <p:cBhvr>
                                        <p:cTn id="84" dur="1000"/>
                                        <p:tgtEl>
                                          <p:spTgt spid="11"/>
                                        </p:tgtEl>
                                      </p:cBhvr>
                                    </p:animEffect>
                                  </p:childTnLst>
                                </p:cTn>
                              </p:par>
                              <p:par>
                                <p:cTn id="85" presetID="55" presetClass="entr" presetSubtype="0" fill="hold" grpId="0" nodeType="withEffect">
                                  <p:stCondLst>
                                    <p:cond delay="0"/>
                                  </p:stCondLst>
                                  <p:childTnLst>
                                    <p:set>
                                      <p:cBhvr>
                                        <p:cTn id="86" dur="1" fill="hold">
                                          <p:stCondLst>
                                            <p:cond delay="0"/>
                                          </p:stCondLst>
                                        </p:cTn>
                                        <p:tgtEl>
                                          <p:spTgt spid="13"/>
                                        </p:tgtEl>
                                        <p:attrNameLst>
                                          <p:attrName>style.visibility</p:attrName>
                                        </p:attrNameLst>
                                      </p:cBhvr>
                                      <p:to>
                                        <p:strVal val="visible"/>
                                      </p:to>
                                    </p:set>
                                    <p:anim calcmode="lin" valueType="num">
                                      <p:cBhvr>
                                        <p:cTn id="87" dur="1000" fill="hold"/>
                                        <p:tgtEl>
                                          <p:spTgt spid="13"/>
                                        </p:tgtEl>
                                        <p:attrNameLst>
                                          <p:attrName>ppt_w</p:attrName>
                                        </p:attrNameLst>
                                      </p:cBhvr>
                                      <p:tavLst>
                                        <p:tav tm="0">
                                          <p:val>
                                            <p:strVal val="#ppt_w*0.70"/>
                                          </p:val>
                                        </p:tav>
                                        <p:tav tm="100000">
                                          <p:val>
                                            <p:strVal val="#ppt_w"/>
                                          </p:val>
                                        </p:tav>
                                      </p:tavLst>
                                    </p:anim>
                                    <p:anim calcmode="lin" valueType="num">
                                      <p:cBhvr>
                                        <p:cTn id="88" dur="1000" fill="hold"/>
                                        <p:tgtEl>
                                          <p:spTgt spid="13"/>
                                        </p:tgtEl>
                                        <p:attrNameLst>
                                          <p:attrName>ppt_h</p:attrName>
                                        </p:attrNameLst>
                                      </p:cBhvr>
                                      <p:tavLst>
                                        <p:tav tm="0">
                                          <p:val>
                                            <p:strVal val="#ppt_h"/>
                                          </p:val>
                                        </p:tav>
                                        <p:tav tm="100000">
                                          <p:val>
                                            <p:strVal val="#ppt_h"/>
                                          </p:val>
                                        </p:tav>
                                      </p:tavLst>
                                    </p:anim>
                                    <p:animEffect transition="in" filter="fade">
                                      <p:cBhvr>
                                        <p:cTn id="89" dur="1000"/>
                                        <p:tgtEl>
                                          <p:spTgt spid="13"/>
                                        </p:tgtEl>
                                      </p:cBhvr>
                                    </p:animEffect>
                                  </p:childTnLst>
                                </p:cTn>
                              </p:par>
                              <p:par>
                                <p:cTn id="90" presetID="55" presetClass="entr" presetSubtype="0" fill="hold" grpId="0" nodeType="withEffect">
                                  <p:stCondLst>
                                    <p:cond delay="0"/>
                                  </p:stCondLst>
                                  <p:childTnLst>
                                    <p:set>
                                      <p:cBhvr>
                                        <p:cTn id="91" dur="1" fill="hold">
                                          <p:stCondLst>
                                            <p:cond delay="0"/>
                                          </p:stCondLst>
                                        </p:cTn>
                                        <p:tgtEl>
                                          <p:spTgt spid="14"/>
                                        </p:tgtEl>
                                        <p:attrNameLst>
                                          <p:attrName>style.visibility</p:attrName>
                                        </p:attrNameLst>
                                      </p:cBhvr>
                                      <p:to>
                                        <p:strVal val="visible"/>
                                      </p:to>
                                    </p:set>
                                    <p:anim calcmode="lin" valueType="num">
                                      <p:cBhvr>
                                        <p:cTn id="92" dur="1000" fill="hold"/>
                                        <p:tgtEl>
                                          <p:spTgt spid="14"/>
                                        </p:tgtEl>
                                        <p:attrNameLst>
                                          <p:attrName>ppt_w</p:attrName>
                                        </p:attrNameLst>
                                      </p:cBhvr>
                                      <p:tavLst>
                                        <p:tav tm="0">
                                          <p:val>
                                            <p:strVal val="#ppt_w*0.70"/>
                                          </p:val>
                                        </p:tav>
                                        <p:tav tm="100000">
                                          <p:val>
                                            <p:strVal val="#ppt_w"/>
                                          </p:val>
                                        </p:tav>
                                      </p:tavLst>
                                    </p:anim>
                                    <p:anim calcmode="lin" valueType="num">
                                      <p:cBhvr>
                                        <p:cTn id="93" dur="1000" fill="hold"/>
                                        <p:tgtEl>
                                          <p:spTgt spid="14"/>
                                        </p:tgtEl>
                                        <p:attrNameLst>
                                          <p:attrName>ppt_h</p:attrName>
                                        </p:attrNameLst>
                                      </p:cBhvr>
                                      <p:tavLst>
                                        <p:tav tm="0">
                                          <p:val>
                                            <p:strVal val="#ppt_h"/>
                                          </p:val>
                                        </p:tav>
                                        <p:tav tm="100000">
                                          <p:val>
                                            <p:strVal val="#ppt_h"/>
                                          </p:val>
                                        </p:tav>
                                      </p:tavLst>
                                    </p:anim>
                                    <p:animEffect transition="in" filter="fade">
                                      <p:cBhvr>
                                        <p:cTn id="94" dur="1000"/>
                                        <p:tgtEl>
                                          <p:spTgt spid="14"/>
                                        </p:tgtEl>
                                      </p:cBhvr>
                                    </p:animEffect>
                                  </p:childTnLst>
                                </p:cTn>
                              </p:par>
                              <p:par>
                                <p:cTn id="95" presetID="55" presetClass="entr" presetSubtype="0" fill="hold" grpId="0" nodeType="with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p:cTn id="97" dur="1000" fill="hold"/>
                                        <p:tgtEl>
                                          <p:spTgt spid="16"/>
                                        </p:tgtEl>
                                        <p:attrNameLst>
                                          <p:attrName>ppt_w</p:attrName>
                                        </p:attrNameLst>
                                      </p:cBhvr>
                                      <p:tavLst>
                                        <p:tav tm="0">
                                          <p:val>
                                            <p:strVal val="#ppt_w*0.70"/>
                                          </p:val>
                                        </p:tav>
                                        <p:tav tm="100000">
                                          <p:val>
                                            <p:strVal val="#ppt_w"/>
                                          </p:val>
                                        </p:tav>
                                      </p:tavLst>
                                    </p:anim>
                                    <p:anim calcmode="lin" valueType="num">
                                      <p:cBhvr>
                                        <p:cTn id="98" dur="1000" fill="hold"/>
                                        <p:tgtEl>
                                          <p:spTgt spid="16"/>
                                        </p:tgtEl>
                                        <p:attrNameLst>
                                          <p:attrName>ppt_h</p:attrName>
                                        </p:attrNameLst>
                                      </p:cBhvr>
                                      <p:tavLst>
                                        <p:tav tm="0">
                                          <p:val>
                                            <p:strVal val="#ppt_h"/>
                                          </p:val>
                                        </p:tav>
                                        <p:tav tm="100000">
                                          <p:val>
                                            <p:strVal val="#ppt_h"/>
                                          </p:val>
                                        </p:tav>
                                      </p:tavLst>
                                    </p:anim>
                                    <p:animEffect transition="in" filter="fade">
                                      <p:cBhvr>
                                        <p:cTn id="99" dur="1000"/>
                                        <p:tgtEl>
                                          <p:spTgt spid="16"/>
                                        </p:tgtEl>
                                      </p:cBhvr>
                                    </p:animEffect>
                                  </p:childTnLst>
                                </p:cTn>
                              </p:par>
                              <p:par>
                                <p:cTn id="100" presetID="55" presetClass="entr" presetSubtype="0"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1000" fill="hold"/>
                                        <p:tgtEl>
                                          <p:spTgt spid="17"/>
                                        </p:tgtEl>
                                        <p:attrNameLst>
                                          <p:attrName>ppt_w</p:attrName>
                                        </p:attrNameLst>
                                      </p:cBhvr>
                                      <p:tavLst>
                                        <p:tav tm="0">
                                          <p:val>
                                            <p:strVal val="#ppt_w*0.70"/>
                                          </p:val>
                                        </p:tav>
                                        <p:tav tm="100000">
                                          <p:val>
                                            <p:strVal val="#ppt_w"/>
                                          </p:val>
                                        </p:tav>
                                      </p:tavLst>
                                    </p:anim>
                                    <p:anim calcmode="lin" valueType="num">
                                      <p:cBhvr>
                                        <p:cTn id="103" dur="1000" fill="hold"/>
                                        <p:tgtEl>
                                          <p:spTgt spid="17"/>
                                        </p:tgtEl>
                                        <p:attrNameLst>
                                          <p:attrName>ppt_h</p:attrName>
                                        </p:attrNameLst>
                                      </p:cBhvr>
                                      <p:tavLst>
                                        <p:tav tm="0">
                                          <p:val>
                                            <p:strVal val="#ppt_h"/>
                                          </p:val>
                                        </p:tav>
                                        <p:tav tm="100000">
                                          <p:val>
                                            <p:strVal val="#ppt_h"/>
                                          </p:val>
                                        </p:tav>
                                      </p:tavLst>
                                    </p:anim>
                                    <p:animEffect transition="in" filter="fade">
                                      <p:cBhvr>
                                        <p:cTn id="104"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build="p"/>
      <p:bldP spid="6" grpId="0" build="p"/>
      <p:bldP spid="7" grpId="0" animBg="1"/>
      <p:bldP spid="8" grpId="0" animBg="1"/>
      <p:bldP spid="9" grpId="0" animBg="1"/>
      <p:bldP spid="10" grpId="0" animBg="1"/>
      <p:bldP spid="11" grpId="0" animBg="1"/>
      <p:bldP spid="13" grpId="0" animBg="1"/>
      <p:bldP spid="14" grpId="0" animBg="1"/>
      <p:bldP spid="16" grpId="0" animBg="1"/>
      <p:bldP spid="1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F2AB5033-FC3A-D88B-4779-40A45230933F}"/>
              </a:ext>
            </a:extLst>
          </p:cNvPr>
          <p:cNvSpPr>
            <a:spLocks noGrp="1" noChangeArrowheads="1"/>
          </p:cNvSpPr>
          <p:nvPr>
            <p:ph type="ctrTitle"/>
          </p:nvPr>
        </p:nvSpPr>
        <p:spPr>
          <a:xfrm>
            <a:off x="457200" y="1506538"/>
            <a:ext cx="8229600" cy="1470025"/>
          </a:xfrm>
        </p:spPr>
        <p:txBody>
          <a:bodyPr/>
          <a:lstStyle/>
          <a:p>
            <a:r>
              <a:rPr lang="en-GB" altLang="en-SA"/>
              <a:t>Blood transfusion</a:t>
            </a:r>
            <a:endParaRPr altLang="en-SA"/>
          </a:p>
        </p:txBody>
      </p:sp>
      <p:pic>
        <p:nvPicPr>
          <p:cNvPr id="6147" name="Picture 5" descr="Blood Transfusion PowerPoint Template - Blood Transfusion PowerPoint (PPT) Presentations">
            <a:extLst>
              <a:ext uri="{FF2B5EF4-FFF2-40B4-BE49-F238E27FC236}">
                <a16:creationId xmlns:a16="http://schemas.microsoft.com/office/drawing/2014/main" id="{9106AD15-1312-5629-6BCD-574CD4EF7A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3800" y="3213100"/>
            <a:ext cx="3286125" cy="328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9" descr="Blood transfusion PowerPoint template | Template on Blood Transfusion for ppt | Blood donation background for ppt | blood donation powerpoint">
            <a:extLst>
              <a:ext uri="{FF2B5EF4-FFF2-40B4-BE49-F238E27FC236}">
                <a16:creationId xmlns:a16="http://schemas.microsoft.com/office/drawing/2014/main" id="{A7435039-37A1-907B-1B33-E7D88382E5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8688" y="3214688"/>
            <a:ext cx="3357562" cy="335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7934713A-2962-0D38-E1C4-1C8AFC7C0992}"/>
              </a:ext>
            </a:extLst>
          </p:cNvPr>
          <p:cNvSpPr>
            <a:spLocks noGrp="1"/>
          </p:cNvSpPr>
          <p:nvPr>
            <p:ph type="sldNum" sz="quarter" idx="12"/>
          </p:nvPr>
        </p:nvSpPr>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fld id="{E67077F5-7166-604A-BAB5-074E47D81CA3}" type="slidenum">
              <a:rPr lang="en-US" altLang="en-SA" sz="1400">
                <a:solidFill>
                  <a:srgbClr val="FFFFFF"/>
                </a:solidFill>
                <a:latin typeface="Franklin Gothic Book" panose="020B0503020102020204" pitchFamily="34" charset="0"/>
              </a:rPr>
              <a:pPr eaLnBrk="1" hangingPunct="1"/>
              <a:t>25</a:t>
            </a:fld>
            <a:endParaRPr lang="en-US" altLang="en-SA" sz="1400">
              <a:solidFill>
                <a:srgbClr val="FFFFFF"/>
              </a:solidFill>
              <a:latin typeface="Franklin Gothic Book" panose="020B0503020102020204"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a:extLst>
              <a:ext uri="{FF2B5EF4-FFF2-40B4-BE49-F238E27FC236}">
                <a16:creationId xmlns:a16="http://schemas.microsoft.com/office/drawing/2014/main" id="{82BB6A04-ABD5-8761-4567-1130B4B73CD2}"/>
              </a:ext>
            </a:extLst>
          </p:cNvPr>
          <p:cNvSpPr>
            <a:spLocks noChangeArrowheads="1"/>
          </p:cNvSpPr>
          <p:nvPr/>
        </p:nvSpPr>
        <p:spPr bwMode="auto">
          <a:xfrm>
            <a:off x="2286000" y="1803400"/>
            <a:ext cx="45720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lnSpc>
                <a:spcPct val="90000"/>
              </a:lnSpc>
              <a:spcBef>
                <a:spcPct val="50000"/>
              </a:spcBef>
              <a:buSzPct val="75000"/>
              <a:buFont typeface="Wingdings" pitchFamily="2" charset="2"/>
              <a:buNone/>
            </a:pPr>
            <a:endParaRPr lang="en-SA" altLang="en-SA" b="1"/>
          </a:p>
        </p:txBody>
      </p:sp>
      <p:pic>
        <p:nvPicPr>
          <p:cNvPr id="7171" name="Picture 5" descr="cell salvage">
            <a:extLst>
              <a:ext uri="{FF2B5EF4-FFF2-40B4-BE49-F238E27FC236}">
                <a16:creationId xmlns:a16="http://schemas.microsoft.com/office/drawing/2014/main" id="{6C23DE20-8554-3F4F-5BE9-17E2367927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836613"/>
            <a:ext cx="3744912" cy="540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6" descr="cell">
            <a:extLst>
              <a:ext uri="{FF2B5EF4-FFF2-40B4-BE49-F238E27FC236}">
                <a16:creationId xmlns:a16="http://schemas.microsoft.com/office/drawing/2014/main" id="{C493C263-9B63-F53C-ACB4-E1276D8CB7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5600" y="836613"/>
            <a:ext cx="3313113" cy="540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77A417C3-67D2-E670-B0C6-71047250A855}"/>
              </a:ext>
            </a:extLst>
          </p:cNvPr>
          <p:cNvSpPr>
            <a:spLocks noGrp="1"/>
          </p:cNvSpPr>
          <p:nvPr>
            <p:ph type="sldNum" sz="quarter" idx="12"/>
          </p:nvPr>
        </p:nvSpPr>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fld id="{FC5A8750-4E4B-5F4E-9523-6A1759EE328C}" type="slidenum">
              <a:rPr lang="en-US" altLang="en-SA" sz="1400">
                <a:solidFill>
                  <a:srgbClr val="FFFFFF"/>
                </a:solidFill>
                <a:latin typeface="Franklin Gothic Book" panose="020B0503020102020204" pitchFamily="34" charset="0"/>
              </a:rPr>
              <a:pPr eaLnBrk="1" hangingPunct="1"/>
              <a:t>26</a:t>
            </a:fld>
            <a:endParaRPr lang="en-US" altLang="en-SA" sz="1400">
              <a:solidFill>
                <a:srgbClr val="FFFFFF"/>
              </a:solidFill>
              <a:latin typeface="Franklin Gothic Book" panose="020B0503020102020204"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207664D0-E6A0-1FBF-F0BC-D5ABA7695799}"/>
              </a:ext>
            </a:extLst>
          </p:cNvPr>
          <p:cNvSpPr>
            <a:spLocks noGrp="1"/>
          </p:cNvSpPr>
          <p:nvPr>
            <p:ph type="title"/>
          </p:nvPr>
        </p:nvSpPr>
        <p:spPr>
          <a:xfrm>
            <a:off x="2916238" y="765175"/>
            <a:ext cx="4032250" cy="704850"/>
          </a:xfrm>
        </p:spPr>
        <p:txBody>
          <a:bodyPr/>
          <a:lstStyle/>
          <a:p>
            <a:pPr algn="ctr"/>
            <a:r>
              <a:rPr lang="en-GB" altLang="en-SA" sz="3200" b="1" dirty="0">
                <a:solidFill>
                  <a:srgbClr val="C00000"/>
                </a:solidFill>
                <a:latin typeface="Times New Roman" panose="02020603050405020304" pitchFamily="18" charset="0"/>
                <a:cs typeface="Times New Roman" panose="02020603050405020304" pitchFamily="18" charset="0"/>
              </a:rPr>
              <a:t>Blood transfusion</a:t>
            </a:r>
            <a:endParaRPr lang="en-US" altLang="en-SA" sz="3200" b="1" dirty="0">
              <a:solidFill>
                <a:srgbClr val="C00000"/>
              </a:solidFill>
              <a:latin typeface="Times New Roman" panose="02020603050405020304" pitchFamily="18" charset="0"/>
              <a:cs typeface="Times New Roman" panose="02020603050405020304" pitchFamily="18" charset="0"/>
            </a:endParaRPr>
          </a:p>
        </p:txBody>
      </p:sp>
      <p:sp>
        <p:nvSpPr>
          <p:cNvPr id="8195" name="Content Placeholder 2">
            <a:extLst>
              <a:ext uri="{FF2B5EF4-FFF2-40B4-BE49-F238E27FC236}">
                <a16:creationId xmlns:a16="http://schemas.microsoft.com/office/drawing/2014/main" id="{25638CE6-230D-F81F-0FA7-4FC410ED4E66}"/>
              </a:ext>
            </a:extLst>
          </p:cNvPr>
          <p:cNvSpPr>
            <a:spLocks noGrp="1"/>
          </p:cNvSpPr>
          <p:nvPr>
            <p:ph sz="quarter" idx="1"/>
          </p:nvPr>
        </p:nvSpPr>
        <p:spPr>
          <a:xfrm>
            <a:off x="539750" y="2781300"/>
            <a:ext cx="8132763" cy="3743325"/>
          </a:xfrm>
        </p:spPr>
        <p:txBody>
          <a:bodyPr/>
          <a:lstStyle/>
          <a:p>
            <a:pPr algn="just">
              <a:lnSpc>
                <a:spcPct val="160000"/>
              </a:lnSpc>
            </a:pPr>
            <a:r>
              <a:rPr lang="en-US" altLang="en-SA" sz="2400">
                <a:latin typeface="Times New Roman" panose="02020603050405020304" pitchFamily="18" charset="0"/>
                <a:cs typeface="Times New Roman" panose="02020603050405020304" pitchFamily="18" charset="0"/>
              </a:rPr>
              <a:t>Blood transfusion involves the infusion of whole blood or a blood component from one individual (donor) to another(the recipient).</a:t>
            </a:r>
          </a:p>
          <a:p>
            <a:pPr algn="just">
              <a:lnSpc>
                <a:spcPct val="160000"/>
              </a:lnSpc>
            </a:pPr>
            <a:r>
              <a:rPr lang="en-US" altLang="en-SA" sz="2400">
                <a:latin typeface="Times New Roman" panose="02020603050405020304" pitchFamily="18" charset="0"/>
                <a:cs typeface="Times New Roman" panose="02020603050405020304" pitchFamily="18" charset="0"/>
              </a:rPr>
              <a:t>Compatibility between donor red cell antigens and the recipient’s plasma antibodies must be ensured, otherwise potentially fatal haemolytic reactions may occur.</a:t>
            </a:r>
          </a:p>
        </p:txBody>
      </p:sp>
      <p:pic>
        <p:nvPicPr>
          <p:cNvPr id="8196" name="Picture 5" descr="BLOOD">
            <a:extLst>
              <a:ext uri="{FF2B5EF4-FFF2-40B4-BE49-F238E27FC236}">
                <a16:creationId xmlns:a16="http://schemas.microsoft.com/office/drawing/2014/main" id="{979FBB64-39A7-DFAD-CC59-9FA91A7345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404813"/>
            <a:ext cx="2076450" cy="194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6" descr="PRC">
            <a:extLst>
              <a:ext uri="{FF2B5EF4-FFF2-40B4-BE49-F238E27FC236}">
                <a16:creationId xmlns:a16="http://schemas.microsoft.com/office/drawing/2014/main" id="{6B0EAD38-7959-02E9-5308-ACDD58EB51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2950" y="188913"/>
            <a:ext cx="1511300"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3FDF9AF9-A889-27DF-9EDF-C61D17BC8EE4}"/>
              </a:ext>
            </a:extLst>
          </p:cNvPr>
          <p:cNvSpPr>
            <a:spLocks noGrp="1"/>
          </p:cNvSpPr>
          <p:nvPr>
            <p:ph type="sldNum" sz="quarter" idx="12"/>
          </p:nvPr>
        </p:nvSpPr>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fld id="{B4D9FEDD-E41F-CE4C-B19C-281007475082}" type="slidenum">
              <a:rPr lang="en-US" altLang="en-SA" sz="1400">
                <a:solidFill>
                  <a:srgbClr val="FFFFFF"/>
                </a:solidFill>
                <a:latin typeface="Franklin Gothic Book" panose="020B0503020102020204" pitchFamily="34" charset="0"/>
              </a:rPr>
              <a:pPr eaLnBrk="1" hangingPunct="1"/>
              <a:t>27</a:t>
            </a:fld>
            <a:endParaRPr lang="en-US" altLang="en-SA" sz="1400">
              <a:solidFill>
                <a:srgbClr val="FFFFFF"/>
              </a:solidFill>
              <a:latin typeface="Franklin Gothic Book" panose="020B0503020102020204"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2624D4E4-887B-9858-3A37-FBF0C9B32357}"/>
              </a:ext>
            </a:extLst>
          </p:cNvPr>
          <p:cNvSpPr>
            <a:spLocks noGrp="1" noChangeArrowheads="1"/>
          </p:cNvSpPr>
          <p:nvPr>
            <p:ph type="title"/>
          </p:nvPr>
        </p:nvSpPr>
        <p:spPr>
          <a:xfrm>
            <a:off x="2987675" y="109835"/>
            <a:ext cx="3168650" cy="720725"/>
          </a:xfrm>
        </p:spPr>
        <p:txBody>
          <a:bodyPr/>
          <a:lstStyle/>
          <a:p>
            <a:pPr algn="ctr"/>
            <a:r>
              <a:rPr lang="en-US" altLang="en-SA" sz="3200" b="1" dirty="0">
                <a:solidFill>
                  <a:srgbClr val="C00000"/>
                </a:solidFill>
                <a:latin typeface="Times New Roman" panose="02020603050405020304" pitchFamily="18" charset="0"/>
                <a:cs typeface="Times New Roman" panose="02020603050405020304" pitchFamily="18" charset="0"/>
              </a:rPr>
              <a:t>Blood Types</a:t>
            </a:r>
          </a:p>
        </p:txBody>
      </p:sp>
      <p:sp>
        <p:nvSpPr>
          <p:cNvPr id="9219" name="Rectangle 3">
            <a:extLst>
              <a:ext uri="{FF2B5EF4-FFF2-40B4-BE49-F238E27FC236}">
                <a16:creationId xmlns:a16="http://schemas.microsoft.com/office/drawing/2014/main" id="{40A5450D-2523-570A-EB26-809EF3CF41D7}"/>
              </a:ext>
            </a:extLst>
          </p:cNvPr>
          <p:cNvSpPr>
            <a:spLocks noGrp="1" noChangeArrowheads="1"/>
          </p:cNvSpPr>
          <p:nvPr>
            <p:ph sz="quarter" idx="1"/>
          </p:nvPr>
        </p:nvSpPr>
        <p:spPr>
          <a:xfrm>
            <a:off x="603251" y="836612"/>
            <a:ext cx="8217222" cy="5184775"/>
          </a:xfrm>
        </p:spPr>
        <p:txBody>
          <a:bodyPr/>
          <a:lstStyle/>
          <a:p>
            <a:pPr algn="just">
              <a:lnSpc>
                <a:spcPct val="150000"/>
              </a:lnSpc>
            </a:pPr>
            <a:r>
              <a:rPr lang="en-US" altLang="en-SA" sz="2400" dirty="0">
                <a:latin typeface="Times New Roman" panose="02020603050405020304" pitchFamily="18" charset="0"/>
                <a:cs typeface="Times New Roman" panose="02020603050405020304" pitchFamily="18" charset="0"/>
              </a:rPr>
              <a:t>Categorized according to antigens on red blood cells</a:t>
            </a:r>
          </a:p>
          <a:p>
            <a:pPr algn="just">
              <a:lnSpc>
                <a:spcPct val="150000"/>
              </a:lnSpc>
              <a:buFont typeface="Wingdings 2" pitchFamily="2" charset="2"/>
              <a:buNone/>
            </a:pPr>
            <a:r>
              <a:rPr lang="en-US" altLang="en-SA" sz="2400" dirty="0">
                <a:latin typeface="Times New Roman" panose="02020603050405020304" pitchFamily="18" charset="0"/>
                <a:cs typeface="Times New Roman" panose="02020603050405020304" pitchFamily="18" charset="0"/>
              </a:rPr>
              <a:t>	Type A: A antigens </a:t>
            </a:r>
          </a:p>
          <a:p>
            <a:pPr algn="just">
              <a:lnSpc>
                <a:spcPct val="150000"/>
              </a:lnSpc>
              <a:buFont typeface="Wingdings 2" pitchFamily="2" charset="2"/>
              <a:buNone/>
            </a:pPr>
            <a:r>
              <a:rPr lang="en-US" altLang="en-SA" sz="2400" dirty="0">
                <a:latin typeface="Times New Roman" panose="02020603050405020304" pitchFamily="18" charset="0"/>
                <a:cs typeface="Times New Roman" panose="02020603050405020304" pitchFamily="18" charset="0"/>
              </a:rPr>
              <a:t>	Type B: B antigens </a:t>
            </a:r>
          </a:p>
          <a:p>
            <a:pPr lvl="1" algn="just">
              <a:lnSpc>
                <a:spcPct val="150000"/>
              </a:lnSpc>
              <a:buFont typeface="Wingdings 2" pitchFamily="2" charset="2"/>
              <a:buNone/>
            </a:pPr>
            <a:r>
              <a:rPr lang="en-US" altLang="en-SA" dirty="0">
                <a:latin typeface="Times New Roman" panose="02020603050405020304" pitchFamily="18" charset="0"/>
                <a:cs typeface="Times New Roman" panose="02020603050405020304" pitchFamily="18" charset="0"/>
              </a:rPr>
              <a:t>Type O: no antigens (universal donor)</a:t>
            </a:r>
          </a:p>
          <a:p>
            <a:pPr algn="just">
              <a:lnSpc>
                <a:spcPct val="150000"/>
              </a:lnSpc>
              <a:buFont typeface="Wingdings 2" pitchFamily="2" charset="2"/>
              <a:buNone/>
            </a:pPr>
            <a:r>
              <a:rPr lang="en-US" altLang="en-SA" sz="2400" dirty="0">
                <a:latin typeface="Times New Roman" panose="02020603050405020304" pitchFamily="18" charset="0"/>
                <a:cs typeface="Times New Roman" panose="02020603050405020304" pitchFamily="18" charset="0"/>
              </a:rPr>
              <a:t>	Type AB: A and B antigens (universal recipient) </a:t>
            </a:r>
          </a:p>
          <a:p>
            <a:pPr algn="just">
              <a:lnSpc>
                <a:spcPct val="90000"/>
              </a:lnSpc>
            </a:pPr>
            <a:endParaRPr lang="en-US" altLang="en-SA" sz="2400" dirty="0">
              <a:latin typeface="Times New Roman" panose="02020603050405020304" pitchFamily="18" charset="0"/>
              <a:cs typeface="Times New Roman" panose="02020603050405020304" pitchFamily="18" charset="0"/>
            </a:endParaRPr>
          </a:p>
          <a:p>
            <a:pPr algn="just">
              <a:lnSpc>
                <a:spcPct val="90000"/>
              </a:lnSpc>
            </a:pPr>
            <a:r>
              <a:rPr lang="en-US" altLang="en-SA" sz="2400" dirty="0">
                <a:latin typeface="Times New Roman" panose="02020603050405020304" pitchFamily="18" charset="0"/>
                <a:cs typeface="Times New Roman" panose="02020603050405020304" pitchFamily="18" charset="0"/>
              </a:rPr>
              <a:t>D antigen, third antigen; may be present on the red blood cells</a:t>
            </a:r>
          </a:p>
          <a:p>
            <a:pPr algn="just">
              <a:lnSpc>
                <a:spcPct val="90000"/>
              </a:lnSpc>
              <a:buFont typeface="Wingdings 2" pitchFamily="2" charset="2"/>
              <a:buNone/>
            </a:pPr>
            <a:endParaRPr lang="en-US" altLang="en-SA" sz="2400" dirty="0">
              <a:latin typeface="Times New Roman" panose="02020603050405020304" pitchFamily="18" charset="0"/>
              <a:cs typeface="Times New Roman" panose="02020603050405020304" pitchFamily="18" charset="0"/>
            </a:endParaRPr>
          </a:p>
          <a:p>
            <a:pPr algn="just">
              <a:lnSpc>
                <a:spcPct val="90000"/>
              </a:lnSpc>
            </a:pPr>
            <a:r>
              <a:rPr lang="en-US" altLang="en-SA" sz="2400" dirty="0">
                <a:latin typeface="Times New Roman" panose="02020603050405020304" pitchFamily="18" charset="0"/>
                <a:cs typeface="Times New Roman" panose="02020603050405020304" pitchFamily="18" charset="0"/>
              </a:rPr>
              <a:t>a.	Rh factor positive: D antigen is present</a:t>
            </a:r>
          </a:p>
          <a:p>
            <a:pPr algn="just">
              <a:lnSpc>
                <a:spcPct val="90000"/>
              </a:lnSpc>
            </a:pPr>
            <a:r>
              <a:rPr lang="en-US" altLang="en-SA" sz="2400" dirty="0">
                <a:latin typeface="Times New Roman" panose="02020603050405020304" pitchFamily="18" charset="0"/>
                <a:cs typeface="Times New Roman" panose="02020603050405020304" pitchFamily="18" charset="0"/>
              </a:rPr>
              <a:t>b.	Rh factor negative: D antigen is not present</a:t>
            </a:r>
          </a:p>
        </p:txBody>
      </p:sp>
      <p:sp>
        <p:nvSpPr>
          <p:cNvPr id="4" name="Slide Number Placeholder 3">
            <a:extLst>
              <a:ext uri="{FF2B5EF4-FFF2-40B4-BE49-F238E27FC236}">
                <a16:creationId xmlns:a16="http://schemas.microsoft.com/office/drawing/2014/main" id="{5D29B087-DF42-997C-F20F-1D871E1FD5E9}"/>
              </a:ext>
            </a:extLst>
          </p:cNvPr>
          <p:cNvSpPr>
            <a:spLocks noGrp="1"/>
          </p:cNvSpPr>
          <p:nvPr>
            <p:ph type="sldNum" sz="quarter" idx="12"/>
          </p:nvPr>
        </p:nvSpPr>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fld id="{F7502025-ACA9-2E49-BB88-C64A05E26F55}" type="slidenum">
              <a:rPr lang="en-US" altLang="en-SA" sz="1400">
                <a:solidFill>
                  <a:srgbClr val="FFFFFF"/>
                </a:solidFill>
                <a:latin typeface="Franklin Gothic Book" panose="020B0503020102020204" pitchFamily="34" charset="0"/>
              </a:rPr>
              <a:pPr eaLnBrk="1" hangingPunct="1"/>
              <a:t>28</a:t>
            </a:fld>
            <a:endParaRPr lang="en-US" altLang="en-SA" sz="1400">
              <a:solidFill>
                <a:srgbClr val="FFFFFF"/>
              </a:solidFill>
              <a:latin typeface="Franklin Gothic Book" panose="020B0503020102020204"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E5A51805-32D6-3BBF-25C7-88BC55E4AA1B}"/>
              </a:ext>
            </a:extLst>
          </p:cNvPr>
          <p:cNvSpPr>
            <a:spLocks noGrp="1" noChangeArrowheads="1"/>
          </p:cNvSpPr>
          <p:nvPr>
            <p:ph type="title"/>
          </p:nvPr>
        </p:nvSpPr>
        <p:spPr>
          <a:xfrm>
            <a:off x="457200" y="0"/>
            <a:ext cx="8229600" cy="777875"/>
          </a:xfrm>
        </p:spPr>
        <p:txBody>
          <a:bodyPr/>
          <a:lstStyle/>
          <a:p>
            <a:pPr algn="ctr"/>
            <a:r>
              <a:rPr lang="pl-PL" altLang="en-SA" sz="3200" b="1" dirty="0">
                <a:solidFill>
                  <a:srgbClr val="C00000"/>
                </a:solidFill>
                <a:latin typeface="Times New Roman" panose="02020603050405020304" pitchFamily="18" charset="0"/>
                <a:cs typeface="Times New Roman" panose="02020603050405020304" pitchFamily="18" charset="0"/>
              </a:rPr>
              <a:t>Blood Donation</a:t>
            </a:r>
          </a:p>
        </p:txBody>
      </p:sp>
      <p:sp>
        <p:nvSpPr>
          <p:cNvPr id="10243" name="Rectangle 3">
            <a:extLst>
              <a:ext uri="{FF2B5EF4-FFF2-40B4-BE49-F238E27FC236}">
                <a16:creationId xmlns:a16="http://schemas.microsoft.com/office/drawing/2014/main" id="{14A5CF49-D540-D7A8-17E7-92127D7FF932}"/>
              </a:ext>
            </a:extLst>
          </p:cNvPr>
          <p:cNvSpPr>
            <a:spLocks noGrp="1" noChangeArrowheads="1"/>
          </p:cNvSpPr>
          <p:nvPr>
            <p:ph type="body" idx="1"/>
          </p:nvPr>
        </p:nvSpPr>
        <p:spPr>
          <a:xfrm>
            <a:off x="534380" y="1082775"/>
            <a:ext cx="8075240" cy="5127525"/>
          </a:xfrm>
        </p:spPr>
        <p:txBody>
          <a:bodyPr/>
          <a:lstStyle/>
          <a:p>
            <a:pPr algn="just">
              <a:lnSpc>
                <a:spcPct val="150000"/>
              </a:lnSpc>
            </a:pPr>
            <a:r>
              <a:rPr lang="en-US" altLang="en-SA" sz="2400" dirty="0">
                <a:latin typeface="Times New Roman" panose="02020603050405020304" pitchFamily="18" charset="0"/>
                <a:cs typeface="Times New Roman" panose="02020603050405020304" pitchFamily="18" charset="0"/>
              </a:rPr>
              <a:t>In emergencies, there are certain exceptions to the rule that the donor's blood type must match the recipient's exactly: Blood type O negative is the only type of blood that people of all other blood types can receive. This is helpful in emergency situations when the patient needs a transfusion, but their blood type is unknown. Because of this, O negative donors are called </a:t>
            </a:r>
            <a:r>
              <a:rPr lang="en-US" altLang="en-SA" sz="2400" b="1" dirty="0">
                <a:latin typeface="Times New Roman" panose="02020603050405020304" pitchFamily="18" charset="0"/>
                <a:cs typeface="Times New Roman" panose="02020603050405020304" pitchFamily="18" charset="0"/>
              </a:rPr>
              <a:t>"universal donors</a:t>
            </a:r>
            <a:r>
              <a:rPr lang="en-US" altLang="en-SA" sz="2400" dirty="0">
                <a:latin typeface="Times New Roman" panose="02020603050405020304" pitchFamily="18" charset="0"/>
                <a:cs typeface="Times New Roman" panose="02020603050405020304" pitchFamily="18" charset="0"/>
              </a:rPr>
              <a:t>." People who have type AB blood are called "</a:t>
            </a:r>
            <a:r>
              <a:rPr lang="en-US" altLang="en-SA" sz="2400" b="1" dirty="0">
                <a:latin typeface="Times New Roman" panose="02020603050405020304" pitchFamily="18" charset="0"/>
                <a:cs typeface="Times New Roman" panose="02020603050405020304" pitchFamily="18" charset="0"/>
              </a:rPr>
              <a:t>universal recipients</a:t>
            </a:r>
            <a:r>
              <a:rPr lang="en-US" altLang="en-SA" sz="2400" dirty="0">
                <a:latin typeface="Times New Roman" panose="02020603050405020304" pitchFamily="18" charset="0"/>
                <a:cs typeface="Times New Roman" panose="02020603050405020304" pitchFamily="18" charset="0"/>
              </a:rPr>
              <a:t>" because they can safely receive any type of blood.</a:t>
            </a:r>
            <a:endParaRPr lang="pl-PL" altLang="en-SA" sz="240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FB5DC543-1C6F-CC9A-09D1-CAB022FFC8CC}"/>
              </a:ext>
            </a:extLst>
          </p:cNvPr>
          <p:cNvSpPr>
            <a:spLocks noGrp="1"/>
          </p:cNvSpPr>
          <p:nvPr>
            <p:ph type="sldNum" sz="quarter" idx="12"/>
          </p:nvPr>
        </p:nvSpPr>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fld id="{DBC98528-389B-8549-ABED-267576C975AA}" type="slidenum">
              <a:rPr lang="en-US" altLang="en-SA" sz="1400">
                <a:solidFill>
                  <a:srgbClr val="FFFFFF"/>
                </a:solidFill>
                <a:latin typeface="Franklin Gothic Book" panose="020B0503020102020204" pitchFamily="34" charset="0"/>
              </a:rPr>
              <a:pPr eaLnBrk="1" hangingPunct="1"/>
              <a:t>29</a:t>
            </a:fld>
            <a:endParaRPr lang="en-US" altLang="en-SA" sz="1400">
              <a:solidFill>
                <a:srgbClr val="FFFFFF"/>
              </a:solidFill>
              <a:latin typeface="Franklin Gothic Book" panose="020B05030201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6" descr=" "/>
          <p:cNvPicPr>
            <a:picLocks noChangeAspect="1" noChangeArrowheads="1"/>
          </p:cNvPicPr>
          <p:nvPr/>
        </p:nvPicPr>
        <p:blipFill>
          <a:blip r:embed="rId2" cstate="print"/>
          <a:srcRect/>
          <a:stretch>
            <a:fillRect/>
          </a:stretch>
        </p:blipFill>
        <p:spPr bwMode="auto">
          <a:xfrm>
            <a:off x="755576" y="1484784"/>
            <a:ext cx="2425946" cy="3226296"/>
          </a:xfrm>
          <a:prstGeom prst="rect">
            <a:avLst/>
          </a:prstGeom>
          <a:noFill/>
          <a:ln w="9525">
            <a:noFill/>
            <a:miter lim="800000"/>
            <a:headEnd/>
            <a:tailEnd/>
          </a:ln>
        </p:spPr>
      </p:pic>
      <p:sp>
        <p:nvSpPr>
          <p:cNvPr id="39939" name="Rectangle 7"/>
          <p:cNvSpPr>
            <a:spLocks noChangeArrowheads="1"/>
          </p:cNvSpPr>
          <p:nvPr/>
        </p:nvSpPr>
        <p:spPr bwMode="auto">
          <a:xfrm>
            <a:off x="3707904" y="1815852"/>
            <a:ext cx="4536008" cy="2794355"/>
          </a:xfrm>
          <a:prstGeom prst="rect">
            <a:avLst/>
          </a:prstGeom>
          <a:noFill/>
          <a:ln w="9525">
            <a:noFill/>
            <a:miter lim="800000"/>
            <a:headEnd/>
            <a:tailEnd/>
          </a:ln>
        </p:spPr>
        <p:txBody>
          <a:bodyPr wrap="square">
            <a:spAutoFit/>
          </a:bodyPr>
          <a:lstStyle/>
          <a:p>
            <a:pPr algn="just">
              <a:lnSpc>
                <a:spcPct val="150000"/>
              </a:lnSpc>
              <a:spcBef>
                <a:spcPct val="50000"/>
              </a:spcBef>
            </a:pPr>
            <a:r>
              <a:rPr lang="en-GB" dirty="0"/>
              <a:t>According to the AB</a:t>
            </a:r>
            <a:r>
              <a:rPr lang="cy-GB" dirty="0"/>
              <a:t>O</a:t>
            </a:r>
            <a:r>
              <a:rPr lang="en-GB" dirty="0"/>
              <a:t> blood typing system there are four different kinds of blood types depending on the antigen of the RBC membrane: </a:t>
            </a:r>
            <a:r>
              <a:rPr lang="en-GB" b="1" dirty="0">
                <a:solidFill>
                  <a:srgbClr val="217A8F"/>
                </a:solidFill>
              </a:rPr>
              <a:t>A</a:t>
            </a:r>
            <a:r>
              <a:rPr lang="en-GB" dirty="0"/>
              <a:t>, </a:t>
            </a:r>
            <a:r>
              <a:rPr lang="en-GB" b="1" dirty="0">
                <a:solidFill>
                  <a:srgbClr val="217A8F"/>
                </a:solidFill>
              </a:rPr>
              <a:t>B</a:t>
            </a:r>
            <a:r>
              <a:rPr lang="en-GB" dirty="0"/>
              <a:t>,</a:t>
            </a:r>
            <a:r>
              <a:rPr lang="en-GB" dirty="0">
                <a:solidFill>
                  <a:srgbClr val="CC0000"/>
                </a:solidFill>
              </a:rPr>
              <a:t> </a:t>
            </a:r>
            <a:r>
              <a:rPr lang="en-GB" b="1" dirty="0">
                <a:solidFill>
                  <a:srgbClr val="217A8F"/>
                </a:solidFill>
              </a:rPr>
              <a:t>AB</a:t>
            </a:r>
            <a:r>
              <a:rPr lang="en-GB" dirty="0">
                <a:solidFill>
                  <a:srgbClr val="CC0000"/>
                </a:solidFill>
              </a:rPr>
              <a:t> </a:t>
            </a:r>
            <a:r>
              <a:rPr lang="en-GB" dirty="0"/>
              <a:t>or</a:t>
            </a:r>
            <a:r>
              <a:rPr lang="en-GB" dirty="0">
                <a:solidFill>
                  <a:srgbClr val="CC0000"/>
                </a:solidFill>
              </a:rPr>
              <a:t> </a:t>
            </a:r>
            <a:r>
              <a:rPr lang="en-GB" b="1" dirty="0">
                <a:solidFill>
                  <a:srgbClr val="217A8F"/>
                </a:solidFill>
              </a:rPr>
              <a:t>O</a:t>
            </a:r>
            <a:r>
              <a:rPr lang="en-GB" dirty="0">
                <a:solidFill>
                  <a:srgbClr val="CC0000"/>
                </a:solidFill>
              </a:rPr>
              <a:t> </a:t>
            </a:r>
            <a:endParaRPr lang="en-GB" dirty="0">
              <a:latin typeface="Verdana" pitchFamily="34" charset="0"/>
            </a:endParaRPr>
          </a:p>
        </p:txBody>
      </p:sp>
      <p:sp>
        <p:nvSpPr>
          <p:cNvPr id="39940" name="Rectangle 8"/>
          <p:cNvSpPr>
            <a:spLocks noChangeArrowheads="1"/>
          </p:cNvSpPr>
          <p:nvPr/>
        </p:nvSpPr>
        <p:spPr bwMode="auto">
          <a:xfrm>
            <a:off x="2195736" y="260648"/>
            <a:ext cx="5135317" cy="584775"/>
          </a:xfrm>
          <a:prstGeom prst="rect">
            <a:avLst/>
          </a:prstGeom>
          <a:noFill/>
          <a:ln w="9525">
            <a:noFill/>
            <a:miter lim="800000"/>
            <a:headEnd/>
            <a:tailEnd/>
          </a:ln>
        </p:spPr>
        <p:txBody>
          <a:bodyPr wrap="none">
            <a:spAutoFit/>
          </a:bodyPr>
          <a:lstStyle/>
          <a:p>
            <a:r>
              <a:rPr lang="en-GB" sz="3200" b="1" dirty="0">
                <a:solidFill>
                  <a:srgbClr val="0070C0"/>
                </a:solidFill>
                <a:ea typeface="+mj-ea"/>
                <a:cs typeface="Times New Roman" panose="02020603050405020304" pitchFamily="18" charset="0"/>
              </a:rPr>
              <a:t>AB</a:t>
            </a:r>
            <a:r>
              <a:rPr lang="cy-GB" sz="3200" b="1" dirty="0">
                <a:solidFill>
                  <a:srgbClr val="0070C0"/>
                </a:solidFill>
                <a:ea typeface="+mj-ea"/>
                <a:cs typeface="Times New Roman" panose="02020603050405020304" pitchFamily="18" charset="0"/>
              </a:rPr>
              <a:t>O</a:t>
            </a:r>
            <a:r>
              <a:rPr lang="en-GB" sz="3200" b="1" dirty="0">
                <a:solidFill>
                  <a:srgbClr val="0070C0"/>
                </a:solidFill>
                <a:ea typeface="+mj-ea"/>
                <a:cs typeface="Times New Roman" panose="02020603050405020304" pitchFamily="18" charset="0"/>
              </a:rPr>
              <a:t> blood grouping system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39940"/>
                                        </p:tgtEl>
                                        <p:attrNameLst>
                                          <p:attrName>style.visibility</p:attrName>
                                        </p:attrNameLst>
                                      </p:cBhvr>
                                      <p:to>
                                        <p:strVal val="visible"/>
                                      </p:to>
                                    </p:set>
                                    <p:animEffect transition="in" filter="box(in)">
                                      <p:cBhvr>
                                        <p:cTn id="7" dur="500"/>
                                        <p:tgtEl>
                                          <p:spTgt spid="39940"/>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39938"/>
                                        </p:tgtEl>
                                        <p:attrNameLst>
                                          <p:attrName>style.visibility</p:attrName>
                                        </p:attrNameLst>
                                      </p:cBhvr>
                                      <p:to>
                                        <p:strVal val="visible"/>
                                      </p:to>
                                    </p:set>
                                    <p:animEffect transition="in" filter="wheel(4)">
                                      <p:cBhvr>
                                        <p:cTn id="12" dur="1000"/>
                                        <p:tgtEl>
                                          <p:spTgt spid="39938"/>
                                        </p:tgtEl>
                                      </p:cBhvr>
                                    </p:animEffect>
                                  </p:childTnLst>
                                </p:cTn>
                              </p:par>
                            </p:childTnLst>
                          </p:cTn>
                        </p:par>
                        <p:par>
                          <p:cTn id="13" fill="hold">
                            <p:stCondLst>
                              <p:cond delay="1000"/>
                            </p:stCondLst>
                            <p:childTnLst>
                              <p:par>
                                <p:cTn id="14" presetID="5" presetClass="entr" presetSubtype="10" fill="hold" nodeType="afterEffect">
                                  <p:stCondLst>
                                    <p:cond delay="0"/>
                                  </p:stCondLst>
                                  <p:childTnLst>
                                    <p:set>
                                      <p:cBhvr>
                                        <p:cTn id="15" dur="1" fill="hold">
                                          <p:stCondLst>
                                            <p:cond delay="0"/>
                                          </p:stCondLst>
                                        </p:cTn>
                                        <p:tgtEl>
                                          <p:spTgt spid="39939">
                                            <p:txEl>
                                              <p:pRg st="0" end="0"/>
                                            </p:txEl>
                                          </p:spTgt>
                                        </p:tgtEl>
                                        <p:attrNameLst>
                                          <p:attrName>style.visibility</p:attrName>
                                        </p:attrNameLst>
                                      </p:cBhvr>
                                      <p:to>
                                        <p:strVal val="visible"/>
                                      </p:to>
                                    </p:set>
                                    <p:animEffect transition="in" filter="checkerboard(across)">
                                      <p:cBhvr>
                                        <p:cTn id="16" dur="500"/>
                                        <p:tgtEl>
                                          <p:spTgt spid="3993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63BE5E36-96AA-69D3-1C6F-C4911CE173AE}"/>
              </a:ext>
            </a:extLst>
          </p:cNvPr>
          <p:cNvSpPr>
            <a:spLocks noGrp="1" noChangeArrowheads="1"/>
          </p:cNvSpPr>
          <p:nvPr>
            <p:ph type="title"/>
          </p:nvPr>
        </p:nvSpPr>
        <p:spPr>
          <a:xfrm>
            <a:off x="2087562" y="188640"/>
            <a:ext cx="4968875" cy="647700"/>
          </a:xfrm>
        </p:spPr>
        <p:txBody>
          <a:bodyPr/>
          <a:lstStyle/>
          <a:p>
            <a:pPr algn="ctr"/>
            <a:r>
              <a:rPr lang="pl-PL" altLang="en-SA" sz="3200" b="1" dirty="0">
                <a:solidFill>
                  <a:srgbClr val="C00000"/>
                </a:solidFill>
                <a:latin typeface="Times New Roman" panose="02020603050405020304" pitchFamily="18" charset="0"/>
                <a:cs typeface="Times New Roman" panose="02020603050405020304" pitchFamily="18" charset="0"/>
              </a:rPr>
              <a:t>Blood Donation</a:t>
            </a:r>
          </a:p>
        </p:txBody>
      </p:sp>
      <p:sp>
        <p:nvSpPr>
          <p:cNvPr id="11267" name="Rectangle 3">
            <a:extLst>
              <a:ext uri="{FF2B5EF4-FFF2-40B4-BE49-F238E27FC236}">
                <a16:creationId xmlns:a16="http://schemas.microsoft.com/office/drawing/2014/main" id="{ED949C13-51E0-5D2D-94E3-50F4AFB63F74}"/>
              </a:ext>
            </a:extLst>
          </p:cNvPr>
          <p:cNvSpPr>
            <a:spLocks noGrp="1" noChangeArrowheads="1"/>
          </p:cNvSpPr>
          <p:nvPr>
            <p:ph type="body" idx="1"/>
          </p:nvPr>
        </p:nvSpPr>
        <p:spPr>
          <a:xfrm>
            <a:off x="647700" y="1196752"/>
            <a:ext cx="7848600" cy="3959225"/>
          </a:xfrm>
        </p:spPr>
        <p:txBody>
          <a:bodyPr/>
          <a:lstStyle/>
          <a:p>
            <a:pPr algn="just">
              <a:lnSpc>
                <a:spcPct val="170000"/>
              </a:lnSpc>
            </a:pPr>
            <a:r>
              <a:rPr lang="en-US" altLang="en-SA" sz="2400" dirty="0">
                <a:latin typeface="Times New Roman" panose="02020603050405020304" pitchFamily="18" charset="0"/>
                <a:cs typeface="Times New Roman" panose="02020603050405020304" pitchFamily="18" charset="0"/>
              </a:rPr>
              <a:t>Blood is mostly donated as </a:t>
            </a:r>
            <a:r>
              <a:rPr lang="pl-PL" altLang="en-SA" sz="2400" dirty="0">
                <a:latin typeface="Times New Roman" panose="02020603050405020304" pitchFamily="18" charset="0"/>
                <a:cs typeface="Times New Roman" panose="02020603050405020304" pitchFamily="18" charset="0"/>
              </a:rPr>
              <a:t>whole blood</a:t>
            </a:r>
            <a:r>
              <a:rPr lang="en-US" altLang="en-SA" sz="2400" dirty="0">
                <a:latin typeface="Times New Roman" panose="02020603050405020304" pitchFamily="18" charset="0"/>
                <a:cs typeface="Times New Roman" panose="02020603050405020304" pitchFamily="18" charset="0"/>
              </a:rPr>
              <a:t> by inserting a catheter into a </a:t>
            </a:r>
            <a:r>
              <a:rPr lang="pl-PL" altLang="en-SA" sz="2400" dirty="0">
                <a:latin typeface="Times New Roman" panose="02020603050405020304" pitchFamily="18" charset="0"/>
                <a:cs typeface="Times New Roman" panose="02020603050405020304" pitchFamily="18" charset="0"/>
              </a:rPr>
              <a:t>vein</a:t>
            </a:r>
            <a:r>
              <a:rPr lang="en-US" altLang="en-SA" sz="2400" dirty="0">
                <a:latin typeface="Times New Roman" panose="02020603050405020304" pitchFamily="18" charset="0"/>
                <a:cs typeface="Times New Roman" panose="02020603050405020304" pitchFamily="18" charset="0"/>
              </a:rPr>
              <a:t> and collecting it in a plastic bag (mixed with </a:t>
            </a:r>
            <a:r>
              <a:rPr lang="pl-PL" altLang="en-SA" sz="2400" dirty="0">
                <a:latin typeface="Times New Roman" panose="02020603050405020304" pitchFamily="18" charset="0"/>
                <a:cs typeface="Times New Roman" panose="02020603050405020304" pitchFamily="18" charset="0"/>
              </a:rPr>
              <a:t>anticoagulant</a:t>
            </a:r>
            <a:r>
              <a:rPr lang="en-US" altLang="en-SA" sz="2400" dirty="0">
                <a:latin typeface="Times New Roman" panose="02020603050405020304" pitchFamily="18" charset="0"/>
                <a:cs typeface="Times New Roman" panose="02020603050405020304" pitchFamily="18" charset="0"/>
              </a:rPr>
              <a:t>) via </a:t>
            </a:r>
            <a:r>
              <a:rPr lang="pl-PL" altLang="en-SA" sz="2400" dirty="0">
                <a:latin typeface="Times New Roman" panose="02020603050405020304" pitchFamily="18" charset="0"/>
                <a:cs typeface="Times New Roman" panose="02020603050405020304" pitchFamily="18" charset="0"/>
              </a:rPr>
              <a:t>gravity</a:t>
            </a:r>
            <a:r>
              <a:rPr lang="en-US" altLang="en-SA" sz="2400" dirty="0">
                <a:latin typeface="Times New Roman" panose="02020603050405020304" pitchFamily="18" charset="0"/>
                <a:cs typeface="Times New Roman" panose="02020603050405020304" pitchFamily="18" charset="0"/>
              </a:rPr>
              <a:t>. </a:t>
            </a:r>
          </a:p>
          <a:p>
            <a:pPr algn="just">
              <a:lnSpc>
                <a:spcPct val="170000"/>
              </a:lnSpc>
            </a:pPr>
            <a:r>
              <a:rPr lang="en-US" altLang="en-SA" sz="2400" dirty="0">
                <a:latin typeface="Times New Roman" panose="02020603050405020304" pitchFamily="18" charset="0"/>
                <a:cs typeface="Times New Roman" panose="02020603050405020304" pitchFamily="18" charset="0"/>
              </a:rPr>
              <a:t>The collected blood is then separated into components to make the best use of it.</a:t>
            </a:r>
          </a:p>
          <a:p>
            <a:pPr algn="just">
              <a:lnSpc>
                <a:spcPct val="170000"/>
              </a:lnSpc>
              <a:buFont typeface="Wingdings 2" pitchFamily="2" charset="2"/>
              <a:buNone/>
            </a:pPr>
            <a:endParaRPr lang="en-US" altLang="en-SA" sz="240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85C5C1CA-F9D0-817D-CBCE-03123FC8DBD8}"/>
              </a:ext>
            </a:extLst>
          </p:cNvPr>
          <p:cNvSpPr>
            <a:spLocks noGrp="1"/>
          </p:cNvSpPr>
          <p:nvPr>
            <p:ph type="sldNum" sz="quarter" idx="12"/>
          </p:nvPr>
        </p:nvSpPr>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fld id="{126F505F-71CD-E444-BBAF-81F11AB35762}" type="slidenum">
              <a:rPr lang="en-US" altLang="en-SA" sz="1400">
                <a:solidFill>
                  <a:srgbClr val="FFFFFF"/>
                </a:solidFill>
                <a:latin typeface="Franklin Gothic Book" panose="020B0503020102020204" pitchFamily="34" charset="0"/>
              </a:rPr>
              <a:pPr eaLnBrk="1" hangingPunct="1"/>
              <a:t>30</a:t>
            </a:fld>
            <a:endParaRPr lang="en-US" altLang="en-SA" sz="1400">
              <a:solidFill>
                <a:srgbClr val="FFFFFF"/>
              </a:solidFill>
              <a:latin typeface="Franklin Gothic Book" panose="020B0503020102020204"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3865A37A-6678-65BC-CF9E-65CCD411E44E}"/>
              </a:ext>
            </a:extLst>
          </p:cNvPr>
          <p:cNvSpPr>
            <a:spLocks noGrp="1"/>
          </p:cNvSpPr>
          <p:nvPr>
            <p:ph type="title"/>
          </p:nvPr>
        </p:nvSpPr>
        <p:spPr>
          <a:xfrm>
            <a:off x="2309019" y="73025"/>
            <a:ext cx="4608512" cy="691679"/>
          </a:xfrm>
        </p:spPr>
        <p:txBody>
          <a:bodyPr/>
          <a:lstStyle/>
          <a:p>
            <a:pPr algn="ctr"/>
            <a:r>
              <a:rPr lang="pl-PL" altLang="en-SA" sz="3200" b="1" dirty="0">
                <a:solidFill>
                  <a:srgbClr val="C00000"/>
                </a:solidFill>
                <a:latin typeface="Times New Roman" panose="02020603050405020304" pitchFamily="18" charset="0"/>
                <a:cs typeface="Times New Roman" panose="02020603050405020304" pitchFamily="18" charset="0"/>
              </a:rPr>
              <a:t>Blood Donation</a:t>
            </a:r>
            <a:endParaRPr lang="en-US" altLang="en-SA" sz="3200" b="1" dirty="0">
              <a:solidFill>
                <a:srgbClr val="C00000"/>
              </a:solidFill>
              <a:latin typeface="Times New Roman" panose="02020603050405020304" pitchFamily="18" charset="0"/>
              <a:cs typeface="Times New Roman" panose="02020603050405020304" pitchFamily="18" charset="0"/>
            </a:endParaRPr>
          </a:p>
        </p:txBody>
      </p:sp>
      <p:sp>
        <p:nvSpPr>
          <p:cNvPr id="3" name="Slide Number Placeholder 2">
            <a:extLst>
              <a:ext uri="{FF2B5EF4-FFF2-40B4-BE49-F238E27FC236}">
                <a16:creationId xmlns:a16="http://schemas.microsoft.com/office/drawing/2014/main" id="{8F6762BF-7A62-2889-7156-68A5BA0974D0}"/>
              </a:ext>
            </a:extLst>
          </p:cNvPr>
          <p:cNvSpPr>
            <a:spLocks noGrp="1"/>
          </p:cNvSpPr>
          <p:nvPr>
            <p:ph type="sldNum" sz="quarter" idx="12"/>
          </p:nvPr>
        </p:nvSpPr>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fld id="{671A1D24-F4B8-9742-8F99-37374730FE0F}" type="slidenum">
              <a:rPr lang="en-US" altLang="en-SA" sz="1400">
                <a:solidFill>
                  <a:srgbClr val="FFFFFF"/>
                </a:solidFill>
                <a:latin typeface="Franklin Gothic Book" panose="020B0503020102020204" pitchFamily="34" charset="0"/>
              </a:rPr>
              <a:pPr eaLnBrk="1" hangingPunct="1"/>
              <a:t>31</a:t>
            </a:fld>
            <a:endParaRPr lang="en-US" altLang="en-SA" sz="1400">
              <a:solidFill>
                <a:srgbClr val="FFFFFF"/>
              </a:solidFill>
              <a:latin typeface="Franklin Gothic Book" panose="020B0503020102020204" pitchFamily="34" charset="0"/>
            </a:endParaRPr>
          </a:p>
        </p:txBody>
      </p:sp>
      <p:sp>
        <p:nvSpPr>
          <p:cNvPr id="12292" name="Content Placeholder 3">
            <a:extLst>
              <a:ext uri="{FF2B5EF4-FFF2-40B4-BE49-F238E27FC236}">
                <a16:creationId xmlns:a16="http://schemas.microsoft.com/office/drawing/2014/main" id="{AE858A06-09D6-4599-30BD-9332C2490276}"/>
              </a:ext>
            </a:extLst>
          </p:cNvPr>
          <p:cNvSpPr>
            <a:spLocks noGrp="1"/>
          </p:cNvSpPr>
          <p:nvPr>
            <p:ph sz="quarter" idx="1"/>
          </p:nvPr>
        </p:nvSpPr>
        <p:spPr>
          <a:xfrm>
            <a:off x="539750" y="981075"/>
            <a:ext cx="8147050" cy="5327650"/>
          </a:xfrm>
        </p:spPr>
        <p:txBody>
          <a:bodyPr/>
          <a:lstStyle/>
          <a:p>
            <a:pPr algn="just">
              <a:lnSpc>
                <a:spcPct val="170000"/>
              </a:lnSpc>
            </a:pPr>
            <a:r>
              <a:rPr lang="en-US" altLang="en-SA" sz="2400" dirty="0">
                <a:latin typeface="Times New Roman" panose="02020603050405020304" pitchFamily="18" charset="0"/>
                <a:cs typeface="Times New Roman" panose="02020603050405020304" pitchFamily="18" charset="0"/>
              </a:rPr>
              <a:t>Improvements in the quality of transfused blood, by, for example, the removal of white blood cells, eliminate the theoretical risk that transfusion might lead to cancer recurrence or postoperative infection.</a:t>
            </a:r>
          </a:p>
          <a:p>
            <a:pPr algn="just">
              <a:lnSpc>
                <a:spcPct val="170000"/>
              </a:lnSpc>
            </a:pPr>
            <a:r>
              <a:rPr lang="en-US" altLang="en-SA" sz="2400" dirty="0" err="1">
                <a:latin typeface="Times New Roman" panose="02020603050405020304" pitchFamily="18" charset="0"/>
                <a:cs typeface="Times New Roman" panose="02020603050405020304" pitchFamily="18" charset="0"/>
              </a:rPr>
              <a:t>ABOand</a:t>
            </a:r>
            <a:r>
              <a:rPr lang="en-US" altLang="en-SA" sz="2400" dirty="0">
                <a:latin typeface="Times New Roman" panose="02020603050405020304" pitchFamily="18" charset="0"/>
                <a:cs typeface="Times New Roman" panose="02020603050405020304" pitchFamily="18" charset="0"/>
              </a:rPr>
              <a:t> </a:t>
            </a:r>
            <a:r>
              <a:rPr lang="en-US" altLang="en-SA" sz="2400" dirty="0" err="1">
                <a:latin typeface="Times New Roman" panose="02020603050405020304" pitchFamily="18" charset="0"/>
                <a:cs typeface="Times New Roman" panose="02020603050405020304" pitchFamily="18" charset="0"/>
              </a:rPr>
              <a:t>RhD</a:t>
            </a:r>
            <a:r>
              <a:rPr lang="en-US" altLang="en-SA" sz="2400" dirty="0">
                <a:latin typeface="Times New Roman" panose="02020603050405020304" pitchFamily="18" charset="0"/>
                <a:cs typeface="Times New Roman" panose="02020603050405020304" pitchFamily="18" charset="0"/>
              </a:rPr>
              <a:t> blood groups, red cell antibody screen and serological tests to exclude syphilis, hepatitis B surface antigen , hepatitis </a:t>
            </a:r>
            <a:r>
              <a:rPr lang="en-US" altLang="en-SA" sz="2400" dirty="0" err="1">
                <a:latin typeface="Times New Roman" panose="02020603050405020304" pitchFamily="18" charset="0"/>
                <a:cs typeface="Times New Roman" panose="02020603050405020304" pitchFamily="18" charset="0"/>
              </a:rPr>
              <a:t>Cvirus</a:t>
            </a:r>
            <a:r>
              <a:rPr lang="en-US" altLang="en-SA" sz="2400" dirty="0">
                <a:latin typeface="Times New Roman" panose="02020603050405020304" pitchFamily="18" charset="0"/>
                <a:cs typeface="Times New Roman" panose="02020603050405020304" pitchFamily="18" charset="0"/>
              </a:rPr>
              <a:t> (HCV) and HIV.</a:t>
            </a:r>
          </a:p>
          <a:p>
            <a:pPr algn="just">
              <a:lnSpc>
                <a:spcPct val="170000"/>
              </a:lnSpc>
            </a:pPr>
            <a:r>
              <a:rPr lang="en-US" altLang="en-SA" sz="2400" dirty="0">
                <a:latin typeface="Times New Roman" panose="02020603050405020304" pitchFamily="18" charset="0"/>
                <a:cs typeface="Times New Roman" panose="02020603050405020304" pitchFamily="18" charset="0"/>
              </a:rPr>
              <a:t>Blood is stored at 4-6 Cº.</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2EF02301-3658-35B8-B9D8-8B26A5A514E7}"/>
              </a:ext>
            </a:extLst>
          </p:cNvPr>
          <p:cNvSpPr>
            <a:spLocks noGrp="1" noChangeArrowheads="1"/>
          </p:cNvSpPr>
          <p:nvPr>
            <p:ph type="title"/>
          </p:nvPr>
        </p:nvSpPr>
        <p:spPr>
          <a:xfrm>
            <a:off x="457200" y="656828"/>
            <a:ext cx="8229600" cy="633412"/>
          </a:xfrm>
        </p:spPr>
        <p:txBody>
          <a:bodyPr/>
          <a:lstStyle/>
          <a:p>
            <a:pPr algn="ctr"/>
            <a:r>
              <a:rPr lang="pl-PL" altLang="en-SA" sz="3200" b="1" dirty="0" err="1">
                <a:solidFill>
                  <a:srgbClr val="C00000"/>
                </a:solidFill>
                <a:latin typeface="Times New Roman" panose="02020603050405020304" pitchFamily="18" charset="0"/>
                <a:cs typeface="Times New Roman" panose="02020603050405020304" pitchFamily="18" charset="0"/>
              </a:rPr>
              <a:t>Who</a:t>
            </a:r>
            <a:r>
              <a:rPr lang="pl-PL" altLang="en-SA" sz="3200" b="1" dirty="0">
                <a:solidFill>
                  <a:srgbClr val="C00000"/>
                </a:solidFill>
                <a:latin typeface="Times New Roman" panose="02020603050405020304" pitchFamily="18" charset="0"/>
                <a:cs typeface="Times New Roman" panose="02020603050405020304" pitchFamily="18" charset="0"/>
              </a:rPr>
              <a:t> </a:t>
            </a:r>
            <a:r>
              <a:rPr lang="pl-PL" altLang="en-SA" sz="3200" b="1" dirty="0" err="1">
                <a:solidFill>
                  <a:srgbClr val="C00000"/>
                </a:solidFill>
                <a:latin typeface="Times New Roman" panose="02020603050405020304" pitchFamily="18" charset="0"/>
                <a:cs typeface="Times New Roman" panose="02020603050405020304" pitchFamily="18" charset="0"/>
              </a:rPr>
              <a:t>Can</a:t>
            </a:r>
            <a:r>
              <a:rPr lang="pl-PL" altLang="en-SA" sz="3200" b="1" dirty="0">
                <a:solidFill>
                  <a:srgbClr val="C00000"/>
                </a:solidFill>
                <a:latin typeface="Times New Roman" panose="02020603050405020304" pitchFamily="18" charset="0"/>
                <a:cs typeface="Times New Roman" panose="02020603050405020304" pitchFamily="18" charset="0"/>
              </a:rPr>
              <a:t> </a:t>
            </a:r>
            <a:r>
              <a:rPr lang="pl-PL" altLang="en-SA" sz="3200" b="1" dirty="0" err="1">
                <a:solidFill>
                  <a:srgbClr val="C00000"/>
                </a:solidFill>
                <a:latin typeface="Times New Roman" panose="02020603050405020304" pitchFamily="18" charset="0"/>
                <a:cs typeface="Times New Roman" panose="02020603050405020304" pitchFamily="18" charset="0"/>
              </a:rPr>
              <a:t>Donate</a:t>
            </a:r>
            <a:r>
              <a:rPr lang="pl-PL" altLang="en-SA" sz="3200" b="1" dirty="0">
                <a:solidFill>
                  <a:srgbClr val="C00000"/>
                </a:solidFill>
                <a:latin typeface="Times New Roman" panose="02020603050405020304" pitchFamily="18" charset="0"/>
                <a:cs typeface="Times New Roman" panose="02020603050405020304" pitchFamily="18" charset="0"/>
              </a:rPr>
              <a:t> Blood?</a:t>
            </a:r>
          </a:p>
        </p:txBody>
      </p:sp>
      <p:sp>
        <p:nvSpPr>
          <p:cNvPr id="14339" name="Rectangle 3">
            <a:extLst>
              <a:ext uri="{FF2B5EF4-FFF2-40B4-BE49-F238E27FC236}">
                <a16:creationId xmlns:a16="http://schemas.microsoft.com/office/drawing/2014/main" id="{62FA8085-921D-3D46-3933-55F14C249586}"/>
              </a:ext>
            </a:extLst>
          </p:cNvPr>
          <p:cNvSpPr>
            <a:spLocks noGrp="1" noChangeArrowheads="1"/>
          </p:cNvSpPr>
          <p:nvPr>
            <p:ph type="body" idx="1"/>
          </p:nvPr>
        </p:nvSpPr>
        <p:spPr>
          <a:xfrm>
            <a:off x="755576" y="1809478"/>
            <a:ext cx="7931224" cy="4391694"/>
          </a:xfrm>
        </p:spPr>
        <p:txBody>
          <a:bodyPr/>
          <a:lstStyle/>
          <a:p>
            <a:pPr algn="just">
              <a:lnSpc>
                <a:spcPct val="160000"/>
              </a:lnSpc>
            </a:pPr>
            <a:r>
              <a:rPr lang="en-US" altLang="en-SA" sz="2400" dirty="0">
                <a:latin typeface="Times New Roman" panose="02020603050405020304" pitchFamily="18" charset="0"/>
                <a:cs typeface="Times New Roman" panose="02020603050405020304" pitchFamily="18" charset="0"/>
              </a:rPr>
              <a:t>To donate blood, donors should be at least 17 years old and weigh more than 110 pounds (49.8952 kg</a:t>
            </a:r>
            <a:r>
              <a:rPr lang="en-SA" sz="1600" b="0" i="0" u="none" strike="noStrike" dirty="0">
                <a:solidFill>
                  <a:srgbClr val="040C28"/>
                </a:solidFill>
                <a:effectLst/>
                <a:latin typeface="Google Sans"/>
              </a:rPr>
              <a:t> </a:t>
            </a:r>
            <a:r>
              <a:rPr lang="en-US" altLang="en-SA" sz="2400" dirty="0">
                <a:latin typeface="Times New Roman" panose="02020603050405020304" pitchFamily="18" charset="0"/>
                <a:cs typeface="Times New Roman" panose="02020603050405020304" pitchFamily="18" charset="0"/>
              </a:rPr>
              <a:t>).  Also, they must be in good health and will be screened for certain medical conditions, such as anemia. </a:t>
            </a:r>
          </a:p>
          <a:p>
            <a:pPr algn="just">
              <a:lnSpc>
                <a:spcPct val="160000"/>
              </a:lnSpc>
            </a:pPr>
            <a:r>
              <a:rPr lang="en-US" altLang="en-SA" sz="2400" dirty="0">
                <a:latin typeface="Times New Roman" panose="02020603050405020304" pitchFamily="18" charset="0"/>
                <a:cs typeface="Times New Roman" panose="02020603050405020304" pitchFamily="18" charset="0"/>
              </a:rPr>
              <a:t>People who meet the eligibility requirements will need to give their medical history and pass a physical exam before donating. </a:t>
            </a:r>
            <a:endParaRPr lang="pl-PL" altLang="en-SA" sz="240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8AA9FEAD-D568-F1F1-8025-B3B124550A4E}"/>
              </a:ext>
            </a:extLst>
          </p:cNvPr>
          <p:cNvSpPr>
            <a:spLocks noGrp="1"/>
          </p:cNvSpPr>
          <p:nvPr>
            <p:ph type="sldNum" sz="quarter" idx="12"/>
          </p:nvPr>
        </p:nvSpPr>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fld id="{92C36738-3355-3949-ABB8-588E94760F06}" type="slidenum">
              <a:rPr lang="en-US" altLang="en-SA" sz="1400">
                <a:solidFill>
                  <a:srgbClr val="FFFFFF"/>
                </a:solidFill>
                <a:latin typeface="Franklin Gothic Book" panose="020B0503020102020204" pitchFamily="34" charset="0"/>
              </a:rPr>
              <a:pPr eaLnBrk="1" hangingPunct="1"/>
              <a:t>32</a:t>
            </a:fld>
            <a:endParaRPr lang="en-US" altLang="en-SA" sz="1400">
              <a:solidFill>
                <a:srgbClr val="FFFFFF"/>
              </a:solidFill>
              <a:latin typeface="Franklin Gothic Book" panose="020B0503020102020204"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4297FEF1-8D22-5830-0221-235FE23C45DC}"/>
              </a:ext>
            </a:extLst>
          </p:cNvPr>
          <p:cNvSpPr>
            <a:spLocks noGrp="1" noChangeArrowheads="1"/>
          </p:cNvSpPr>
          <p:nvPr>
            <p:ph type="title"/>
          </p:nvPr>
        </p:nvSpPr>
        <p:spPr>
          <a:xfrm>
            <a:off x="1763688" y="333375"/>
            <a:ext cx="5041280" cy="633413"/>
          </a:xfrm>
        </p:spPr>
        <p:txBody>
          <a:bodyPr/>
          <a:lstStyle/>
          <a:p>
            <a:pPr algn="ctr"/>
            <a:r>
              <a:rPr lang="pl-PL" altLang="en-SA" sz="3200" b="1" dirty="0">
                <a:solidFill>
                  <a:srgbClr val="C00000"/>
                </a:solidFill>
                <a:latin typeface="Times New Roman" panose="02020603050405020304" pitchFamily="18" charset="0"/>
                <a:cs typeface="Times New Roman" panose="02020603050405020304" pitchFamily="18" charset="0"/>
              </a:rPr>
              <a:t>Blood </a:t>
            </a:r>
            <a:r>
              <a:rPr lang="pl-PL" altLang="en-SA" sz="3200" b="1" dirty="0" err="1">
                <a:solidFill>
                  <a:srgbClr val="C00000"/>
                </a:solidFill>
                <a:latin typeface="Times New Roman" panose="02020603050405020304" pitchFamily="18" charset="0"/>
                <a:cs typeface="Times New Roman" panose="02020603050405020304" pitchFamily="18" charset="0"/>
              </a:rPr>
              <a:t>Transfusions</a:t>
            </a:r>
            <a:r>
              <a:rPr lang="en-US" altLang="en-SA" sz="3200" b="1" dirty="0">
                <a:solidFill>
                  <a:srgbClr val="C00000"/>
                </a:solidFill>
                <a:latin typeface="Times New Roman" panose="02020603050405020304" pitchFamily="18" charset="0"/>
                <a:cs typeface="Times New Roman" panose="02020603050405020304" pitchFamily="18" charset="0"/>
              </a:rPr>
              <a:t>:</a:t>
            </a:r>
            <a:endParaRPr lang="pl-PL" altLang="en-SA" sz="3200" b="1" dirty="0">
              <a:solidFill>
                <a:srgbClr val="C00000"/>
              </a:solidFill>
              <a:latin typeface="Times New Roman" panose="02020603050405020304" pitchFamily="18" charset="0"/>
              <a:cs typeface="Times New Roman" panose="02020603050405020304" pitchFamily="18" charset="0"/>
            </a:endParaRPr>
          </a:p>
        </p:txBody>
      </p:sp>
      <p:sp>
        <p:nvSpPr>
          <p:cNvPr id="15363" name="Rectangle 3">
            <a:extLst>
              <a:ext uri="{FF2B5EF4-FFF2-40B4-BE49-F238E27FC236}">
                <a16:creationId xmlns:a16="http://schemas.microsoft.com/office/drawing/2014/main" id="{ECAADD55-445D-9425-9185-358023E86F25}"/>
              </a:ext>
            </a:extLst>
          </p:cNvPr>
          <p:cNvSpPr>
            <a:spLocks noGrp="1" noChangeArrowheads="1"/>
          </p:cNvSpPr>
          <p:nvPr>
            <p:ph type="body" idx="1"/>
          </p:nvPr>
        </p:nvSpPr>
        <p:spPr>
          <a:xfrm>
            <a:off x="755576" y="1103313"/>
            <a:ext cx="7704856" cy="4701951"/>
          </a:xfrm>
        </p:spPr>
        <p:txBody>
          <a:bodyPr/>
          <a:lstStyle/>
          <a:p>
            <a:pPr algn="just">
              <a:lnSpc>
                <a:spcPct val="200000"/>
              </a:lnSpc>
              <a:buFontTx/>
              <a:buNone/>
            </a:pPr>
            <a:r>
              <a:rPr lang="en-US" altLang="en-SA" sz="2400" dirty="0">
                <a:latin typeface="Times New Roman" panose="02020603050405020304" pitchFamily="18" charset="0"/>
                <a:cs typeface="Times New Roman" panose="02020603050405020304" pitchFamily="18" charset="0"/>
              </a:rPr>
              <a:t>Blood transfusions can be grouped into two main types depending on their source:</a:t>
            </a:r>
            <a:endParaRPr lang="pl-PL" altLang="en-SA" sz="2400" dirty="0">
              <a:latin typeface="Times New Roman" panose="02020603050405020304" pitchFamily="18" charset="0"/>
              <a:cs typeface="Times New Roman" panose="02020603050405020304" pitchFamily="18" charset="0"/>
            </a:endParaRPr>
          </a:p>
          <a:p>
            <a:pPr algn="just">
              <a:lnSpc>
                <a:spcPct val="200000"/>
              </a:lnSpc>
            </a:pPr>
            <a:r>
              <a:rPr lang="en-US" altLang="en-SA" sz="2400" dirty="0">
                <a:latin typeface="Times New Roman" panose="02020603050405020304" pitchFamily="18" charset="0"/>
                <a:cs typeface="Times New Roman" panose="02020603050405020304" pitchFamily="18" charset="0"/>
              </a:rPr>
              <a:t>Homologous transfusions, or transfusions using the stored blood of others. </a:t>
            </a:r>
            <a:endParaRPr lang="pl-PL" altLang="en-SA" sz="2400" dirty="0">
              <a:latin typeface="Times New Roman" panose="02020603050405020304" pitchFamily="18" charset="0"/>
              <a:cs typeface="Times New Roman" panose="02020603050405020304" pitchFamily="18" charset="0"/>
            </a:endParaRPr>
          </a:p>
          <a:p>
            <a:pPr algn="just">
              <a:lnSpc>
                <a:spcPct val="200000"/>
              </a:lnSpc>
            </a:pPr>
            <a:r>
              <a:rPr lang="pl-PL" altLang="en-SA" sz="2400" dirty="0" err="1">
                <a:latin typeface="Times New Roman" panose="02020603050405020304" pitchFamily="18" charset="0"/>
                <a:cs typeface="Times New Roman" panose="02020603050405020304" pitchFamily="18" charset="0"/>
              </a:rPr>
              <a:t>Autologous</a:t>
            </a:r>
            <a:r>
              <a:rPr lang="en-US" altLang="en-SA" sz="2400" dirty="0">
                <a:latin typeface="Times New Roman" panose="02020603050405020304" pitchFamily="18" charset="0"/>
                <a:cs typeface="Times New Roman" panose="02020603050405020304" pitchFamily="18" charset="0"/>
              </a:rPr>
              <a:t> transfusions, or transfusions using one's own stored blood. </a:t>
            </a:r>
            <a:endParaRPr lang="pl-PL" altLang="en-SA" sz="240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C097FAAA-56B3-5694-9EC9-95E470189D55}"/>
              </a:ext>
            </a:extLst>
          </p:cNvPr>
          <p:cNvSpPr>
            <a:spLocks noGrp="1"/>
          </p:cNvSpPr>
          <p:nvPr>
            <p:ph type="sldNum" sz="quarter" idx="12"/>
          </p:nvPr>
        </p:nvSpPr>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fld id="{C606DB42-68DA-3848-B7FB-172004198E49}" type="slidenum">
              <a:rPr lang="en-US" altLang="en-SA" sz="1400">
                <a:solidFill>
                  <a:srgbClr val="FFFFFF"/>
                </a:solidFill>
                <a:latin typeface="Franklin Gothic Book" panose="020B0503020102020204" pitchFamily="34" charset="0"/>
              </a:rPr>
              <a:pPr eaLnBrk="1" hangingPunct="1"/>
              <a:t>33</a:t>
            </a:fld>
            <a:endParaRPr lang="en-US" altLang="en-SA" sz="1400">
              <a:solidFill>
                <a:srgbClr val="FFFFFF"/>
              </a:solidFill>
              <a:latin typeface="Franklin Gothic Book" panose="020B0503020102020204"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726CE69C-2542-3C9F-DC50-144305102901}"/>
              </a:ext>
            </a:extLst>
          </p:cNvPr>
          <p:cNvSpPr>
            <a:spLocks noGrp="1"/>
          </p:cNvSpPr>
          <p:nvPr>
            <p:ph type="title"/>
          </p:nvPr>
        </p:nvSpPr>
        <p:spPr>
          <a:xfrm>
            <a:off x="674688" y="188912"/>
            <a:ext cx="8218487" cy="706437"/>
          </a:xfrm>
        </p:spPr>
        <p:txBody>
          <a:bodyPr/>
          <a:lstStyle/>
          <a:p>
            <a:pPr algn="ctr"/>
            <a:r>
              <a:rPr lang="en-US" altLang="en-SA" sz="3200" b="1" dirty="0">
                <a:solidFill>
                  <a:srgbClr val="C00000"/>
                </a:solidFill>
                <a:latin typeface="Times New Roman" panose="02020603050405020304" pitchFamily="18" charset="0"/>
                <a:cs typeface="Times New Roman" panose="02020603050405020304" pitchFamily="18" charset="0"/>
              </a:rPr>
              <a:t>Cross-Matching and Pre-transfusion Tests</a:t>
            </a:r>
          </a:p>
        </p:txBody>
      </p:sp>
      <p:sp>
        <p:nvSpPr>
          <p:cNvPr id="3" name="Content Placeholder 2">
            <a:extLst>
              <a:ext uri="{FF2B5EF4-FFF2-40B4-BE49-F238E27FC236}">
                <a16:creationId xmlns:a16="http://schemas.microsoft.com/office/drawing/2014/main" id="{2F46164F-D347-733B-F94D-808D4D8F6166}"/>
              </a:ext>
            </a:extLst>
          </p:cNvPr>
          <p:cNvSpPr>
            <a:spLocks noGrp="1"/>
          </p:cNvSpPr>
          <p:nvPr>
            <p:ph sz="quarter" idx="1"/>
          </p:nvPr>
        </p:nvSpPr>
        <p:spPr>
          <a:xfrm>
            <a:off x="565150" y="1082179"/>
            <a:ext cx="7883351" cy="5616575"/>
          </a:xfrm>
        </p:spPr>
        <p:txBody>
          <a:bodyPr>
            <a:normAutofit lnSpcReduction="10000"/>
          </a:bodyPr>
          <a:lstStyle/>
          <a:p>
            <a:pPr marL="274320" indent="-274320" algn="just" fontAlgn="auto">
              <a:lnSpc>
                <a:spcPct val="160000"/>
              </a:lnSpc>
              <a:spcBef>
                <a:spcPts val="580"/>
              </a:spcBef>
              <a:spcAft>
                <a:spcPts val="0"/>
              </a:spcAft>
              <a:buFont typeface="Wingdings 2"/>
              <a:buChar char=""/>
              <a:defRPr/>
            </a:pPr>
            <a:r>
              <a:rPr lang="en-US" sz="2400" dirty="0">
                <a:latin typeface="Times New Roman" pitchFamily="18" charset="0"/>
                <a:cs typeface="Times New Roman" pitchFamily="18" charset="0"/>
              </a:rPr>
              <a:t>A number of steps are taken to ensure that patients receive compatible blood at the time of transfusion:</a:t>
            </a:r>
          </a:p>
          <a:p>
            <a:pPr marL="548640" lvl="1" algn="just" fontAlgn="auto">
              <a:lnSpc>
                <a:spcPct val="160000"/>
              </a:lnSpc>
              <a:spcBef>
                <a:spcPts val="370"/>
              </a:spcBef>
              <a:spcAft>
                <a:spcPts val="0"/>
              </a:spcAft>
              <a:buFont typeface="Wingdings" pitchFamily="2" charset="2"/>
              <a:buChar char="Ø"/>
              <a:defRPr/>
            </a:pPr>
            <a:r>
              <a:rPr lang="en-US" dirty="0">
                <a:latin typeface="Times New Roman" pitchFamily="18" charset="0"/>
                <a:cs typeface="Times New Roman" pitchFamily="18" charset="0"/>
              </a:rPr>
              <a:t> From the patient :</a:t>
            </a:r>
          </a:p>
          <a:p>
            <a:pPr marL="633413" lvl="1" indent="-58738" algn="just" fontAlgn="auto">
              <a:lnSpc>
                <a:spcPct val="160000"/>
              </a:lnSpc>
              <a:spcBef>
                <a:spcPts val="370"/>
              </a:spcBef>
              <a:spcAft>
                <a:spcPts val="0"/>
              </a:spcAft>
              <a:buFont typeface="+mj-lt"/>
              <a:buAutoNum type="arabicPeriod"/>
              <a:defRPr/>
            </a:pPr>
            <a:r>
              <a:rPr lang="en-US" dirty="0">
                <a:latin typeface="Times New Roman" pitchFamily="18" charset="0"/>
                <a:cs typeface="Times New Roman" pitchFamily="18" charset="0"/>
              </a:rPr>
              <a:t>	The ABO and the Rh blood group is determined.</a:t>
            </a:r>
          </a:p>
          <a:p>
            <a:pPr marL="633413" lvl="1" indent="-58738" algn="just" fontAlgn="auto">
              <a:lnSpc>
                <a:spcPct val="160000"/>
              </a:lnSpc>
              <a:spcBef>
                <a:spcPts val="370"/>
              </a:spcBef>
              <a:spcAft>
                <a:spcPts val="0"/>
              </a:spcAft>
              <a:buFont typeface="+mj-lt"/>
              <a:buAutoNum type="arabicPeriod"/>
              <a:defRPr/>
            </a:pPr>
            <a:r>
              <a:rPr lang="en-US" dirty="0">
                <a:latin typeface="Times New Roman" pitchFamily="18" charset="0"/>
                <a:cs typeface="Times New Roman" pitchFamily="18" charset="0"/>
              </a:rPr>
              <a:t>Serum is screened for important antibodies by an indirect antiglobulin test on a large panel of </a:t>
            </a:r>
            <a:r>
              <a:rPr lang="en-US" dirty="0" err="1">
                <a:latin typeface="Times New Roman" pitchFamily="18" charset="0"/>
                <a:cs typeface="Times New Roman" pitchFamily="18" charset="0"/>
              </a:rPr>
              <a:t>antigenically</a:t>
            </a:r>
            <a:r>
              <a:rPr lang="en-US" dirty="0">
                <a:latin typeface="Times New Roman" pitchFamily="18" charset="0"/>
                <a:cs typeface="Times New Roman" pitchFamily="18" charset="0"/>
              </a:rPr>
              <a:t>-typed red cells. </a:t>
            </a:r>
          </a:p>
          <a:p>
            <a:pPr marL="358775" indent="-58738" algn="just" fontAlgn="auto">
              <a:lnSpc>
                <a:spcPct val="160000"/>
              </a:lnSpc>
              <a:spcBef>
                <a:spcPts val="580"/>
              </a:spcBef>
              <a:spcAft>
                <a:spcPts val="0"/>
              </a:spcAft>
              <a:buFont typeface="Wingdings" pitchFamily="2" charset="2"/>
              <a:buChar char="Ø"/>
              <a:defRPr/>
            </a:pPr>
            <a:r>
              <a:rPr lang="en-US" sz="2400" dirty="0">
                <a:latin typeface="Times New Roman" pitchFamily="18" charset="0"/>
                <a:cs typeface="Times New Roman" pitchFamily="18" charset="0"/>
              </a:rPr>
              <a:t>From the donor:</a:t>
            </a:r>
          </a:p>
          <a:p>
            <a:pPr marL="796925" lvl="1" indent="-222250" algn="just" fontAlgn="auto">
              <a:lnSpc>
                <a:spcPct val="160000"/>
              </a:lnSpc>
              <a:spcBef>
                <a:spcPts val="370"/>
              </a:spcBef>
              <a:spcAft>
                <a:spcPts val="0"/>
              </a:spcAft>
              <a:buFont typeface="+mj-lt"/>
              <a:buAutoNum type="arabicPeriod"/>
              <a:defRPr/>
            </a:pPr>
            <a:r>
              <a:rPr lang="en-US" dirty="0">
                <a:latin typeface="Times New Roman" pitchFamily="18" charset="0"/>
                <a:cs typeface="Times New Roman" pitchFamily="18" charset="0"/>
              </a:rPr>
              <a:t>An appropriate ABO and Rh unit is selected.</a:t>
            </a:r>
          </a:p>
          <a:p>
            <a:pPr marL="358775" indent="-58738" algn="just" fontAlgn="auto">
              <a:lnSpc>
                <a:spcPct val="160000"/>
              </a:lnSpc>
              <a:spcBef>
                <a:spcPts val="580"/>
              </a:spcBef>
              <a:spcAft>
                <a:spcPts val="0"/>
              </a:spcAft>
              <a:buFont typeface="Wingdings" pitchFamily="2" charset="2"/>
              <a:buChar char="Ø"/>
              <a:defRPr/>
            </a:pPr>
            <a:endParaRPr lang="en-US" sz="2400" dirty="0">
              <a:latin typeface="Times New Roman" pitchFamily="18" charset="0"/>
              <a:cs typeface="Times New Roman" pitchFamily="18" charset="0"/>
            </a:endParaRPr>
          </a:p>
        </p:txBody>
      </p:sp>
      <p:sp>
        <p:nvSpPr>
          <p:cNvPr id="4" name="Slide Number Placeholder 3">
            <a:extLst>
              <a:ext uri="{FF2B5EF4-FFF2-40B4-BE49-F238E27FC236}">
                <a16:creationId xmlns:a16="http://schemas.microsoft.com/office/drawing/2014/main" id="{7E8E5BD0-5BD6-7D6B-EB77-093BC09378B3}"/>
              </a:ext>
            </a:extLst>
          </p:cNvPr>
          <p:cNvSpPr>
            <a:spLocks noGrp="1"/>
          </p:cNvSpPr>
          <p:nvPr>
            <p:ph type="sldNum" sz="quarter" idx="12"/>
          </p:nvPr>
        </p:nvSpPr>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fld id="{C1F5AD76-191A-2C4D-A2C0-B5F8D50663BA}" type="slidenum">
              <a:rPr lang="en-US" altLang="en-SA" sz="1400">
                <a:solidFill>
                  <a:srgbClr val="FFFFFF"/>
                </a:solidFill>
                <a:latin typeface="Franklin Gothic Book" panose="020B0503020102020204" pitchFamily="34" charset="0"/>
              </a:rPr>
              <a:pPr eaLnBrk="1" hangingPunct="1"/>
              <a:t>34</a:t>
            </a:fld>
            <a:endParaRPr lang="en-US" altLang="en-SA" sz="1400">
              <a:solidFill>
                <a:srgbClr val="FFFFFF"/>
              </a:solidFill>
              <a:latin typeface="Franklin Gothic Book" panose="020B0503020102020204"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1B2C0759-8DF3-D777-7D5A-AD6935EC87E6}"/>
              </a:ext>
            </a:extLst>
          </p:cNvPr>
          <p:cNvSpPr>
            <a:spLocks noGrp="1"/>
          </p:cNvSpPr>
          <p:nvPr>
            <p:ph type="title"/>
          </p:nvPr>
        </p:nvSpPr>
        <p:spPr>
          <a:xfrm>
            <a:off x="250825" y="274638"/>
            <a:ext cx="8642350" cy="633412"/>
          </a:xfrm>
        </p:spPr>
        <p:txBody>
          <a:bodyPr/>
          <a:lstStyle/>
          <a:p>
            <a:pPr algn="ctr"/>
            <a:r>
              <a:rPr lang="en-US" altLang="en-SA" sz="3200" b="1" dirty="0">
                <a:solidFill>
                  <a:srgbClr val="C00000"/>
                </a:solidFill>
                <a:latin typeface="Times New Roman" panose="02020603050405020304" pitchFamily="18" charset="0"/>
                <a:cs typeface="Times New Roman" panose="02020603050405020304" pitchFamily="18" charset="0"/>
              </a:rPr>
              <a:t>Cross-Matching and Pre-transfusion Tests(cont.)</a:t>
            </a:r>
          </a:p>
        </p:txBody>
      </p:sp>
      <p:sp>
        <p:nvSpPr>
          <p:cNvPr id="17411" name="Content Placeholder 2">
            <a:extLst>
              <a:ext uri="{FF2B5EF4-FFF2-40B4-BE49-F238E27FC236}">
                <a16:creationId xmlns:a16="http://schemas.microsoft.com/office/drawing/2014/main" id="{6B30DDAA-9AD0-3A6A-9EE9-4F1B914FF9EF}"/>
              </a:ext>
            </a:extLst>
          </p:cNvPr>
          <p:cNvSpPr>
            <a:spLocks noGrp="1"/>
          </p:cNvSpPr>
          <p:nvPr>
            <p:ph sz="quarter" idx="1"/>
          </p:nvPr>
        </p:nvSpPr>
        <p:spPr>
          <a:xfrm>
            <a:off x="539751" y="1125538"/>
            <a:ext cx="7848674" cy="4930775"/>
          </a:xfrm>
        </p:spPr>
        <p:txBody>
          <a:bodyPr/>
          <a:lstStyle/>
          <a:p>
            <a:pPr marL="358775" indent="-58738" algn="just">
              <a:lnSpc>
                <a:spcPct val="160000"/>
              </a:lnSpc>
              <a:buFont typeface="Wingdings" pitchFamily="2" charset="2"/>
              <a:buChar char="Ø"/>
            </a:pPr>
            <a:r>
              <a:rPr lang="en-US" altLang="en-SA" sz="2400" dirty="0">
                <a:latin typeface="Times New Roman" panose="02020603050405020304" pitchFamily="18" charset="0"/>
                <a:cs typeface="Times New Roman" panose="02020603050405020304" pitchFamily="18" charset="0"/>
              </a:rPr>
              <a:t>At the cross-match:</a:t>
            </a:r>
          </a:p>
          <a:p>
            <a:pPr marL="358775" indent="-58738" algn="just">
              <a:lnSpc>
                <a:spcPct val="160000"/>
              </a:lnSpc>
              <a:buFont typeface="Wingdings 2" pitchFamily="2" charset="2"/>
              <a:buNone/>
            </a:pPr>
            <a:r>
              <a:rPr lang="en-US" altLang="en-SA" sz="2400" dirty="0">
                <a:latin typeface="Times New Roman" panose="02020603050405020304" pitchFamily="18" charset="0"/>
                <a:cs typeface="Times New Roman" panose="02020603050405020304" pitchFamily="18" charset="0"/>
              </a:rPr>
              <a:t>     The patient’s serum is added to donor red cells and spun down to exclude agglutination(the immediate spin).  Techniques used in compatibility testing.  Donor cells tested against recipient serum and agglutination detected visually or microscopically after mixing and incubation at the appropriate temperature. </a:t>
            </a:r>
            <a:endParaRPr lang="en-US" altLang="en-SA" sz="2400" dirty="0"/>
          </a:p>
        </p:txBody>
      </p:sp>
      <p:sp>
        <p:nvSpPr>
          <p:cNvPr id="4" name="Slide Number Placeholder 3">
            <a:extLst>
              <a:ext uri="{FF2B5EF4-FFF2-40B4-BE49-F238E27FC236}">
                <a16:creationId xmlns:a16="http://schemas.microsoft.com/office/drawing/2014/main" id="{9106D102-09BC-4110-734E-E2A42DD08EF0}"/>
              </a:ext>
            </a:extLst>
          </p:cNvPr>
          <p:cNvSpPr>
            <a:spLocks noGrp="1"/>
          </p:cNvSpPr>
          <p:nvPr>
            <p:ph type="sldNum" sz="quarter" idx="12"/>
          </p:nvPr>
        </p:nvSpPr>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fld id="{3A11FF86-351E-F74D-BB49-0CC18649C838}" type="slidenum">
              <a:rPr lang="en-US" altLang="en-SA" sz="1400">
                <a:solidFill>
                  <a:srgbClr val="FFFFFF"/>
                </a:solidFill>
                <a:latin typeface="Franklin Gothic Book" panose="020B0503020102020204" pitchFamily="34" charset="0"/>
              </a:rPr>
              <a:pPr eaLnBrk="1" hangingPunct="1"/>
              <a:t>35</a:t>
            </a:fld>
            <a:endParaRPr lang="en-US" altLang="en-SA" sz="1400">
              <a:solidFill>
                <a:srgbClr val="FFFFFF"/>
              </a:solidFill>
              <a:latin typeface="Franklin Gothic Book" panose="020B0503020102020204"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F1640537-6C8A-B112-A50B-6298EE45F3B9}"/>
              </a:ext>
            </a:extLst>
          </p:cNvPr>
          <p:cNvSpPr>
            <a:spLocks noGrp="1"/>
          </p:cNvSpPr>
          <p:nvPr>
            <p:ph type="title"/>
          </p:nvPr>
        </p:nvSpPr>
        <p:spPr>
          <a:xfrm>
            <a:off x="900113" y="260350"/>
            <a:ext cx="7772400" cy="720725"/>
          </a:xfrm>
        </p:spPr>
        <p:txBody>
          <a:bodyPr/>
          <a:lstStyle/>
          <a:p>
            <a:pPr algn="ctr"/>
            <a:r>
              <a:rPr lang="en-US" altLang="en-SA" sz="3200" b="1" dirty="0">
                <a:solidFill>
                  <a:srgbClr val="C00000"/>
                </a:solidFill>
                <a:latin typeface="Times New Roman" panose="02020603050405020304" pitchFamily="18" charset="0"/>
                <a:cs typeface="Times New Roman" panose="02020603050405020304" pitchFamily="18" charset="0"/>
              </a:rPr>
              <a:t>Risk associated with blood transfusion:</a:t>
            </a:r>
          </a:p>
        </p:txBody>
      </p:sp>
      <p:sp>
        <p:nvSpPr>
          <p:cNvPr id="18435" name="Content Placeholder 2">
            <a:extLst>
              <a:ext uri="{FF2B5EF4-FFF2-40B4-BE49-F238E27FC236}">
                <a16:creationId xmlns:a16="http://schemas.microsoft.com/office/drawing/2014/main" id="{F8DBC519-CA1D-6BBF-8A6A-36E76507256F}"/>
              </a:ext>
            </a:extLst>
          </p:cNvPr>
          <p:cNvSpPr>
            <a:spLocks noGrp="1"/>
          </p:cNvSpPr>
          <p:nvPr>
            <p:ph sz="quarter" idx="1"/>
          </p:nvPr>
        </p:nvSpPr>
        <p:spPr>
          <a:xfrm>
            <a:off x="680395" y="1196752"/>
            <a:ext cx="7772400" cy="4822825"/>
          </a:xfrm>
        </p:spPr>
        <p:txBody>
          <a:bodyPr/>
          <a:lstStyle/>
          <a:p>
            <a:pPr algn="just">
              <a:lnSpc>
                <a:spcPct val="150000"/>
              </a:lnSpc>
            </a:pPr>
            <a:r>
              <a:rPr lang="pl-PL" altLang="en-SA" sz="2400" dirty="0" err="1">
                <a:latin typeface="Times New Roman" panose="02020603050405020304" pitchFamily="18" charset="0"/>
                <a:cs typeface="Times New Roman" panose="02020603050405020304" pitchFamily="18" charset="0"/>
              </a:rPr>
              <a:t>Transmission</a:t>
            </a:r>
            <a:r>
              <a:rPr lang="pl-PL" altLang="en-SA" sz="2400" dirty="0">
                <a:latin typeface="Times New Roman" panose="02020603050405020304" pitchFamily="18" charset="0"/>
                <a:cs typeface="Times New Roman" panose="02020603050405020304" pitchFamily="18" charset="0"/>
              </a:rPr>
              <a:t> of </a:t>
            </a:r>
            <a:r>
              <a:rPr lang="pl-PL" altLang="en-SA" sz="2400" dirty="0" err="1">
                <a:latin typeface="Times New Roman" panose="02020603050405020304" pitchFamily="18" charset="0"/>
                <a:cs typeface="Times New Roman" panose="02020603050405020304" pitchFamily="18" charset="0"/>
              </a:rPr>
              <a:t>viral</a:t>
            </a:r>
            <a:r>
              <a:rPr lang="pl-PL" altLang="en-SA" sz="2400" dirty="0">
                <a:latin typeface="Times New Roman" panose="02020603050405020304" pitchFamily="18" charset="0"/>
                <a:cs typeface="Times New Roman" panose="02020603050405020304" pitchFamily="18" charset="0"/>
              </a:rPr>
              <a:t> </a:t>
            </a:r>
            <a:r>
              <a:rPr lang="pl-PL" altLang="en-SA" sz="2400" dirty="0" err="1">
                <a:latin typeface="Times New Roman" panose="02020603050405020304" pitchFamily="18" charset="0"/>
                <a:cs typeface="Times New Roman" panose="02020603050405020304" pitchFamily="18" charset="0"/>
              </a:rPr>
              <a:t>infection</a:t>
            </a:r>
            <a:r>
              <a:rPr lang="pl-PL" altLang="en-SA" sz="2400" dirty="0">
                <a:latin typeface="Times New Roman" panose="02020603050405020304" pitchFamily="18" charset="0"/>
                <a:cs typeface="Times New Roman" panose="02020603050405020304" pitchFamily="18" charset="0"/>
              </a:rPr>
              <a:t> –</a:t>
            </a:r>
            <a:r>
              <a:rPr lang="pl-PL" altLang="en-SA" sz="2400" dirty="0" err="1">
                <a:latin typeface="Times New Roman" panose="02020603050405020304" pitchFamily="18" charset="0"/>
                <a:cs typeface="Times New Roman" panose="02020603050405020304" pitchFamily="18" charset="0"/>
              </a:rPr>
              <a:t>hepatitis</a:t>
            </a:r>
            <a:r>
              <a:rPr lang="pl-PL" altLang="en-SA" sz="2400" dirty="0">
                <a:latin typeface="Times New Roman" panose="02020603050405020304" pitchFamily="18" charset="0"/>
                <a:cs typeface="Times New Roman" panose="02020603050405020304" pitchFamily="18" charset="0"/>
              </a:rPr>
              <a:t> B, </a:t>
            </a:r>
            <a:r>
              <a:rPr lang="pl-PL" altLang="en-SA" sz="2400" dirty="0" err="1">
                <a:latin typeface="Times New Roman" panose="02020603050405020304" pitchFamily="18" charset="0"/>
                <a:cs typeface="Times New Roman" panose="02020603050405020304" pitchFamily="18" charset="0"/>
              </a:rPr>
              <a:t>hepatitis</a:t>
            </a:r>
            <a:r>
              <a:rPr lang="pl-PL" altLang="en-SA" sz="2400" dirty="0">
                <a:latin typeface="Times New Roman" panose="02020603050405020304" pitchFamily="18" charset="0"/>
                <a:cs typeface="Times New Roman" panose="02020603050405020304" pitchFamily="18" charset="0"/>
              </a:rPr>
              <a:t> C, HIV</a:t>
            </a:r>
            <a:r>
              <a:rPr lang="en-US" altLang="en-SA" sz="2400" dirty="0">
                <a:latin typeface="Times New Roman" panose="02020603050405020304" pitchFamily="18" charset="0"/>
                <a:cs typeface="Times New Roman" panose="02020603050405020304" pitchFamily="18" charset="0"/>
              </a:rPr>
              <a:t>.</a:t>
            </a:r>
          </a:p>
          <a:p>
            <a:pPr algn="just">
              <a:lnSpc>
                <a:spcPct val="150000"/>
              </a:lnSpc>
            </a:pPr>
            <a:r>
              <a:rPr lang="pl-PL" altLang="en-SA" sz="2400" dirty="0" err="1">
                <a:latin typeface="Times New Roman" panose="02020603050405020304" pitchFamily="18" charset="0"/>
                <a:cs typeface="Times New Roman" panose="02020603050405020304" pitchFamily="18" charset="0"/>
              </a:rPr>
              <a:t>Anaphylactic</a:t>
            </a:r>
            <a:r>
              <a:rPr lang="pl-PL" altLang="en-SA" sz="2400" dirty="0">
                <a:latin typeface="Times New Roman" panose="02020603050405020304" pitchFamily="18" charset="0"/>
                <a:cs typeface="Times New Roman" panose="02020603050405020304" pitchFamily="18" charset="0"/>
              </a:rPr>
              <a:t> </a:t>
            </a:r>
            <a:r>
              <a:rPr lang="pl-PL" altLang="en-SA" sz="2400" dirty="0" err="1">
                <a:latin typeface="Times New Roman" panose="02020603050405020304" pitchFamily="18" charset="0"/>
                <a:cs typeface="Times New Roman" panose="02020603050405020304" pitchFamily="18" charset="0"/>
              </a:rPr>
              <a:t>reactions</a:t>
            </a:r>
            <a:endParaRPr lang="en-US" altLang="en-SA" sz="2400" dirty="0">
              <a:latin typeface="Times New Roman" panose="02020603050405020304" pitchFamily="18" charset="0"/>
              <a:cs typeface="Times New Roman" panose="02020603050405020304" pitchFamily="18" charset="0"/>
            </a:endParaRPr>
          </a:p>
          <a:p>
            <a:pPr algn="just">
              <a:lnSpc>
                <a:spcPct val="150000"/>
              </a:lnSpc>
              <a:spcBef>
                <a:spcPct val="50000"/>
              </a:spcBef>
              <a:buFont typeface="Wingdings" pitchFamily="2" charset="2"/>
              <a:buChar char="v"/>
            </a:pPr>
            <a:r>
              <a:rPr lang="pl-PL" altLang="en-SA" sz="2400" dirty="0" err="1">
                <a:latin typeface="Times New Roman" panose="02020603050405020304" pitchFamily="18" charset="0"/>
                <a:cs typeface="Times New Roman" panose="02020603050405020304" pitchFamily="18" charset="0"/>
              </a:rPr>
              <a:t>Acute</a:t>
            </a:r>
            <a:r>
              <a:rPr lang="pl-PL" altLang="en-SA" sz="2400" dirty="0">
                <a:latin typeface="Times New Roman" panose="02020603050405020304" pitchFamily="18" charset="0"/>
                <a:cs typeface="Times New Roman" panose="02020603050405020304" pitchFamily="18" charset="0"/>
              </a:rPr>
              <a:t> </a:t>
            </a:r>
            <a:r>
              <a:rPr lang="pl-PL" altLang="en-SA" sz="2400" dirty="0" err="1">
                <a:latin typeface="Times New Roman" panose="02020603050405020304" pitchFamily="18" charset="0"/>
                <a:cs typeface="Times New Roman" panose="02020603050405020304" pitchFamily="18" charset="0"/>
              </a:rPr>
              <a:t>hemolytic</a:t>
            </a:r>
            <a:r>
              <a:rPr lang="pl-PL" altLang="en-SA" sz="2400" dirty="0">
                <a:latin typeface="Times New Roman" panose="02020603050405020304" pitchFamily="18" charset="0"/>
                <a:cs typeface="Times New Roman" panose="02020603050405020304" pitchFamily="18" charset="0"/>
              </a:rPr>
              <a:t> </a:t>
            </a:r>
            <a:r>
              <a:rPr lang="pl-PL" altLang="en-SA" sz="2400" dirty="0" err="1">
                <a:latin typeface="Times New Roman" panose="02020603050405020304" pitchFamily="18" charset="0"/>
                <a:cs typeface="Times New Roman" panose="02020603050405020304" pitchFamily="18" charset="0"/>
              </a:rPr>
              <a:t>reactions</a:t>
            </a:r>
            <a:r>
              <a:rPr lang="en-US" altLang="en-SA" sz="2400" dirty="0">
                <a:latin typeface="Times New Roman" panose="02020603050405020304" pitchFamily="18" charset="0"/>
                <a:cs typeface="Times New Roman" panose="02020603050405020304" pitchFamily="18" charset="0"/>
              </a:rPr>
              <a:t>, acute onset within minutes or 1-2 hours after transfuse incompatible blood ABO-incompatible transfusion). </a:t>
            </a:r>
          </a:p>
          <a:p>
            <a:pPr algn="just">
              <a:lnSpc>
                <a:spcPct val="150000"/>
              </a:lnSpc>
            </a:pPr>
            <a:r>
              <a:rPr lang="pl-PL" altLang="en-SA" sz="2400" dirty="0">
                <a:latin typeface="Times New Roman" panose="02020603050405020304" pitchFamily="18" charset="0"/>
                <a:cs typeface="Times New Roman" panose="02020603050405020304" pitchFamily="18" charset="0"/>
              </a:rPr>
              <a:t>Volume </a:t>
            </a:r>
            <a:r>
              <a:rPr lang="pl-PL" altLang="en-SA" sz="2400" dirty="0" err="1">
                <a:latin typeface="Times New Roman" panose="02020603050405020304" pitchFamily="18" charset="0"/>
                <a:cs typeface="Times New Roman" panose="02020603050405020304" pitchFamily="18" charset="0"/>
              </a:rPr>
              <a:t>overload</a:t>
            </a:r>
            <a:endParaRPr lang="en-US" altLang="en-SA" sz="2400" dirty="0">
              <a:latin typeface="Times New Roman" panose="02020603050405020304" pitchFamily="18" charset="0"/>
              <a:cs typeface="Times New Roman" panose="02020603050405020304" pitchFamily="18" charset="0"/>
            </a:endParaRPr>
          </a:p>
          <a:p>
            <a:pPr algn="just">
              <a:lnSpc>
                <a:spcPct val="150000"/>
              </a:lnSpc>
            </a:pPr>
            <a:r>
              <a:rPr lang="pl-PL" altLang="en-SA" sz="2400" dirty="0">
                <a:latin typeface="Times New Roman" panose="02020603050405020304" pitchFamily="18" charset="0"/>
                <a:cs typeface="Times New Roman" panose="02020603050405020304" pitchFamily="18" charset="0"/>
              </a:rPr>
              <a:t>Iron </a:t>
            </a:r>
            <a:r>
              <a:rPr lang="pl-PL" altLang="en-SA" sz="2400" dirty="0" err="1">
                <a:latin typeface="Times New Roman" panose="02020603050405020304" pitchFamily="18" charset="0"/>
                <a:cs typeface="Times New Roman" panose="02020603050405020304" pitchFamily="18" charset="0"/>
              </a:rPr>
              <a:t>overload</a:t>
            </a:r>
            <a:endParaRPr lang="pl-PL" altLang="en-SA" sz="2400" dirty="0">
              <a:latin typeface="Times New Roman" panose="02020603050405020304" pitchFamily="18" charset="0"/>
              <a:cs typeface="Times New Roman" panose="02020603050405020304" pitchFamily="18" charset="0"/>
            </a:endParaRPr>
          </a:p>
          <a:p>
            <a:endParaRPr lang="pl-PL" altLang="en-SA" sz="2400" dirty="0">
              <a:latin typeface="Times New Roman" panose="02020603050405020304" pitchFamily="18" charset="0"/>
              <a:cs typeface="Times New Roman" panose="02020603050405020304" pitchFamily="18" charset="0"/>
            </a:endParaRPr>
          </a:p>
          <a:p>
            <a:endParaRPr lang="en-US" altLang="en-SA" sz="2400" dirty="0">
              <a:latin typeface="Times New Roman" panose="02020603050405020304" pitchFamily="18" charset="0"/>
              <a:cs typeface="Times New Roman" panose="02020603050405020304" pitchFamily="18" charset="0"/>
            </a:endParaRPr>
          </a:p>
          <a:p>
            <a:endParaRPr lang="en-US" altLang="en-SA" sz="2400" dirty="0">
              <a:latin typeface="Times New Roman" panose="02020603050405020304" pitchFamily="18" charset="0"/>
              <a:cs typeface="Times New Roman" panose="02020603050405020304" pitchFamily="18" charset="0"/>
            </a:endParaRPr>
          </a:p>
          <a:p>
            <a:endParaRPr lang="pl-PL" altLang="en-SA" sz="2400" dirty="0">
              <a:latin typeface="Times New Roman" panose="02020603050405020304" pitchFamily="18" charset="0"/>
              <a:cs typeface="Times New Roman" panose="02020603050405020304" pitchFamily="18" charset="0"/>
            </a:endParaRPr>
          </a:p>
          <a:p>
            <a:endParaRPr lang="pl-PL" altLang="en-SA" sz="2400" dirty="0">
              <a:latin typeface="Times New Roman" panose="02020603050405020304" pitchFamily="18" charset="0"/>
              <a:cs typeface="Times New Roman" panose="02020603050405020304" pitchFamily="18" charset="0"/>
            </a:endParaRPr>
          </a:p>
          <a:p>
            <a:endParaRPr lang="en-US" altLang="en-SA" sz="2400" dirty="0">
              <a:latin typeface="Times New Roman" panose="02020603050405020304" pitchFamily="18" charset="0"/>
              <a:cs typeface="Times New Roman" panose="02020603050405020304" pitchFamily="18" charset="0"/>
            </a:endParaRPr>
          </a:p>
          <a:p>
            <a:endParaRPr lang="pl-PL" altLang="en-SA" sz="2400" dirty="0">
              <a:latin typeface="Times New Roman" panose="02020603050405020304" pitchFamily="18" charset="0"/>
              <a:cs typeface="Times New Roman" panose="02020603050405020304" pitchFamily="18" charset="0"/>
            </a:endParaRPr>
          </a:p>
          <a:p>
            <a:endParaRPr lang="en-US" altLang="en-SA" sz="2400" dirty="0"/>
          </a:p>
        </p:txBody>
      </p:sp>
      <p:sp>
        <p:nvSpPr>
          <p:cNvPr id="4" name="Slide Number Placeholder 3">
            <a:extLst>
              <a:ext uri="{FF2B5EF4-FFF2-40B4-BE49-F238E27FC236}">
                <a16:creationId xmlns:a16="http://schemas.microsoft.com/office/drawing/2014/main" id="{AE8991F5-C344-E597-CB58-A2B084414759}"/>
              </a:ext>
            </a:extLst>
          </p:cNvPr>
          <p:cNvSpPr>
            <a:spLocks noGrp="1"/>
          </p:cNvSpPr>
          <p:nvPr>
            <p:ph type="sldNum" sz="quarter" idx="12"/>
          </p:nvPr>
        </p:nvSpPr>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fld id="{06070336-A343-3647-A5AF-EDC7AD838A35}" type="slidenum">
              <a:rPr lang="en-US" altLang="en-SA" sz="1400">
                <a:solidFill>
                  <a:srgbClr val="FFFFFF"/>
                </a:solidFill>
                <a:latin typeface="Franklin Gothic Book" panose="020B0503020102020204" pitchFamily="34" charset="0"/>
              </a:rPr>
              <a:pPr eaLnBrk="1" hangingPunct="1"/>
              <a:t>36</a:t>
            </a:fld>
            <a:endParaRPr lang="en-US" altLang="en-SA" sz="1400">
              <a:solidFill>
                <a:srgbClr val="FFFFFF"/>
              </a:solidFill>
              <a:latin typeface="Franklin Gothic Book" panose="020B0503020102020204" pitchFamily="3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E33E8DB1-A251-935E-2E4F-0BDE15185B23}"/>
              </a:ext>
            </a:extLst>
          </p:cNvPr>
          <p:cNvSpPr>
            <a:spLocks noChangeArrowheads="1"/>
          </p:cNvSpPr>
          <p:nvPr/>
        </p:nvSpPr>
        <p:spPr bwMode="auto">
          <a:xfrm>
            <a:off x="457200" y="304800"/>
            <a:ext cx="8229600" cy="717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endParaRPr lang="en-SA" altLang="en-SA" sz="4400">
              <a:solidFill>
                <a:schemeClr val="tx2"/>
              </a:solidFill>
            </a:endParaRPr>
          </a:p>
        </p:txBody>
      </p:sp>
      <p:sp>
        <p:nvSpPr>
          <p:cNvPr id="19459" name="Rectangle 3">
            <a:extLst>
              <a:ext uri="{FF2B5EF4-FFF2-40B4-BE49-F238E27FC236}">
                <a16:creationId xmlns:a16="http://schemas.microsoft.com/office/drawing/2014/main" id="{512946AD-2926-0C62-04EB-AC424C9F9B94}"/>
              </a:ext>
            </a:extLst>
          </p:cNvPr>
          <p:cNvSpPr>
            <a:spLocks noChangeArrowheads="1"/>
          </p:cNvSpPr>
          <p:nvPr/>
        </p:nvSpPr>
        <p:spPr bwMode="auto">
          <a:xfrm>
            <a:off x="673100" y="4905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endParaRPr lang="en-SA" altLang="en-SA" sz="4400">
              <a:solidFill>
                <a:schemeClr val="tx2"/>
              </a:solidFill>
            </a:endParaRPr>
          </a:p>
        </p:txBody>
      </p:sp>
      <p:sp>
        <p:nvSpPr>
          <p:cNvPr id="19460" name="Rectangle 4">
            <a:extLst>
              <a:ext uri="{FF2B5EF4-FFF2-40B4-BE49-F238E27FC236}">
                <a16:creationId xmlns:a16="http://schemas.microsoft.com/office/drawing/2014/main" id="{A4934A07-39E5-1ECB-6DF4-AB385CD06395}"/>
              </a:ext>
            </a:extLst>
          </p:cNvPr>
          <p:cNvSpPr>
            <a:spLocks noChangeArrowheads="1"/>
          </p:cNvSpPr>
          <p:nvPr/>
        </p:nvSpPr>
        <p:spPr bwMode="auto">
          <a:xfrm>
            <a:off x="673100" y="217487"/>
            <a:ext cx="8229600" cy="784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r>
              <a:rPr lang="en-US" altLang="en-SA" sz="3200" b="1" dirty="0">
                <a:solidFill>
                  <a:srgbClr val="FF0000"/>
                </a:solidFill>
              </a:rPr>
              <a:t>Acute Hemolytic Transfusion Reaction</a:t>
            </a:r>
            <a:r>
              <a:rPr lang="en-US" altLang="en-SA" sz="3200" dirty="0">
                <a:solidFill>
                  <a:srgbClr val="FF0000"/>
                </a:solidFill>
              </a:rPr>
              <a:t>                                                                 </a:t>
            </a:r>
            <a:endParaRPr lang="en-US" altLang="en-SA" dirty="0">
              <a:solidFill>
                <a:srgbClr val="FF0000"/>
              </a:solidFill>
            </a:endParaRPr>
          </a:p>
        </p:txBody>
      </p:sp>
      <p:sp>
        <p:nvSpPr>
          <p:cNvPr id="19461" name="Text Box 5">
            <a:extLst>
              <a:ext uri="{FF2B5EF4-FFF2-40B4-BE49-F238E27FC236}">
                <a16:creationId xmlns:a16="http://schemas.microsoft.com/office/drawing/2014/main" id="{99983A8F-7B57-8DA6-64A9-CC72BD03A01D}"/>
              </a:ext>
            </a:extLst>
          </p:cNvPr>
          <p:cNvSpPr txBox="1">
            <a:spLocks noChangeArrowheads="1"/>
          </p:cNvSpPr>
          <p:nvPr/>
        </p:nvSpPr>
        <p:spPr bwMode="auto">
          <a:xfrm>
            <a:off x="1223962" y="2172146"/>
            <a:ext cx="71278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spcBef>
                <a:spcPct val="50000"/>
              </a:spcBef>
            </a:pPr>
            <a:r>
              <a:rPr lang="en-US" altLang="en-SA" b="1" dirty="0">
                <a:solidFill>
                  <a:srgbClr val="0070C0"/>
                </a:solidFill>
              </a:rPr>
              <a:t>Ab (in recipient serum) + Ag (on RBC donor)</a:t>
            </a:r>
            <a:endParaRPr lang="en-US" altLang="en-SA" b="1" u="sng" dirty="0">
              <a:solidFill>
                <a:srgbClr val="0070C0"/>
              </a:solidFill>
            </a:endParaRPr>
          </a:p>
        </p:txBody>
      </p:sp>
      <p:sp>
        <p:nvSpPr>
          <p:cNvPr id="19462" name="Text Box 6">
            <a:extLst>
              <a:ext uri="{FF2B5EF4-FFF2-40B4-BE49-F238E27FC236}">
                <a16:creationId xmlns:a16="http://schemas.microsoft.com/office/drawing/2014/main" id="{A5270B87-9C7A-AADC-CB1E-F1899E95ACDC}"/>
              </a:ext>
            </a:extLst>
          </p:cNvPr>
          <p:cNvSpPr txBox="1">
            <a:spLocks noChangeArrowheads="1"/>
          </p:cNvSpPr>
          <p:nvPr/>
        </p:nvSpPr>
        <p:spPr bwMode="auto">
          <a:xfrm>
            <a:off x="2743200" y="3124200"/>
            <a:ext cx="4606925" cy="216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r>
              <a:rPr lang="en-US" altLang="en-SA" dirty="0">
                <a:solidFill>
                  <a:schemeClr val="hlink"/>
                </a:solidFill>
              </a:rPr>
              <a:t>-</a:t>
            </a:r>
            <a:r>
              <a:rPr lang="en-US" altLang="en-SA" dirty="0"/>
              <a:t>Neuroendocrine responses</a:t>
            </a:r>
          </a:p>
          <a:p>
            <a:pPr eaLnBrk="1" hangingPunct="1">
              <a:spcBef>
                <a:spcPct val="50000"/>
              </a:spcBef>
            </a:pPr>
            <a:r>
              <a:rPr lang="en-US" altLang="en-SA" dirty="0"/>
              <a:t>-Complement Activation</a:t>
            </a:r>
          </a:p>
          <a:p>
            <a:pPr eaLnBrk="1" hangingPunct="1">
              <a:spcBef>
                <a:spcPct val="50000"/>
              </a:spcBef>
            </a:pPr>
            <a:r>
              <a:rPr lang="en-US" altLang="en-SA" dirty="0"/>
              <a:t>-Coagulation Activation</a:t>
            </a:r>
          </a:p>
          <a:p>
            <a:pPr eaLnBrk="1" hangingPunct="1">
              <a:spcBef>
                <a:spcPct val="50000"/>
              </a:spcBef>
            </a:pPr>
            <a:r>
              <a:rPr lang="en-US" altLang="en-SA" dirty="0"/>
              <a:t>- Cytokines Effects</a:t>
            </a:r>
          </a:p>
        </p:txBody>
      </p:sp>
      <p:sp>
        <p:nvSpPr>
          <p:cNvPr id="19463" name="Text Box 7">
            <a:extLst>
              <a:ext uri="{FF2B5EF4-FFF2-40B4-BE49-F238E27FC236}">
                <a16:creationId xmlns:a16="http://schemas.microsoft.com/office/drawing/2014/main" id="{FAE92B21-644D-4620-D07E-B1D74153F59C}"/>
              </a:ext>
            </a:extLst>
          </p:cNvPr>
          <p:cNvSpPr txBox="1">
            <a:spLocks noChangeArrowheads="1"/>
          </p:cNvSpPr>
          <p:nvPr/>
        </p:nvSpPr>
        <p:spPr bwMode="auto">
          <a:xfrm>
            <a:off x="1547813" y="5805488"/>
            <a:ext cx="59769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spcBef>
                <a:spcPct val="50000"/>
              </a:spcBef>
            </a:pPr>
            <a:r>
              <a:rPr lang="en-US" altLang="en-SA" b="1" dirty="0">
                <a:solidFill>
                  <a:srgbClr val="C00000"/>
                </a:solidFill>
              </a:rPr>
              <a:t>Acute hemolytic transfusion reaction</a:t>
            </a:r>
          </a:p>
        </p:txBody>
      </p:sp>
      <p:sp>
        <p:nvSpPr>
          <p:cNvPr id="19464" name="Line 8">
            <a:extLst>
              <a:ext uri="{FF2B5EF4-FFF2-40B4-BE49-F238E27FC236}">
                <a16:creationId xmlns:a16="http://schemas.microsoft.com/office/drawing/2014/main" id="{AD006C78-DCDC-8AA4-AF4E-9F453D6A6603}"/>
              </a:ext>
            </a:extLst>
          </p:cNvPr>
          <p:cNvSpPr>
            <a:spLocks noChangeShapeType="1"/>
          </p:cNvSpPr>
          <p:nvPr/>
        </p:nvSpPr>
        <p:spPr bwMode="auto">
          <a:xfrm>
            <a:off x="4572000" y="2781300"/>
            <a:ext cx="0" cy="4318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SA"/>
          </a:p>
        </p:txBody>
      </p:sp>
      <p:sp>
        <p:nvSpPr>
          <p:cNvPr id="19465" name="Line 9">
            <a:extLst>
              <a:ext uri="{FF2B5EF4-FFF2-40B4-BE49-F238E27FC236}">
                <a16:creationId xmlns:a16="http://schemas.microsoft.com/office/drawing/2014/main" id="{7F01CE46-3295-6052-0DB8-E0DE4535AB7F}"/>
              </a:ext>
            </a:extLst>
          </p:cNvPr>
          <p:cNvSpPr>
            <a:spLocks noChangeShapeType="1"/>
          </p:cNvSpPr>
          <p:nvPr/>
        </p:nvSpPr>
        <p:spPr bwMode="auto">
          <a:xfrm>
            <a:off x="4572000" y="5373688"/>
            <a:ext cx="0" cy="4318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SA"/>
          </a:p>
        </p:txBody>
      </p:sp>
      <p:sp>
        <p:nvSpPr>
          <p:cNvPr id="19466" name="Rectangle 10">
            <a:extLst>
              <a:ext uri="{FF2B5EF4-FFF2-40B4-BE49-F238E27FC236}">
                <a16:creationId xmlns:a16="http://schemas.microsoft.com/office/drawing/2014/main" id="{DC052DD0-B0EB-DB1C-9729-C9AF7D572368}"/>
              </a:ext>
            </a:extLst>
          </p:cNvPr>
          <p:cNvSpPr>
            <a:spLocks noChangeArrowheads="1"/>
          </p:cNvSpPr>
          <p:nvPr/>
        </p:nvSpPr>
        <p:spPr bwMode="auto">
          <a:xfrm>
            <a:off x="771504" y="1484313"/>
            <a:ext cx="24336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spcBef>
                <a:spcPct val="20000"/>
              </a:spcBef>
            </a:pPr>
            <a:r>
              <a:rPr lang="en-US" altLang="en-SA" dirty="0"/>
              <a:t> </a:t>
            </a:r>
            <a:r>
              <a:rPr lang="en-US" altLang="en-SA" b="1" dirty="0">
                <a:solidFill>
                  <a:srgbClr val="FF0000"/>
                </a:solidFill>
              </a:rPr>
              <a:t>Pathophysiology</a:t>
            </a:r>
          </a:p>
        </p:txBody>
      </p:sp>
      <p:sp>
        <p:nvSpPr>
          <p:cNvPr id="11" name="Slide Number Placeholder 10">
            <a:extLst>
              <a:ext uri="{FF2B5EF4-FFF2-40B4-BE49-F238E27FC236}">
                <a16:creationId xmlns:a16="http://schemas.microsoft.com/office/drawing/2014/main" id="{E641AEFA-6072-12A0-918E-D687F75DA29A}"/>
              </a:ext>
            </a:extLst>
          </p:cNvPr>
          <p:cNvSpPr>
            <a:spLocks noGrp="1"/>
          </p:cNvSpPr>
          <p:nvPr>
            <p:ph type="sldNum" sz="quarter" idx="12"/>
          </p:nvPr>
        </p:nvSpPr>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fld id="{97BA7C8E-6D94-034D-BF88-F6797749FE7B}" type="slidenum">
              <a:rPr lang="en-US" altLang="en-SA" sz="1400">
                <a:solidFill>
                  <a:srgbClr val="FFFFFF"/>
                </a:solidFill>
                <a:latin typeface="Franklin Gothic Book" panose="020B0503020102020204" pitchFamily="34" charset="0"/>
              </a:rPr>
              <a:pPr eaLnBrk="1" hangingPunct="1"/>
              <a:t>37</a:t>
            </a:fld>
            <a:endParaRPr lang="en-US" altLang="en-SA" sz="1400">
              <a:solidFill>
                <a:srgbClr val="FFFFFF"/>
              </a:solidFill>
              <a:latin typeface="Franklin Gothic Book" panose="020B0503020102020204" pitchFamily="34"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a:extLst>
              <a:ext uri="{FF2B5EF4-FFF2-40B4-BE49-F238E27FC236}">
                <a16:creationId xmlns:a16="http://schemas.microsoft.com/office/drawing/2014/main" id="{91860895-E8A5-500A-FD68-CFB26BB61999}"/>
              </a:ext>
            </a:extLst>
          </p:cNvPr>
          <p:cNvSpPr>
            <a:spLocks noGrp="1" noChangeArrowheads="1"/>
          </p:cNvSpPr>
          <p:nvPr>
            <p:ph sz="quarter" idx="1"/>
          </p:nvPr>
        </p:nvSpPr>
        <p:spPr>
          <a:xfrm>
            <a:off x="791902" y="1382712"/>
            <a:ext cx="7560195" cy="4789488"/>
          </a:xfrm>
        </p:spPr>
        <p:txBody>
          <a:bodyPr/>
          <a:lstStyle/>
          <a:p>
            <a:pPr algn="just">
              <a:lnSpc>
                <a:spcPct val="150000"/>
              </a:lnSpc>
            </a:pPr>
            <a:r>
              <a:rPr lang="en-US" altLang="en-SA" sz="2400" dirty="0">
                <a:latin typeface="Times New Roman" panose="02020603050405020304" pitchFamily="18" charset="0"/>
                <a:cs typeface="Times New Roman" panose="02020603050405020304" pitchFamily="18" charset="0"/>
              </a:rPr>
              <a:t>If a </a:t>
            </a:r>
            <a:r>
              <a:rPr lang="en-US" altLang="en-SA" sz="2400" dirty="0" err="1">
                <a:latin typeface="Times New Roman" panose="02020603050405020304" pitchFamily="18" charset="0"/>
                <a:cs typeface="Times New Roman" panose="02020603050405020304" pitchFamily="18" charset="0"/>
              </a:rPr>
              <a:t>patientís</a:t>
            </a:r>
            <a:r>
              <a:rPr lang="en-US" altLang="en-SA" sz="2400" dirty="0">
                <a:latin typeface="Times New Roman" panose="02020603050405020304" pitchFamily="18" charset="0"/>
                <a:cs typeface="Times New Roman" panose="02020603050405020304" pitchFamily="18" charset="0"/>
              </a:rPr>
              <a:t> </a:t>
            </a:r>
            <a:r>
              <a:rPr lang="en-US" altLang="en-SA" sz="2400" dirty="0" err="1">
                <a:latin typeface="Times New Roman" panose="02020603050405020304" pitchFamily="18" charset="0"/>
                <a:cs typeface="Times New Roman" panose="02020603050405020304" pitchFamily="18" charset="0"/>
              </a:rPr>
              <a:t>haemoglobin</a:t>
            </a:r>
            <a:r>
              <a:rPr lang="en-US" altLang="en-SA" sz="2400" dirty="0">
                <a:latin typeface="Times New Roman" panose="02020603050405020304" pitchFamily="18" charset="0"/>
                <a:cs typeface="Times New Roman" panose="02020603050405020304" pitchFamily="18" charset="0"/>
              </a:rPr>
              <a:t> level is greater than 145 g/l then for most common operations autologous blood should not be collected, as 90% would only be discarded.</a:t>
            </a:r>
          </a:p>
          <a:p>
            <a:pPr algn="just">
              <a:lnSpc>
                <a:spcPct val="150000"/>
              </a:lnSpc>
              <a:buFont typeface="Wingdings 2" pitchFamily="2" charset="2"/>
              <a:buNone/>
            </a:pPr>
            <a:endParaRPr lang="en-US" altLang="en-SA" sz="800" dirty="0">
              <a:latin typeface="Times New Roman" panose="02020603050405020304" pitchFamily="18" charset="0"/>
              <a:cs typeface="Times New Roman" panose="02020603050405020304" pitchFamily="18" charset="0"/>
            </a:endParaRPr>
          </a:p>
          <a:p>
            <a:pPr algn="just">
              <a:lnSpc>
                <a:spcPct val="150000"/>
              </a:lnSpc>
            </a:pPr>
            <a:r>
              <a:rPr lang="en-US" altLang="en-SA" sz="2400" dirty="0">
                <a:latin typeface="Times New Roman" panose="02020603050405020304" pitchFamily="18" charset="0"/>
                <a:cs typeface="Times New Roman" panose="02020603050405020304" pitchFamily="18" charset="0"/>
              </a:rPr>
              <a:t>Improvements in the quality of transfused blood, by, for example, the removal of white blood cells, leucodepletion, eliminate the theoretical risk that transfusion might lead to cancer recurrence or postoperative infection.</a:t>
            </a:r>
          </a:p>
          <a:p>
            <a:pPr algn="just">
              <a:lnSpc>
                <a:spcPct val="150000"/>
              </a:lnSpc>
            </a:pPr>
            <a:endParaRPr lang="en-US" altLang="en-SA" sz="2400" dirty="0">
              <a:latin typeface="Times New Roman" panose="02020603050405020304" pitchFamily="18" charset="0"/>
              <a:cs typeface="Times New Roman" panose="02020603050405020304" pitchFamily="18" charset="0"/>
            </a:endParaRPr>
          </a:p>
        </p:txBody>
      </p:sp>
      <p:sp>
        <p:nvSpPr>
          <p:cNvPr id="20483" name="Rectangle 2">
            <a:extLst>
              <a:ext uri="{FF2B5EF4-FFF2-40B4-BE49-F238E27FC236}">
                <a16:creationId xmlns:a16="http://schemas.microsoft.com/office/drawing/2014/main" id="{FF781C3D-7C64-8059-F908-2F29705235FE}"/>
              </a:ext>
            </a:extLst>
          </p:cNvPr>
          <p:cNvSpPr>
            <a:spLocks noGrp="1" noChangeArrowheads="1"/>
          </p:cNvSpPr>
          <p:nvPr>
            <p:ph type="title"/>
          </p:nvPr>
        </p:nvSpPr>
        <p:spPr>
          <a:xfrm>
            <a:off x="2339752" y="296862"/>
            <a:ext cx="3960812" cy="777875"/>
          </a:xfrm>
        </p:spPr>
        <p:txBody>
          <a:bodyPr/>
          <a:lstStyle/>
          <a:p>
            <a:pPr algn="ctr"/>
            <a:r>
              <a:rPr lang="en-US" altLang="en-SA" sz="3200" b="1" dirty="0">
                <a:solidFill>
                  <a:srgbClr val="C00000"/>
                </a:solidFill>
                <a:latin typeface="Times New Roman" panose="02020603050405020304" pitchFamily="18" charset="0"/>
                <a:ea typeface="+mn-ea"/>
                <a:cs typeface="Arial" panose="020B0604020202020204" pitchFamily="34" charset="0"/>
              </a:rPr>
              <a:t>Blood transfusion</a:t>
            </a:r>
          </a:p>
        </p:txBody>
      </p:sp>
      <p:sp>
        <p:nvSpPr>
          <p:cNvPr id="5" name="Slide Number Placeholder 4">
            <a:extLst>
              <a:ext uri="{FF2B5EF4-FFF2-40B4-BE49-F238E27FC236}">
                <a16:creationId xmlns:a16="http://schemas.microsoft.com/office/drawing/2014/main" id="{3F7C7FF3-9044-A64D-EB79-95ADD23DB574}"/>
              </a:ext>
            </a:extLst>
          </p:cNvPr>
          <p:cNvSpPr>
            <a:spLocks noGrp="1"/>
          </p:cNvSpPr>
          <p:nvPr>
            <p:ph type="sldNum" sz="quarter" idx="12"/>
          </p:nvPr>
        </p:nvSpPr>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fld id="{44CC7FB4-6C50-704B-BD1F-A18EF962D9B7}" type="slidenum">
              <a:rPr lang="en-US" altLang="en-SA" sz="1400">
                <a:solidFill>
                  <a:srgbClr val="FFFFFF"/>
                </a:solidFill>
                <a:latin typeface="Franklin Gothic Book" panose="020B0503020102020204" pitchFamily="34" charset="0"/>
              </a:rPr>
              <a:pPr eaLnBrk="1" hangingPunct="1"/>
              <a:t>38</a:t>
            </a:fld>
            <a:endParaRPr lang="en-US" altLang="en-SA" sz="1400">
              <a:solidFill>
                <a:srgbClr val="FFFFFF"/>
              </a:solidFill>
              <a:latin typeface="Franklin Gothic Book" panose="020B0503020102020204" pitchFamily="34"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ED461CA7-E2B0-5C74-D24D-0DA6A144AF16}"/>
              </a:ext>
            </a:extLst>
          </p:cNvPr>
          <p:cNvSpPr>
            <a:spLocks noGrp="1"/>
          </p:cNvSpPr>
          <p:nvPr>
            <p:ph type="title"/>
          </p:nvPr>
        </p:nvSpPr>
        <p:spPr>
          <a:xfrm>
            <a:off x="613569" y="260648"/>
            <a:ext cx="7772400" cy="706437"/>
          </a:xfrm>
        </p:spPr>
        <p:txBody>
          <a:bodyPr/>
          <a:lstStyle/>
          <a:p>
            <a:pPr algn="ctr"/>
            <a:r>
              <a:rPr lang="en-US" altLang="en-SA" sz="3200" b="1" dirty="0">
                <a:solidFill>
                  <a:srgbClr val="C00000"/>
                </a:solidFill>
                <a:latin typeface="Times New Roman" panose="02020603050405020304" pitchFamily="18" charset="0"/>
                <a:ea typeface="+mn-ea"/>
                <a:cs typeface="Arial" panose="020B0604020202020204" pitchFamily="34" charset="0"/>
              </a:rPr>
              <a:t>Complications of Blood Transfusion</a:t>
            </a:r>
          </a:p>
        </p:txBody>
      </p:sp>
      <p:sp>
        <p:nvSpPr>
          <p:cNvPr id="21507" name="Content Placeholder 2">
            <a:extLst>
              <a:ext uri="{FF2B5EF4-FFF2-40B4-BE49-F238E27FC236}">
                <a16:creationId xmlns:a16="http://schemas.microsoft.com/office/drawing/2014/main" id="{D3C16C96-7325-0883-D8F7-1A60AB7D52C1}"/>
              </a:ext>
            </a:extLst>
          </p:cNvPr>
          <p:cNvSpPr>
            <a:spLocks noGrp="1"/>
          </p:cNvSpPr>
          <p:nvPr>
            <p:ph sz="quarter" idx="1"/>
          </p:nvPr>
        </p:nvSpPr>
        <p:spPr>
          <a:xfrm>
            <a:off x="827584" y="1520824"/>
            <a:ext cx="7702550" cy="4212431"/>
          </a:xfrm>
        </p:spPr>
        <p:txBody>
          <a:bodyPr/>
          <a:lstStyle/>
          <a:p>
            <a:pPr algn="just">
              <a:lnSpc>
                <a:spcPct val="150000"/>
              </a:lnSpc>
            </a:pPr>
            <a:r>
              <a:rPr lang="en-US" altLang="en-SA" sz="2400" dirty="0">
                <a:latin typeface="Times New Roman" panose="02020603050405020304" pitchFamily="18" charset="0"/>
                <a:cs typeface="Times New Roman" panose="02020603050405020304" pitchFamily="18" charset="0"/>
              </a:rPr>
              <a:t>Bacterial contamination of packed RBCs occurs rarely, possibly due to inadequate aseptic technique during collection or to transient asymptomatic donor bacteremia.</a:t>
            </a:r>
          </a:p>
          <a:p>
            <a:pPr algn="just">
              <a:lnSpc>
                <a:spcPct val="150000"/>
              </a:lnSpc>
              <a:buFont typeface="Wingdings 2" pitchFamily="2" charset="2"/>
              <a:buNone/>
            </a:pPr>
            <a:endParaRPr lang="en-US" altLang="en-SA" sz="2400" dirty="0">
              <a:latin typeface="Times New Roman" panose="02020603050405020304" pitchFamily="18" charset="0"/>
              <a:cs typeface="Times New Roman" panose="02020603050405020304" pitchFamily="18" charset="0"/>
            </a:endParaRPr>
          </a:p>
          <a:p>
            <a:pPr algn="just">
              <a:lnSpc>
                <a:spcPct val="150000"/>
              </a:lnSpc>
            </a:pPr>
            <a:r>
              <a:rPr lang="en-US" altLang="en-SA" sz="2400" dirty="0">
                <a:latin typeface="Times New Roman" panose="02020603050405020304" pitchFamily="18" charset="0"/>
                <a:cs typeface="Times New Roman" panose="02020603050405020304" pitchFamily="18" charset="0"/>
              </a:rPr>
              <a:t>Malaria is transmitted easily through infected RBCs. Many donors are unaware that they have malaria, which may be latent and transmissible for 10 to 15 years.</a:t>
            </a:r>
          </a:p>
        </p:txBody>
      </p:sp>
      <p:sp>
        <p:nvSpPr>
          <p:cNvPr id="4" name="Slide Number Placeholder 3">
            <a:extLst>
              <a:ext uri="{FF2B5EF4-FFF2-40B4-BE49-F238E27FC236}">
                <a16:creationId xmlns:a16="http://schemas.microsoft.com/office/drawing/2014/main" id="{5D06ED01-958D-C651-000D-DA6920D48B08}"/>
              </a:ext>
            </a:extLst>
          </p:cNvPr>
          <p:cNvSpPr>
            <a:spLocks noGrp="1"/>
          </p:cNvSpPr>
          <p:nvPr>
            <p:ph type="sldNum" sz="quarter" idx="12"/>
          </p:nvPr>
        </p:nvSpPr>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fld id="{DF08163C-93B6-AF44-B05F-30E260487C96}" type="slidenum">
              <a:rPr lang="en-US" altLang="en-SA" sz="1400">
                <a:solidFill>
                  <a:srgbClr val="FFFFFF"/>
                </a:solidFill>
                <a:latin typeface="Franklin Gothic Book" panose="020B0503020102020204" pitchFamily="34" charset="0"/>
              </a:rPr>
              <a:pPr eaLnBrk="1" hangingPunct="1"/>
              <a:t>39</a:t>
            </a:fld>
            <a:endParaRPr lang="en-US" altLang="en-SA" sz="1400">
              <a:solidFill>
                <a:srgbClr val="FFFFFF"/>
              </a:solidFill>
              <a:latin typeface="Franklin Gothic Book" panose="020B05030201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2"/>
          <p:cNvSpPr>
            <a:spLocks noGrp="1"/>
          </p:cNvSpPr>
          <p:nvPr>
            <p:ph type="title"/>
          </p:nvPr>
        </p:nvSpPr>
        <p:spPr bwMode="auto">
          <a:xfrm>
            <a:off x="330199" y="300038"/>
            <a:ext cx="8229601" cy="939800"/>
          </a:xfrm>
        </p:spPr>
        <p:txBody>
          <a:bodyPr wrap="square" lIns="91440" tIns="45720" rIns="91440" bIns="45720" numCol="1" anchorCtr="0" compatLnSpc="1">
            <a:prstTxWarp prst="textNoShape">
              <a:avLst/>
            </a:prstTxWarp>
            <a:normAutofit fontScale="90000"/>
          </a:bodyPr>
          <a:lstStyle/>
          <a:p>
            <a:pPr algn="ctr">
              <a:defRPr/>
            </a:pPr>
            <a:br>
              <a:rPr lang="en-GB" sz="3600" b="1" dirty="0">
                <a:solidFill>
                  <a:srgbClr val="0070C0"/>
                </a:solidFill>
                <a:latin typeface="Times New Roman" panose="02020603050405020304" pitchFamily="18" charset="0"/>
                <a:cs typeface="Times New Roman" panose="02020603050405020304" pitchFamily="18" charset="0"/>
              </a:rPr>
            </a:br>
            <a:br>
              <a:rPr lang="en-GB" sz="3600" b="1" dirty="0">
                <a:solidFill>
                  <a:srgbClr val="0070C0"/>
                </a:solidFill>
                <a:latin typeface="Times New Roman" panose="02020603050405020304" pitchFamily="18" charset="0"/>
                <a:cs typeface="Times New Roman" panose="02020603050405020304" pitchFamily="18" charset="0"/>
              </a:rPr>
            </a:br>
            <a:br>
              <a:rPr lang="en-GB" sz="3600" b="1" dirty="0">
                <a:solidFill>
                  <a:srgbClr val="0070C0"/>
                </a:solidFill>
                <a:latin typeface="Times New Roman" panose="02020603050405020304" pitchFamily="18" charset="0"/>
                <a:cs typeface="Times New Roman" panose="02020603050405020304" pitchFamily="18" charset="0"/>
              </a:rPr>
            </a:br>
            <a:br>
              <a:rPr lang="en-GB" sz="3600" b="1" dirty="0">
                <a:solidFill>
                  <a:srgbClr val="0070C0"/>
                </a:solidFill>
                <a:latin typeface="Times New Roman" panose="02020603050405020304" pitchFamily="18" charset="0"/>
                <a:cs typeface="Times New Roman" panose="02020603050405020304" pitchFamily="18" charset="0"/>
              </a:rPr>
            </a:br>
            <a:br>
              <a:rPr lang="en-GB" sz="3600" b="1" dirty="0">
                <a:solidFill>
                  <a:srgbClr val="0070C0"/>
                </a:solidFill>
                <a:latin typeface="Times New Roman" panose="02020603050405020304" pitchFamily="18" charset="0"/>
                <a:cs typeface="Times New Roman" panose="02020603050405020304" pitchFamily="18" charset="0"/>
              </a:rPr>
            </a:br>
            <a:br>
              <a:rPr lang="en-GB" sz="3600" b="1" dirty="0">
                <a:solidFill>
                  <a:srgbClr val="0070C0"/>
                </a:solidFill>
                <a:latin typeface="Times New Roman" panose="02020603050405020304" pitchFamily="18" charset="0"/>
                <a:cs typeface="Times New Roman" panose="02020603050405020304" pitchFamily="18" charset="0"/>
              </a:rPr>
            </a:br>
            <a:r>
              <a:rPr lang="en-GB" sz="3600" b="1" dirty="0">
                <a:solidFill>
                  <a:srgbClr val="0070C0"/>
                </a:solidFill>
                <a:latin typeface="Times New Roman" panose="02020603050405020304" pitchFamily="18" charset="0"/>
                <a:cs typeface="Times New Roman" panose="02020603050405020304" pitchFamily="18" charset="0"/>
              </a:rPr>
              <a:t>Synthesis of blood group substances</a:t>
            </a:r>
            <a:br>
              <a:rPr lang="en-GB" sz="3600" dirty="0">
                <a:latin typeface="Times New Roman" panose="02020603050405020304" pitchFamily="18" charset="0"/>
                <a:cs typeface="Times New Roman" panose="02020603050405020304" pitchFamily="18" charset="0"/>
              </a:rPr>
            </a:br>
            <a:r>
              <a:rPr lang="en-GB" sz="3600" dirty="0">
                <a:solidFill>
                  <a:srgbClr val="CC0099"/>
                </a:solidFill>
                <a:latin typeface="Times New Roman" panose="02020603050405020304" pitchFamily="18" charset="0"/>
                <a:cs typeface="Times New Roman" panose="02020603050405020304" pitchFamily="18" charset="0"/>
              </a:rPr>
              <a:t>  </a:t>
            </a:r>
            <a:r>
              <a:rPr lang="en-GB" sz="3100" b="1" dirty="0">
                <a:solidFill>
                  <a:srgbClr val="CC0099"/>
                </a:solidFill>
                <a:latin typeface="Times New Roman" panose="02020603050405020304" pitchFamily="18" charset="0"/>
                <a:cs typeface="Times New Roman" panose="02020603050405020304" pitchFamily="18" charset="0"/>
              </a:rPr>
              <a:t>1. H/O substance (H or O antigen)</a:t>
            </a:r>
            <a:r>
              <a:rPr lang="en-GB" sz="3100" b="1" dirty="0">
                <a:solidFill>
                  <a:schemeClr val="tx1"/>
                </a:solidFill>
                <a:latin typeface="Times New Roman" panose="02020603050405020304" pitchFamily="18" charset="0"/>
                <a:cs typeface="Times New Roman" panose="02020603050405020304" pitchFamily="18" charset="0"/>
              </a:rPr>
              <a:t> </a:t>
            </a:r>
            <a:endParaRPr lang="en-GB" sz="3100" b="1" dirty="0">
              <a:solidFill>
                <a:srgbClr val="CC0000"/>
              </a:solidFill>
              <a:effectLst/>
              <a:latin typeface="Times New Roman" panose="02020603050405020304" pitchFamily="18" charset="0"/>
              <a:cs typeface="Times New Roman" panose="02020603050405020304" pitchFamily="18" charset="0"/>
            </a:endParaRPr>
          </a:p>
        </p:txBody>
      </p:sp>
      <p:sp>
        <p:nvSpPr>
          <p:cNvPr id="40963" name="Rectangle 3"/>
          <p:cNvSpPr>
            <a:spLocks noGrp="1"/>
          </p:cNvSpPr>
          <p:nvPr>
            <p:ph type="body" idx="1"/>
          </p:nvPr>
        </p:nvSpPr>
        <p:spPr>
          <a:xfrm>
            <a:off x="611560" y="1443038"/>
            <a:ext cx="7948240" cy="2519362"/>
          </a:xfrm>
        </p:spPr>
        <p:txBody>
          <a:bodyPr/>
          <a:lstStyle/>
          <a:p>
            <a:pPr algn="just"/>
            <a:r>
              <a:rPr lang="en-GB" sz="2400" dirty="0">
                <a:latin typeface="Times New Roman" panose="02020603050405020304" pitchFamily="18" charset="0"/>
                <a:cs typeface="Times New Roman" panose="02020603050405020304" pitchFamily="18" charset="0"/>
              </a:rPr>
              <a:t>Is the </a:t>
            </a:r>
            <a:r>
              <a:rPr lang="en-GB" sz="2400" b="1" dirty="0">
                <a:solidFill>
                  <a:srgbClr val="217A8F"/>
                </a:solidFill>
                <a:latin typeface="Times New Roman" panose="02020603050405020304" pitchFamily="18" charset="0"/>
                <a:cs typeface="Times New Roman" panose="02020603050405020304" pitchFamily="18" charset="0"/>
              </a:rPr>
              <a:t>precursor</a:t>
            </a:r>
            <a:r>
              <a:rPr lang="en-GB" sz="2400" dirty="0">
                <a:latin typeface="Times New Roman" panose="02020603050405020304" pitchFamily="18" charset="0"/>
                <a:cs typeface="Times New Roman" panose="02020603050405020304" pitchFamily="18" charset="0"/>
              </a:rPr>
              <a:t> of both A substance (A antigen) and B substance (B antigen)</a:t>
            </a:r>
          </a:p>
          <a:p>
            <a:pPr algn="just"/>
            <a:endParaRPr lang="en-GB" sz="2400" dirty="0">
              <a:latin typeface="Times New Roman" panose="02020603050405020304" pitchFamily="18" charset="0"/>
              <a:cs typeface="Times New Roman" panose="02020603050405020304" pitchFamily="18" charset="0"/>
            </a:endParaRPr>
          </a:p>
          <a:p>
            <a:pPr algn="just"/>
            <a:r>
              <a:rPr lang="en-GB" sz="2400" dirty="0">
                <a:latin typeface="Times New Roman" panose="02020603050405020304" pitchFamily="18" charset="0"/>
                <a:cs typeface="Times New Roman" panose="02020603050405020304" pitchFamily="18" charset="0"/>
              </a:rPr>
              <a:t>Is formed by the action of </a:t>
            </a:r>
            <a:r>
              <a:rPr lang="en-GB" sz="2400" b="1" dirty="0" err="1">
                <a:solidFill>
                  <a:srgbClr val="217A8F"/>
                </a:solidFill>
                <a:latin typeface="Times New Roman" panose="02020603050405020304" pitchFamily="18" charset="0"/>
                <a:cs typeface="Times New Roman" panose="02020603050405020304" pitchFamily="18" charset="0"/>
              </a:rPr>
              <a:t>Fucosyl</a:t>
            </a:r>
            <a:r>
              <a:rPr lang="en-GB" sz="2400" b="1" dirty="0">
                <a:solidFill>
                  <a:srgbClr val="217A8F"/>
                </a:solidFill>
                <a:latin typeface="Times New Roman" panose="02020603050405020304" pitchFamily="18" charset="0"/>
                <a:cs typeface="Times New Roman" panose="02020603050405020304" pitchFamily="18" charset="0"/>
              </a:rPr>
              <a:t> </a:t>
            </a:r>
            <a:r>
              <a:rPr lang="en-GB" sz="2400" b="1" dirty="0" err="1">
                <a:solidFill>
                  <a:srgbClr val="217A8F"/>
                </a:solidFill>
                <a:latin typeface="Times New Roman" panose="02020603050405020304" pitchFamily="18" charset="0"/>
                <a:cs typeface="Times New Roman" panose="02020603050405020304" pitchFamily="18" charset="0"/>
              </a:rPr>
              <a:t>Transferase</a:t>
            </a:r>
            <a:r>
              <a:rPr lang="en-GB" sz="2400" dirty="0">
                <a:solidFill>
                  <a:srgbClr val="C00000"/>
                </a:solidFill>
                <a:latin typeface="Times New Roman" panose="02020603050405020304" pitchFamily="18" charset="0"/>
                <a:cs typeface="Times New Roman" panose="02020603050405020304" pitchFamily="18" charset="0"/>
              </a:rPr>
              <a:t> </a:t>
            </a:r>
            <a:r>
              <a:rPr lang="en-GB" sz="2400" dirty="0">
                <a:latin typeface="Times New Roman" panose="02020603050405020304" pitchFamily="18" charset="0"/>
                <a:cs typeface="Times New Roman" panose="02020603050405020304" pitchFamily="18" charset="0"/>
              </a:rPr>
              <a:t>that catalyses addition of </a:t>
            </a:r>
            <a:r>
              <a:rPr lang="en-GB" sz="2400" dirty="0" err="1">
                <a:latin typeface="Times New Roman" panose="02020603050405020304" pitchFamily="18" charset="0"/>
                <a:cs typeface="Times New Roman" panose="02020603050405020304" pitchFamily="18" charset="0"/>
              </a:rPr>
              <a:t>fucose</a:t>
            </a:r>
            <a:r>
              <a:rPr lang="en-GB" sz="2400" dirty="0">
                <a:latin typeface="Times New Roman" panose="02020603050405020304" pitchFamily="18" charset="0"/>
                <a:cs typeface="Times New Roman" panose="02020603050405020304" pitchFamily="18" charset="0"/>
              </a:rPr>
              <a:t> residue to the terminal </a:t>
            </a:r>
            <a:r>
              <a:rPr lang="en-GB" sz="2400" dirty="0" err="1">
                <a:latin typeface="Times New Roman" panose="02020603050405020304" pitchFamily="18" charset="0"/>
                <a:cs typeface="Times New Roman" panose="02020603050405020304" pitchFamily="18" charset="0"/>
              </a:rPr>
              <a:t>galactose</a:t>
            </a:r>
            <a:r>
              <a:rPr lang="en-GB" sz="2400" dirty="0">
                <a:latin typeface="Times New Roman" panose="02020603050405020304" pitchFamily="18" charset="0"/>
                <a:cs typeface="Times New Roman" panose="02020603050405020304" pitchFamily="18" charset="0"/>
              </a:rPr>
              <a:t> residue of H substance precursor</a:t>
            </a:r>
          </a:p>
          <a:p>
            <a:pPr algn="just"/>
            <a:endParaRPr lang="en-GB" sz="2400" dirty="0">
              <a:latin typeface="Times New Roman" panose="02020603050405020304" pitchFamily="18" charset="0"/>
              <a:cs typeface="Times New Roman" panose="02020603050405020304" pitchFamily="18" charset="0"/>
            </a:endParaRPr>
          </a:p>
          <a:p>
            <a:pPr algn="just" eaLnBrk="1" hangingPunct="1">
              <a:spcBef>
                <a:spcPct val="0"/>
              </a:spcBef>
              <a:buClrTx/>
              <a:buSzTx/>
              <a:buFontTx/>
              <a:buNone/>
            </a:pPr>
            <a:endParaRPr lang="en-GB" sz="2400" dirty="0">
              <a:latin typeface="Times New Roman" panose="02020603050405020304" pitchFamily="18" charset="0"/>
              <a:cs typeface="Times New Roman" panose="02020603050405020304" pitchFamily="18" charset="0"/>
            </a:endParaRPr>
          </a:p>
        </p:txBody>
      </p:sp>
      <p:pic>
        <p:nvPicPr>
          <p:cNvPr id="40964" name="Picture 12" descr="HAg2"/>
          <p:cNvPicPr>
            <a:picLocks noChangeAspect="1" noChangeArrowheads="1"/>
          </p:cNvPicPr>
          <p:nvPr/>
        </p:nvPicPr>
        <p:blipFill>
          <a:blip r:embed="rId2" cstate="print"/>
          <a:srcRect/>
          <a:stretch>
            <a:fillRect/>
          </a:stretch>
        </p:blipFill>
        <p:spPr bwMode="auto">
          <a:xfrm>
            <a:off x="3912672" y="3884437"/>
            <a:ext cx="3107600" cy="2079203"/>
          </a:xfrm>
          <a:prstGeom prst="rect">
            <a:avLst/>
          </a:prstGeom>
          <a:noFill/>
          <a:ln w="9525">
            <a:noFill/>
            <a:miter lim="800000"/>
            <a:headEnd/>
            <a:tailEnd/>
          </a:ln>
        </p:spPr>
      </p:pic>
      <p:sp>
        <p:nvSpPr>
          <p:cNvPr id="40965" name="Rectangle 13"/>
          <p:cNvSpPr>
            <a:spLocks noChangeArrowheads="1"/>
          </p:cNvSpPr>
          <p:nvPr/>
        </p:nvSpPr>
        <p:spPr bwMode="auto">
          <a:xfrm>
            <a:off x="5810766" y="5474792"/>
            <a:ext cx="1084731" cy="400110"/>
          </a:xfrm>
          <a:prstGeom prst="rect">
            <a:avLst/>
          </a:prstGeom>
          <a:noFill/>
          <a:ln w="9525">
            <a:noFill/>
            <a:miter lim="800000"/>
            <a:headEnd/>
            <a:tailEnd/>
          </a:ln>
        </p:spPr>
        <p:txBody>
          <a:bodyPr wrap="square" anchor="ctr">
            <a:spAutoFit/>
          </a:bodyPr>
          <a:lstStyle/>
          <a:p>
            <a:pPr algn="just" eaLnBrk="0" hangingPunct="0">
              <a:spcBef>
                <a:spcPct val="50000"/>
              </a:spcBef>
            </a:pPr>
            <a:r>
              <a:rPr lang="en-US" sz="2000" b="1" dirty="0">
                <a:solidFill>
                  <a:srgbClr val="CC0099"/>
                </a:solidFill>
              </a:rPr>
              <a:t>Fucose</a:t>
            </a:r>
          </a:p>
        </p:txBody>
      </p:sp>
      <p:sp>
        <p:nvSpPr>
          <p:cNvPr id="40966" name="Line 14"/>
          <p:cNvSpPr>
            <a:spLocks noChangeShapeType="1"/>
          </p:cNvSpPr>
          <p:nvPr/>
        </p:nvSpPr>
        <p:spPr bwMode="auto">
          <a:xfrm flipV="1">
            <a:off x="4918591" y="5733256"/>
            <a:ext cx="892175" cy="0"/>
          </a:xfrm>
          <a:prstGeom prst="line">
            <a:avLst/>
          </a:prstGeom>
          <a:noFill/>
          <a:ln w="38100">
            <a:solidFill>
              <a:srgbClr val="CC0099"/>
            </a:solidFill>
            <a:round/>
            <a:headEnd type="triangle" w="med" len="med"/>
            <a:tailEnd/>
          </a:ln>
        </p:spPr>
        <p:txBody>
          <a:bodyPr/>
          <a:lstStyle/>
          <a:p>
            <a:endParaRPr lang="en-US"/>
          </a:p>
        </p:txBody>
      </p:sp>
      <p:sp>
        <p:nvSpPr>
          <p:cNvPr id="40967" name="Oval 15"/>
          <p:cNvSpPr>
            <a:spLocks noChangeArrowheads="1"/>
          </p:cNvSpPr>
          <p:nvPr/>
        </p:nvSpPr>
        <p:spPr bwMode="auto">
          <a:xfrm>
            <a:off x="4169043" y="5101866"/>
            <a:ext cx="749548" cy="861774"/>
          </a:xfrm>
          <a:prstGeom prst="ellipse">
            <a:avLst/>
          </a:prstGeom>
          <a:noFill/>
          <a:ln w="28575">
            <a:solidFill>
              <a:srgbClr val="CC0099"/>
            </a:solidFill>
            <a:round/>
            <a:headEnd/>
            <a:tailEnd/>
          </a:ln>
        </p:spPr>
        <p:txBody>
          <a:bodyPr wrap="none" anchor="ctr"/>
          <a:lstStyle/>
          <a:p>
            <a:pPr algn="l" rtl="0" fontAlgn="base">
              <a:spcBef>
                <a:spcPct val="0"/>
              </a:spcBef>
              <a:spcAft>
                <a:spcPct val="0"/>
              </a:spcAft>
            </a:pPr>
            <a:endParaRPr lang="en-GB" sz="2000">
              <a:latin typeface="Arial" charset="0"/>
            </a:endParaRPr>
          </a:p>
        </p:txBody>
      </p:sp>
      <p:sp>
        <p:nvSpPr>
          <p:cNvPr id="248841" name="Rectangle 20"/>
          <p:cNvSpPr>
            <a:spLocks noChangeArrowheads="1"/>
          </p:cNvSpPr>
          <p:nvPr/>
        </p:nvSpPr>
        <p:spPr bwMode="auto">
          <a:xfrm>
            <a:off x="5077172" y="5016722"/>
            <a:ext cx="1943100" cy="369332"/>
          </a:xfrm>
          <a:prstGeom prst="rect">
            <a:avLst/>
          </a:prstGeom>
          <a:gradFill rotWithShape="1">
            <a:gsLst>
              <a:gs pos="0">
                <a:schemeClr val="accent1">
                  <a:gamma/>
                  <a:tint val="0"/>
                  <a:invGamma/>
                </a:schemeClr>
              </a:gs>
              <a:gs pos="100000">
                <a:schemeClr val="accent1"/>
              </a:gs>
            </a:gsLst>
            <a:path path="shape">
              <a:fillToRect l="50000" t="50000" r="50000" b="50000"/>
            </a:path>
          </a:gradFill>
          <a:ln w="9525">
            <a:solidFill>
              <a:srgbClr val="217A8F"/>
            </a:solidFill>
            <a:miter lim="800000"/>
            <a:headEnd/>
            <a:tailEnd/>
          </a:ln>
        </p:spPr>
        <p:txBody>
          <a:bodyPr wrap="square">
            <a:spAutoFit/>
          </a:bodyPr>
          <a:lstStyle/>
          <a:p>
            <a:pPr algn="ctr">
              <a:spcBef>
                <a:spcPct val="50000"/>
              </a:spcBef>
              <a:defRPr/>
            </a:pPr>
            <a:r>
              <a:rPr lang="en-GB" sz="1800" b="1" dirty="0">
                <a:cs typeface="Times New Roman" panose="02020603050405020304" pitchFamily="18" charset="0"/>
              </a:rPr>
              <a:t>H antigen</a:t>
            </a:r>
          </a:p>
        </p:txBody>
      </p:sp>
      <p:sp>
        <p:nvSpPr>
          <p:cNvPr id="3" name="TextBox 2">
            <a:extLst>
              <a:ext uri="{FF2B5EF4-FFF2-40B4-BE49-F238E27FC236}">
                <a16:creationId xmlns:a16="http://schemas.microsoft.com/office/drawing/2014/main" id="{80A2F2F4-8E35-0F10-F0DF-92ACC19266E4}"/>
              </a:ext>
            </a:extLst>
          </p:cNvPr>
          <p:cNvSpPr txBox="1"/>
          <p:nvPr/>
        </p:nvSpPr>
        <p:spPr>
          <a:xfrm>
            <a:off x="4942210" y="5904318"/>
            <a:ext cx="3617590" cy="400110"/>
          </a:xfrm>
          <a:prstGeom prst="rect">
            <a:avLst/>
          </a:prstGeom>
          <a:noFill/>
        </p:spPr>
        <p:txBody>
          <a:bodyPr wrap="square">
            <a:spAutoFit/>
          </a:bodyPr>
          <a:lstStyle/>
          <a:p>
            <a:pPr algn="ctr" eaLnBrk="0" hangingPunct="0">
              <a:spcBef>
                <a:spcPct val="50000"/>
              </a:spcBef>
            </a:pPr>
            <a:r>
              <a:rPr lang="en-US" sz="2000" b="1" dirty="0">
                <a:solidFill>
                  <a:srgbClr val="000066"/>
                </a:solidFill>
              </a:rPr>
              <a:t>Added by </a:t>
            </a:r>
            <a:r>
              <a:rPr lang="en-US" sz="2000" b="1" dirty="0" err="1">
                <a:solidFill>
                  <a:srgbClr val="000066"/>
                </a:solidFill>
              </a:rPr>
              <a:t>Fucosyl</a:t>
            </a:r>
            <a:r>
              <a:rPr lang="en-US" sz="2000" b="1" dirty="0">
                <a:solidFill>
                  <a:srgbClr val="000066"/>
                </a:solidFill>
              </a:rPr>
              <a:t> transferase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248834"/>
                                        </p:tgtEl>
                                        <p:attrNameLst>
                                          <p:attrName>style.visibility</p:attrName>
                                        </p:attrNameLst>
                                      </p:cBhvr>
                                      <p:to>
                                        <p:strVal val="visible"/>
                                      </p:to>
                                    </p:set>
                                    <p:animEffect transition="in" filter="box(in)">
                                      <p:cBhvr>
                                        <p:cTn id="7" dur="500"/>
                                        <p:tgtEl>
                                          <p:spTgt spid="24883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40963">
                                            <p:txEl>
                                              <p:pRg st="0" end="0"/>
                                            </p:txEl>
                                          </p:spTgt>
                                        </p:tgtEl>
                                        <p:attrNameLst>
                                          <p:attrName>style.visibility</p:attrName>
                                        </p:attrNameLst>
                                      </p:cBhvr>
                                      <p:to>
                                        <p:strVal val="visible"/>
                                      </p:to>
                                    </p:set>
                                    <p:animEffect transition="in" filter="checkerboard(across)">
                                      <p:cBhvr>
                                        <p:cTn id="12" dur="500"/>
                                        <p:tgtEl>
                                          <p:spTgt spid="40963">
                                            <p:txEl>
                                              <p:pRg st="0" end="0"/>
                                            </p:txEl>
                                          </p:spTgt>
                                        </p:tgtEl>
                                      </p:cBhvr>
                                    </p:animEffect>
                                  </p:childTnLst>
                                </p:cTn>
                              </p:par>
                            </p:childTnLst>
                          </p:cTn>
                        </p:par>
                        <p:par>
                          <p:cTn id="13" fill="hold">
                            <p:stCondLst>
                              <p:cond delay="500"/>
                            </p:stCondLst>
                            <p:childTnLst>
                              <p:par>
                                <p:cTn id="14" presetID="21" presetClass="entr" presetSubtype="4" fill="hold" nodeType="afterEffect">
                                  <p:stCondLst>
                                    <p:cond delay="0"/>
                                  </p:stCondLst>
                                  <p:childTnLst>
                                    <p:set>
                                      <p:cBhvr>
                                        <p:cTn id="15" dur="1" fill="hold">
                                          <p:stCondLst>
                                            <p:cond delay="0"/>
                                          </p:stCondLst>
                                        </p:cTn>
                                        <p:tgtEl>
                                          <p:spTgt spid="40964"/>
                                        </p:tgtEl>
                                        <p:attrNameLst>
                                          <p:attrName>style.visibility</p:attrName>
                                        </p:attrNameLst>
                                      </p:cBhvr>
                                      <p:to>
                                        <p:strVal val="visible"/>
                                      </p:to>
                                    </p:set>
                                    <p:animEffect transition="in" filter="wheel(4)">
                                      <p:cBhvr>
                                        <p:cTn id="16" dur="1000"/>
                                        <p:tgtEl>
                                          <p:spTgt spid="40964"/>
                                        </p:tgtEl>
                                      </p:cBhvr>
                                    </p:animEffect>
                                  </p:childTnLst>
                                </p:cTn>
                              </p:par>
                            </p:childTnLst>
                          </p:cTn>
                        </p:par>
                        <p:par>
                          <p:cTn id="17" fill="hold">
                            <p:stCondLst>
                              <p:cond delay="1500"/>
                            </p:stCondLst>
                            <p:childTnLst>
                              <p:par>
                                <p:cTn id="18" presetID="5" presetClass="entr" presetSubtype="10" fill="hold" grpId="0" nodeType="afterEffect">
                                  <p:stCondLst>
                                    <p:cond delay="0"/>
                                  </p:stCondLst>
                                  <p:childTnLst>
                                    <p:set>
                                      <p:cBhvr>
                                        <p:cTn id="19" dur="1" fill="hold">
                                          <p:stCondLst>
                                            <p:cond delay="0"/>
                                          </p:stCondLst>
                                        </p:cTn>
                                        <p:tgtEl>
                                          <p:spTgt spid="248841"/>
                                        </p:tgtEl>
                                        <p:attrNameLst>
                                          <p:attrName>style.visibility</p:attrName>
                                        </p:attrNameLst>
                                      </p:cBhvr>
                                      <p:to>
                                        <p:strVal val="visible"/>
                                      </p:to>
                                    </p:set>
                                    <p:animEffect transition="in" filter="checkerboard(across)">
                                      <p:cBhvr>
                                        <p:cTn id="20" dur="500"/>
                                        <p:tgtEl>
                                          <p:spTgt spid="248841"/>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nodeType="clickEffect">
                                  <p:stCondLst>
                                    <p:cond delay="0"/>
                                  </p:stCondLst>
                                  <p:childTnLst>
                                    <p:set>
                                      <p:cBhvr>
                                        <p:cTn id="24" dur="1" fill="hold">
                                          <p:stCondLst>
                                            <p:cond delay="0"/>
                                          </p:stCondLst>
                                        </p:cTn>
                                        <p:tgtEl>
                                          <p:spTgt spid="40963">
                                            <p:txEl>
                                              <p:pRg st="2" end="2"/>
                                            </p:txEl>
                                          </p:spTgt>
                                        </p:tgtEl>
                                        <p:attrNameLst>
                                          <p:attrName>style.visibility</p:attrName>
                                        </p:attrNameLst>
                                      </p:cBhvr>
                                      <p:to>
                                        <p:strVal val="visible"/>
                                      </p:to>
                                    </p:set>
                                    <p:animEffect transition="in" filter="checkerboard(across)">
                                      <p:cBhvr>
                                        <p:cTn id="25" dur="500"/>
                                        <p:tgtEl>
                                          <p:spTgt spid="40963">
                                            <p:txEl>
                                              <p:pRg st="2" end="2"/>
                                            </p:txEl>
                                          </p:spTgt>
                                        </p:tgtEl>
                                      </p:cBhvr>
                                    </p:animEffect>
                                  </p:childTnLst>
                                </p:cTn>
                              </p:par>
                            </p:childTnLst>
                          </p:cTn>
                        </p:par>
                        <p:par>
                          <p:cTn id="26" fill="hold">
                            <p:stCondLst>
                              <p:cond delay="500"/>
                            </p:stCondLst>
                            <p:childTnLst>
                              <p:par>
                                <p:cTn id="27" presetID="5" presetClass="entr" presetSubtype="10" fill="hold" grpId="0" nodeType="afterEffect">
                                  <p:stCondLst>
                                    <p:cond delay="0"/>
                                  </p:stCondLst>
                                  <p:childTnLst>
                                    <p:set>
                                      <p:cBhvr>
                                        <p:cTn id="28" dur="1" fill="hold">
                                          <p:stCondLst>
                                            <p:cond delay="0"/>
                                          </p:stCondLst>
                                        </p:cTn>
                                        <p:tgtEl>
                                          <p:spTgt spid="40967"/>
                                        </p:tgtEl>
                                        <p:attrNameLst>
                                          <p:attrName>style.visibility</p:attrName>
                                        </p:attrNameLst>
                                      </p:cBhvr>
                                      <p:to>
                                        <p:strVal val="visible"/>
                                      </p:to>
                                    </p:set>
                                    <p:animEffect transition="in" filter="checkerboard(across)">
                                      <p:cBhvr>
                                        <p:cTn id="29" dur="500"/>
                                        <p:tgtEl>
                                          <p:spTgt spid="40967"/>
                                        </p:tgtEl>
                                      </p:cBhvr>
                                    </p:animEffect>
                                  </p:childTnLst>
                                </p:cTn>
                              </p:par>
                            </p:childTnLst>
                          </p:cTn>
                        </p:par>
                        <p:par>
                          <p:cTn id="30" fill="hold">
                            <p:stCondLst>
                              <p:cond delay="1000"/>
                            </p:stCondLst>
                            <p:childTnLst>
                              <p:par>
                                <p:cTn id="31" presetID="5" presetClass="entr" presetSubtype="10" fill="hold" grpId="0" nodeType="afterEffect">
                                  <p:stCondLst>
                                    <p:cond delay="0"/>
                                  </p:stCondLst>
                                  <p:childTnLst>
                                    <p:set>
                                      <p:cBhvr>
                                        <p:cTn id="32" dur="1" fill="hold">
                                          <p:stCondLst>
                                            <p:cond delay="0"/>
                                          </p:stCondLst>
                                        </p:cTn>
                                        <p:tgtEl>
                                          <p:spTgt spid="40966"/>
                                        </p:tgtEl>
                                        <p:attrNameLst>
                                          <p:attrName>style.visibility</p:attrName>
                                        </p:attrNameLst>
                                      </p:cBhvr>
                                      <p:to>
                                        <p:strVal val="visible"/>
                                      </p:to>
                                    </p:set>
                                    <p:animEffect transition="in" filter="checkerboard(across)">
                                      <p:cBhvr>
                                        <p:cTn id="33" dur="500"/>
                                        <p:tgtEl>
                                          <p:spTgt spid="40966"/>
                                        </p:tgtEl>
                                      </p:cBhvr>
                                    </p:animEffect>
                                  </p:childTnLst>
                                </p:cTn>
                              </p:par>
                            </p:childTnLst>
                          </p:cTn>
                        </p:par>
                        <p:par>
                          <p:cTn id="34" fill="hold">
                            <p:stCondLst>
                              <p:cond delay="1500"/>
                            </p:stCondLst>
                            <p:childTnLst>
                              <p:par>
                                <p:cTn id="35" presetID="5" presetClass="entr" presetSubtype="10" fill="hold" grpId="0" nodeType="afterEffect">
                                  <p:stCondLst>
                                    <p:cond delay="0"/>
                                  </p:stCondLst>
                                  <p:childTnLst>
                                    <p:set>
                                      <p:cBhvr>
                                        <p:cTn id="36" dur="1" fill="hold">
                                          <p:stCondLst>
                                            <p:cond delay="0"/>
                                          </p:stCondLst>
                                        </p:cTn>
                                        <p:tgtEl>
                                          <p:spTgt spid="40965"/>
                                        </p:tgtEl>
                                        <p:attrNameLst>
                                          <p:attrName>style.visibility</p:attrName>
                                        </p:attrNameLst>
                                      </p:cBhvr>
                                      <p:to>
                                        <p:strVal val="visible"/>
                                      </p:to>
                                    </p:set>
                                    <p:animEffect transition="in" filter="checkerboard(across)">
                                      <p:cBhvr>
                                        <p:cTn id="37" dur="500"/>
                                        <p:tgtEl>
                                          <p:spTgt spid="409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5" grpId="0"/>
      <p:bldP spid="40966" grpId="0" animBg="1"/>
      <p:bldP spid="40967" grpId="0" animBg="1"/>
      <p:bldP spid="24884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5D0A5F3B-183E-3261-1A3E-D1E3D30768DD}"/>
              </a:ext>
            </a:extLst>
          </p:cNvPr>
          <p:cNvSpPr>
            <a:spLocks noGrp="1"/>
          </p:cNvSpPr>
          <p:nvPr>
            <p:ph type="title"/>
          </p:nvPr>
        </p:nvSpPr>
        <p:spPr>
          <a:xfrm>
            <a:off x="914400" y="274638"/>
            <a:ext cx="7772400" cy="922337"/>
          </a:xfrm>
        </p:spPr>
        <p:txBody>
          <a:bodyPr/>
          <a:lstStyle/>
          <a:p>
            <a:pPr algn="ctr"/>
            <a:r>
              <a:rPr lang="en-US" altLang="en-SA" sz="3200" b="1" dirty="0">
                <a:solidFill>
                  <a:srgbClr val="C00000"/>
                </a:solidFill>
                <a:latin typeface="Times New Roman" panose="02020603050405020304" pitchFamily="18" charset="0"/>
                <a:ea typeface="+mn-ea"/>
                <a:cs typeface="Arial" panose="020B0604020202020204" pitchFamily="34" charset="0"/>
              </a:rPr>
              <a:t>Complications of Blood Transfusion(cont.)</a:t>
            </a:r>
          </a:p>
        </p:txBody>
      </p:sp>
      <p:sp>
        <p:nvSpPr>
          <p:cNvPr id="22531" name="Content Placeholder 2">
            <a:extLst>
              <a:ext uri="{FF2B5EF4-FFF2-40B4-BE49-F238E27FC236}">
                <a16:creationId xmlns:a16="http://schemas.microsoft.com/office/drawing/2014/main" id="{95B2458B-2B5D-CE5F-D5FD-7BE4080756FC}"/>
              </a:ext>
            </a:extLst>
          </p:cNvPr>
          <p:cNvSpPr>
            <a:spLocks noGrp="1"/>
          </p:cNvSpPr>
          <p:nvPr>
            <p:ph sz="quarter" idx="1"/>
          </p:nvPr>
        </p:nvSpPr>
        <p:spPr>
          <a:xfrm>
            <a:off x="914400" y="1447800"/>
            <a:ext cx="7402016" cy="4718050"/>
          </a:xfrm>
        </p:spPr>
        <p:txBody>
          <a:bodyPr/>
          <a:lstStyle/>
          <a:p>
            <a:pPr algn="just">
              <a:lnSpc>
                <a:spcPct val="150000"/>
              </a:lnSpc>
            </a:pPr>
            <a:r>
              <a:rPr lang="en-US" altLang="en-SA" sz="2400" dirty="0">
                <a:latin typeface="Times New Roman" panose="02020603050405020304" pitchFamily="18" charset="0"/>
                <a:cs typeface="Times New Roman" panose="02020603050405020304" pitchFamily="18" charset="0"/>
              </a:rPr>
              <a:t>Massive transfusion is transfusion of a volume of blood greater than or equal to one blood volume in 24 h (</a:t>
            </a:r>
            <a:r>
              <a:rPr lang="en-US" altLang="en-SA" sz="2400" dirty="0" err="1">
                <a:latin typeface="Times New Roman" panose="02020603050405020304" pitchFamily="18" charset="0"/>
                <a:cs typeface="Times New Roman" panose="02020603050405020304" pitchFamily="18" charset="0"/>
              </a:rPr>
              <a:t>eg</a:t>
            </a:r>
            <a:r>
              <a:rPr lang="en-US" altLang="en-SA" sz="2400" dirty="0">
                <a:latin typeface="Times New Roman" panose="02020603050405020304" pitchFamily="18" charset="0"/>
                <a:cs typeface="Times New Roman" panose="02020603050405020304" pitchFamily="18" charset="0"/>
              </a:rPr>
              <a:t>, 10 units in a 70-kg adult), when a patient receives stored blood in such large volume, the patient's own blood may be, in effect, “washed out.”</a:t>
            </a:r>
          </a:p>
          <a:p>
            <a:pPr algn="just">
              <a:lnSpc>
                <a:spcPct val="150000"/>
              </a:lnSpc>
            </a:pPr>
            <a:r>
              <a:rPr lang="en-US" altLang="en-SA" sz="2400" dirty="0">
                <a:latin typeface="Times New Roman" panose="02020603050405020304" pitchFamily="18" charset="0"/>
                <a:cs typeface="Times New Roman" panose="02020603050405020304" pitchFamily="18" charset="0"/>
              </a:rPr>
              <a:t>Viral transmission hepatitis may be caused by one of the hepatitis viruses, CMV(cytomegalovirus) and EBV (Epstein virus).</a:t>
            </a:r>
          </a:p>
          <a:p>
            <a:endParaRPr lang="en-US" altLang="en-SA" sz="2400" dirty="0"/>
          </a:p>
        </p:txBody>
      </p:sp>
      <p:sp>
        <p:nvSpPr>
          <p:cNvPr id="4" name="Slide Number Placeholder 3">
            <a:extLst>
              <a:ext uri="{FF2B5EF4-FFF2-40B4-BE49-F238E27FC236}">
                <a16:creationId xmlns:a16="http://schemas.microsoft.com/office/drawing/2014/main" id="{74CE3EBC-5DD5-9AEC-5069-9737C098E143}"/>
              </a:ext>
            </a:extLst>
          </p:cNvPr>
          <p:cNvSpPr>
            <a:spLocks noGrp="1"/>
          </p:cNvSpPr>
          <p:nvPr>
            <p:ph type="sldNum" sz="quarter" idx="12"/>
          </p:nvPr>
        </p:nvSpPr>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fld id="{084AE733-6D5A-0D4E-96FC-E30B61337461}" type="slidenum">
              <a:rPr lang="en-US" altLang="en-SA" sz="1400">
                <a:solidFill>
                  <a:srgbClr val="FFFFFF"/>
                </a:solidFill>
                <a:latin typeface="Franklin Gothic Book" panose="020B0503020102020204" pitchFamily="34" charset="0"/>
              </a:rPr>
              <a:pPr eaLnBrk="1" hangingPunct="1"/>
              <a:t>40</a:t>
            </a:fld>
            <a:endParaRPr lang="en-US" altLang="en-SA" sz="1400">
              <a:solidFill>
                <a:srgbClr val="FFFFFF"/>
              </a:solidFill>
              <a:latin typeface="Franklin Gothic Book" panose="020B0503020102020204" pitchFamily="34"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F8C3693-AD74-F92E-554C-EB5F4345EC7E}"/>
              </a:ext>
            </a:extLst>
          </p:cNvPr>
          <p:cNvSpPr>
            <a:spLocks noGrp="1"/>
          </p:cNvSpPr>
          <p:nvPr>
            <p:ph sz="quarter" idx="1"/>
          </p:nvPr>
        </p:nvSpPr>
        <p:spPr>
          <a:xfrm>
            <a:off x="685800" y="793550"/>
            <a:ext cx="7918648" cy="5731793"/>
          </a:xfrm>
        </p:spPr>
        <p:txBody>
          <a:bodyPr>
            <a:noAutofit/>
          </a:bodyPr>
          <a:lstStyle/>
          <a:p>
            <a:pPr marL="274320" indent="-274320" algn="just" fontAlgn="auto">
              <a:lnSpc>
                <a:spcPct val="150000"/>
              </a:lnSpc>
              <a:spcBef>
                <a:spcPts val="580"/>
              </a:spcBef>
              <a:spcAft>
                <a:spcPts val="0"/>
              </a:spcAft>
              <a:buFont typeface="Wingdings 2"/>
              <a:buChar char=""/>
              <a:defRPr/>
            </a:pPr>
            <a:r>
              <a:rPr lang="en-US" sz="2400" dirty="0">
                <a:latin typeface="Times New Roman" pitchFamily="18" charset="0"/>
                <a:cs typeface="Times New Roman" pitchFamily="18" charset="0"/>
              </a:rPr>
              <a:t>Transfusion-related acute lung injury is an infrequent complication caused by anti-HLA and/or anti-granulocyte antibodies in donor plasma that agglutinate and </a:t>
            </a:r>
            <a:r>
              <a:rPr lang="en-US" sz="2400" dirty="0" err="1">
                <a:latin typeface="Times New Roman" pitchFamily="18" charset="0"/>
                <a:cs typeface="Times New Roman" pitchFamily="18" charset="0"/>
              </a:rPr>
              <a:t>degranulate</a:t>
            </a:r>
            <a:r>
              <a:rPr lang="en-US" sz="2400" dirty="0">
                <a:latin typeface="Times New Roman" pitchFamily="18" charset="0"/>
                <a:cs typeface="Times New Roman" pitchFamily="18" charset="0"/>
              </a:rPr>
              <a:t> recipient granulocytes within the lung. Acute respiratory symptoms develop, and chest x-ray has a characteristic pattern of noncardiogenic pulmonary edema.</a:t>
            </a:r>
          </a:p>
          <a:p>
            <a:pPr marL="0" indent="0" algn="just" fontAlgn="auto">
              <a:lnSpc>
                <a:spcPct val="150000"/>
              </a:lnSpc>
              <a:spcBef>
                <a:spcPts val="580"/>
              </a:spcBef>
              <a:spcAft>
                <a:spcPts val="0"/>
              </a:spcAft>
              <a:buNone/>
              <a:defRPr/>
            </a:pPr>
            <a:endParaRPr lang="en-US" sz="1000" dirty="0">
              <a:latin typeface="Times New Roman" pitchFamily="18" charset="0"/>
              <a:cs typeface="Times New Roman" pitchFamily="18" charset="0"/>
            </a:endParaRPr>
          </a:p>
          <a:p>
            <a:pPr marL="274320" indent="-274320" algn="just" fontAlgn="auto">
              <a:lnSpc>
                <a:spcPct val="150000"/>
              </a:lnSpc>
              <a:spcBef>
                <a:spcPts val="580"/>
              </a:spcBef>
              <a:spcAft>
                <a:spcPts val="0"/>
              </a:spcAft>
              <a:buFont typeface="Wingdings 2"/>
              <a:buChar char=""/>
              <a:defRPr/>
            </a:pPr>
            <a:r>
              <a:rPr lang="en-US" sz="2400" dirty="0">
                <a:latin typeface="Times New Roman" pitchFamily="18" charset="0"/>
                <a:cs typeface="Times New Roman" pitchFamily="18" charset="0"/>
              </a:rPr>
              <a:t>Post-</a:t>
            </a:r>
            <a:r>
              <a:rPr lang="en-US" sz="2400" dirty="0" err="1">
                <a:latin typeface="Times New Roman" pitchFamily="18" charset="0"/>
                <a:cs typeface="Times New Roman" pitchFamily="18" charset="0"/>
              </a:rPr>
              <a:t>transfusional</a:t>
            </a:r>
            <a:r>
              <a:rPr lang="en-US" sz="2400" dirty="0">
                <a:latin typeface="Times New Roman" pitchFamily="18" charset="0"/>
                <a:cs typeface="Times New Roman" pitchFamily="18" charset="0"/>
              </a:rPr>
              <a:t> iron overload, repeated red cell transfusion over many years in the absent of blood loss, cause deposition of iron. </a:t>
            </a:r>
          </a:p>
        </p:txBody>
      </p:sp>
      <p:sp>
        <p:nvSpPr>
          <p:cNvPr id="23555" name="Title 1">
            <a:extLst>
              <a:ext uri="{FF2B5EF4-FFF2-40B4-BE49-F238E27FC236}">
                <a16:creationId xmlns:a16="http://schemas.microsoft.com/office/drawing/2014/main" id="{3D952DBF-9C76-F9D7-2B1D-2A2F17125080}"/>
              </a:ext>
            </a:extLst>
          </p:cNvPr>
          <p:cNvSpPr>
            <a:spLocks noGrp="1"/>
          </p:cNvSpPr>
          <p:nvPr>
            <p:ph type="title"/>
          </p:nvPr>
        </p:nvSpPr>
        <p:spPr>
          <a:xfrm>
            <a:off x="685800" y="0"/>
            <a:ext cx="7772400" cy="793551"/>
          </a:xfrm>
        </p:spPr>
        <p:txBody>
          <a:bodyPr/>
          <a:lstStyle/>
          <a:p>
            <a:pPr algn="ctr"/>
            <a:r>
              <a:rPr lang="en-US" altLang="en-SA" sz="3200" b="1" dirty="0">
                <a:solidFill>
                  <a:srgbClr val="C00000"/>
                </a:solidFill>
                <a:latin typeface="Times New Roman" panose="02020603050405020304" pitchFamily="18" charset="0"/>
                <a:ea typeface="+mn-ea"/>
                <a:cs typeface="Arial" panose="020B0604020202020204" pitchFamily="34" charset="0"/>
              </a:rPr>
              <a:t>Complications of Blood Transfusion(cont.)</a:t>
            </a:r>
          </a:p>
        </p:txBody>
      </p:sp>
      <p:sp>
        <p:nvSpPr>
          <p:cNvPr id="5" name="Slide Number Placeholder 4">
            <a:extLst>
              <a:ext uri="{FF2B5EF4-FFF2-40B4-BE49-F238E27FC236}">
                <a16:creationId xmlns:a16="http://schemas.microsoft.com/office/drawing/2014/main" id="{5DDA8F06-F541-12ED-8FC8-15004882949D}"/>
              </a:ext>
            </a:extLst>
          </p:cNvPr>
          <p:cNvSpPr>
            <a:spLocks noGrp="1"/>
          </p:cNvSpPr>
          <p:nvPr>
            <p:ph type="sldNum" sz="quarter" idx="12"/>
          </p:nvPr>
        </p:nvSpPr>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fld id="{A9074CC8-AD00-7E44-BDCA-104FD7A47C84}" type="slidenum">
              <a:rPr lang="en-US" altLang="en-SA" sz="1400">
                <a:solidFill>
                  <a:srgbClr val="FFFFFF"/>
                </a:solidFill>
                <a:latin typeface="Franklin Gothic Book" panose="020B0503020102020204" pitchFamily="34" charset="0"/>
              </a:rPr>
              <a:pPr eaLnBrk="1" hangingPunct="1"/>
              <a:t>41</a:t>
            </a:fld>
            <a:endParaRPr lang="en-US" altLang="en-SA" sz="1400">
              <a:solidFill>
                <a:srgbClr val="FFFFFF"/>
              </a:solidFill>
              <a:latin typeface="Franklin Gothic Book" panose="020B0503020102020204" pitchFamily="34"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C8BF18F5-7CBD-9081-506F-5AC1577CA75D}"/>
              </a:ext>
            </a:extLst>
          </p:cNvPr>
          <p:cNvSpPr>
            <a:spLocks noGrp="1" noChangeArrowheads="1"/>
          </p:cNvSpPr>
          <p:nvPr>
            <p:ph type="title"/>
          </p:nvPr>
        </p:nvSpPr>
        <p:spPr>
          <a:xfrm>
            <a:off x="280985" y="836712"/>
            <a:ext cx="8582025" cy="571500"/>
          </a:xfrm>
        </p:spPr>
        <p:txBody>
          <a:bodyPr/>
          <a:lstStyle/>
          <a:p>
            <a:pPr algn="ctr"/>
            <a:r>
              <a:rPr lang="en-US" altLang="en-SA" sz="2800" b="1" dirty="0">
                <a:solidFill>
                  <a:srgbClr val="C00000"/>
                </a:solidFill>
                <a:latin typeface="Times New Roman" panose="02020603050405020304" pitchFamily="18" charset="0"/>
                <a:ea typeface="+mn-ea"/>
                <a:cs typeface="Arial" panose="020B0604020202020204" pitchFamily="34" charset="0"/>
              </a:rPr>
              <a:t>Transfusion transmitted infections reported to SHOT</a:t>
            </a:r>
          </a:p>
        </p:txBody>
      </p:sp>
      <p:pic>
        <p:nvPicPr>
          <p:cNvPr id="24579" name="Picture 3">
            <a:extLst>
              <a:ext uri="{FF2B5EF4-FFF2-40B4-BE49-F238E27FC236}">
                <a16:creationId xmlns:a16="http://schemas.microsoft.com/office/drawing/2014/main" id="{8ED10AF0-8894-FC54-06D6-08432BB6B4FE}"/>
              </a:ext>
            </a:extLst>
          </p:cNvPr>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464181" y="2188145"/>
            <a:ext cx="8215632" cy="2481710"/>
          </a:xfrm>
        </p:spPr>
      </p:pic>
      <p:sp>
        <p:nvSpPr>
          <p:cNvPr id="4" name="Slide Number Placeholder 3">
            <a:extLst>
              <a:ext uri="{FF2B5EF4-FFF2-40B4-BE49-F238E27FC236}">
                <a16:creationId xmlns:a16="http://schemas.microsoft.com/office/drawing/2014/main" id="{1C1A9224-4339-1C54-56E7-5C5472AF32B1}"/>
              </a:ext>
            </a:extLst>
          </p:cNvPr>
          <p:cNvSpPr>
            <a:spLocks noGrp="1"/>
          </p:cNvSpPr>
          <p:nvPr>
            <p:ph type="sldNum" sz="quarter" idx="12"/>
          </p:nvPr>
        </p:nvSpPr>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fld id="{C8CB8B3D-35B9-E349-B150-7B111906B30E}" type="slidenum">
              <a:rPr lang="en-US" altLang="en-SA" sz="1400">
                <a:solidFill>
                  <a:srgbClr val="FFFFFF"/>
                </a:solidFill>
                <a:latin typeface="Franklin Gothic Book" panose="020B0503020102020204" pitchFamily="34" charset="0"/>
              </a:rPr>
              <a:pPr eaLnBrk="1" hangingPunct="1"/>
              <a:t>42</a:t>
            </a:fld>
            <a:endParaRPr lang="en-US" altLang="en-SA" sz="1400">
              <a:solidFill>
                <a:srgbClr val="FFFFFF"/>
              </a:solidFill>
              <a:latin typeface="Franklin Gothic Book" panose="020B0503020102020204" pitchFamily="34" charset="0"/>
            </a:endParaRPr>
          </a:p>
        </p:txBody>
      </p:sp>
      <p:sp>
        <p:nvSpPr>
          <p:cNvPr id="2" name="TextBox 1">
            <a:extLst>
              <a:ext uri="{FF2B5EF4-FFF2-40B4-BE49-F238E27FC236}">
                <a16:creationId xmlns:a16="http://schemas.microsoft.com/office/drawing/2014/main" id="{6741C686-5233-EF93-354B-E46CE476EA5F}"/>
              </a:ext>
            </a:extLst>
          </p:cNvPr>
          <p:cNvSpPr txBox="1"/>
          <p:nvPr/>
        </p:nvSpPr>
        <p:spPr>
          <a:xfrm>
            <a:off x="-3497943" y="1248229"/>
            <a:ext cx="184731" cy="1200329"/>
          </a:xfrm>
          <a:prstGeom prst="rect">
            <a:avLst/>
          </a:prstGeom>
          <a:noFill/>
        </p:spPr>
        <p:txBody>
          <a:bodyPr wrap="none" rtlCol="0">
            <a:spAutoFit/>
          </a:bodyPr>
          <a:lstStyle/>
          <a:p>
            <a:endParaRPr lang="en-SA"/>
          </a:p>
          <a:p>
            <a:endParaRPr lang="en-SA" dirty="0"/>
          </a:p>
          <a:p>
            <a:endParaRPr lang="en-SA"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2"/>
          <p:cNvSpPr>
            <a:spLocks noGrp="1"/>
          </p:cNvSpPr>
          <p:nvPr>
            <p:ph type="title"/>
          </p:nvPr>
        </p:nvSpPr>
        <p:spPr bwMode="auto">
          <a:xfrm>
            <a:off x="619944" y="254334"/>
            <a:ext cx="8229600" cy="1045828"/>
          </a:xfrm>
        </p:spPr>
        <p:txBody>
          <a:bodyPr wrap="square" lIns="91440" tIns="45720" rIns="91440" bIns="45720" numCol="1" anchorCtr="0" compatLnSpc="1">
            <a:prstTxWarp prst="textNoShape">
              <a:avLst/>
            </a:prstTxWarp>
            <a:noAutofit/>
          </a:bodyPr>
          <a:lstStyle/>
          <a:p>
            <a:pPr algn="ctr">
              <a:lnSpc>
                <a:spcPct val="65000"/>
              </a:lnSpc>
              <a:defRPr/>
            </a:pPr>
            <a:r>
              <a:rPr lang="en-GB" sz="3200" b="1" dirty="0">
                <a:solidFill>
                  <a:srgbClr val="0070C0"/>
                </a:solidFill>
                <a:latin typeface="Times New Roman" panose="02020603050405020304" pitchFamily="18" charset="0"/>
                <a:cs typeface="Times New Roman" panose="02020603050405020304" pitchFamily="18" charset="0"/>
              </a:rPr>
              <a:t>Synthesis of blood group substances</a:t>
            </a:r>
            <a:br>
              <a:rPr lang="en-GB" sz="3200" b="1" dirty="0">
                <a:solidFill>
                  <a:srgbClr val="0070C0"/>
                </a:solidFill>
                <a:latin typeface="Times New Roman" panose="02020603050405020304" pitchFamily="18" charset="0"/>
                <a:cs typeface="Times New Roman" panose="02020603050405020304" pitchFamily="18" charset="0"/>
              </a:rPr>
            </a:br>
            <a:br>
              <a:rPr lang="en-GB" sz="2400" b="1" dirty="0">
                <a:solidFill>
                  <a:srgbClr val="0070C0"/>
                </a:solidFill>
                <a:latin typeface="Times New Roman" panose="02020603050405020304" pitchFamily="18" charset="0"/>
                <a:cs typeface="Times New Roman" panose="02020603050405020304" pitchFamily="18" charset="0"/>
              </a:rPr>
            </a:br>
            <a:r>
              <a:rPr lang="en-GB" sz="2800" b="1" dirty="0">
                <a:solidFill>
                  <a:srgbClr val="CC0099"/>
                </a:solidFill>
                <a:latin typeface="Times New Roman" panose="02020603050405020304" pitchFamily="18" charset="0"/>
                <a:cs typeface="Times New Roman" panose="02020603050405020304" pitchFamily="18" charset="0"/>
              </a:rPr>
              <a:t>  2. A substance </a:t>
            </a:r>
            <a:endParaRPr lang="en-GB" sz="2800" b="1" dirty="0">
              <a:solidFill>
                <a:srgbClr val="CC0000"/>
              </a:solidFill>
              <a:effectLst/>
              <a:latin typeface="Times New Roman" panose="02020603050405020304" pitchFamily="18" charset="0"/>
              <a:cs typeface="Times New Roman" panose="02020603050405020304" pitchFamily="18" charset="0"/>
            </a:endParaRPr>
          </a:p>
        </p:txBody>
      </p:sp>
      <p:sp>
        <p:nvSpPr>
          <p:cNvPr id="41987" name="Rectangle 3"/>
          <p:cNvSpPr>
            <a:spLocks noGrp="1"/>
          </p:cNvSpPr>
          <p:nvPr>
            <p:ph type="body" idx="1"/>
          </p:nvPr>
        </p:nvSpPr>
        <p:spPr>
          <a:xfrm>
            <a:off x="457200" y="1367135"/>
            <a:ext cx="8229600" cy="2303130"/>
          </a:xfrm>
        </p:spPr>
        <p:txBody>
          <a:bodyPr/>
          <a:lstStyle/>
          <a:p>
            <a:pPr algn="just">
              <a:lnSpc>
                <a:spcPct val="150000"/>
              </a:lnSpc>
            </a:pPr>
            <a:r>
              <a:rPr lang="en-GB" sz="2400" dirty="0">
                <a:latin typeface="Times New Roman" panose="02020603050405020304" pitchFamily="18" charset="0"/>
                <a:cs typeface="Times New Roman" panose="02020603050405020304" pitchFamily="18" charset="0"/>
              </a:rPr>
              <a:t>Is formed by the action of </a:t>
            </a:r>
            <a:r>
              <a:rPr lang="en-GB" sz="2400" b="1" dirty="0">
                <a:solidFill>
                  <a:srgbClr val="217A8F"/>
                </a:solidFill>
                <a:latin typeface="Times New Roman" panose="02020603050405020304" pitchFamily="18" charset="0"/>
                <a:cs typeface="Times New Roman" panose="02020603050405020304" pitchFamily="18" charset="0"/>
              </a:rPr>
              <a:t>N-acetyl-D </a:t>
            </a:r>
            <a:r>
              <a:rPr lang="en-GB" sz="2400" b="1" dirty="0" err="1">
                <a:solidFill>
                  <a:srgbClr val="217A8F"/>
                </a:solidFill>
                <a:latin typeface="Times New Roman" panose="02020603050405020304" pitchFamily="18" charset="0"/>
                <a:cs typeface="Times New Roman" panose="02020603050405020304" pitchFamily="18" charset="0"/>
              </a:rPr>
              <a:t>GalactosamineTransferase</a:t>
            </a:r>
            <a:r>
              <a:rPr lang="en-GB" sz="2400" dirty="0">
                <a:solidFill>
                  <a:srgbClr val="C00000"/>
                </a:solidFill>
                <a:latin typeface="Times New Roman" panose="02020603050405020304" pitchFamily="18" charset="0"/>
                <a:cs typeface="Times New Roman" panose="02020603050405020304" pitchFamily="18" charset="0"/>
              </a:rPr>
              <a:t> </a:t>
            </a:r>
            <a:r>
              <a:rPr lang="en-GB" sz="2400" dirty="0">
                <a:latin typeface="Times New Roman" panose="02020603050405020304" pitchFamily="18" charset="0"/>
                <a:cs typeface="Times New Roman" panose="02020603050405020304" pitchFamily="18" charset="0"/>
              </a:rPr>
              <a:t>(</a:t>
            </a:r>
            <a:r>
              <a:rPr lang="en-GB" sz="2400" dirty="0" err="1">
                <a:latin typeface="Times New Roman" panose="02020603050405020304" pitchFamily="18" charset="0"/>
                <a:cs typeface="Times New Roman" panose="02020603050405020304" pitchFamily="18" charset="0"/>
              </a:rPr>
              <a:t>GalNAC</a:t>
            </a:r>
            <a:r>
              <a:rPr lang="en-GB" sz="2400" dirty="0">
                <a:latin typeface="Times New Roman" panose="02020603050405020304" pitchFamily="18" charset="0"/>
                <a:cs typeface="Times New Roman" panose="02020603050405020304" pitchFamily="18" charset="0"/>
              </a:rPr>
              <a:t> transferase) that catalyses addition of </a:t>
            </a:r>
            <a:r>
              <a:rPr lang="en-GB" sz="2400" dirty="0" err="1">
                <a:latin typeface="Times New Roman" panose="02020603050405020304" pitchFamily="18" charset="0"/>
                <a:cs typeface="Times New Roman" panose="02020603050405020304" pitchFamily="18" charset="0"/>
              </a:rPr>
              <a:t>GalNAC</a:t>
            </a:r>
            <a:r>
              <a:rPr lang="en-GB" sz="2400" dirty="0">
                <a:latin typeface="Times New Roman" panose="02020603050405020304" pitchFamily="18" charset="0"/>
                <a:cs typeface="Times New Roman" panose="02020603050405020304" pitchFamily="18" charset="0"/>
              </a:rPr>
              <a:t> to the terminal Gal residue of H substance.</a:t>
            </a:r>
          </a:p>
          <a:p>
            <a:pPr marL="0" indent="0" algn="just">
              <a:lnSpc>
                <a:spcPct val="150000"/>
              </a:lnSpc>
              <a:buNone/>
            </a:pPr>
            <a:endParaRPr lang="en-GB" sz="2400" dirty="0">
              <a:latin typeface="Times New Roman" panose="02020603050405020304" pitchFamily="18" charset="0"/>
              <a:cs typeface="Times New Roman" panose="02020603050405020304" pitchFamily="18" charset="0"/>
            </a:endParaRPr>
          </a:p>
        </p:txBody>
      </p:sp>
      <p:pic>
        <p:nvPicPr>
          <p:cNvPr id="41988" name="Picture 6" descr="AAg"/>
          <p:cNvPicPr>
            <a:picLocks noChangeAspect="1" noChangeArrowheads="1"/>
          </p:cNvPicPr>
          <p:nvPr/>
        </p:nvPicPr>
        <p:blipFill>
          <a:blip r:embed="rId2" cstate="print"/>
          <a:srcRect/>
          <a:stretch>
            <a:fillRect/>
          </a:stretch>
        </p:blipFill>
        <p:spPr bwMode="auto">
          <a:xfrm>
            <a:off x="3239383" y="3725034"/>
            <a:ext cx="5181600" cy="2843213"/>
          </a:xfrm>
          <a:prstGeom prst="rect">
            <a:avLst/>
          </a:prstGeom>
          <a:noFill/>
          <a:ln w="9525">
            <a:noFill/>
            <a:miter lim="800000"/>
            <a:headEnd/>
            <a:tailEnd/>
          </a:ln>
        </p:spPr>
      </p:pic>
      <p:sp>
        <p:nvSpPr>
          <p:cNvPr id="41990" name="Line 8"/>
          <p:cNvSpPr>
            <a:spLocks noChangeShapeType="1"/>
          </p:cNvSpPr>
          <p:nvPr/>
        </p:nvSpPr>
        <p:spPr bwMode="auto">
          <a:xfrm>
            <a:off x="2477383" y="4868034"/>
            <a:ext cx="762000" cy="0"/>
          </a:xfrm>
          <a:prstGeom prst="line">
            <a:avLst/>
          </a:prstGeom>
          <a:noFill/>
          <a:ln w="31750">
            <a:solidFill>
              <a:srgbClr val="CC0099"/>
            </a:solidFill>
            <a:round/>
            <a:headEnd/>
            <a:tailEnd type="triangle" w="med" len="med"/>
          </a:ln>
        </p:spPr>
        <p:txBody>
          <a:bodyPr/>
          <a:lstStyle/>
          <a:p>
            <a:endParaRPr lang="en-US">
              <a:cs typeface="Times New Roman" panose="02020603050405020304" pitchFamily="18" charset="0"/>
            </a:endParaRPr>
          </a:p>
        </p:txBody>
      </p:sp>
      <p:sp>
        <p:nvSpPr>
          <p:cNvPr id="41991" name="Oval 9"/>
          <p:cNvSpPr>
            <a:spLocks noChangeArrowheads="1"/>
          </p:cNvSpPr>
          <p:nvPr/>
        </p:nvSpPr>
        <p:spPr bwMode="auto">
          <a:xfrm>
            <a:off x="3201283" y="4372734"/>
            <a:ext cx="863600" cy="1008063"/>
          </a:xfrm>
          <a:prstGeom prst="ellipse">
            <a:avLst/>
          </a:prstGeom>
          <a:noFill/>
          <a:ln w="28575">
            <a:solidFill>
              <a:srgbClr val="CC0099"/>
            </a:solidFill>
            <a:round/>
            <a:headEnd/>
            <a:tailEnd/>
          </a:ln>
        </p:spPr>
        <p:txBody>
          <a:bodyPr wrap="none" anchor="ctr"/>
          <a:lstStyle/>
          <a:p>
            <a:pPr algn="r"/>
            <a:endParaRPr lang="en-GB">
              <a:cs typeface="Times New Roman" panose="02020603050405020304" pitchFamily="18" charset="0"/>
            </a:endParaRPr>
          </a:p>
        </p:txBody>
      </p:sp>
      <p:sp>
        <p:nvSpPr>
          <p:cNvPr id="250895" name="Rectangle 20"/>
          <p:cNvSpPr>
            <a:spLocks noChangeArrowheads="1"/>
          </p:cNvSpPr>
          <p:nvPr/>
        </p:nvSpPr>
        <p:spPr bwMode="auto">
          <a:xfrm>
            <a:off x="5868283" y="5325234"/>
            <a:ext cx="1943100" cy="461665"/>
          </a:xfrm>
          <a:prstGeom prst="rect">
            <a:avLst/>
          </a:prstGeom>
          <a:gradFill rotWithShape="1">
            <a:gsLst>
              <a:gs pos="0">
                <a:schemeClr val="accent1">
                  <a:gamma/>
                  <a:tint val="0"/>
                  <a:invGamma/>
                </a:schemeClr>
              </a:gs>
              <a:gs pos="100000">
                <a:schemeClr val="accent1"/>
              </a:gs>
            </a:gsLst>
            <a:path path="shape">
              <a:fillToRect l="50000" t="50000" r="50000" b="50000"/>
            </a:path>
          </a:gradFill>
          <a:ln w="9525">
            <a:solidFill>
              <a:srgbClr val="217A8F"/>
            </a:solidFill>
            <a:miter lim="800000"/>
            <a:headEnd/>
            <a:tailEnd/>
          </a:ln>
        </p:spPr>
        <p:txBody>
          <a:bodyPr>
            <a:spAutoFit/>
          </a:bodyPr>
          <a:lstStyle/>
          <a:p>
            <a:pPr algn="ctr">
              <a:spcBef>
                <a:spcPct val="50000"/>
              </a:spcBef>
              <a:defRPr/>
            </a:pPr>
            <a:r>
              <a:rPr lang="en-GB" b="1" dirty="0">
                <a:cs typeface="Times New Roman" panose="02020603050405020304" pitchFamily="18" charset="0"/>
              </a:rPr>
              <a:t>A antigen</a:t>
            </a:r>
          </a:p>
        </p:txBody>
      </p:sp>
      <p:sp>
        <p:nvSpPr>
          <p:cNvPr id="4" name="TextBox 3">
            <a:extLst>
              <a:ext uri="{FF2B5EF4-FFF2-40B4-BE49-F238E27FC236}">
                <a16:creationId xmlns:a16="http://schemas.microsoft.com/office/drawing/2014/main" id="{20EB059A-08E1-30D5-ACEB-FFD6E1CF6B65}"/>
              </a:ext>
            </a:extLst>
          </p:cNvPr>
          <p:cNvSpPr txBox="1"/>
          <p:nvPr/>
        </p:nvSpPr>
        <p:spPr>
          <a:xfrm>
            <a:off x="479698" y="4525796"/>
            <a:ext cx="2862715" cy="1180131"/>
          </a:xfrm>
          <a:prstGeom prst="rect">
            <a:avLst/>
          </a:prstGeom>
          <a:noFill/>
        </p:spPr>
        <p:txBody>
          <a:bodyPr wrap="square">
            <a:spAutoFit/>
          </a:bodyPr>
          <a:lstStyle/>
          <a:p>
            <a:pPr algn="ctr">
              <a:spcBef>
                <a:spcPct val="50000"/>
              </a:spcBef>
            </a:pPr>
            <a:r>
              <a:rPr lang="en-US" b="1" dirty="0">
                <a:solidFill>
                  <a:srgbClr val="CC0000"/>
                </a:solidFill>
                <a:cs typeface="Times New Roman" panose="02020603050405020304" pitchFamily="18" charset="0"/>
              </a:rPr>
              <a:t> </a:t>
            </a:r>
            <a:r>
              <a:rPr lang="en-US" b="1" dirty="0" err="1">
                <a:solidFill>
                  <a:srgbClr val="CC0099"/>
                </a:solidFill>
                <a:cs typeface="Times New Roman" panose="02020603050405020304" pitchFamily="18" charset="0"/>
              </a:rPr>
              <a:t>GalNAc</a:t>
            </a:r>
            <a:endParaRPr lang="en-US" b="1" dirty="0">
              <a:solidFill>
                <a:srgbClr val="CC0099"/>
              </a:solidFill>
              <a:cs typeface="Times New Roman" panose="02020603050405020304" pitchFamily="18" charset="0"/>
            </a:endParaRPr>
          </a:p>
          <a:p>
            <a:pPr algn="ctr">
              <a:lnSpc>
                <a:spcPct val="20000"/>
              </a:lnSpc>
              <a:spcBef>
                <a:spcPct val="50000"/>
              </a:spcBef>
            </a:pPr>
            <a:r>
              <a:rPr lang="en-US" b="1" dirty="0">
                <a:solidFill>
                  <a:srgbClr val="CC0099"/>
                </a:solidFill>
                <a:cs typeface="Times New Roman" panose="02020603050405020304" pitchFamily="18" charset="0"/>
              </a:rPr>
              <a:t> </a:t>
            </a:r>
            <a:br>
              <a:rPr lang="en-US" b="1" dirty="0">
                <a:solidFill>
                  <a:srgbClr val="0000FF"/>
                </a:solidFill>
                <a:cs typeface="Times New Roman" panose="02020603050405020304" pitchFamily="18" charset="0"/>
              </a:rPr>
            </a:br>
            <a:r>
              <a:rPr lang="en-US" b="1" dirty="0">
                <a:solidFill>
                  <a:srgbClr val="000066"/>
                </a:solidFill>
                <a:cs typeface="Times New Roman" panose="02020603050405020304" pitchFamily="18" charset="0"/>
              </a:rPr>
              <a:t>(N-Acetyl-</a:t>
            </a:r>
          </a:p>
          <a:p>
            <a:pPr algn="ctr">
              <a:lnSpc>
                <a:spcPct val="20000"/>
              </a:lnSpc>
              <a:spcBef>
                <a:spcPct val="50000"/>
              </a:spcBef>
            </a:pPr>
            <a:r>
              <a:rPr lang="en-US" b="1" dirty="0">
                <a:solidFill>
                  <a:srgbClr val="000066"/>
                </a:solidFill>
                <a:cs typeface="Times New Roman" panose="02020603050405020304" pitchFamily="18" charset="0"/>
              </a:rPr>
              <a:t>D galactosamine) </a:t>
            </a:r>
            <a:br>
              <a:rPr lang="en-US" b="1" dirty="0">
                <a:solidFill>
                  <a:schemeClr val="folHlink"/>
                </a:solidFill>
                <a:cs typeface="Times New Roman" panose="02020603050405020304" pitchFamily="18" charset="0"/>
              </a:rPr>
            </a:br>
            <a:endParaRPr lang="en-SA" dirty="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250882"/>
                                        </p:tgtEl>
                                        <p:attrNameLst>
                                          <p:attrName>style.visibility</p:attrName>
                                        </p:attrNameLst>
                                      </p:cBhvr>
                                      <p:to>
                                        <p:strVal val="visible"/>
                                      </p:to>
                                    </p:set>
                                    <p:animEffect transition="in" filter="box(in)">
                                      <p:cBhvr>
                                        <p:cTn id="7" dur="500"/>
                                        <p:tgtEl>
                                          <p:spTgt spid="25088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41987">
                                            <p:txEl>
                                              <p:pRg st="0" end="0"/>
                                            </p:txEl>
                                          </p:spTgt>
                                        </p:tgtEl>
                                        <p:attrNameLst>
                                          <p:attrName>style.visibility</p:attrName>
                                        </p:attrNameLst>
                                      </p:cBhvr>
                                      <p:to>
                                        <p:strVal val="visible"/>
                                      </p:to>
                                    </p:set>
                                    <p:animEffect transition="in" filter="checkerboard(across)">
                                      <p:cBhvr>
                                        <p:cTn id="12" dur="500"/>
                                        <p:tgtEl>
                                          <p:spTgt spid="41987">
                                            <p:txEl>
                                              <p:pRg st="0" end="0"/>
                                            </p:txEl>
                                          </p:spTgt>
                                        </p:tgtEl>
                                      </p:cBhvr>
                                    </p:animEffect>
                                  </p:childTnLst>
                                </p:cTn>
                              </p:par>
                            </p:childTnLst>
                          </p:cTn>
                        </p:par>
                        <p:par>
                          <p:cTn id="13" fill="hold">
                            <p:stCondLst>
                              <p:cond delay="500"/>
                            </p:stCondLst>
                            <p:childTnLst>
                              <p:par>
                                <p:cTn id="14" presetID="3" presetClass="entr" presetSubtype="10" fill="hold" nodeType="afterEffect">
                                  <p:stCondLst>
                                    <p:cond delay="0"/>
                                  </p:stCondLst>
                                  <p:childTnLst>
                                    <p:set>
                                      <p:cBhvr>
                                        <p:cTn id="15" dur="1" fill="hold">
                                          <p:stCondLst>
                                            <p:cond delay="0"/>
                                          </p:stCondLst>
                                        </p:cTn>
                                        <p:tgtEl>
                                          <p:spTgt spid="41988"/>
                                        </p:tgtEl>
                                        <p:attrNameLst>
                                          <p:attrName>style.visibility</p:attrName>
                                        </p:attrNameLst>
                                      </p:cBhvr>
                                      <p:to>
                                        <p:strVal val="visible"/>
                                      </p:to>
                                    </p:set>
                                    <p:animEffect transition="in" filter="blinds(horizontal)">
                                      <p:cBhvr>
                                        <p:cTn id="16" dur="500"/>
                                        <p:tgtEl>
                                          <p:spTgt spid="41988"/>
                                        </p:tgtEl>
                                      </p:cBhvr>
                                    </p:animEffect>
                                  </p:childTnLst>
                                </p:cTn>
                              </p:par>
                            </p:childTnLst>
                          </p:cTn>
                        </p:par>
                        <p:par>
                          <p:cTn id="17" fill="hold">
                            <p:stCondLst>
                              <p:cond delay="1000"/>
                            </p:stCondLst>
                            <p:childTnLst>
                              <p:par>
                                <p:cTn id="18" presetID="5" presetClass="entr" presetSubtype="10" fill="hold" nodeType="afterEffect">
                                  <p:stCondLst>
                                    <p:cond delay="0"/>
                                  </p:stCondLst>
                                  <p:childTnLst>
                                    <p:set>
                                      <p:cBhvr>
                                        <p:cTn id="19" dur="1" fill="hold">
                                          <p:stCondLst>
                                            <p:cond delay="0"/>
                                          </p:stCondLst>
                                        </p:cTn>
                                        <p:tgtEl>
                                          <p:spTgt spid="250895"/>
                                        </p:tgtEl>
                                        <p:attrNameLst>
                                          <p:attrName>style.visibility</p:attrName>
                                        </p:attrNameLst>
                                      </p:cBhvr>
                                      <p:to>
                                        <p:strVal val="visible"/>
                                      </p:to>
                                    </p:set>
                                    <p:animEffect transition="in" filter="checkerboard(across)">
                                      <p:cBhvr>
                                        <p:cTn id="20" dur="500"/>
                                        <p:tgtEl>
                                          <p:spTgt spid="250895"/>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grpId="0" nodeType="clickEffect">
                                  <p:stCondLst>
                                    <p:cond delay="0"/>
                                  </p:stCondLst>
                                  <p:childTnLst>
                                    <p:set>
                                      <p:cBhvr>
                                        <p:cTn id="24" dur="1" fill="hold">
                                          <p:stCondLst>
                                            <p:cond delay="0"/>
                                          </p:stCondLst>
                                        </p:cTn>
                                        <p:tgtEl>
                                          <p:spTgt spid="41991"/>
                                        </p:tgtEl>
                                        <p:attrNameLst>
                                          <p:attrName>style.visibility</p:attrName>
                                        </p:attrNameLst>
                                      </p:cBhvr>
                                      <p:to>
                                        <p:strVal val="visible"/>
                                      </p:to>
                                    </p:set>
                                    <p:animEffect transition="in" filter="checkerboard(across)">
                                      <p:cBhvr>
                                        <p:cTn id="25" dur="500"/>
                                        <p:tgtEl>
                                          <p:spTgt spid="41991"/>
                                        </p:tgtEl>
                                      </p:cBhvr>
                                    </p:animEffect>
                                  </p:childTnLst>
                                </p:cTn>
                              </p:par>
                            </p:childTnLst>
                          </p:cTn>
                        </p:par>
                        <p:par>
                          <p:cTn id="26" fill="hold">
                            <p:stCondLst>
                              <p:cond delay="500"/>
                            </p:stCondLst>
                            <p:childTnLst>
                              <p:par>
                                <p:cTn id="27" presetID="5" presetClass="entr" presetSubtype="10" fill="hold" grpId="0" nodeType="afterEffect">
                                  <p:stCondLst>
                                    <p:cond delay="0"/>
                                  </p:stCondLst>
                                  <p:childTnLst>
                                    <p:set>
                                      <p:cBhvr>
                                        <p:cTn id="28" dur="1" fill="hold">
                                          <p:stCondLst>
                                            <p:cond delay="0"/>
                                          </p:stCondLst>
                                        </p:cTn>
                                        <p:tgtEl>
                                          <p:spTgt spid="41990"/>
                                        </p:tgtEl>
                                        <p:attrNameLst>
                                          <p:attrName>style.visibility</p:attrName>
                                        </p:attrNameLst>
                                      </p:cBhvr>
                                      <p:to>
                                        <p:strVal val="visible"/>
                                      </p:to>
                                    </p:set>
                                    <p:animEffect transition="in" filter="checkerboard(across)">
                                      <p:cBhvr>
                                        <p:cTn id="29" dur="500"/>
                                        <p:tgtEl>
                                          <p:spTgt spid="419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90" grpId="0" animBg="1"/>
      <p:bldP spid="4199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7" descr="BAg"/>
          <p:cNvPicPr>
            <a:picLocks noChangeAspect="1" noChangeArrowheads="1"/>
          </p:cNvPicPr>
          <p:nvPr/>
        </p:nvPicPr>
        <p:blipFill>
          <a:blip r:embed="rId2" cstate="print"/>
          <a:srcRect/>
          <a:stretch>
            <a:fillRect/>
          </a:stretch>
        </p:blipFill>
        <p:spPr bwMode="auto">
          <a:xfrm>
            <a:off x="3581400" y="3124200"/>
            <a:ext cx="5105400" cy="2643188"/>
          </a:xfrm>
          <a:prstGeom prst="rect">
            <a:avLst/>
          </a:prstGeom>
          <a:noFill/>
          <a:ln w="9525">
            <a:noFill/>
            <a:miter lim="800000"/>
            <a:headEnd/>
            <a:tailEnd/>
          </a:ln>
        </p:spPr>
      </p:pic>
      <p:sp>
        <p:nvSpPr>
          <p:cNvPr id="251906" name="Rectangle 2"/>
          <p:cNvSpPr>
            <a:spLocks noGrp="1"/>
          </p:cNvSpPr>
          <p:nvPr>
            <p:ph type="title"/>
          </p:nvPr>
        </p:nvSpPr>
        <p:spPr bwMode="auto">
          <a:xfrm>
            <a:off x="475757" y="0"/>
            <a:ext cx="8229600" cy="1200783"/>
          </a:xfrm>
        </p:spPr>
        <p:txBody>
          <a:bodyPr wrap="square" lIns="91440" tIns="45720" rIns="91440" bIns="45720" numCol="1" anchor="ctr" anchorCtr="0" compatLnSpc="1">
            <a:prstTxWarp prst="textNoShape">
              <a:avLst/>
            </a:prstTxWarp>
            <a:normAutofit fontScale="90000"/>
          </a:bodyPr>
          <a:lstStyle/>
          <a:p>
            <a:pPr algn="ctr">
              <a:lnSpc>
                <a:spcPct val="65000"/>
              </a:lnSpc>
              <a:defRPr/>
            </a:pPr>
            <a:br>
              <a:rPr lang="en-GB" sz="3600" b="1" dirty="0">
                <a:solidFill>
                  <a:srgbClr val="0070C0"/>
                </a:solidFill>
                <a:latin typeface="Times New Roman" panose="02020603050405020304" pitchFamily="18" charset="0"/>
                <a:cs typeface="Times New Roman" panose="02020603050405020304" pitchFamily="18" charset="0"/>
              </a:rPr>
            </a:br>
            <a:br>
              <a:rPr lang="en-GB" sz="3600" b="1" dirty="0">
                <a:solidFill>
                  <a:srgbClr val="0070C0"/>
                </a:solidFill>
                <a:latin typeface="Times New Roman" panose="02020603050405020304" pitchFamily="18" charset="0"/>
                <a:cs typeface="Times New Roman" panose="02020603050405020304" pitchFamily="18" charset="0"/>
              </a:rPr>
            </a:br>
            <a:r>
              <a:rPr lang="en-GB" sz="3600" b="1" dirty="0">
                <a:solidFill>
                  <a:srgbClr val="0070C0"/>
                </a:solidFill>
                <a:latin typeface="Times New Roman" panose="02020603050405020304" pitchFamily="18" charset="0"/>
                <a:cs typeface="Times New Roman" panose="02020603050405020304" pitchFamily="18" charset="0"/>
              </a:rPr>
              <a:t>Synthesis of blood group substances</a:t>
            </a:r>
            <a:br>
              <a:rPr lang="en-GB" b="1" dirty="0">
                <a:solidFill>
                  <a:srgbClr val="0070C0"/>
                </a:solidFill>
                <a:latin typeface="Times New Roman" panose="02020603050405020304" pitchFamily="18" charset="0"/>
                <a:cs typeface="Times New Roman" panose="02020603050405020304" pitchFamily="18" charset="0"/>
              </a:rPr>
            </a:br>
            <a:br>
              <a:rPr lang="en-GB" sz="2700" dirty="0"/>
            </a:br>
            <a:r>
              <a:rPr lang="en-GB" sz="3100" b="1" dirty="0">
                <a:solidFill>
                  <a:srgbClr val="CC0099"/>
                </a:solidFill>
                <a:latin typeface="Times New Roman" panose="02020603050405020304" pitchFamily="18" charset="0"/>
                <a:cs typeface="Times New Roman" panose="02020603050405020304" pitchFamily="18" charset="0"/>
              </a:rPr>
              <a:t>  3. B substance </a:t>
            </a:r>
            <a:br>
              <a:rPr lang="en-GB" sz="3700" dirty="0">
                <a:solidFill>
                  <a:srgbClr val="CC0000"/>
                </a:solidFill>
                <a:effectLst/>
              </a:rPr>
            </a:br>
            <a:endParaRPr lang="en-GB" sz="3700" dirty="0">
              <a:solidFill>
                <a:srgbClr val="CC0000"/>
              </a:solidFill>
              <a:effectLst/>
            </a:endParaRPr>
          </a:p>
        </p:txBody>
      </p:sp>
      <p:sp>
        <p:nvSpPr>
          <p:cNvPr id="43012" name="Rectangle 3"/>
          <p:cNvSpPr>
            <a:spLocks noGrp="1"/>
          </p:cNvSpPr>
          <p:nvPr>
            <p:ph type="body" idx="1"/>
          </p:nvPr>
        </p:nvSpPr>
        <p:spPr>
          <a:xfrm>
            <a:off x="139700" y="1582738"/>
            <a:ext cx="8699500" cy="2519362"/>
          </a:xfrm>
        </p:spPr>
        <p:txBody>
          <a:bodyPr/>
          <a:lstStyle/>
          <a:p>
            <a:r>
              <a:rPr lang="en-GB" dirty="0"/>
              <a:t>Is formed by the action of </a:t>
            </a:r>
            <a:r>
              <a:rPr lang="en-GB" b="1" dirty="0" err="1">
                <a:solidFill>
                  <a:srgbClr val="217A8F"/>
                </a:solidFill>
              </a:rPr>
              <a:t>Galactosyl</a:t>
            </a:r>
            <a:r>
              <a:rPr lang="en-GB" b="1" dirty="0">
                <a:solidFill>
                  <a:srgbClr val="217A8F"/>
                </a:solidFill>
              </a:rPr>
              <a:t> </a:t>
            </a:r>
            <a:r>
              <a:rPr lang="en-GB" b="1" dirty="0" err="1">
                <a:solidFill>
                  <a:srgbClr val="217A8F"/>
                </a:solidFill>
              </a:rPr>
              <a:t>Transferase</a:t>
            </a:r>
            <a:r>
              <a:rPr lang="en-GB" dirty="0">
                <a:solidFill>
                  <a:srgbClr val="C00000"/>
                </a:solidFill>
              </a:rPr>
              <a:t> </a:t>
            </a:r>
            <a:r>
              <a:rPr lang="en-GB" dirty="0"/>
              <a:t>that catalyses the transfer of Gal residue to the terminal </a:t>
            </a:r>
            <a:r>
              <a:rPr lang="en-GB" dirty="0" err="1"/>
              <a:t>galactose</a:t>
            </a:r>
            <a:r>
              <a:rPr lang="en-GB" dirty="0"/>
              <a:t> residue of H substance</a:t>
            </a:r>
          </a:p>
          <a:p>
            <a:endParaRPr lang="en-GB" dirty="0"/>
          </a:p>
          <a:p>
            <a:endParaRPr lang="en-GB" dirty="0"/>
          </a:p>
          <a:p>
            <a:pPr>
              <a:buFont typeface="Wingdings 3" pitchFamily="18" charset="2"/>
              <a:buNone/>
            </a:pPr>
            <a:endParaRPr lang="en-GB" dirty="0"/>
          </a:p>
          <a:p>
            <a:pPr eaLnBrk="1" hangingPunct="1">
              <a:spcBef>
                <a:spcPct val="0"/>
              </a:spcBef>
              <a:buClrTx/>
              <a:buSzTx/>
              <a:buFontTx/>
              <a:buNone/>
            </a:pPr>
            <a:endParaRPr lang="en-GB" dirty="0"/>
          </a:p>
        </p:txBody>
      </p:sp>
      <p:sp>
        <p:nvSpPr>
          <p:cNvPr id="43013" name="Line 8"/>
          <p:cNvSpPr>
            <a:spLocks noChangeShapeType="1"/>
          </p:cNvSpPr>
          <p:nvPr/>
        </p:nvSpPr>
        <p:spPr bwMode="auto">
          <a:xfrm>
            <a:off x="2743200" y="4203700"/>
            <a:ext cx="762000" cy="0"/>
          </a:xfrm>
          <a:prstGeom prst="line">
            <a:avLst/>
          </a:prstGeom>
          <a:noFill/>
          <a:ln w="31750">
            <a:solidFill>
              <a:srgbClr val="CC0099"/>
            </a:solidFill>
            <a:round/>
            <a:headEnd/>
            <a:tailEnd type="triangle" w="med" len="med"/>
          </a:ln>
        </p:spPr>
        <p:txBody>
          <a:bodyPr/>
          <a:lstStyle/>
          <a:p>
            <a:endParaRPr lang="en-US"/>
          </a:p>
        </p:txBody>
      </p:sp>
      <p:sp>
        <p:nvSpPr>
          <p:cNvPr id="43014" name="Oval 9"/>
          <p:cNvSpPr>
            <a:spLocks noChangeArrowheads="1"/>
          </p:cNvSpPr>
          <p:nvPr/>
        </p:nvSpPr>
        <p:spPr bwMode="auto">
          <a:xfrm>
            <a:off x="3479800" y="3708400"/>
            <a:ext cx="863600" cy="1008063"/>
          </a:xfrm>
          <a:prstGeom prst="ellipse">
            <a:avLst/>
          </a:prstGeom>
          <a:noFill/>
          <a:ln w="28575">
            <a:solidFill>
              <a:srgbClr val="CC0099"/>
            </a:solidFill>
            <a:round/>
            <a:headEnd/>
            <a:tailEnd/>
          </a:ln>
        </p:spPr>
        <p:txBody>
          <a:bodyPr wrap="none" anchor="ctr"/>
          <a:lstStyle/>
          <a:p>
            <a:pPr algn="r"/>
            <a:endParaRPr lang="en-GB" sz="2000">
              <a:latin typeface="Arial" charset="0"/>
            </a:endParaRPr>
          </a:p>
        </p:txBody>
      </p:sp>
      <p:sp>
        <p:nvSpPr>
          <p:cNvPr id="251912" name="Rectangle 20"/>
          <p:cNvSpPr>
            <a:spLocks noChangeArrowheads="1"/>
          </p:cNvSpPr>
          <p:nvPr/>
        </p:nvSpPr>
        <p:spPr bwMode="auto">
          <a:xfrm>
            <a:off x="5918200" y="4597400"/>
            <a:ext cx="1943100" cy="528638"/>
          </a:xfrm>
          <a:prstGeom prst="rect">
            <a:avLst/>
          </a:prstGeom>
          <a:gradFill rotWithShape="1">
            <a:gsLst>
              <a:gs pos="0">
                <a:schemeClr val="accent1">
                  <a:gamma/>
                  <a:tint val="0"/>
                  <a:invGamma/>
                </a:schemeClr>
              </a:gs>
              <a:gs pos="100000">
                <a:schemeClr val="accent1"/>
              </a:gs>
            </a:gsLst>
            <a:path path="shape">
              <a:fillToRect l="50000" t="50000" r="50000" b="50000"/>
            </a:path>
          </a:gradFill>
          <a:ln w="9525">
            <a:solidFill>
              <a:srgbClr val="217A8F"/>
            </a:solidFill>
            <a:miter lim="800000"/>
            <a:headEnd/>
            <a:tailEnd/>
          </a:ln>
        </p:spPr>
        <p:txBody>
          <a:bodyPr>
            <a:spAutoFit/>
          </a:bodyPr>
          <a:lstStyle/>
          <a:p>
            <a:pPr algn="ctr">
              <a:spcBef>
                <a:spcPct val="50000"/>
              </a:spcBef>
              <a:defRPr/>
            </a:pPr>
            <a:r>
              <a:rPr lang="en-GB" sz="2800" b="1">
                <a:latin typeface="Arial" charset="0"/>
              </a:rPr>
              <a:t>B antigen</a:t>
            </a:r>
          </a:p>
        </p:txBody>
      </p:sp>
      <p:sp>
        <p:nvSpPr>
          <p:cNvPr id="43016" name="Text Box 6"/>
          <p:cNvSpPr txBox="1">
            <a:spLocks noChangeArrowheads="1"/>
          </p:cNvSpPr>
          <p:nvPr/>
        </p:nvSpPr>
        <p:spPr bwMode="auto">
          <a:xfrm>
            <a:off x="203200" y="3914775"/>
            <a:ext cx="3429000" cy="1066800"/>
          </a:xfrm>
          <a:prstGeom prst="rect">
            <a:avLst/>
          </a:prstGeom>
          <a:noFill/>
          <a:ln w="9525">
            <a:noFill/>
            <a:miter lim="800000"/>
            <a:headEnd/>
            <a:tailEnd/>
          </a:ln>
        </p:spPr>
        <p:txBody>
          <a:bodyPr>
            <a:spAutoFit/>
          </a:bodyPr>
          <a:lstStyle/>
          <a:p>
            <a:pPr algn="ctr" eaLnBrk="0" hangingPunct="0">
              <a:spcBef>
                <a:spcPct val="50000"/>
              </a:spcBef>
            </a:pPr>
            <a:r>
              <a:rPr lang="en-US" sz="2400" b="1">
                <a:solidFill>
                  <a:srgbClr val="CC0099"/>
                </a:solidFill>
                <a:cs typeface="Times New Roman" pitchFamily="18" charset="0"/>
              </a:rPr>
              <a:t>D-Galactose</a:t>
            </a:r>
            <a:r>
              <a:rPr lang="en-US">
                <a:solidFill>
                  <a:srgbClr val="CC0000"/>
                </a:solidFill>
                <a:cs typeface="Times New Roman" pitchFamily="18" charset="0"/>
              </a:rPr>
              <a:t> </a:t>
            </a:r>
            <a:br>
              <a:rPr lang="en-US">
                <a:solidFill>
                  <a:srgbClr val="CC0000"/>
                </a:solidFill>
                <a:cs typeface="Times New Roman" pitchFamily="18" charset="0"/>
              </a:rPr>
            </a:br>
            <a:r>
              <a:rPr lang="en-US" sz="2000" b="1">
                <a:solidFill>
                  <a:srgbClr val="000066"/>
                </a:solidFill>
                <a:cs typeface="Times New Roman" pitchFamily="18" charset="0"/>
              </a:rPr>
              <a:t>Added by Galactosyl transferase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251906"/>
                                        </p:tgtEl>
                                        <p:attrNameLst>
                                          <p:attrName>style.visibility</p:attrName>
                                        </p:attrNameLst>
                                      </p:cBhvr>
                                      <p:to>
                                        <p:strVal val="visible"/>
                                      </p:to>
                                    </p:set>
                                    <p:animEffect transition="in" filter="box(in)">
                                      <p:cBhvr>
                                        <p:cTn id="7" dur="500"/>
                                        <p:tgtEl>
                                          <p:spTgt spid="25190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43012">
                                            <p:txEl>
                                              <p:pRg st="0" end="0"/>
                                            </p:txEl>
                                          </p:spTgt>
                                        </p:tgtEl>
                                        <p:attrNameLst>
                                          <p:attrName>style.visibility</p:attrName>
                                        </p:attrNameLst>
                                      </p:cBhvr>
                                      <p:to>
                                        <p:strVal val="visible"/>
                                      </p:to>
                                    </p:set>
                                    <p:animEffect transition="in" filter="checkerboard(across)">
                                      <p:cBhvr>
                                        <p:cTn id="12" dur="500"/>
                                        <p:tgtEl>
                                          <p:spTgt spid="4301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3010"/>
                                        </p:tgtEl>
                                        <p:attrNameLst>
                                          <p:attrName>style.visibility</p:attrName>
                                        </p:attrNameLst>
                                      </p:cBhvr>
                                      <p:to>
                                        <p:strVal val="visible"/>
                                      </p:to>
                                    </p:set>
                                    <p:animEffect transition="in" filter="blinds(horizontal)">
                                      <p:cBhvr>
                                        <p:cTn id="17" dur="500"/>
                                        <p:tgtEl>
                                          <p:spTgt spid="43010"/>
                                        </p:tgtEl>
                                      </p:cBhvr>
                                    </p:animEffect>
                                  </p:childTnLst>
                                </p:cTn>
                              </p:par>
                            </p:childTnLst>
                          </p:cTn>
                        </p:par>
                        <p:par>
                          <p:cTn id="18" fill="hold">
                            <p:stCondLst>
                              <p:cond delay="500"/>
                            </p:stCondLst>
                            <p:childTnLst>
                              <p:par>
                                <p:cTn id="19" presetID="3" presetClass="entr" presetSubtype="10" fill="hold" grpId="0" nodeType="afterEffect">
                                  <p:stCondLst>
                                    <p:cond delay="0"/>
                                  </p:stCondLst>
                                  <p:childTnLst>
                                    <p:set>
                                      <p:cBhvr>
                                        <p:cTn id="20" dur="1" fill="hold">
                                          <p:stCondLst>
                                            <p:cond delay="0"/>
                                          </p:stCondLst>
                                        </p:cTn>
                                        <p:tgtEl>
                                          <p:spTgt spid="251912"/>
                                        </p:tgtEl>
                                        <p:attrNameLst>
                                          <p:attrName>style.visibility</p:attrName>
                                        </p:attrNameLst>
                                      </p:cBhvr>
                                      <p:to>
                                        <p:strVal val="visible"/>
                                      </p:to>
                                    </p:set>
                                    <p:animEffect transition="in" filter="blinds(horizontal)">
                                      <p:cBhvr>
                                        <p:cTn id="21" dur="500"/>
                                        <p:tgtEl>
                                          <p:spTgt spid="251912"/>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43014"/>
                                        </p:tgtEl>
                                        <p:attrNameLst>
                                          <p:attrName>style.visibility</p:attrName>
                                        </p:attrNameLst>
                                      </p:cBhvr>
                                      <p:to>
                                        <p:strVal val="visible"/>
                                      </p:to>
                                    </p:set>
                                    <p:animEffect transition="in" filter="blinds(horizontal)">
                                      <p:cBhvr>
                                        <p:cTn id="26" dur="500"/>
                                        <p:tgtEl>
                                          <p:spTgt spid="43014"/>
                                        </p:tgtEl>
                                      </p:cBhvr>
                                    </p:animEffect>
                                  </p:childTnLst>
                                </p:cTn>
                              </p:par>
                            </p:childTnLst>
                          </p:cTn>
                        </p:par>
                        <p:par>
                          <p:cTn id="27" fill="hold">
                            <p:stCondLst>
                              <p:cond delay="500"/>
                            </p:stCondLst>
                            <p:childTnLst>
                              <p:par>
                                <p:cTn id="28" presetID="3" presetClass="entr" presetSubtype="10" fill="hold" grpId="0" nodeType="afterEffect">
                                  <p:stCondLst>
                                    <p:cond delay="0"/>
                                  </p:stCondLst>
                                  <p:childTnLst>
                                    <p:set>
                                      <p:cBhvr>
                                        <p:cTn id="29" dur="1" fill="hold">
                                          <p:stCondLst>
                                            <p:cond delay="0"/>
                                          </p:stCondLst>
                                        </p:cTn>
                                        <p:tgtEl>
                                          <p:spTgt spid="43013"/>
                                        </p:tgtEl>
                                        <p:attrNameLst>
                                          <p:attrName>style.visibility</p:attrName>
                                        </p:attrNameLst>
                                      </p:cBhvr>
                                      <p:to>
                                        <p:strVal val="visible"/>
                                      </p:to>
                                    </p:set>
                                    <p:animEffect transition="in" filter="blinds(horizontal)">
                                      <p:cBhvr>
                                        <p:cTn id="30" dur="500"/>
                                        <p:tgtEl>
                                          <p:spTgt spid="43013"/>
                                        </p:tgtEl>
                                      </p:cBhvr>
                                    </p:animEffect>
                                  </p:childTnLst>
                                </p:cTn>
                              </p:par>
                            </p:childTnLst>
                          </p:cTn>
                        </p:par>
                        <p:par>
                          <p:cTn id="31" fill="hold">
                            <p:stCondLst>
                              <p:cond delay="1000"/>
                            </p:stCondLst>
                            <p:childTnLst>
                              <p:par>
                                <p:cTn id="32" presetID="3" presetClass="entr" presetSubtype="10" fill="hold" grpId="0" nodeType="afterEffect">
                                  <p:stCondLst>
                                    <p:cond delay="0"/>
                                  </p:stCondLst>
                                  <p:childTnLst>
                                    <p:set>
                                      <p:cBhvr>
                                        <p:cTn id="33" dur="1" fill="hold">
                                          <p:stCondLst>
                                            <p:cond delay="0"/>
                                          </p:stCondLst>
                                        </p:cTn>
                                        <p:tgtEl>
                                          <p:spTgt spid="43016"/>
                                        </p:tgtEl>
                                        <p:attrNameLst>
                                          <p:attrName>style.visibility</p:attrName>
                                        </p:attrNameLst>
                                      </p:cBhvr>
                                      <p:to>
                                        <p:strVal val="visible"/>
                                      </p:to>
                                    </p:set>
                                    <p:animEffect transition="in" filter="blinds(horizontal)">
                                      <p:cBhvr>
                                        <p:cTn id="34" dur="500"/>
                                        <p:tgtEl>
                                          <p:spTgt spid="430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3" grpId="0" animBg="1"/>
      <p:bldP spid="43014" grpId="0" animBg="1"/>
      <p:bldP spid="251912" grpId="0" animBg="1"/>
      <p:bldP spid="430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a:spLocks noChangeArrowheads="1"/>
          </p:cNvSpPr>
          <p:nvPr/>
        </p:nvSpPr>
        <p:spPr bwMode="auto">
          <a:xfrm>
            <a:off x="762000" y="190500"/>
            <a:ext cx="7467600" cy="396875"/>
          </a:xfrm>
          <a:prstGeom prst="rect">
            <a:avLst/>
          </a:prstGeom>
          <a:noFill/>
          <a:ln w="9525">
            <a:noFill/>
            <a:miter lim="800000"/>
            <a:headEnd/>
            <a:tailEnd/>
          </a:ln>
        </p:spPr>
        <p:txBody>
          <a:bodyPr>
            <a:spAutoFit/>
          </a:bodyPr>
          <a:lstStyle/>
          <a:p>
            <a:pPr algn="r"/>
            <a:endParaRPr lang="en-GB" sz="2000">
              <a:latin typeface="Arial" charset="0"/>
            </a:endParaRPr>
          </a:p>
        </p:txBody>
      </p:sp>
      <p:sp>
        <p:nvSpPr>
          <p:cNvPr id="44035" name="Rectangle 5"/>
          <p:cNvSpPr>
            <a:spLocks noChangeArrowheads="1"/>
          </p:cNvSpPr>
          <p:nvPr/>
        </p:nvSpPr>
        <p:spPr bwMode="auto">
          <a:xfrm>
            <a:off x="762000" y="236538"/>
            <a:ext cx="3603625" cy="1011237"/>
          </a:xfrm>
          <a:prstGeom prst="rect">
            <a:avLst/>
          </a:prstGeom>
          <a:noFill/>
          <a:ln w="9525">
            <a:noFill/>
            <a:miter lim="800000"/>
            <a:headEnd/>
            <a:tailEnd/>
          </a:ln>
        </p:spPr>
        <p:txBody>
          <a:bodyPr tIns="68241" bIns="46023" anchor="ctr"/>
          <a:lstStyle/>
          <a:p>
            <a:endParaRPr lang="en-GB" b="1">
              <a:solidFill>
                <a:srgbClr val="003366"/>
              </a:solidFill>
              <a:latin typeface="Arial" charset="0"/>
            </a:endParaRPr>
          </a:p>
          <a:p>
            <a:pPr eaLnBrk="0" hangingPunct="0"/>
            <a:endParaRPr lang="en-GB">
              <a:latin typeface="Times New Roman" pitchFamily="18" charset="0"/>
            </a:endParaRPr>
          </a:p>
        </p:txBody>
      </p:sp>
      <p:sp>
        <p:nvSpPr>
          <p:cNvPr id="44036" name="Rectangle 6"/>
          <p:cNvSpPr>
            <a:spLocks noChangeArrowheads="1" noTextEdit="1"/>
          </p:cNvSpPr>
          <p:nvPr/>
        </p:nvSpPr>
        <p:spPr bwMode="auto">
          <a:xfrm>
            <a:off x="4365625" y="236538"/>
            <a:ext cx="260350" cy="1011237"/>
          </a:xfrm>
          <a:prstGeom prst="rect">
            <a:avLst/>
          </a:prstGeom>
          <a:noFill/>
          <a:ln w="9525">
            <a:noFill/>
            <a:miter lim="800000"/>
            <a:headEnd/>
            <a:tailEnd/>
          </a:ln>
        </p:spPr>
        <p:txBody>
          <a:bodyPr anchor="ctr">
            <a:spAutoFit/>
          </a:bodyPr>
          <a:lstStyle/>
          <a:p>
            <a:endParaRPr lang="en-US"/>
          </a:p>
        </p:txBody>
      </p:sp>
      <p:sp>
        <p:nvSpPr>
          <p:cNvPr id="44037" name="Rectangle 7"/>
          <p:cNvSpPr>
            <a:spLocks noChangeArrowheads="1" noTextEdit="1"/>
          </p:cNvSpPr>
          <p:nvPr/>
        </p:nvSpPr>
        <p:spPr bwMode="auto">
          <a:xfrm>
            <a:off x="762000" y="1382713"/>
            <a:ext cx="3603625" cy="1149350"/>
          </a:xfrm>
          <a:prstGeom prst="rect">
            <a:avLst/>
          </a:prstGeom>
          <a:noFill/>
          <a:ln w="9525">
            <a:noFill/>
            <a:miter lim="800000"/>
            <a:headEnd/>
            <a:tailEnd/>
          </a:ln>
        </p:spPr>
        <p:txBody>
          <a:bodyPr>
            <a:spAutoFit/>
          </a:bodyPr>
          <a:lstStyle/>
          <a:p>
            <a:endParaRPr lang="en-US"/>
          </a:p>
        </p:txBody>
      </p:sp>
      <p:sp>
        <p:nvSpPr>
          <p:cNvPr id="44038" name="Rectangle 8"/>
          <p:cNvSpPr>
            <a:spLocks noChangeArrowheads="1" noTextEdit="1"/>
          </p:cNvSpPr>
          <p:nvPr/>
        </p:nvSpPr>
        <p:spPr bwMode="auto">
          <a:xfrm>
            <a:off x="4365625" y="1382713"/>
            <a:ext cx="260350" cy="1149350"/>
          </a:xfrm>
          <a:prstGeom prst="rect">
            <a:avLst/>
          </a:prstGeom>
          <a:noFill/>
          <a:ln w="9525">
            <a:noFill/>
            <a:miter lim="800000"/>
            <a:headEnd/>
            <a:tailEnd/>
          </a:ln>
        </p:spPr>
        <p:txBody>
          <a:bodyPr wrap="square">
            <a:spAutoFit/>
          </a:bodyPr>
          <a:lstStyle/>
          <a:p>
            <a:endParaRPr lang="en-US"/>
          </a:p>
        </p:txBody>
      </p:sp>
      <p:sp>
        <p:nvSpPr>
          <p:cNvPr id="44039" name="Rectangle 9"/>
          <p:cNvSpPr>
            <a:spLocks noChangeArrowheads="1"/>
          </p:cNvSpPr>
          <p:nvPr/>
        </p:nvSpPr>
        <p:spPr bwMode="auto">
          <a:xfrm>
            <a:off x="4625975" y="1382713"/>
            <a:ext cx="3603625" cy="1149350"/>
          </a:xfrm>
          <a:prstGeom prst="rect">
            <a:avLst/>
          </a:prstGeom>
          <a:noFill/>
          <a:ln w="9525">
            <a:noFill/>
            <a:miter lim="800000"/>
            <a:headEnd/>
            <a:tailEnd/>
          </a:ln>
        </p:spPr>
        <p:txBody>
          <a:bodyPr anchor="ctr"/>
          <a:lstStyle/>
          <a:p>
            <a:pPr eaLnBrk="0" hangingPunct="0"/>
            <a:endParaRPr lang="en-GB">
              <a:latin typeface="Times New Roman" pitchFamily="18" charset="0"/>
            </a:endParaRPr>
          </a:p>
        </p:txBody>
      </p:sp>
      <p:sp>
        <p:nvSpPr>
          <p:cNvPr id="44040" name="Rectangle 11"/>
          <p:cNvSpPr>
            <a:spLocks noChangeArrowheads="1"/>
          </p:cNvSpPr>
          <p:nvPr/>
        </p:nvSpPr>
        <p:spPr bwMode="auto">
          <a:xfrm>
            <a:off x="762000" y="2532063"/>
            <a:ext cx="3603625" cy="1833562"/>
          </a:xfrm>
          <a:prstGeom prst="rect">
            <a:avLst/>
          </a:prstGeom>
          <a:noFill/>
          <a:ln w="9525">
            <a:noFill/>
            <a:miter lim="800000"/>
            <a:headEnd/>
            <a:tailEnd/>
          </a:ln>
        </p:spPr>
        <p:txBody>
          <a:bodyPr/>
          <a:lstStyle/>
          <a:p>
            <a:r>
              <a:rPr lang="en-GB">
                <a:latin typeface="Times New Roman" pitchFamily="18" charset="0"/>
              </a:rPr>
              <a:t>                </a:t>
            </a:r>
          </a:p>
        </p:txBody>
      </p:sp>
      <p:sp>
        <p:nvSpPr>
          <p:cNvPr id="44041" name="Rectangle 12"/>
          <p:cNvSpPr>
            <a:spLocks noChangeArrowheads="1" noTextEdit="1"/>
          </p:cNvSpPr>
          <p:nvPr/>
        </p:nvSpPr>
        <p:spPr bwMode="auto">
          <a:xfrm>
            <a:off x="4365625" y="2532063"/>
            <a:ext cx="260350" cy="1833562"/>
          </a:xfrm>
          <a:prstGeom prst="rect">
            <a:avLst/>
          </a:prstGeom>
          <a:noFill/>
          <a:ln w="9525">
            <a:noFill/>
            <a:miter lim="800000"/>
            <a:headEnd/>
            <a:tailEnd/>
          </a:ln>
        </p:spPr>
        <p:txBody>
          <a:bodyPr>
            <a:spAutoFit/>
          </a:bodyPr>
          <a:lstStyle/>
          <a:p>
            <a:endParaRPr lang="en-US"/>
          </a:p>
        </p:txBody>
      </p:sp>
      <p:sp>
        <p:nvSpPr>
          <p:cNvPr id="44042" name="Rectangle 13"/>
          <p:cNvSpPr>
            <a:spLocks noChangeArrowheads="1"/>
          </p:cNvSpPr>
          <p:nvPr/>
        </p:nvSpPr>
        <p:spPr bwMode="auto">
          <a:xfrm>
            <a:off x="4000509" y="1209962"/>
            <a:ext cx="4483095" cy="2386519"/>
          </a:xfrm>
          <a:prstGeom prst="rect">
            <a:avLst/>
          </a:prstGeom>
          <a:noFill/>
          <a:ln w="9525">
            <a:noFill/>
            <a:miter lim="800000"/>
            <a:headEnd/>
            <a:tailEnd/>
          </a:ln>
        </p:spPr>
        <p:txBody>
          <a:bodyPr anchor="ctr"/>
          <a:lstStyle/>
          <a:p>
            <a:pPr algn="just"/>
            <a:endParaRPr lang="ar-SA" b="1" dirty="0">
              <a:solidFill>
                <a:srgbClr val="CC0099"/>
              </a:solidFill>
              <a:cs typeface="Times New Roman" panose="02020603050405020304" pitchFamily="18" charset="0"/>
            </a:endParaRPr>
          </a:p>
          <a:p>
            <a:pPr algn="just"/>
            <a:endParaRPr lang="ar-SA" b="1" dirty="0">
              <a:solidFill>
                <a:srgbClr val="CC0099"/>
              </a:solidFill>
              <a:cs typeface="Times New Roman" panose="02020603050405020304" pitchFamily="18" charset="0"/>
            </a:endParaRPr>
          </a:p>
          <a:p>
            <a:pPr algn="just"/>
            <a:endParaRPr lang="ar-SA" b="1" dirty="0">
              <a:solidFill>
                <a:srgbClr val="CC0099"/>
              </a:solidFill>
              <a:cs typeface="Times New Roman" panose="02020603050405020304" pitchFamily="18" charset="0"/>
            </a:endParaRPr>
          </a:p>
          <a:p>
            <a:pPr algn="just"/>
            <a:endParaRPr lang="ar-SA" b="1" dirty="0">
              <a:solidFill>
                <a:srgbClr val="CC0099"/>
              </a:solidFill>
              <a:cs typeface="Times New Roman" panose="02020603050405020304" pitchFamily="18" charset="0"/>
            </a:endParaRPr>
          </a:p>
          <a:p>
            <a:pPr algn="just"/>
            <a:endParaRPr lang="ar-SA" b="1" dirty="0">
              <a:solidFill>
                <a:srgbClr val="CC0099"/>
              </a:solidFill>
              <a:cs typeface="Times New Roman" panose="02020603050405020304" pitchFamily="18" charset="0"/>
            </a:endParaRPr>
          </a:p>
          <a:p>
            <a:pPr algn="just"/>
            <a:r>
              <a:rPr lang="en-GB" b="1" dirty="0">
                <a:solidFill>
                  <a:srgbClr val="CC0099"/>
                </a:solidFill>
                <a:cs typeface="Times New Roman" panose="02020603050405020304" pitchFamily="18" charset="0"/>
              </a:rPr>
              <a:t>Blood group A</a:t>
            </a:r>
            <a:r>
              <a:rPr lang="ar-SA" b="1" dirty="0">
                <a:solidFill>
                  <a:srgbClr val="CC0099"/>
                </a:solidFill>
                <a:cs typeface="Times New Roman" panose="02020603050405020304" pitchFamily="18" charset="0"/>
              </a:rPr>
              <a:t>:</a:t>
            </a:r>
          </a:p>
          <a:p>
            <a:pPr algn="just"/>
            <a:br>
              <a:rPr lang="en-GB" sz="800" dirty="0">
                <a:cs typeface="Times New Roman" panose="02020603050405020304" pitchFamily="18" charset="0"/>
              </a:rPr>
            </a:br>
            <a:r>
              <a:rPr lang="en-GB" dirty="0">
                <a:cs typeface="Times New Roman" panose="02020603050405020304" pitchFamily="18" charset="0"/>
              </a:rPr>
              <a:t>If you belong to the blood group A, you have A antigens on the surface of your RBCs and B antibodies in your blood plasma</a:t>
            </a:r>
          </a:p>
          <a:p>
            <a:endParaRPr lang="en-GB" sz="2000" dirty="0">
              <a:latin typeface="Verdana" pitchFamily="34" charset="0"/>
            </a:endParaRPr>
          </a:p>
          <a:p>
            <a:endParaRPr lang="en-GB" sz="2000" dirty="0">
              <a:latin typeface="Verdana" pitchFamily="34" charset="0"/>
            </a:endParaRPr>
          </a:p>
          <a:p>
            <a:pPr eaLnBrk="0" hangingPunct="0"/>
            <a:br>
              <a:rPr lang="en-GB" sz="2000" dirty="0">
                <a:latin typeface="Verdana" pitchFamily="34" charset="0"/>
              </a:rPr>
            </a:br>
            <a:endParaRPr lang="en-GB" sz="2000" dirty="0">
              <a:latin typeface="Verdana" pitchFamily="34" charset="0"/>
            </a:endParaRPr>
          </a:p>
          <a:p>
            <a:pPr eaLnBrk="0" hangingPunct="0"/>
            <a:r>
              <a:rPr lang="en-GB" dirty="0">
                <a:latin typeface="Verdana" pitchFamily="34" charset="0"/>
              </a:rPr>
              <a:t> </a:t>
            </a:r>
          </a:p>
          <a:p>
            <a:pPr eaLnBrk="0" hangingPunct="0"/>
            <a:endParaRPr lang="en-GB" dirty="0">
              <a:latin typeface="Times New Roman" pitchFamily="18" charset="0"/>
            </a:endParaRPr>
          </a:p>
        </p:txBody>
      </p:sp>
      <p:sp>
        <p:nvSpPr>
          <p:cNvPr id="44043" name="Rectangle 14"/>
          <p:cNvSpPr>
            <a:spLocks noChangeArrowheads="1" noTextEdit="1"/>
          </p:cNvSpPr>
          <p:nvPr/>
        </p:nvSpPr>
        <p:spPr bwMode="auto">
          <a:xfrm>
            <a:off x="8229600" y="2344738"/>
            <a:ext cx="0" cy="1833562"/>
          </a:xfrm>
          <a:prstGeom prst="rect">
            <a:avLst/>
          </a:prstGeom>
          <a:noFill/>
          <a:ln w="9525">
            <a:noFill/>
            <a:miter lim="800000"/>
            <a:headEnd/>
            <a:tailEnd/>
          </a:ln>
        </p:spPr>
        <p:txBody>
          <a:bodyPr anchor="ctr">
            <a:spAutoFit/>
          </a:bodyPr>
          <a:lstStyle/>
          <a:p>
            <a:endParaRPr lang="en-US"/>
          </a:p>
        </p:txBody>
      </p:sp>
      <p:sp>
        <p:nvSpPr>
          <p:cNvPr id="44044" name="Rectangle 15"/>
          <p:cNvSpPr>
            <a:spLocks noChangeArrowheads="1"/>
          </p:cNvSpPr>
          <p:nvPr/>
        </p:nvSpPr>
        <p:spPr bwMode="auto">
          <a:xfrm>
            <a:off x="762000" y="4365625"/>
            <a:ext cx="3603625" cy="1492250"/>
          </a:xfrm>
          <a:prstGeom prst="rect">
            <a:avLst/>
          </a:prstGeom>
          <a:noFill/>
          <a:ln w="9525">
            <a:noFill/>
            <a:miter lim="800000"/>
            <a:headEnd/>
            <a:tailEnd/>
          </a:ln>
        </p:spPr>
        <p:txBody>
          <a:bodyPr/>
          <a:lstStyle/>
          <a:p>
            <a:r>
              <a:rPr lang="en-GB">
                <a:latin typeface="Times New Roman" pitchFamily="18" charset="0"/>
              </a:rPr>
              <a:t>                </a:t>
            </a:r>
          </a:p>
        </p:txBody>
      </p:sp>
      <p:sp>
        <p:nvSpPr>
          <p:cNvPr id="44045" name="Rectangle 16"/>
          <p:cNvSpPr>
            <a:spLocks noChangeArrowheads="1" noTextEdit="1"/>
          </p:cNvSpPr>
          <p:nvPr/>
        </p:nvSpPr>
        <p:spPr bwMode="auto">
          <a:xfrm>
            <a:off x="4365625" y="4365625"/>
            <a:ext cx="260350" cy="1492250"/>
          </a:xfrm>
          <a:prstGeom prst="rect">
            <a:avLst/>
          </a:prstGeom>
          <a:noFill/>
          <a:ln w="9525">
            <a:noFill/>
            <a:miter lim="800000"/>
            <a:headEnd/>
            <a:tailEnd/>
          </a:ln>
        </p:spPr>
        <p:txBody>
          <a:bodyPr>
            <a:spAutoFit/>
          </a:bodyPr>
          <a:lstStyle/>
          <a:p>
            <a:endParaRPr lang="en-US"/>
          </a:p>
        </p:txBody>
      </p:sp>
      <p:sp>
        <p:nvSpPr>
          <p:cNvPr id="44046" name="Rectangle 17"/>
          <p:cNvSpPr>
            <a:spLocks noChangeArrowheads="1"/>
          </p:cNvSpPr>
          <p:nvPr/>
        </p:nvSpPr>
        <p:spPr bwMode="auto">
          <a:xfrm>
            <a:off x="4102104" y="3802857"/>
            <a:ext cx="4483096" cy="2243137"/>
          </a:xfrm>
          <a:prstGeom prst="rect">
            <a:avLst/>
          </a:prstGeom>
          <a:noFill/>
          <a:ln w="9525">
            <a:noFill/>
            <a:miter lim="800000"/>
            <a:headEnd/>
            <a:tailEnd/>
          </a:ln>
        </p:spPr>
        <p:txBody>
          <a:bodyPr anchor="ctr"/>
          <a:lstStyle/>
          <a:p>
            <a:endParaRPr lang="en-GB" b="1" dirty="0">
              <a:solidFill>
                <a:srgbClr val="003366"/>
              </a:solidFill>
              <a:latin typeface="Verdana" pitchFamily="34" charset="0"/>
            </a:endParaRPr>
          </a:p>
          <a:p>
            <a:endParaRPr lang="en-GB" b="1" dirty="0">
              <a:solidFill>
                <a:srgbClr val="003366"/>
              </a:solidFill>
              <a:latin typeface="Verdana" pitchFamily="34" charset="0"/>
            </a:endParaRPr>
          </a:p>
          <a:p>
            <a:pPr algn="just"/>
            <a:r>
              <a:rPr lang="en-GB" b="1" dirty="0">
                <a:solidFill>
                  <a:srgbClr val="CC0099"/>
                </a:solidFill>
              </a:rPr>
              <a:t>Blood group B</a:t>
            </a:r>
            <a:r>
              <a:rPr lang="ar-SA" b="1" dirty="0">
                <a:solidFill>
                  <a:srgbClr val="CC0099"/>
                </a:solidFill>
              </a:rPr>
              <a:t>:</a:t>
            </a:r>
          </a:p>
          <a:p>
            <a:pPr algn="just"/>
            <a:br>
              <a:rPr lang="en-GB" sz="800" b="1" dirty="0">
                <a:solidFill>
                  <a:srgbClr val="CC0099"/>
                </a:solidFill>
              </a:rPr>
            </a:br>
            <a:endParaRPr lang="ar-SA" sz="800" b="1" dirty="0">
              <a:solidFill>
                <a:srgbClr val="CC0099"/>
              </a:solidFill>
            </a:endParaRPr>
          </a:p>
          <a:p>
            <a:pPr algn="just"/>
            <a:r>
              <a:rPr lang="en-GB" dirty="0"/>
              <a:t>If you belong to the blood group B, you have B antigens on the surface of your RBCs and A antibodies in your blood plasma</a:t>
            </a:r>
          </a:p>
          <a:p>
            <a:pPr eaLnBrk="0" hangingPunct="0"/>
            <a:br>
              <a:rPr lang="en-GB" dirty="0"/>
            </a:br>
            <a:endParaRPr lang="en-GB" dirty="0"/>
          </a:p>
        </p:txBody>
      </p:sp>
      <p:pic>
        <p:nvPicPr>
          <p:cNvPr id="44047" name="Picture 18" descr=" "/>
          <p:cNvPicPr>
            <a:picLocks noChangeAspect="1" noChangeArrowheads="1"/>
          </p:cNvPicPr>
          <p:nvPr/>
        </p:nvPicPr>
        <p:blipFill>
          <a:blip r:embed="rId2" cstate="print"/>
          <a:srcRect/>
          <a:stretch>
            <a:fillRect/>
          </a:stretch>
        </p:blipFill>
        <p:spPr bwMode="auto">
          <a:xfrm>
            <a:off x="609600" y="1277938"/>
            <a:ext cx="2971800" cy="2179637"/>
          </a:xfrm>
          <a:prstGeom prst="rect">
            <a:avLst/>
          </a:prstGeom>
          <a:noFill/>
          <a:ln w="9525">
            <a:noFill/>
            <a:miter lim="800000"/>
            <a:headEnd/>
            <a:tailEnd/>
          </a:ln>
        </p:spPr>
      </p:pic>
      <p:pic>
        <p:nvPicPr>
          <p:cNvPr id="44048" name="Picture 19" descr=" "/>
          <p:cNvPicPr>
            <a:picLocks noChangeAspect="1" noChangeArrowheads="1"/>
          </p:cNvPicPr>
          <p:nvPr/>
        </p:nvPicPr>
        <p:blipFill>
          <a:blip r:embed="rId3" cstate="print"/>
          <a:srcRect/>
          <a:stretch>
            <a:fillRect/>
          </a:stretch>
        </p:blipFill>
        <p:spPr bwMode="auto">
          <a:xfrm>
            <a:off x="609600" y="4010819"/>
            <a:ext cx="3048000" cy="2176462"/>
          </a:xfrm>
          <a:prstGeom prst="rect">
            <a:avLst/>
          </a:prstGeom>
          <a:noFill/>
          <a:ln w="9525">
            <a:noFill/>
            <a:miter lim="800000"/>
            <a:headEnd/>
            <a:tailEnd/>
          </a:ln>
        </p:spPr>
      </p:pic>
      <p:sp>
        <p:nvSpPr>
          <p:cNvPr id="44049" name="Rectangle 20"/>
          <p:cNvSpPr>
            <a:spLocks noChangeArrowheads="1"/>
          </p:cNvSpPr>
          <p:nvPr/>
        </p:nvSpPr>
        <p:spPr bwMode="auto">
          <a:xfrm>
            <a:off x="2133600" y="68770"/>
            <a:ext cx="5021503" cy="584775"/>
          </a:xfrm>
          <a:prstGeom prst="rect">
            <a:avLst/>
          </a:prstGeom>
          <a:noFill/>
          <a:ln w="9525">
            <a:noFill/>
            <a:miter lim="800000"/>
            <a:headEnd/>
            <a:tailEnd/>
          </a:ln>
        </p:spPr>
        <p:txBody>
          <a:bodyPr wrap="none">
            <a:spAutoFit/>
          </a:bodyPr>
          <a:lstStyle/>
          <a:p>
            <a:pPr algn="ctr"/>
            <a:r>
              <a:rPr lang="en-GB" sz="3200" b="1" dirty="0">
                <a:solidFill>
                  <a:srgbClr val="0070C0"/>
                </a:solidFill>
                <a:ea typeface="+mj-ea"/>
                <a:cs typeface="Times New Roman" panose="02020603050405020304" pitchFamily="18" charset="0"/>
              </a:rPr>
              <a:t>AB0 blood grouping system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44049"/>
                                        </p:tgtEl>
                                        <p:attrNameLst>
                                          <p:attrName>style.visibility</p:attrName>
                                        </p:attrNameLst>
                                      </p:cBhvr>
                                      <p:to>
                                        <p:strVal val="visible"/>
                                      </p:to>
                                    </p:set>
                                    <p:animEffect transition="in" filter="box(in)">
                                      <p:cBhvr>
                                        <p:cTn id="7" dur="500"/>
                                        <p:tgtEl>
                                          <p:spTgt spid="44049"/>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44047"/>
                                        </p:tgtEl>
                                        <p:attrNameLst>
                                          <p:attrName>style.visibility</p:attrName>
                                        </p:attrNameLst>
                                      </p:cBhvr>
                                      <p:to>
                                        <p:strVal val="visible"/>
                                      </p:to>
                                    </p:set>
                                    <p:animEffect transition="in" filter="checkerboard(across)">
                                      <p:cBhvr>
                                        <p:cTn id="12" dur="500"/>
                                        <p:tgtEl>
                                          <p:spTgt spid="44047"/>
                                        </p:tgtEl>
                                      </p:cBhvr>
                                    </p:animEffect>
                                  </p:childTnLst>
                                </p:cTn>
                              </p:par>
                            </p:childTnLst>
                          </p:cTn>
                        </p:par>
                        <p:par>
                          <p:cTn id="13" fill="hold">
                            <p:stCondLst>
                              <p:cond delay="500"/>
                            </p:stCondLst>
                            <p:childTnLst>
                              <p:par>
                                <p:cTn id="14" presetID="5" presetClass="entr" presetSubtype="10" fill="hold" grpId="0" nodeType="afterEffect">
                                  <p:stCondLst>
                                    <p:cond delay="0"/>
                                  </p:stCondLst>
                                  <p:childTnLst>
                                    <p:set>
                                      <p:cBhvr>
                                        <p:cTn id="15" dur="1" fill="hold">
                                          <p:stCondLst>
                                            <p:cond delay="0"/>
                                          </p:stCondLst>
                                        </p:cTn>
                                        <p:tgtEl>
                                          <p:spTgt spid="44042"/>
                                        </p:tgtEl>
                                        <p:attrNameLst>
                                          <p:attrName>style.visibility</p:attrName>
                                        </p:attrNameLst>
                                      </p:cBhvr>
                                      <p:to>
                                        <p:strVal val="visible"/>
                                      </p:to>
                                    </p:set>
                                    <p:animEffect transition="in" filter="checkerboard(across)">
                                      <p:cBhvr>
                                        <p:cTn id="16" dur="500"/>
                                        <p:tgtEl>
                                          <p:spTgt spid="44042"/>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nodeType="clickEffect">
                                  <p:stCondLst>
                                    <p:cond delay="0"/>
                                  </p:stCondLst>
                                  <p:childTnLst>
                                    <p:set>
                                      <p:cBhvr>
                                        <p:cTn id="20" dur="1" fill="hold">
                                          <p:stCondLst>
                                            <p:cond delay="0"/>
                                          </p:stCondLst>
                                        </p:cTn>
                                        <p:tgtEl>
                                          <p:spTgt spid="44048"/>
                                        </p:tgtEl>
                                        <p:attrNameLst>
                                          <p:attrName>style.visibility</p:attrName>
                                        </p:attrNameLst>
                                      </p:cBhvr>
                                      <p:to>
                                        <p:strVal val="visible"/>
                                      </p:to>
                                    </p:set>
                                    <p:animEffect transition="in" filter="checkerboard(across)">
                                      <p:cBhvr>
                                        <p:cTn id="21" dur="500"/>
                                        <p:tgtEl>
                                          <p:spTgt spid="44048"/>
                                        </p:tgtEl>
                                      </p:cBhvr>
                                    </p:animEffect>
                                  </p:childTnLst>
                                </p:cTn>
                              </p:par>
                            </p:childTnLst>
                          </p:cTn>
                        </p:par>
                        <p:par>
                          <p:cTn id="22" fill="hold">
                            <p:stCondLst>
                              <p:cond delay="500"/>
                            </p:stCondLst>
                            <p:childTnLst>
                              <p:par>
                                <p:cTn id="23" presetID="5" presetClass="entr" presetSubtype="10" fill="hold" grpId="0" nodeType="afterEffect">
                                  <p:stCondLst>
                                    <p:cond delay="0"/>
                                  </p:stCondLst>
                                  <p:childTnLst>
                                    <p:set>
                                      <p:cBhvr>
                                        <p:cTn id="24" dur="1" fill="hold">
                                          <p:stCondLst>
                                            <p:cond delay="0"/>
                                          </p:stCondLst>
                                        </p:cTn>
                                        <p:tgtEl>
                                          <p:spTgt spid="44046"/>
                                        </p:tgtEl>
                                        <p:attrNameLst>
                                          <p:attrName>style.visibility</p:attrName>
                                        </p:attrNameLst>
                                      </p:cBhvr>
                                      <p:to>
                                        <p:strVal val="visible"/>
                                      </p:to>
                                    </p:set>
                                    <p:animEffect transition="in" filter="checkerboard(across)">
                                      <p:cBhvr>
                                        <p:cTn id="25" dur="500"/>
                                        <p:tgtEl>
                                          <p:spTgt spid="440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42" grpId="0"/>
      <p:bldP spid="44046" grpId="0"/>
      <p:bldP spid="4404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3"/>
          <p:cNvSpPr>
            <a:spLocks noChangeArrowheads="1"/>
          </p:cNvSpPr>
          <p:nvPr/>
        </p:nvSpPr>
        <p:spPr bwMode="auto">
          <a:xfrm>
            <a:off x="1066800" y="-14073188"/>
            <a:ext cx="236538" cy="396875"/>
          </a:xfrm>
          <a:prstGeom prst="rect">
            <a:avLst/>
          </a:prstGeom>
          <a:noFill/>
          <a:ln w="9525">
            <a:noFill/>
            <a:miter lim="800000"/>
            <a:headEnd/>
            <a:tailEnd/>
          </a:ln>
        </p:spPr>
        <p:txBody>
          <a:bodyPr>
            <a:spAutoFit/>
          </a:bodyPr>
          <a:lstStyle/>
          <a:p>
            <a:pPr algn="r"/>
            <a:endParaRPr lang="en-GB" sz="2000">
              <a:latin typeface="Arial" charset="0"/>
            </a:endParaRPr>
          </a:p>
        </p:txBody>
      </p:sp>
      <p:sp>
        <p:nvSpPr>
          <p:cNvPr id="45059" name="Rectangle 48"/>
          <p:cNvSpPr>
            <a:spLocks noChangeArrowheads="1"/>
          </p:cNvSpPr>
          <p:nvPr/>
        </p:nvSpPr>
        <p:spPr bwMode="auto">
          <a:xfrm>
            <a:off x="1303338" y="-469900"/>
            <a:ext cx="2008187" cy="1190625"/>
          </a:xfrm>
          <a:prstGeom prst="rect">
            <a:avLst/>
          </a:prstGeom>
          <a:noFill/>
          <a:ln w="9525">
            <a:noFill/>
            <a:miter lim="800000"/>
            <a:headEnd/>
            <a:tailEnd/>
          </a:ln>
        </p:spPr>
        <p:txBody>
          <a:bodyPr/>
          <a:lstStyle/>
          <a:p>
            <a:r>
              <a:rPr lang="en-GB" sz="2400">
                <a:latin typeface="Times New Roman" pitchFamily="18" charset="0"/>
              </a:rPr>
              <a:t>  </a:t>
            </a:r>
            <a:r>
              <a:rPr lang="en-GB" sz="5100">
                <a:latin typeface="Times New Roman" pitchFamily="18" charset="0"/>
              </a:rPr>
              <a:t> </a:t>
            </a:r>
            <a:r>
              <a:rPr lang="en-GB" sz="2400">
                <a:latin typeface="Times New Roman" pitchFamily="18" charset="0"/>
              </a:rPr>
              <a:t>             </a:t>
            </a:r>
          </a:p>
        </p:txBody>
      </p:sp>
      <p:sp>
        <p:nvSpPr>
          <p:cNvPr id="45060" name="Rectangle 49"/>
          <p:cNvSpPr>
            <a:spLocks noChangeArrowheads="1" noTextEdit="1"/>
          </p:cNvSpPr>
          <p:nvPr/>
        </p:nvSpPr>
        <p:spPr bwMode="auto">
          <a:xfrm>
            <a:off x="3311525" y="-469900"/>
            <a:ext cx="241300" cy="1190625"/>
          </a:xfrm>
          <a:prstGeom prst="rect">
            <a:avLst/>
          </a:prstGeom>
          <a:noFill/>
          <a:ln w="9525">
            <a:noFill/>
            <a:miter lim="800000"/>
            <a:headEnd/>
            <a:tailEnd/>
          </a:ln>
        </p:spPr>
        <p:txBody>
          <a:bodyPr>
            <a:spAutoFit/>
          </a:bodyPr>
          <a:lstStyle/>
          <a:p>
            <a:endParaRPr lang="en-US"/>
          </a:p>
        </p:txBody>
      </p:sp>
      <p:sp>
        <p:nvSpPr>
          <p:cNvPr id="45061" name="Rectangle 50"/>
          <p:cNvSpPr>
            <a:spLocks noChangeArrowheads="1"/>
          </p:cNvSpPr>
          <p:nvPr/>
        </p:nvSpPr>
        <p:spPr bwMode="auto">
          <a:xfrm>
            <a:off x="3552825" y="-469900"/>
            <a:ext cx="4364038" cy="1190625"/>
          </a:xfrm>
          <a:prstGeom prst="rect">
            <a:avLst/>
          </a:prstGeom>
          <a:noFill/>
          <a:ln w="9525">
            <a:noFill/>
            <a:miter lim="800000"/>
            <a:headEnd/>
            <a:tailEnd/>
          </a:ln>
        </p:spPr>
        <p:txBody>
          <a:bodyPr anchor="ctr"/>
          <a:lstStyle/>
          <a:p>
            <a:endParaRPr lang="en-GB" sz="800">
              <a:latin typeface="Verdana" pitchFamily="34" charset="0"/>
            </a:endParaRPr>
          </a:p>
          <a:p>
            <a:pPr eaLnBrk="0" hangingPunct="0"/>
            <a:r>
              <a:rPr lang="en-GB" sz="800">
                <a:latin typeface="Verdana" pitchFamily="34" charset="0"/>
              </a:rPr>
              <a:t> </a:t>
            </a:r>
          </a:p>
          <a:p>
            <a:pPr eaLnBrk="0" hangingPunct="0"/>
            <a:endParaRPr lang="en-GB" sz="2400">
              <a:latin typeface="Times New Roman" pitchFamily="18" charset="0"/>
            </a:endParaRPr>
          </a:p>
        </p:txBody>
      </p:sp>
      <p:sp>
        <p:nvSpPr>
          <p:cNvPr id="45062" name="Rectangle 51"/>
          <p:cNvSpPr>
            <a:spLocks noChangeArrowheads="1" noTextEdit="1"/>
          </p:cNvSpPr>
          <p:nvPr/>
        </p:nvSpPr>
        <p:spPr bwMode="auto">
          <a:xfrm>
            <a:off x="7916863" y="-469900"/>
            <a:ext cx="242887" cy="1190625"/>
          </a:xfrm>
          <a:prstGeom prst="rect">
            <a:avLst/>
          </a:prstGeom>
          <a:noFill/>
          <a:ln w="9525">
            <a:noFill/>
            <a:miter lim="800000"/>
            <a:headEnd/>
            <a:tailEnd/>
          </a:ln>
        </p:spPr>
        <p:txBody>
          <a:bodyPr anchor="ctr">
            <a:spAutoFit/>
          </a:bodyPr>
          <a:lstStyle/>
          <a:p>
            <a:endParaRPr lang="en-US"/>
          </a:p>
        </p:txBody>
      </p:sp>
      <p:sp>
        <p:nvSpPr>
          <p:cNvPr id="45063" name="Rectangle 58"/>
          <p:cNvSpPr>
            <a:spLocks noChangeArrowheads="1"/>
          </p:cNvSpPr>
          <p:nvPr/>
        </p:nvSpPr>
        <p:spPr bwMode="auto">
          <a:xfrm>
            <a:off x="3581400" y="704056"/>
            <a:ext cx="5068193" cy="2809652"/>
          </a:xfrm>
          <a:prstGeom prst="rect">
            <a:avLst/>
          </a:prstGeom>
          <a:noFill/>
          <a:ln w="9525">
            <a:noFill/>
            <a:miter lim="800000"/>
            <a:headEnd/>
            <a:tailEnd/>
          </a:ln>
        </p:spPr>
        <p:txBody>
          <a:bodyPr anchor="ctr"/>
          <a:lstStyle/>
          <a:p>
            <a:pPr algn="just"/>
            <a:endParaRPr lang="ar-SA" sz="2800" b="1" dirty="0">
              <a:solidFill>
                <a:srgbClr val="CC0099"/>
              </a:solidFill>
            </a:endParaRPr>
          </a:p>
          <a:p>
            <a:pPr algn="just"/>
            <a:r>
              <a:rPr lang="en-GB" sz="2800" b="1" dirty="0">
                <a:solidFill>
                  <a:srgbClr val="CC0099"/>
                </a:solidFill>
              </a:rPr>
              <a:t>Blood group AB</a:t>
            </a:r>
            <a:endParaRPr lang="en-GB" sz="2800" dirty="0">
              <a:solidFill>
                <a:srgbClr val="CC0099"/>
              </a:solidFill>
            </a:endParaRPr>
          </a:p>
          <a:p>
            <a:pPr algn="just"/>
            <a:r>
              <a:rPr lang="en-GB" sz="2600" dirty="0"/>
              <a:t>If you belong to the blood group AB, you have both A and B antigens on the surface of your RBCs and no A or B antibodies at all in your blood plasma</a:t>
            </a:r>
            <a:endParaRPr lang="en-GB" sz="2400" dirty="0"/>
          </a:p>
          <a:p>
            <a:pPr algn="just" eaLnBrk="0" hangingPunct="0"/>
            <a:endParaRPr lang="en-GB" sz="2400" dirty="0"/>
          </a:p>
        </p:txBody>
      </p:sp>
      <p:pic>
        <p:nvPicPr>
          <p:cNvPr id="45064" name="Picture 63" descr="fig4-ab"/>
          <p:cNvPicPr>
            <a:picLocks noChangeAspect="1" noChangeArrowheads="1"/>
          </p:cNvPicPr>
          <p:nvPr/>
        </p:nvPicPr>
        <p:blipFill>
          <a:blip r:embed="rId2" cstate="print"/>
          <a:srcRect/>
          <a:stretch>
            <a:fillRect/>
          </a:stretch>
        </p:blipFill>
        <p:spPr bwMode="auto">
          <a:xfrm>
            <a:off x="609600" y="1233488"/>
            <a:ext cx="2743200" cy="2012950"/>
          </a:xfrm>
          <a:prstGeom prst="rect">
            <a:avLst/>
          </a:prstGeom>
          <a:noFill/>
          <a:ln w="9525">
            <a:noFill/>
            <a:miter lim="800000"/>
            <a:headEnd/>
            <a:tailEnd/>
          </a:ln>
        </p:spPr>
      </p:pic>
      <p:pic>
        <p:nvPicPr>
          <p:cNvPr id="45065" name="Picture 64" descr=" "/>
          <p:cNvPicPr>
            <a:picLocks noChangeAspect="1" noChangeArrowheads="1"/>
          </p:cNvPicPr>
          <p:nvPr/>
        </p:nvPicPr>
        <p:blipFill>
          <a:blip r:embed="rId3" cstate="print"/>
          <a:srcRect/>
          <a:stretch>
            <a:fillRect/>
          </a:stretch>
        </p:blipFill>
        <p:spPr bwMode="auto">
          <a:xfrm>
            <a:off x="609600" y="3862388"/>
            <a:ext cx="2667000" cy="2055812"/>
          </a:xfrm>
          <a:prstGeom prst="rect">
            <a:avLst/>
          </a:prstGeom>
          <a:noFill/>
          <a:ln w="9525">
            <a:noFill/>
            <a:miter lim="800000"/>
            <a:headEnd/>
            <a:tailEnd/>
          </a:ln>
        </p:spPr>
      </p:pic>
      <p:sp>
        <p:nvSpPr>
          <p:cNvPr id="45066" name="Rectangle 67"/>
          <p:cNvSpPr>
            <a:spLocks noChangeArrowheads="1"/>
          </p:cNvSpPr>
          <p:nvPr/>
        </p:nvSpPr>
        <p:spPr bwMode="auto">
          <a:xfrm>
            <a:off x="3543300" y="3429000"/>
            <a:ext cx="5068193" cy="3033712"/>
          </a:xfrm>
          <a:prstGeom prst="rect">
            <a:avLst/>
          </a:prstGeom>
          <a:noFill/>
          <a:ln w="9525">
            <a:noFill/>
            <a:miter lim="800000"/>
            <a:headEnd/>
            <a:tailEnd/>
          </a:ln>
        </p:spPr>
        <p:txBody>
          <a:bodyPr anchor="ctr"/>
          <a:lstStyle/>
          <a:p>
            <a:r>
              <a:rPr lang="en-GB" sz="2800" b="1" dirty="0">
                <a:solidFill>
                  <a:srgbClr val="CC0099"/>
                </a:solidFill>
              </a:rPr>
              <a:t>Blood group O</a:t>
            </a:r>
            <a:endParaRPr lang="en-GB" sz="2800" dirty="0">
              <a:solidFill>
                <a:srgbClr val="CC0099"/>
              </a:solidFill>
            </a:endParaRPr>
          </a:p>
          <a:p>
            <a:pPr algn="just"/>
            <a:r>
              <a:rPr lang="en-GB" sz="2600" dirty="0"/>
              <a:t>If you belong to the blood group O (null), you have neither A or B antigens on the surface of your RBCs but you have both A and B antibodies in your blood plasma</a:t>
            </a:r>
          </a:p>
        </p:txBody>
      </p:sp>
      <p:sp>
        <p:nvSpPr>
          <p:cNvPr id="45067" name="Rectangle 68"/>
          <p:cNvSpPr>
            <a:spLocks noChangeArrowheads="1"/>
          </p:cNvSpPr>
          <p:nvPr/>
        </p:nvSpPr>
        <p:spPr bwMode="auto">
          <a:xfrm>
            <a:off x="2061248" y="48351"/>
            <a:ext cx="5021503" cy="584775"/>
          </a:xfrm>
          <a:prstGeom prst="rect">
            <a:avLst/>
          </a:prstGeom>
          <a:noFill/>
          <a:ln w="9525">
            <a:noFill/>
            <a:miter lim="800000"/>
            <a:headEnd/>
            <a:tailEnd/>
          </a:ln>
        </p:spPr>
        <p:txBody>
          <a:bodyPr wrap="none">
            <a:spAutoFit/>
          </a:bodyPr>
          <a:lstStyle/>
          <a:p>
            <a:r>
              <a:rPr lang="en-GB" sz="3200" b="1" dirty="0">
                <a:solidFill>
                  <a:srgbClr val="0070C0"/>
                </a:solidFill>
                <a:ea typeface="+mj-ea"/>
                <a:cs typeface="Times New Roman" panose="02020603050405020304" pitchFamily="18" charset="0"/>
              </a:rPr>
              <a:t>AB0 blood grouping system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45067"/>
                                        </p:tgtEl>
                                        <p:attrNameLst>
                                          <p:attrName>style.visibility</p:attrName>
                                        </p:attrNameLst>
                                      </p:cBhvr>
                                      <p:to>
                                        <p:strVal val="visible"/>
                                      </p:to>
                                    </p:set>
                                    <p:animEffect transition="in" filter="box(in)">
                                      <p:cBhvr>
                                        <p:cTn id="7" dur="500"/>
                                        <p:tgtEl>
                                          <p:spTgt spid="45067"/>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45064"/>
                                        </p:tgtEl>
                                        <p:attrNameLst>
                                          <p:attrName>style.visibility</p:attrName>
                                        </p:attrNameLst>
                                      </p:cBhvr>
                                      <p:to>
                                        <p:strVal val="visible"/>
                                      </p:to>
                                    </p:set>
                                    <p:animEffect transition="in" filter="checkerboard(across)">
                                      <p:cBhvr>
                                        <p:cTn id="12" dur="500"/>
                                        <p:tgtEl>
                                          <p:spTgt spid="45064"/>
                                        </p:tgtEl>
                                      </p:cBhvr>
                                    </p:animEffect>
                                  </p:childTnLst>
                                </p:cTn>
                              </p:par>
                            </p:childTnLst>
                          </p:cTn>
                        </p:par>
                        <p:par>
                          <p:cTn id="13" fill="hold">
                            <p:stCondLst>
                              <p:cond delay="500"/>
                            </p:stCondLst>
                            <p:childTnLst>
                              <p:par>
                                <p:cTn id="14" presetID="5" presetClass="entr" presetSubtype="10" fill="hold" grpId="0" nodeType="afterEffect">
                                  <p:stCondLst>
                                    <p:cond delay="0"/>
                                  </p:stCondLst>
                                  <p:childTnLst>
                                    <p:set>
                                      <p:cBhvr>
                                        <p:cTn id="15" dur="1" fill="hold">
                                          <p:stCondLst>
                                            <p:cond delay="0"/>
                                          </p:stCondLst>
                                        </p:cTn>
                                        <p:tgtEl>
                                          <p:spTgt spid="45063"/>
                                        </p:tgtEl>
                                        <p:attrNameLst>
                                          <p:attrName>style.visibility</p:attrName>
                                        </p:attrNameLst>
                                      </p:cBhvr>
                                      <p:to>
                                        <p:strVal val="visible"/>
                                      </p:to>
                                    </p:set>
                                    <p:animEffect transition="in" filter="checkerboard(across)">
                                      <p:cBhvr>
                                        <p:cTn id="16" dur="500"/>
                                        <p:tgtEl>
                                          <p:spTgt spid="45063"/>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nodeType="clickEffect">
                                  <p:stCondLst>
                                    <p:cond delay="0"/>
                                  </p:stCondLst>
                                  <p:childTnLst>
                                    <p:set>
                                      <p:cBhvr>
                                        <p:cTn id="20" dur="1" fill="hold">
                                          <p:stCondLst>
                                            <p:cond delay="0"/>
                                          </p:stCondLst>
                                        </p:cTn>
                                        <p:tgtEl>
                                          <p:spTgt spid="45065"/>
                                        </p:tgtEl>
                                        <p:attrNameLst>
                                          <p:attrName>style.visibility</p:attrName>
                                        </p:attrNameLst>
                                      </p:cBhvr>
                                      <p:to>
                                        <p:strVal val="visible"/>
                                      </p:to>
                                    </p:set>
                                    <p:animEffect transition="in" filter="checkerboard(across)">
                                      <p:cBhvr>
                                        <p:cTn id="21" dur="500"/>
                                        <p:tgtEl>
                                          <p:spTgt spid="45065"/>
                                        </p:tgtEl>
                                      </p:cBhvr>
                                    </p:animEffect>
                                  </p:childTnLst>
                                </p:cTn>
                              </p:par>
                            </p:childTnLst>
                          </p:cTn>
                        </p:par>
                        <p:par>
                          <p:cTn id="22" fill="hold">
                            <p:stCondLst>
                              <p:cond delay="500"/>
                            </p:stCondLst>
                            <p:childTnLst>
                              <p:par>
                                <p:cTn id="23" presetID="5" presetClass="entr" presetSubtype="10" fill="hold" grpId="0" nodeType="afterEffect">
                                  <p:stCondLst>
                                    <p:cond delay="0"/>
                                  </p:stCondLst>
                                  <p:childTnLst>
                                    <p:set>
                                      <p:cBhvr>
                                        <p:cTn id="24" dur="1" fill="hold">
                                          <p:stCondLst>
                                            <p:cond delay="0"/>
                                          </p:stCondLst>
                                        </p:cTn>
                                        <p:tgtEl>
                                          <p:spTgt spid="45066"/>
                                        </p:tgtEl>
                                        <p:attrNameLst>
                                          <p:attrName>style.visibility</p:attrName>
                                        </p:attrNameLst>
                                      </p:cBhvr>
                                      <p:to>
                                        <p:strVal val="visible"/>
                                      </p:to>
                                    </p:set>
                                    <p:animEffect transition="in" filter="checkerboard(across)">
                                      <p:cBhvr>
                                        <p:cTn id="25" dur="500"/>
                                        <p:tgtEl>
                                          <p:spTgt spid="450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3" grpId="0"/>
      <p:bldP spid="45066" grpId="0"/>
      <p:bldP spid="4506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1083866" y="219075"/>
            <a:ext cx="6876256" cy="762000"/>
          </a:xfrm>
          <a:prstGeom prst="rect">
            <a:avLst/>
          </a:prstGeom>
          <a:noFill/>
          <a:ln w="9525">
            <a:noFill/>
            <a:miter lim="800000"/>
            <a:headEnd/>
            <a:tailEnd/>
          </a:ln>
          <a:effectLst/>
        </p:spPr>
        <p:txBody>
          <a:bodyPr lIns="91428" tIns="45715" rIns="91428" bIns="45715" anchor="ctr"/>
          <a:lstStyle/>
          <a:p>
            <a:pPr algn="ctr">
              <a:defRPr/>
            </a:pPr>
            <a:r>
              <a:rPr lang="en-US" sz="3200" b="1" dirty="0">
                <a:solidFill>
                  <a:srgbClr val="0070C0"/>
                </a:solidFill>
                <a:ea typeface="+mj-ea"/>
                <a:cs typeface="Times New Roman" panose="02020603050405020304" pitchFamily="18" charset="0"/>
              </a:rPr>
              <a:t>How common is your blood type?</a:t>
            </a:r>
          </a:p>
        </p:txBody>
      </p:sp>
      <p:pic>
        <p:nvPicPr>
          <p:cNvPr id="7171" name="Picture 2"/>
          <p:cNvPicPr>
            <a:picLocks noChangeAspect="1" noChangeArrowheads="1"/>
          </p:cNvPicPr>
          <p:nvPr/>
        </p:nvPicPr>
        <p:blipFill>
          <a:blip r:embed="rId2" cstate="print"/>
          <a:srcRect l="9241" t="53763" r="59677" b="15323"/>
          <a:stretch>
            <a:fillRect/>
          </a:stretch>
        </p:blipFill>
        <p:spPr bwMode="auto">
          <a:xfrm>
            <a:off x="966788" y="1524000"/>
            <a:ext cx="7110412" cy="4419600"/>
          </a:xfrm>
          <a:prstGeom prst="rect">
            <a:avLst/>
          </a:prstGeom>
          <a:noFill/>
          <a:ln w="9525">
            <a:noFill/>
            <a:miter lim="800000"/>
            <a:headEnd/>
            <a:tailEnd/>
          </a:ln>
        </p:spPr>
      </p:pic>
      <p:sp>
        <p:nvSpPr>
          <p:cNvPr id="10" name="TextBox 9"/>
          <p:cNvSpPr txBox="1">
            <a:spLocks noChangeArrowheads="1"/>
          </p:cNvSpPr>
          <p:nvPr/>
        </p:nvSpPr>
        <p:spPr bwMode="auto">
          <a:xfrm>
            <a:off x="7729538" y="2133600"/>
            <a:ext cx="1143000" cy="523875"/>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a:spAutoFit/>
          </a:bodyPr>
          <a:lstStyle/>
          <a:p>
            <a:pPr algn="ctr"/>
            <a:r>
              <a:rPr lang="en-US" sz="2800" dirty="0">
                <a:latin typeface="Times New Roman" pitchFamily="18" charset="0"/>
                <a:cs typeface="Times New Roman" pitchFamily="18" charset="0"/>
              </a:rPr>
              <a:t>46.1%</a:t>
            </a:r>
          </a:p>
        </p:txBody>
      </p:sp>
      <p:sp>
        <p:nvSpPr>
          <p:cNvPr id="11" name="TextBox 10"/>
          <p:cNvSpPr txBox="1">
            <a:spLocks noChangeArrowheads="1"/>
          </p:cNvSpPr>
          <p:nvPr/>
        </p:nvSpPr>
        <p:spPr bwMode="auto">
          <a:xfrm>
            <a:off x="7729538" y="3124200"/>
            <a:ext cx="1143000" cy="523875"/>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a:spAutoFit/>
          </a:bodyPr>
          <a:lstStyle/>
          <a:p>
            <a:pPr algn="ctr"/>
            <a:r>
              <a:rPr lang="en-US" sz="2800">
                <a:latin typeface="Times New Roman" pitchFamily="18" charset="0"/>
                <a:cs typeface="Times New Roman" pitchFamily="18" charset="0"/>
              </a:rPr>
              <a:t>38.8%</a:t>
            </a:r>
          </a:p>
        </p:txBody>
      </p:sp>
      <p:sp>
        <p:nvSpPr>
          <p:cNvPr id="12" name="TextBox 11"/>
          <p:cNvSpPr txBox="1">
            <a:spLocks noChangeArrowheads="1"/>
          </p:cNvSpPr>
          <p:nvPr/>
        </p:nvSpPr>
        <p:spPr bwMode="auto">
          <a:xfrm>
            <a:off x="7729538" y="3962400"/>
            <a:ext cx="1143000" cy="523875"/>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a:spAutoFit/>
          </a:bodyPr>
          <a:lstStyle/>
          <a:p>
            <a:pPr algn="ctr"/>
            <a:r>
              <a:rPr lang="en-US" sz="2800">
                <a:latin typeface="Times New Roman" pitchFamily="18" charset="0"/>
                <a:cs typeface="Times New Roman" pitchFamily="18" charset="0"/>
              </a:rPr>
              <a:t>11.1%</a:t>
            </a:r>
          </a:p>
        </p:txBody>
      </p:sp>
      <p:sp>
        <p:nvSpPr>
          <p:cNvPr id="13" name="TextBox 12"/>
          <p:cNvSpPr txBox="1">
            <a:spLocks noChangeArrowheads="1"/>
          </p:cNvSpPr>
          <p:nvPr/>
        </p:nvSpPr>
        <p:spPr bwMode="auto">
          <a:xfrm>
            <a:off x="7729538" y="4876800"/>
            <a:ext cx="1143000" cy="523875"/>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a:spAutoFit/>
          </a:bodyPr>
          <a:lstStyle/>
          <a:p>
            <a:pPr algn="ctr"/>
            <a:r>
              <a:rPr lang="en-US" sz="2800">
                <a:latin typeface="Times New Roman" pitchFamily="18" charset="0"/>
                <a:cs typeface="Times New Roman" pitchFamily="18" charset="0"/>
              </a:rPr>
              <a:t>3.9%</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44C0C0DC5E86941881274087493CBBF" ma:contentTypeVersion="0" ma:contentTypeDescription="Create a new document." ma:contentTypeScope="" ma:versionID="1f21917970ae257df8a1af6730762d3d">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E51C714-30FF-456D-BCF2-BBBFF9B1B7A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A9179E52-8580-4A83-A1E7-473B1862B38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Equity</Template>
  <TotalTime>4243</TotalTime>
  <Words>2290</Words>
  <Application>Microsoft Macintosh PowerPoint</Application>
  <PresentationFormat>On-screen Show (4:3)</PresentationFormat>
  <Paragraphs>246</Paragraphs>
  <Slides>42</Slides>
  <Notes>5</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42</vt:i4>
      </vt:variant>
    </vt:vector>
  </HeadingPairs>
  <TitlesOfParts>
    <vt:vector size="55" baseType="lpstr">
      <vt:lpstr>Arial</vt:lpstr>
      <vt:lpstr>Calibri</vt:lpstr>
      <vt:lpstr>Franklin Gothic Book</vt:lpstr>
      <vt:lpstr>Google Sans</vt:lpstr>
      <vt:lpstr>Montserrat</vt:lpstr>
      <vt:lpstr>Perpetua</vt:lpstr>
      <vt:lpstr>Roboto</vt:lpstr>
      <vt:lpstr>Times New Roman</vt:lpstr>
      <vt:lpstr>Verdana</vt:lpstr>
      <vt:lpstr>Wingdings</vt:lpstr>
      <vt:lpstr>Wingdings 2</vt:lpstr>
      <vt:lpstr>Wingdings 3</vt:lpstr>
      <vt:lpstr>Equity</vt:lpstr>
      <vt:lpstr>PowerPoint Presentation</vt:lpstr>
      <vt:lpstr>Blood group substances</vt:lpstr>
      <vt:lpstr>PowerPoint Presentation</vt:lpstr>
      <vt:lpstr>      Synthesis of blood group substances   1. H/O substance (H or O antigen) </vt:lpstr>
      <vt:lpstr>Synthesis of blood group substances    2. A substance </vt:lpstr>
      <vt:lpstr>  Synthesis of blood group substances    3. B substance  </vt:lpstr>
      <vt:lpstr>PowerPoint Presentation</vt:lpstr>
      <vt:lpstr>PowerPoint Presentation</vt:lpstr>
      <vt:lpstr>PowerPoint Presentation</vt:lpstr>
      <vt:lpstr>Rhesus (Rh) Blood Groups</vt:lpstr>
      <vt:lpstr>Rhesus (Rh) Blood Groups</vt:lpstr>
      <vt:lpstr>Rhesus (Rh) Blood Groups</vt:lpstr>
      <vt:lpstr>Hemolytic Disease of the Newborn  (Erythroblastosis Fetalis)</vt:lpstr>
      <vt:lpstr>Rh+ Fetal cells enter mother’s circulation at delivery</vt:lpstr>
      <vt:lpstr>         Second pregnancy: Maternal anti-Rh IgG antibodies can cross placenta to attack fetal RBCs</vt:lpstr>
      <vt:lpstr>Hemolytic Disease of the Newborn (Erythroblastosis Fetalis)</vt:lpstr>
      <vt:lpstr>Hemolytic Disease of the Newborn  (Erythroblastosis Fetalis)</vt:lpstr>
      <vt:lpstr>Hemolytic Disease of the Newborn  (Erythroblastosis Fetalis)</vt:lpstr>
      <vt:lpstr>Hemolytic Disease of the Newborn  (Erythroblastosis Fetalis)</vt:lpstr>
      <vt:lpstr>Complications During Pregnancy***</vt:lpstr>
      <vt:lpstr>Hemolytic Disease of the Newborn  (Hydrops Fetalis)</vt:lpstr>
      <vt:lpstr>PowerPoint Presentation</vt:lpstr>
      <vt:lpstr>PowerPoint Presentation</vt:lpstr>
      <vt:lpstr>Whole blood</vt:lpstr>
      <vt:lpstr>Blood transfusion</vt:lpstr>
      <vt:lpstr>PowerPoint Presentation</vt:lpstr>
      <vt:lpstr>Blood transfusion</vt:lpstr>
      <vt:lpstr>Blood Types</vt:lpstr>
      <vt:lpstr>Blood Donation</vt:lpstr>
      <vt:lpstr>Blood Donation</vt:lpstr>
      <vt:lpstr>Blood Donation</vt:lpstr>
      <vt:lpstr>Who Can Donate Blood?</vt:lpstr>
      <vt:lpstr>Blood Transfusions:</vt:lpstr>
      <vt:lpstr>Cross-Matching and Pre-transfusion Tests</vt:lpstr>
      <vt:lpstr>Cross-Matching and Pre-transfusion Tests(cont.)</vt:lpstr>
      <vt:lpstr>Risk associated with blood transfusion:</vt:lpstr>
      <vt:lpstr>PowerPoint Presentation</vt:lpstr>
      <vt:lpstr>Blood transfusion</vt:lpstr>
      <vt:lpstr>Complications of Blood Transfusion</vt:lpstr>
      <vt:lpstr>Complications of Blood Transfusion(cont.)</vt:lpstr>
      <vt:lpstr>Complications of Blood Transfusion(cont.)</vt:lpstr>
      <vt:lpstr>Transfusion transmitted infections reported to SHOT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Abeer M. Aldbass</dc:creator>
  <cp:lastModifiedBy>Abeer M. Aldbass</cp:lastModifiedBy>
  <cp:revision>25</cp:revision>
  <dcterms:created xsi:type="dcterms:W3CDTF">1601-01-01T00:00:00Z</dcterms:created>
  <dcterms:modified xsi:type="dcterms:W3CDTF">2023-11-27T07:59:01Z</dcterms:modified>
</cp:coreProperties>
</file>