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handoutMasterIdLst>
    <p:handoutMasterId r:id="rId28"/>
  </p:handoutMasterIdLst>
  <p:sldIdLst>
    <p:sldId id="306" r:id="rId2"/>
    <p:sldId id="312" r:id="rId3"/>
    <p:sldId id="259" r:id="rId4"/>
    <p:sldId id="297" r:id="rId5"/>
    <p:sldId id="328" r:id="rId6"/>
    <p:sldId id="308" r:id="rId7"/>
    <p:sldId id="324" r:id="rId8"/>
    <p:sldId id="313" r:id="rId9"/>
    <p:sldId id="314" r:id="rId10"/>
    <p:sldId id="323" r:id="rId11"/>
    <p:sldId id="302" r:id="rId12"/>
    <p:sldId id="325" r:id="rId13"/>
    <p:sldId id="326" r:id="rId14"/>
    <p:sldId id="322" r:id="rId15"/>
    <p:sldId id="317" r:id="rId16"/>
    <p:sldId id="318" r:id="rId17"/>
    <p:sldId id="319" r:id="rId18"/>
    <p:sldId id="307" r:id="rId19"/>
    <p:sldId id="311" r:id="rId20"/>
    <p:sldId id="301" r:id="rId21"/>
    <p:sldId id="293" r:id="rId22"/>
    <p:sldId id="303" r:id="rId23"/>
    <p:sldId id="295" r:id="rId24"/>
    <p:sldId id="266" r:id="rId25"/>
    <p:sldId id="316" r:id="rId2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4" autoAdjust="0"/>
    <p:restoredTop sz="94692" autoAdjust="0"/>
  </p:normalViewPr>
  <p:slideViewPr>
    <p:cSldViewPr>
      <p:cViewPr varScale="1">
        <p:scale>
          <a:sx n="106" d="100"/>
          <a:sy n="106" d="100"/>
        </p:scale>
        <p:origin x="3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669A07-9B30-2F02-3201-73F6478149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42DCF7-9EC5-F918-4B82-B8721E173C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C19EF-95FC-E74F-9DFC-BE5C24F67D42}" type="datetimeFigureOut">
              <a:rPr lang="en-SA" smtClean="0"/>
              <a:t>23/08/2023 R</a:t>
            </a:fld>
            <a:endParaRPr lang="en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F6032-52EC-FD70-79C3-9F90378BDB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AC9F9-9DDA-4915-25A6-D8B7801BA0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BDD73-87C0-BA45-8CF3-43524AD254ED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6692127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699799-FA52-017E-1360-9C4F05CDE9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4F00C2-4521-2589-80DF-1DD3A8E1340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10806B-CD62-FF4F-BD10-60E81A16EC5D}" type="datetimeFigureOut">
              <a:rPr lang="fr-FR"/>
              <a:pPr>
                <a:defRPr/>
              </a:pPr>
              <a:t>23/08/2023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78B4B3E7-4FD7-F111-3257-C20574925E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6382F52C-876A-3887-4877-F302DAB03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53FFF8-E62D-0EE0-969A-EBCB9AD0EA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53780D-78BD-EC11-3472-71957910C7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99464F6-A554-534C-95EE-D64EAD0B9A6D}" type="slidenum">
              <a:rPr lang="fr-FR" altLang="en-SA"/>
              <a:pPr/>
              <a:t>‹#›</a:t>
            </a:fld>
            <a:endParaRPr lang="fr-FR" altLang="en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>
            <a:extLst>
              <a:ext uri="{FF2B5EF4-FFF2-40B4-BE49-F238E27FC236}">
                <a16:creationId xmlns:a16="http://schemas.microsoft.com/office/drawing/2014/main" id="{F8CE49F2-A417-3C6D-5BBE-EB0C51C754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commentaires 2">
            <a:extLst>
              <a:ext uri="{FF2B5EF4-FFF2-40B4-BE49-F238E27FC236}">
                <a16:creationId xmlns:a16="http://schemas.microsoft.com/office/drawing/2014/main" id="{8B1FBE63-08CB-E9C3-F873-057C4DBFB2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SA"/>
          </a:p>
        </p:txBody>
      </p:sp>
      <p:sp>
        <p:nvSpPr>
          <p:cNvPr id="23556" name="Espace réservé du numéro de diapositive 3">
            <a:extLst>
              <a:ext uri="{FF2B5EF4-FFF2-40B4-BE49-F238E27FC236}">
                <a16:creationId xmlns:a16="http://schemas.microsoft.com/office/drawing/2014/main" id="{1E8156B0-6E56-547F-7539-1E2E233701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EEB344-AFCA-E440-919C-0039B6063C46}" type="slidenum">
              <a:rPr lang="fr-FR" altLang="en-SA">
                <a:latin typeface="Calibri" panose="020F0502020204030204" pitchFamily="34" charset="0"/>
              </a:rPr>
              <a:pPr eaLnBrk="1" hangingPunct="1"/>
              <a:t>11</a:t>
            </a:fld>
            <a:endParaRPr lang="fr-FR" altLang="en-SA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2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5C4363-9333-69B8-2D5D-9B499D17B2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2">
            <a:extLst>
              <a:ext uri="{FF2B5EF4-FFF2-40B4-BE49-F238E27FC236}">
                <a16:creationId xmlns:a16="http://schemas.microsoft.com/office/drawing/2014/main" id="{5C120058-8B36-F25B-1D68-AB49A3D1207A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167D59-E480-FDAC-C9F0-FEBC059ED6D1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4C3EE-E018-E8B7-B4A5-4E2C83B790BE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F73C98-5D1A-BA5F-B1A9-9335593C73F5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C793A3A0-87D0-07EA-ADCC-086FB31F4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C88A-AC14-E047-A76A-1E71DA2265AF}" type="datetime1">
              <a:rPr lang="en-US" smtClean="0"/>
              <a:t>8/23/23</a:t>
            </a:fld>
            <a:endParaRPr lang="fr-FR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55A67ACD-2F67-F768-D69D-9F68BC7D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EDAB5D4C-265C-4C56-548E-B560AB29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1FAFF-3FD4-8E40-BEE9-6F814F112865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3009360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F9D4CCC-A396-EBD5-496B-4E38B5D4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4441-A4E1-894C-A588-B135CC03C0B0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757CBB9-D624-3FB2-C160-25002B15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9451794-6184-61E5-D503-12C32D9E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B6BB3-9512-8D43-8FC9-CA2E54B1E1E9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370200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25C2809A-E29F-3DB5-8B80-194D2114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E1553-5FEF-9A4E-A6BE-01FAC644084D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345D6CB-2B22-DFA5-DBF0-5ED4395B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7BF1C0D-F1A8-3772-2C34-61A9ABB97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67B5E-F045-C74B-8998-EC034016F2D7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80988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F6EBB300-B1DA-B5A1-4A21-721595871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79612-C118-1F43-A16E-78CFC132A8BA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0C8CA48-C15B-06B4-39DA-81A51803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F03A79AC-3B90-ADA4-01D8-2AA0F669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6D39F-CCCC-7545-A241-5CBC49D2E86C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143260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01BF3E-0AF1-2F70-A8E0-2742155A5EC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31BD3C42-B7CD-3450-F0AB-A519F762B9B7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6D9002-BD7C-03F2-E1C2-C7DEE9C32BAD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746982-6F21-E7F4-056D-50FACE2AFC97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5E5044-3A2B-7399-EEFF-450C19B1244B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76CDE05-89C4-9432-6C31-03B273F2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FA19-DD59-3044-8E50-334DF04A2539}" type="datetime1">
              <a:rPr lang="en-US" smtClean="0"/>
              <a:t>8/23/23</a:t>
            </a:fld>
            <a:endParaRPr lang="fr-FR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910FD2C-DA70-A292-B6FD-CE5B74B3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EFA70E6-1821-6ED9-D689-479D8918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3128F11-C591-D442-A8AD-6EFBD16606D9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1134995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69E84F98-AF4A-6B18-8A1E-8B8272F5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80E6B-89CB-3E45-A0CA-08C324653913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A5DDB44-6225-B128-AFAE-4835C1AB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27BBC59D-6240-5FAD-E194-2C7CCBA4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4B888-2405-FD43-AF41-09133F44E5D4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411841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513970AC-1885-1F69-6D40-1E295E4AD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E9BA-C59A-474A-9FB4-974E4D053C3F}" type="datetime1">
              <a:rPr lang="en-US" smtClean="0"/>
              <a:t>8/23/23</a:t>
            </a:fld>
            <a:endParaRPr lang="fr-F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B2ABCA0-8AE8-4953-2512-542C5DFC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4436EDC-A794-3926-6348-34D8328E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F5BD4-2060-D845-A52B-C5562BAE2DC8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235403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7FD4C3AF-49F4-9BA4-3420-C96D2DAE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FC96-3725-D14A-BC42-0F10A9D0436E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29E14E0-F09A-752D-826C-57ECD8DA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544AEB5A-2647-0461-3F8A-06ADE0C2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EBE12-652D-874B-9C5C-B2A33291430A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198387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0BF0B2C8-1DE2-EF79-CC53-EF8B1E61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5DE26-EAFC-1340-AAF6-0916D5E991D6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C42B93-5EF3-280A-7CA5-681AD689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961550C7-3EF0-981A-16FE-41E265AB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CB163-D30D-3F4C-946B-F71C5D635912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379196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D0BCB-52F8-A27D-50C3-BA80D8DF321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90346828-5189-B01D-A889-D8A04AA49E30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6C30E9D-5039-AB4D-1C75-D19495BF3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BC61-3B6F-AD4F-A122-7227D1EF741B}" type="datetime1">
              <a:rPr lang="en-US" smtClean="0"/>
              <a:t>8/23/23</a:t>
            </a:fld>
            <a:endParaRPr lang="fr-FR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EC25193-776B-512E-F3E1-59BCF9320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E9C0630-2466-DA19-1253-83DFECE6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C4A72-FD1F-6E41-81D4-09AE946C2616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7927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DA3E799-854F-1ABE-B37D-06ACADD84E73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2CD38C-535E-F0B7-C11C-CAA07AD0E8A6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C3D76-58E1-464C-42A4-D96C3B9A8660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BDF80E8-828A-B928-443A-BD1A7D79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D9B2B-F13E-A446-A99A-FB98904C3A4F}" type="datetime1">
              <a:rPr lang="en-US" smtClean="0"/>
              <a:t>8/23/23</a:t>
            </a:fld>
            <a:endParaRPr lang="fr-FR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BF26C9B-C1BA-BA2C-D9EC-B5A9398B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21E465F-115A-A1F8-ED6B-8EA8EDF1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11CCF015-3F89-074E-A7EC-A9EFF2C1D955}" type="slidenum">
              <a:rPr lang="fr-FR" altLang="en-SA"/>
              <a:pPr/>
              <a:t>‹#›</a:t>
            </a:fld>
            <a:endParaRPr lang="fr-FR" altLang="en-SA"/>
          </a:p>
        </p:txBody>
      </p:sp>
    </p:spTree>
    <p:extLst>
      <p:ext uri="{BB962C8B-B14F-4D97-AF65-F5344CB8AC3E}">
        <p14:creationId xmlns:p14="http://schemas.microsoft.com/office/powerpoint/2010/main" val="22856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ACC06BC-3F38-6118-73DE-6D249EB35F7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220D2FAD-7348-D851-61FC-62CF53759F28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itle Placeholder 21">
            <a:extLst>
              <a:ext uri="{FF2B5EF4-FFF2-40B4-BE49-F238E27FC236}">
                <a16:creationId xmlns:a16="http://schemas.microsoft.com/office/drawing/2014/main" id="{1230787E-40D0-E5B0-38CA-421E580BB9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A"/>
              <a:t>Click to edit Master title style</a:t>
            </a:r>
          </a:p>
        </p:txBody>
      </p:sp>
      <p:sp>
        <p:nvSpPr>
          <p:cNvPr id="2053" name="Text Placeholder 12">
            <a:extLst>
              <a:ext uri="{FF2B5EF4-FFF2-40B4-BE49-F238E27FC236}">
                <a16:creationId xmlns:a16="http://schemas.microsoft.com/office/drawing/2014/main" id="{585452A8-2655-926E-7EFD-FD5023C123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SA"/>
              <a:t>Click to edit Master text styles</a:t>
            </a:r>
          </a:p>
          <a:p>
            <a:pPr lvl="1"/>
            <a:r>
              <a:rPr lang="en-US" altLang="en-SA"/>
              <a:t>Second level</a:t>
            </a:r>
          </a:p>
          <a:p>
            <a:pPr lvl="2"/>
            <a:r>
              <a:rPr lang="en-US" altLang="en-SA"/>
              <a:t>Third level</a:t>
            </a:r>
          </a:p>
          <a:p>
            <a:pPr lvl="3"/>
            <a:r>
              <a:rPr lang="en-US" altLang="en-SA"/>
              <a:t>Fourth level</a:t>
            </a:r>
          </a:p>
          <a:p>
            <a:pPr lvl="4"/>
            <a:r>
              <a:rPr lang="en-US" altLang="en-SA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21B6A0DB-E96F-F23F-C413-B52820F47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172311B-3EAC-D94E-881F-B4B3C3ABA426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FADD4-FBA9-B69E-D94E-08A500A95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C4E2257-9F08-8403-35D0-C1ECB077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5D7F9404-38BE-004C-9B6F-8957BC7A5A11}" type="slidenum">
              <a:rPr lang="fr-FR" altLang="en-SA"/>
              <a:pPr/>
              <a:t>‹#›</a:t>
            </a:fld>
            <a:endParaRPr lang="fr-FR" altLang="en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5" r:id="rId2"/>
    <p:sldLayoutId id="2147483783" r:id="rId3"/>
    <p:sldLayoutId id="2147483776" r:id="rId4"/>
    <p:sldLayoutId id="2147483777" r:id="rId5"/>
    <p:sldLayoutId id="2147483778" r:id="rId6"/>
    <p:sldLayoutId id="2147483779" r:id="rId7"/>
    <p:sldLayoutId id="2147483784" r:id="rId8"/>
    <p:sldLayoutId id="2147483785" r:id="rId9"/>
    <p:sldLayoutId id="2147483780" r:id="rId10"/>
    <p:sldLayoutId id="214748378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BA93D-A69B-5F37-17B2-F4C4684E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10FEDF-FCF7-A147-A406-F8EE9FF3353B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172" name="Titre 3">
            <a:extLst>
              <a:ext uri="{FF2B5EF4-FFF2-40B4-BE49-F238E27FC236}">
                <a16:creationId xmlns:a16="http://schemas.microsoft.com/office/drawing/2014/main" id="{19B98436-E84A-1D0C-E390-1947A914D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altLang="en-SA" sz="6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altLang="en-SA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Fluids </a:t>
            </a:r>
            <a:endParaRPr lang="fr-FR" altLang="en-SA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8">
            <a:extLst>
              <a:ext uri="{FF2B5EF4-FFF2-40B4-BE49-F238E27FC236}">
                <a16:creationId xmlns:a16="http://schemas.microsoft.com/office/drawing/2014/main" id="{713896E6-9551-3A5B-E83D-6F8D143A3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5" b="6749"/>
          <a:stretch>
            <a:fillRect/>
          </a:stretch>
        </p:blipFill>
        <p:spPr bwMode="auto">
          <a:xfrm>
            <a:off x="4932363" y="3644900"/>
            <a:ext cx="3779837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079C7-BCAF-8B50-61FA-FD19C919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1CCB9-8ED6-9F4E-82D5-5B988D8D637A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F34CAA-CA3A-949A-F7BB-CEC43DEC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EE6A68A3-AC15-3FB4-1603-6E70B81581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47664" y="117094"/>
            <a:ext cx="6278313" cy="638174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Differences between ECF &amp; ICF</a:t>
            </a:r>
          </a:p>
        </p:txBody>
      </p:sp>
      <p:graphicFrame>
        <p:nvGraphicFramePr>
          <p:cNvPr id="162887" name="Group 71">
            <a:extLst>
              <a:ext uri="{FF2B5EF4-FFF2-40B4-BE49-F238E27FC236}">
                <a16:creationId xmlns:a16="http://schemas.microsoft.com/office/drawing/2014/main" id="{1853397B-F77D-0B36-25F6-E1F22F8A6832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30740537"/>
              </p:ext>
            </p:extLst>
          </p:nvPr>
        </p:nvGraphicFramePr>
        <p:xfrm>
          <a:off x="755650" y="995794"/>
          <a:ext cx="4121150" cy="5030787"/>
        </p:xfrm>
        <a:graphic>
          <a:graphicData uri="http://schemas.openxmlformats.org/drawingml/2006/table">
            <a:tbl>
              <a:tblPr rtl="1"/>
              <a:tblGrid>
                <a:gridCol w="1717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1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ECF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9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Anions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HCO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24)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Cations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142mmol/L)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(4.2)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(0.8)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2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Nutrients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O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glucose, fatty acids, &amp;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amino acids. 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65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Wastes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a:t>Urea, uric acid,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a:t> excess water, &amp; ions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2888" name="Group 72">
            <a:extLst>
              <a:ext uri="{FF2B5EF4-FFF2-40B4-BE49-F238E27FC236}">
                <a16:creationId xmlns:a16="http://schemas.microsoft.com/office/drawing/2014/main" id="{B081B176-0804-1434-4A63-46ACA5E01189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24489221"/>
              </p:ext>
            </p:extLst>
          </p:nvPr>
        </p:nvGraphicFramePr>
        <p:xfrm>
          <a:off x="5130041" y="995794"/>
          <a:ext cx="3232976" cy="4689476"/>
        </p:xfrm>
        <a:graphic>
          <a:graphicData uri="http://schemas.openxmlformats.org/drawingml/2006/table">
            <a:tbl>
              <a:tblPr rtl="1"/>
              <a:tblGrid>
                <a:gridCol w="182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1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ICF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Anions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HCO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(10)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Phosphate ions</a:t>
                      </a:r>
                      <a:r>
                        <a:rPr kumimoji="0" lang="ar-S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Cations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(14)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(140)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</a:t>
                      </a:r>
                      <a:r>
                        <a:rPr kumimoji="0" lang="en-US" sz="20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20)</a:t>
                      </a:r>
                      <a:endParaRPr kumimoji="0" lang="en-US" sz="20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81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Nutrients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High concentrations of proteins.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8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+mn-cs"/>
                      </a:endParaRP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70005-381E-0358-20AB-2EB9F70B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B163-D30D-3F4C-946B-F71C5D635912}" type="slidenum">
              <a:rPr lang="fr-FR" altLang="en-SA" smtClean="0"/>
              <a:pPr/>
              <a:t>10</a:t>
            </a:fld>
            <a:endParaRPr lang="fr-FR" altLang="en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979A1-D3F8-A262-9AD1-F6A6F680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2B89A-DF24-EF4A-8010-B54B91F5CCCB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390493-ED5F-9FCD-3C83-4C85A0FBC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208766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2">
            <a:extLst>
              <a:ext uri="{FF2B5EF4-FFF2-40B4-BE49-F238E27FC236}">
                <a16:creationId xmlns:a16="http://schemas.microsoft.com/office/drawing/2014/main" id="{56C823EC-9F04-1786-D97A-964520FDC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414338"/>
            <a:ext cx="6840537" cy="854075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ICF &amp; ECF</a:t>
            </a:r>
            <a:endParaRPr lang="fr-FR" altLang="en-S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5A729-D79B-1459-ABAE-69381E5B7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C569AA5-BB22-AB48-9551-2F42D3F30774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11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5B0F09BD-E54C-291E-0633-400AAEF2A57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14400" y="1447800"/>
            <a:ext cx="7402513" cy="3925416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ICF: is vital to normal cell function, it contain solutes such as oxygen, electrolytes and glucose. It provides a medium for metabolic processes. (pH = 7).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endParaRPr lang="en-US" altLang="en-S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ECF: it is the transport system that carries nutrients and waste products from the cell. (pH = 7.4)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2499F7-9E92-89E9-614F-B0A9DCD7F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D1BF05-1D66-6246-9601-5CF335853561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D83A2B-7087-E1FB-A990-B48EE5A4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40180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88809" y="1484784"/>
            <a:ext cx="8229600" cy="4525963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Metabolic reactions: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inside the cells forms the medium for various metabolic reactions, which are necessary for growth and functional activities of the cells.</a:t>
            </a:r>
          </a:p>
          <a:p>
            <a:pPr marL="0" indent="0" algn="just">
              <a:lnSpc>
                <a:spcPct val="150000"/>
              </a:lnSpc>
              <a:buClr>
                <a:srgbClr val="0070C0"/>
              </a:buCl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Transport mechanism: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water forms the transport medium by which nutrients and other essential substances enter the cells and wastes come out of the cells.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body fluids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45829F-8183-602F-8FEF-A3DD2822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5A1C78-A06F-514B-A273-F4107D318167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A807A-8E1C-72CE-40B1-78886D84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737DA-462D-232A-BEE1-964E5EDC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D39F-CCCC-7545-A241-5CBC49D2E86C}" type="slidenum">
              <a:rPr lang="fr-FR" altLang="en-SA" smtClean="0"/>
              <a:pPr/>
              <a:t>12</a:t>
            </a:fld>
            <a:endParaRPr lang="fr-FR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777"/>
            <a:ext cx="7772400" cy="3096344"/>
          </a:xfrm>
        </p:spPr>
        <p:txBody>
          <a:bodyPr>
            <a:noAutofit/>
          </a:bodyPr>
          <a:lstStyle/>
          <a:p>
            <a:pPr marL="231775" indent="-231775"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Temperature regulation 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water plays a vital role in the maintenance of normal body temperature.</a:t>
            </a:r>
          </a:p>
          <a:p>
            <a:pPr marL="231775" indent="-231775">
              <a:lnSpc>
                <a:spcPct val="150000"/>
              </a:lnSpc>
              <a:buClr>
                <a:srgbClr val="0070C0"/>
              </a:buClr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8925" indent="-288925"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texture of tissues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water inside the cells is necessary for the characteristic form and texture of various tissues. </a:t>
            </a:r>
          </a:p>
          <a:p>
            <a:pPr marL="609600" indent="-609600">
              <a:buClr>
                <a:srgbClr val="0070C0"/>
              </a:buClr>
            </a:pP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84C28A-3C85-D11D-9701-10B655B40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body fluids (Cont.)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288A0-DB2B-89C4-BEAC-1D9EA83C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F164B-E212-924C-A2BD-72A7C75A4FAC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2D4F4-3872-B09D-C7EA-E04EC16E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D20C7-5792-4D35-3A56-1E32B9C9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D39F-CCCC-7545-A241-5CBC49D2E86C}" type="slidenum">
              <a:rPr lang="fr-FR" altLang="en-SA" smtClean="0"/>
              <a:pPr/>
              <a:t>13</a:t>
            </a:fld>
            <a:endParaRPr lang="fr-FR" altLang="en-S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12777"/>
            <a:ext cx="7632848" cy="39604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Homeostasis: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cells survive in the fluid medium called internal environment or milieu interior.</a:t>
            </a:r>
          </a:p>
          <a:p>
            <a:pPr marL="0" indent="0" algn="just">
              <a:lnSpc>
                <a:spcPct val="150000"/>
              </a:lnSpc>
              <a:buClr>
                <a:srgbClr val="0070C0"/>
              </a:buClr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0070C0"/>
              </a:buClr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and functions of cells: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Glucose, amino acids, lipids, vitamins, ions, oxygen etc., in proper quantities in the internal environment.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5D9F31-F4A6-04A6-A880-0F325F74D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body fluids (Cont.)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0938-684C-DEE9-D6CC-34FF595A6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0B9D3E-5C6A-B34A-9668-762E3E810DB8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4A099-738F-E0EC-2915-695283738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DA439-8F2D-7B39-45AC-8C9D8C3AF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D39F-CCCC-7545-A241-5CBC49D2E86C}" type="slidenum">
              <a:rPr lang="fr-FR" altLang="en-SA" smtClean="0"/>
              <a:pPr/>
              <a:t>14</a:t>
            </a:fld>
            <a:endParaRPr lang="fr-FR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2">
            <a:extLst>
              <a:ext uri="{FF2B5EF4-FFF2-40B4-BE49-F238E27FC236}">
                <a16:creationId xmlns:a16="http://schemas.microsoft.com/office/drawing/2014/main" id="{71594F6F-3593-3C92-110E-3CEE9C5E3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28600"/>
            <a:ext cx="6264275" cy="634082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altLang="en-SA" sz="3200" dirty="0">
                <a:solidFill>
                  <a:srgbClr val="0070C0"/>
                </a:solidFill>
              </a:rPr>
              <a:t> </a:t>
            </a:r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Body Fluids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ECF77-4906-5823-9008-C6523635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1B1536-EA2F-D44A-A216-F11B79D7930F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15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5605" name="Content Placeholder 1">
            <a:extLst>
              <a:ext uri="{FF2B5EF4-FFF2-40B4-BE49-F238E27FC236}">
                <a16:creationId xmlns:a16="http://schemas.microsoft.com/office/drawing/2014/main" id="{101FD2EE-E32E-A0B6-1763-B6418CCAB5D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0915" y="1121620"/>
            <a:ext cx="7546031" cy="2304256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Ocular Fluid (aqueous </a:t>
            </a:r>
            <a:r>
              <a:rPr lang="en-US" altLang="en-SA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humour</a:t>
            </a: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clear, gelatinous fluid similar to plasma, made up mostly of water (99%), hyaluronic acid, sugar, ascorbic acid and inorganic salts.</a:t>
            </a:r>
            <a:endParaRPr lang="en-US" altLang="en-SA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54066-DF9A-9C92-3499-F7BD5D15176A}"/>
              </a:ext>
            </a:extLst>
          </p:cNvPr>
          <p:cNvSpPr txBox="1">
            <a:spLocks/>
          </p:cNvSpPr>
          <p:nvPr/>
        </p:nvSpPr>
        <p:spPr bwMode="auto">
          <a:xfrm>
            <a:off x="960915" y="3626968"/>
            <a:ext cx="7546032" cy="1924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secreted from the liver into the duodenum to aid in lipid digestion.   It is composed of water (85%), bile salts (10%), mucus and pigments (3%), fats (1%).</a:t>
            </a:r>
          </a:p>
          <a:p>
            <a:pPr algn="just" eaLnBrk="1" hangingPunct="1"/>
            <a:endParaRPr lang="en-US" altLang="en-S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en-S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823D7-795C-8727-E9F2-9469DE6FE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FF19B-C677-9D4F-B58A-07F12C2B616F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E51E9-0C89-A326-E11B-F8F2813C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655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851A7-ADF9-82A6-CE0E-9DCF522F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A1D52BE-A2A6-D145-862E-15D297E721C7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16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653" name="Content Placeholder 1">
            <a:extLst>
              <a:ext uri="{FF2B5EF4-FFF2-40B4-BE49-F238E27FC236}">
                <a16:creationId xmlns:a16="http://schemas.microsoft.com/office/drawing/2014/main" id="{163E1DEC-31A2-B26E-5804-1654F1A9D4D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4642" y="1285156"/>
            <a:ext cx="7502150" cy="1889220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 Juice:  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fluid formed in the stomach, used to digest proteins. It is composed of hydrochloric acid (0.5%) and large quantities of potassium and sodium chloride.</a:t>
            </a:r>
          </a:p>
          <a:p>
            <a:pPr eaLnBrk="1" hangingPunct="1">
              <a:lnSpc>
                <a:spcPct val="150000"/>
              </a:lnSpc>
              <a:buFont typeface="Wingdings 2" pitchFamily="2" charset="2"/>
              <a:buNone/>
            </a:pPr>
            <a:r>
              <a:rPr lang="en-US" altLang="en-SA" sz="2400" b="1" dirty="0">
                <a:solidFill>
                  <a:srgbClr val="FF0000"/>
                </a:solidFill>
              </a:rPr>
              <a:t> </a:t>
            </a:r>
            <a:endParaRPr lang="en-US" altLang="en-SA" sz="2400" dirty="0"/>
          </a:p>
          <a:p>
            <a:pPr eaLnBrk="1" hangingPunct="1"/>
            <a:endParaRPr lang="en-US" altLang="en-SA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6B327B-FA72-961D-E1B1-31068516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0" y="228600"/>
            <a:ext cx="6264275" cy="634082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altLang="en-SA" sz="3200" dirty="0">
                <a:solidFill>
                  <a:srgbClr val="0070C0"/>
                </a:solidFill>
              </a:rPr>
              <a:t> </a:t>
            </a:r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Body Fluids (Cont.)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BCF1D89-4DDB-11A0-2929-C12445F8BC2F}"/>
              </a:ext>
            </a:extLst>
          </p:cNvPr>
          <p:cNvSpPr txBox="1">
            <a:spLocks/>
          </p:cNvSpPr>
          <p:nvPr/>
        </p:nvSpPr>
        <p:spPr bwMode="auto">
          <a:xfrm>
            <a:off x="1054642" y="3429000"/>
            <a:ext cx="7644316" cy="25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buFont typeface="Wingdings 2" pitchFamily="2" charset="2"/>
              <a:buNone/>
              <a:tabLst>
                <a:tab pos="2122488" algn="l"/>
                <a:tab pos="2971800" algn="l"/>
              </a:tabLst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Saliva: 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produced by salivary glands in the human mouth.</a:t>
            </a:r>
            <a:b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Saliva is composed of water (98%) and the remaining 2% is mucus, electrolytes, enzymes and various antibacterial compounds.</a:t>
            </a:r>
          </a:p>
          <a:p>
            <a:pPr algn="just" eaLnBrk="1" hangingPunct="1">
              <a:tabLst>
                <a:tab pos="2122488" algn="l"/>
                <a:tab pos="2971800" algn="l"/>
              </a:tabLst>
            </a:pPr>
            <a:endParaRPr lang="en-US" altLang="en-SA" sz="24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DB35C1-31A4-7A92-92BC-7C5E1B34F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C0F28-1731-1D4D-B600-862EEBD7E6EE}" type="datetime1">
              <a:rPr lang="en-US" smtClean="0"/>
              <a:t>8/23/23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3BB57-7215-C3E4-6F5E-A0FC7A2A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250812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1C6A0-EB68-0936-9E0C-59BF894B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61F6C5-6B4E-734D-899F-D55EE37E334D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17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8677" name="Content Placeholder 1">
            <a:extLst>
              <a:ext uri="{FF2B5EF4-FFF2-40B4-BE49-F238E27FC236}">
                <a16:creationId xmlns:a16="http://schemas.microsoft.com/office/drawing/2014/main" id="{9A2B27E9-8990-9376-A77B-1AA532396B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7430" y="1406860"/>
            <a:ext cx="7488758" cy="1296144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Semen:  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known as seminal fluid, is the fluid secreted from the male sexual glands. </a:t>
            </a:r>
          </a:p>
          <a:p>
            <a:pPr algn="just" eaLnBrk="1" hangingPunct="1">
              <a:tabLst>
                <a:tab pos="2122488" algn="l"/>
                <a:tab pos="2971800" algn="l"/>
              </a:tabLst>
            </a:pPr>
            <a:endParaRPr lang="en-US" altLang="en-SA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047783-0A35-92E1-C58C-415EE615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333834"/>
            <a:ext cx="6264275" cy="634082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en-US" altLang="en-SA" sz="3200" dirty="0">
                <a:solidFill>
                  <a:srgbClr val="0070C0"/>
                </a:solidFill>
              </a:rPr>
              <a:t> </a:t>
            </a:r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Body Fluids (Cont.)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17F1847-B67E-690E-7AEF-009B5C579B9B}"/>
              </a:ext>
            </a:extLst>
          </p:cNvPr>
          <p:cNvSpPr txBox="1">
            <a:spLocks/>
          </p:cNvSpPr>
          <p:nvPr/>
        </p:nvSpPr>
        <p:spPr bwMode="auto">
          <a:xfrm>
            <a:off x="1026032" y="3141948"/>
            <a:ext cx="748875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2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2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buNone/>
            </a:pPr>
            <a:r>
              <a:rPr lang="en-US" altLang="en-S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Sweat</a:t>
            </a:r>
            <a:r>
              <a:rPr lang="en-US" altLang="en-SA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Is the production of fluid by the sweat glands in the skin. It is made up of mainly water and various dissolved solids.</a:t>
            </a:r>
          </a:p>
          <a:p>
            <a:pPr algn="just" eaLnBrk="1" hangingPunct="1">
              <a:tabLst>
                <a:tab pos="2122488" algn="l"/>
                <a:tab pos="2971800" algn="l"/>
              </a:tabLst>
            </a:pPr>
            <a:endParaRPr lang="en-US" altLang="en-SA" sz="24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500A76-70D0-1396-DF5A-6DA1B711F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1A4BF1-FE2D-8B4C-AB30-3B4CB6C4F166}" type="datetime1">
              <a:rPr lang="en-US" smtClean="0"/>
              <a:t>8/23/23</a:t>
            </a:fld>
            <a:endParaRPr lang="fr-F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46C2C20-987C-1CF8-9D74-2F9D3CCD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3416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2">
            <a:extLst>
              <a:ext uri="{FF2B5EF4-FFF2-40B4-BE49-F238E27FC236}">
                <a16:creationId xmlns:a16="http://schemas.microsoft.com/office/drawing/2014/main" id="{D54397B6-2DF5-C3EE-7EFA-52C8F3EC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146"/>
            <a:ext cx="8229600" cy="503337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body fluids</a:t>
            </a:r>
            <a:endParaRPr lang="fr-FR" altLang="en-S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56746-AFA2-1112-A16A-AE795A4A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271EEB-CBC5-7D47-A923-F96B2A7A8B27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18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9F31CB0-8A5D-52B4-9D76-9F0B91A04C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59632" y="1016794"/>
            <a:ext cx="7056437" cy="4824412"/>
          </a:xfrm>
        </p:spPr>
        <p:txBody>
          <a:bodyPr>
            <a:noAutofit/>
          </a:bodyPr>
          <a:lstStyle/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Water intake &amp; output.</a:t>
            </a:r>
          </a:p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Age:</a:t>
            </a:r>
          </a:p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% of total body weight.</a:t>
            </a:r>
          </a:p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Infants (80%), late teen and Adults (60%), </a:t>
            </a:r>
          </a:p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old age (40-50%)</a:t>
            </a:r>
          </a:p>
          <a:p>
            <a:pPr marL="452628" indent="-34290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Sex:</a:t>
            </a:r>
          </a:p>
          <a:p>
            <a:pPr marL="736092" lvl="1" indent="-342900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Adult males: 60%</a:t>
            </a:r>
          </a:p>
          <a:p>
            <a:pPr marL="736092" lvl="1" indent="-342900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Adult females: 40-50%</a:t>
            </a:r>
          </a:p>
          <a:p>
            <a:pPr marL="566928" indent="-457200" algn="just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endParaRPr lang="fr-FR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A6A2B-F61D-4728-3C49-F894C3BB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9F16AC-8136-F14E-A391-EB11D3BF0CBB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765F4-B0C5-ACFA-BF97-F34C8686B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4183921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720BE-99ED-4155-24A5-5B592C50F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0C7FFB-E76B-B54F-95DC-33D34004F665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19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D120D9-9C5A-7BF8-06E7-0DE4790526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7563" y="1377156"/>
            <a:ext cx="7488237" cy="4103687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lnSpc>
                <a:spcPct val="160000"/>
              </a:lnSpc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/>
              <a:buChar char="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Obesity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(adipose tissue):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greater the proportion of adipose tissue, the less the % of water.</a:t>
            </a:r>
          </a:p>
          <a:p>
            <a:pPr marL="109728" indent="0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 pitchFamily="18" charset="2"/>
              <a:buNone/>
              <a:defRPr/>
            </a:pP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/>
              <a:buChar char="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Climate.</a:t>
            </a:r>
          </a:p>
          <a:p>
            <a:pPr marL="109728" indent="0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 pitchFamily="18" charset="2"/>
              <a:buNone/>
              <a:defRPr/>
            </a:pP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/>
              <a:buChar char="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Habits.</a:t>
            </a:r>
          </a:p>
          <a:p>
            <a:pPr marL="109728" indent="0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 pitchFamily="18" charset="2"/>
              <a:buNone/>
              <a:defRPr/>
            </a:pP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Bef>
                <a:spcPts val="580"/>
              </a:spcBef>
              <a:spcAft>
                <a:spcPts val="0"/>
              </a:spcAft>
              <a:buClr>
                <a:srgbClr val="2DA2BF"/>
              </a:buClr>
              <a:buFont typeface="Wingdings 3"/>
              <a:buChar char=""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Level of physical activity.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860BBCE1-6FE8-8C29-C0B8-140DA1F3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718" y="452063"/>
            <a:ext cx="8229600" cy="503337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body fluids (Cont.)</a:t>
            </a:r>
            <a:endParaRPr lang="fr-FR" altLang="en-S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95B0C4-7611-7EDB-B906-98A0C4664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2AAD1-6B3E-1D45-8F90-CF18638C302B}" type="datetime1">
              <a:rPr lang="en-US" smtClean="0"/>
              <a:t>8/23/23</a:t>
            </a:fld>
            <a:endParaRPr lang="fr-FR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1184D94-A1B6-7029-CA2F-083D3B9E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406626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>
            <a:extLst>
              <a:ext uri="{FF2B5EF4-FFF2-40B4-BE49-F238E27FC236}">
                <a16:creationId xmlns:a16="http://schemas.microsoft.com/office/drawing/2014/main" id="{E06BFFB4-1165-F8AA-7B31-3B0A758F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4438" y="333375"/>
            <a:ext cx="4319587" cy="777875"/>
          </a:xfrm>
        </p:spPr>
        <p:txBody>
          <a:bodyPr/>
          <a:lstStyle/>
          <a:p>
            <a:pPr algn="ctr" eaLnBrk="1" hangingPunct="1"/>
            <a:r>
              <a:rPr lang="en-US" altLang="en-S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Fluids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A83B2-655B-A643-0EDE-C691A2B7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CB0EBB-D920-934C-B315-292A17C13880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F11C27-567F-7025-C02F-581F186A3B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 2"/>
              <a:buChar char="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Body fluids are liquids originating from inside the bodies of living people.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makes up approximately 60% of the human body weight (~ 42 L).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7538A-3899-E36D-B6C5-C52C73421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14C3A6-BBBF-094F-BD05-5F8FD22E19AE}" type="datetime1">
              <a:rPr lang="en-US" smtClean="0"/>
              <a:t>8/23/23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8B7BD-2707-3D7D-78F7-A5BBF59C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CFD4E7-BFBE-96B0-9E44-715548485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12C0C6-5488-5445-A2B4-FDCAF6AF1EFB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20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80F7E94C-388B-648D-6A88-F21F27CD4C85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1310" y="764704"/>
            <a:ext cx="6841380" cy="4915351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CF0C4-D5C4-F49A-59C2-16643133E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158B03-0208-8F4C-8AFB-CB9E9BA520A2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26A6E-6D0E-DC82-65E3-1023CBCE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944400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2" descr="in and out">
            <a:extLst>
              <a:ext uri="{FF2B5EF4-FFF2-40B4-BE49-F238E27FC236}">
                <a16:creationId xmlns:a16="http://schemas.microsoft.com/office/drawing/2014/main" id="{B7B65FE8-9E2A-CB5F-5BDF-BBD6E89C6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38" t="10770" b="8907"/>
          <a:stretch>
            <a:fillRect/>
          </a:stretch>
        </p:blipFill>
        <p:spPr bwMode="auto">
          <a:xfrm>
            <a:off x="4499992" y="1484783"/>
            <a:ext cx="3785663" cy="438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in and out">
            <a:extLst>
              <a:ext uri="{FF2B5EF4-FFF2-40B4-BE49-F238E27FC236}">
                <a16:creationId xmlns:a16="http://schemas.microsoft.com/office/drawing/2014/main" id="{53DE69BD-9933-3EB6-A03F-EBA50AC02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9" r="55937" b="9087"/>
          <a:stretch>
            <a:fillRect/>
          </a:stretch>
        </p:blipFill>
        <p:spPr bwMode="auto">
          <a:xfrm>
            <a:off x="755576" y="1352578"/>
            <a:ext cx="3016593" cy="465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DB94148-7D2F-0955-3163-2D73243C412B}"/>
              </a:ext>
            </a:extLst>
          </p:cNvPr>
          <p:cNvSpPr txBox="1">
            <a:spLocks noChangeArrowheads="1"/>
          </p:cNvSpPr>
          <p:nvPr/>
        </p:nvSpPr>
        <p:spPr>
          <a:xfrm>
            <a:off x="372894" y="234950"/>
            <a:ext cx="8569325" cy="4826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Daily intake &amp; output of water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3AD821-A6BA-D065-EB40-9D378548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AE5C1D-D0A1-2841-B5CA-D0BA7D9E2849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21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1B8BE-94DB-B93F-2556-1E8ED864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C0B07-1E74-5542-9CF6-E9C0A715AA76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9CD9DC-26AF-A948-E461-DE5EA3E1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79430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244E581-0448-DDBA-575B-72D68E2662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3767" y="332656"/>
            <a:ext cx="7772400" cy="736178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 may serve as: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EFF69-CE73-6BBE-3CA2-5E8A497C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2ADF0A-74D3-C342-A1AD-F4E717852022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22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CC8ADB-BDBC-8582-72EB-AB11D13836B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25032" y="1340768"/>
            <a:ext cx="7772400" cy="3925416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of metabolic reactions within cells.</a:t>
            </a:r>
          </a:p>
          <a:p>
            <a:pPr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Transporter of nutrients, waste products, and other substances.</a:t>
            </a:r>
          </a:p>
          <a:p>
            <a:pPr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lubricant.</a:t>
            </a:r>
          </a:p>
          <a:p>
            <a:pPr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Shock absorber.</a:t>
            </a:r>
          </a:p>
          <a:p>
            <a:pPr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Regulates and maintains body temperature.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5F86F9-C93C-4DF1-E157-50BDA7CA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71F1CF-1AD4-644A-A688-ED8C1068FF92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8AF090-A30D-7563-7343-2BFC34FBF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32107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5FD96DB-617B-67A7-2F4E-C3FC2F0191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4230" y="176126"/>
            <a:ext cx="7437438" cy="627712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Disorders of Water Balance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088B68-5898-EFB1-0B05-C51EE14E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F941FB-4C90-8247-B615-763933B26740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23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B73CA0D5-54A6-9ED3-DAB6-EB7E8C35C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" t="2330" r="3185" b="54451"/>
          <a:stretch>
            <a:fillRect/>
          </a:stretch>
        </p:blipFill>
        <p:spPr bwMode="auto">
          <a:xfrm>
            <a:off x="586386" y="1248683"/>
            <a:ext cx="4575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>
            <a:extLst>
              <a:ext uri="{FF2B5EF4-FFF2-40B4-BE49-F238E27FC236}">
                <a16:creationId xmlns:a16="http://schemas.microsoft.com/office/drawing/2014/main" id="{041905F5-3279-38D1-D5D4-5D7147C9F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" t="50012" r="2513" b="5827"/>
          <a:stretch>
            <a:fillRect/>
          </a:stretch>
        </p:blipFill>
        <p:spPr bwMode="auto">
          <a:xfrm>
            <a:off x="3923928" y="3839483"/>
            <a:ext cx="4680520" cy="2553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2727F6-07E7-D9ED-D0B1-FD4BC284B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E40F18-F770-D34C-902B-38DE52375CDC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A447F0-1CF7-0F69-9B5F-DEB2493B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272781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6C4ED4E5-FFEB-A867-68BB-FE578CE91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1720" y="210879"/>
            <a:ext cx="4752975" cy="720254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Dehydration</a:t>
            </a:r>
            <a:endParaRPr lang="en-US" altLang="en-S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5122AEA3-F34E-A03B-57D7-8A6240FB510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92623" y="1556792"/>
            <a:ext cx="7158753" cy="2736081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water from the body, </a:t>
            </a:r>
          </a:p>
          <a:p>
            <a:pPr algn="just"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e.g., vomiting, diarrhea, sweating, &amp; polyuria.</a:t>
            </a:r>
          </a:p>
          <a:p>
            <a:pPr algn="just"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Leads to 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 in both ECF &amp; ICF volumes.</a:t>
            </a:r>
          </a:p>
          <a:p>
            <a:pPr algn="just"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 Osmolarity in both ECF &amp; ICF.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E1F1D-DF62-1DD2-1CB8-58FC45CFF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B46AE13-A7D8-2349-81FC-B976C197E543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24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48C62-F9B7-A2B6-3C1F-7A292834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844A89-337C-5949-8E50-D0B74A536FC1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339742-B680-1FC4-B10C-111154DC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403201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30FB003E-B14B-3E17-C77B-F51B208F1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38" y="215971"/>
            <a:ext cx="7772400" cy="649320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Dehydration(cont.)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30B5B-AC21-62C7-AC73-41486381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0A6014-6CFD-D949-BF02-BA5254E85807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25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533" name="Content Placeholder 1">
            <a:extLst>
              <a:ext uri="{FF2B5EF4-FFF2-40B4-BE49-F238E27FC236}">
                <a16:creationId xmlns:a16="http://schemas.microsoft.com/office/drawing/2014/main" id="{1A837EB7-5116-34CF-F91D-D24F66C52F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27088" y="1268413"/>
            <a:ext cx="7772400" cy="468153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General signs: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Dry tongue.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loss of skin elasticity.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soft eyeballs (due to lowering of intraocular tension).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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blood pressure (if 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 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4-6L loss). 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None/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- 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 Hb, &amp;  </a:t>
            </a:r>
            <a:r>
              <a:rPr lang="en-US" altLang="en-S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Hct</a:t>
            </a: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 (packed cell volume).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altLang="en-S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Treated with fluid replacement (orally, or IV).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</a:pPr>
            <a:endParaRPr lang="en-US" altLang="en-SA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45E925-6198-26F5-DACA-BE267289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389738-635F-B94A-83C2-78BFC8BF8C74}" type="datetime1">
              <a:rPr lang="en-US" smtClean="0"/>
              <a:t>8/23/23</a:t>
            </a:fld>
            <a:endParaRPr lang="fr-F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074D00-8E4F-08BC-EFE3-2AC497F0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6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>
            <a:extLst>
              <a:ext uri="{FF2B5EF4-FFF2-40B4-BE49-F238E27FC236}">
                <a16:creationId xmlns:a16="http://schemas.microsoft.com/office/drawing/2014/main" id="{A137A13E-5C03-06FA-12B1-6D26660A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212725"/>
            <a:ext cx="2895600" cy="792163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Water</a:t>
            </a:r>
          </a:p>
        </p:txBody>
      </p:sp>
      <p:sp>
        <p:nvSpPr>
          <p:cNvPr id="1028" name="Content Placeholder 2">
            <a:extLst>
              <a:ext uri="{FF2B5EF4-FFF2-40B4-BE49-F238E27FC236}">
                <a16:creationId xmlns:a16="http://schemas.microsoft.com/office/drawing/2014/main" id="{A8A3C0BC-C309-0A3A-BFF2-32FFE03C8E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0495" y="1287427"/>
            <a:ext cx="6681936" cy="4572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S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“Fluid compartments”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Intracellular fluid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Extracellular fluid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Interstitial fluid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plasma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Lymph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transcellular fluid</a:t>
            </a:r>
          </a:p>
          <a:p>
            <a:pPr eaLnBrk="1" hangingPunct="1">
              <a:lnSpc>
                <a:spcPct val="150000"/>
              </a:lnSpc>
            </a:pPr>
            <a:endParaRPr lang="en-US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59C303-B2FF-54B5-6908-35A04609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9F9385C-948B-AD47-A288-394DC1422A65}" type="slidenum">
              <a:rPr lang="en-US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3</a:t>
            </a:fld>
            <a:endParaRPr lang="en-US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6C1E8E-BBC0-7B3A-F0B9-A5311C74C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88588-64CB-C74E-99AD-FB955AD1CE8F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18AE7-ED1F-7176-8304-040830E4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84340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BB499FE0-1D62-EFD3-CE51-D9BB90544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33600"/>
            <a:ext cx="320516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SA" sz="2400">
              <a:latin typeface="Lucida Sans Unicode" panose="020B0602030504020204" pitchFamily="34" charset="0"/>
              <a:cs typeface="Tahoma" panose="020B0604030504040204" pitchFamily="34" charset="0"/>
              <a:sym typeface="Symbol" pitchFamily="2" charset="2"/>
            </a:endParaRPr>
          </a:p>
        </p:txBody>
      </p:sp>
      <p:sp>
        <p:nvSpPr>
          <p:cNvPr id="11267" name="Title 1">
            <a:extLst>
              <a:ext uri="{FF2B5EF4-FFF2-40B4-BE49-F238E27FC236}">
                <a16:creationId xmlns:a16="http://schemas.microsoft.com/office/drawing/2014/main" id="{65B0B485-9D9F-8212-F869-EF2B8B404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693" y="190500"/>
            <a:ext cx="4392613" cy="620688"/>
          </a:xfrm>
        </p:spPr>
        <p:txBody>
          <a:bodyPr anchor="ctr"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Body Water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47AB2-1222-9E99-60BA-78E666550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923A86-9DB6-9B4F-9B10-0708B36209F2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4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11270" name="Picture 2" descr="http://www.mhhe.com/biosci/esp/2001_saladin/folder_structure/ab/m3/s1/assets/images/abm3s1_1.jpg">
            <a:extLst>
              <a:ext uri="{FF2B5EF4-FFF2-40B4-BE49-F238E27FC236}">
                <a16:creationId xmlns:a16="http://schemas.microsoft.com/office/drawing/2014/main" id="{EBC47CF6-4ED6-B2AA-6492-3EF6CD1D8C38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2024" y="1342782"/>
            <a:ext cx="7959949" cy="4172435"/>
          </a:xfrm>
          <a:noFill/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C440E1-1DBA-2CDA-D4F1-6C2F8F1C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4DE6CE-0F7D-FF4F-B861-E6CEC3B825AC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C67B8-2D87-33C9-7FA6-DE43E08ED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27053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3A00C-7902-4B2E-E291-72CAAE31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5DE26-EAFC-1340-AAF6-0916D5E991D6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516C26-A3AE-E103-9835-14E0F68D8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DB1C1-FB2E-6E4F-3CDB-9DBBD4016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CB163-D30D-3F4C-946B-F71C5D635912}" type="slidenum">
              <a:rPr lang="fr-FR" altLang="en-SA" smtClean="0"/>
              <a:pPr/>
              <a:t>5</a:t>
            </a:fld>
            <a:endParaRPr lang="fr-FR" altLang="en-SA"/>
          </a:p>
        </p:txBody>
      </p:sp>
      <p:pic>
        <p:nvPicPr>
          <p:cNvPr id="89090" name="Picture 2">
            <a:extLst>
              <a:ext uri="{FF2B5EF4-FFF2-40B4-BE49-F238E27FC236}">
                <a16:creationId xmlns:a16="http://schemas.microsoft.com/office/drawing/2014/main" id="{E40F7217-4EFB-422A-9B8D-EB751CEEE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856" y="1406083"/>
            <a:ext cx="7164288" cy="465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3EF001-26F9-9A9B-9979-D47785555A1C}"/>
              </a:ext>
            </a:extLst>
          </p:cNvPr>
          <p:cNvSpPr txBox="1"/>
          <p:nvPr/>
        </p:nvSpPr>
        <p:spPr>
          <a:xfrm>
            <a:off x="1254274" y="228600"/>
            <a:ext cx="6156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Distribution of body fluids</a:t>
            </a:r>
            <a:endParaRPr lang="en-SA" sz="3200" b="1" dirty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49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>
            <a:extLst>
              <a:ext uri="{FF2B5EF4-FFF2-40B4-BE49-F238E27FC236}">
                <a16:creationId xmlns:a16="http://schemas.microsoft.com/office/drawing/2014/main" id="{95E898CD-91A6-45AB-8797-53DF1D87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888" y="333375"/>
            <a:ext cx="6553200" cy="671304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body fluids</a:t>
            </a:r>
            <a:endParaRPr lang="fr-FR" altLang="en-S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0A87E-4416-A2FA-B688-EBD993B3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2F33EC-E7DD-2B4E-8D19-565D1A13CAB6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6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3557" name="Espace réservé du contenu 2">
            <a:extLst>
              <a:ext uri="{FF2B5EF4-FFF2-40B4-BE49-F238E27FC236}">
                <a16:creationId xmlns:a16="http://schemas.microsoft.com/office/drawing/2014/main" id="{157009C3-671E-DE11-359D-ACD52F6C86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7538" y="1484784"/>
            <a:ext cx="7308924" cy="3600623"/>
          </a:xfrm>
        </p:spPr>
        <p:txBody>
          <a:bodyPr/>
          <a:lstStyle/>
          <a:p>
            <a:pPr marL="365125" indent="-255588" algn="just" eaLnBrk="1" hangingPunct="1">
              <a:lnSpc>
                <a:spcPct val="170000"/>
              </a:lnSpc>
              <a:buFont typeface="Wingdings 3" pitchFamily="2" charset="2"/>
              <a:buNone/>
            </a:pPr>
            <a:r>
              <a:rPr lang="en-US" altLang="en-S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ECF</a:t>
            </a:r>
            <a:r>
              <a:rPr lang="en-US" altLang="en-S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include:</a:t>
            </a:r>
          </a:p>
          <a:p>
            <a:pPr marL="365125" indent="-255588" algn="just" eaLnBrk="1" hangingPunct="1">
              <a:lnSpc>
                <a:spcPct val="170000"/>
              </a:lnSpc>
              <a:buFont typeface="Wingdings 3" pitchFamily="2" charset="2"/>
              <a:buChar char=""/>
            </a:pPr>
            <a:r>
              <a:rPr lang="en-US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Interstitial fluid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the fluid between cells in tissues.</a:t>
            </a:r>
          </a:p>
          <a:p>
            <a:pPr marL="365125" indent="-255588" algn="just" eaLnBrk="1" hangingPunct="1">
              <a:lnSpc>
                <a:spcPct val="170000"/>
              </a:lnSpc>
              <a:buFont typeface="Wingdings 3" pitchFamily="2" charset="2"/>
              <a:buChar char=""/>
            </a:pPr>
            <a:r>
              <a:rPr lang="en-US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Plasma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the fluid component of blood</a:t>
            </a:r>
          </a:p>
          <a:p>
            <a:pPr marL="365125" indent="-255588" algn="just" eaLnBrk="1" hangingPunct="1">
              <a:lnSpc>
                <a:spcPct val="170000"/>
              </a:lnSpc>
              <a:buFont typeface="Wingdings 3" pitchFamily="2" charset="2"/>
              <a:buChar char=""/>
            </a:pPr>
            <a:r>
              <a:rPr lang="en-US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Lymph</a:t>
            </a: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the fluid in our lymphatic vessels</a:t>
            </a:r>
          </a:p>
          <a:p>
            <a:pPr marL="365125" indent="-255588" algn="just" eaLnBrk="1" hangingPunct="1">
              <a:lnSpc>
                <a:spcPct val="170000"/>
              </a:lnSpc>
              <a:buFont typeface="Wingdings 3" pitchFamily="2" charset="2"/>
              <a:buChar char="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Transcellular fluids.</a:t>
            </a:r>
            <a:endParaRPr lang="fr-FR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5" indent="-255588" eaLnBrk="1" hangingPunct="1">
              <a:buFont typeface="Wingdings 3" pitchFamily="2" charset="2"/>
              <a:buChar char=""/>
            </a:pPr>
            <a:endParaRPr lang="fr-FR" altLang="en-S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BA3C35-A82D-9360-0E3A-7713424A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A4931-B944-2E42-AE30-6A8346B52A23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1F19FA-79E3-99E8-07ED-C9A0083B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370779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FDA56-F81C-68DF-44C9-B60C6990B3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5665" y="1268760"/>
            <a:ext cx="7772400" cy="4572000"/>
          </a:xfrm>
        </p:spPr>
        <p:txBody>
          <a:bodyPr/>
          <a:lstStyle/>
          <a:p>
            <a:pPr marL="365760" indent="-256032" algn="just" eaLnBrk="1" fontAlgn="auto" hangingPunct="1">
              <a:lnSpc>
                <a:spcPct val="17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Transcellular fluids:</a:t>
            </a:r>
          </a:p>
          <a:p>
            <a:pPr marL="621792" lvl="1" algn="just" eaLnBrk="1" fontAlgn="auto" hangingPunct="1">
              <a:lnSpc>
                <a:spcPct val="17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Cerebrospinal Fluid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(CSF) - the fluid within the CNS</a:t>
            </a:r>
          </a:p>
          <a:p>
            <a:pPr marL="621792" lvl="1" algn="just" eaLnBrk="1" fontAlgn="auto" hangingPunct="1">
              <a:lnSpc>
                <a:spcPct val="17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Synovial fluid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the fluid within most joints</a:t>
            </a:r>
          </a:p>
          <a:p>
            <a:pPr marL="621792" lvl="1" algn="just" eaLnBrk="1" fontAlgn="auto" hangingPunct="1">
              <a:lnSpc>
                <a:spcPct val="17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Peritoneal, pericardial, pleural, pancreatic, intraocular, biliary fluids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65760" indent="-256032" algn="just" eaLnBrk="1" fontAlgn="auto" hangingPunct="1">
              <a:lnSpc>
                <a:spcPct val="17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Fluid compartments are separated by membranes that are freely permeable to water.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Char char=""/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ADF777-ED65-3121-E104-C8F171FB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E50D72-09D8-374F-99E6-4B9717430CC9}" type="slidenum">
              <a:rPr lang="fr-FR" altLang="en-SA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7</a:t>
            </a:fld>
            <a:endParaRPr lang="fr-FR" altLang="en-SA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4581" name="Titre 1">
            <a:extLst>
              <a:ext uri="{FF2B5EF4-FFF2-40B4-BE49-F238E27FC236}">
                <a16:creationId xmlns:a16="http://schemas.microsoft.com/office/drawing/2014/main" id="{8884F80B-D459-D1F5-9040-D7DDEF6D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332656"/>
            <a:ext cx="7416800" cy="765175"/>
          </a:xfrm>
        </p:spPr>
        <p:txBody>
          <a:bodyPr/>
          <a:lstStyle/>
          <a:p>
            <a:pPr algn="ctr" eaLnBrk="1" hangingPunct="1"/>
            <a:r>
              <a:rPr lang="en-US" altLang="en-S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body fluids(cont.)</a:t>
            </a:r>
            <a:endParaRPr lang="fr-FR" altLang="en-SA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470C89-A7D2-5B6F-5A4D-9909F0F5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103CE0-11CB-7B45-9E22-1BAF76EF7283}" type="datetime1">
              <a:rPr lang="en-US" smtClean="0"/>
              <a:t>8/23/23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ABB60-4FAC-360F-239B-56D6BD9BC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</p:spTree>
    <p:extLst>
      <p:ext uri="{BB962C8B-B14F-4D97-AF65-F5344CB8AC3E}">
        <p14:creationId xmlns:p14="http://schemas.microsoft.com/office/powerpoint/2010/main" val="1351009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62000"/>
          </a:xfrm>
        </p:spPr>
        <p:txBody>
          <a:bodyPr anchor="ctr"/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body fluids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5156" y="5080798"/>
            <a:ext cx="2888630" cy="457200"/>
          </a:xfrm>
        </p:spPr>
        <p:txBody>
          <a:bodyPr anchor="ctr">
            <a:noAutofit/>
          </a:bodyPr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 substances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846454" y="5134106"/>
            <a:ext cx="3277443" cy="471187"/>
          </a:xfrm>
        </p:spPr>
        <p:txBody>
          <a:bodyPr anchor="ctr">
            <a:noAutofit/>
          </a:bodyPr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Inorganic substances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259632" y="1450339"/>
            <a:ext cx="2746648" cy="2842757"/>
          </a:xfrm>
        </p:spPr>
        <p:txBody>
          <a:bodyPr/>
          <a:lstStyle/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 Glucose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 Amino acids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 Fatty acids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 Hormones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 Enzymes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334273" y="1427938"/>
            <a:ext cx="2663279" cy="3120212"/>
          </a:xfrm>
        </p:spPr>
        <p:txBody>
          <a:bodyPr/>
          <a:lstStyle/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Sodium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Potassium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Calcium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Magnesium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Chloride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Phosphate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800" dirty="0"/>
              <a:t>Sulphate</a:t>
            </a:r>
          </a:p>
          <a:p>
            <a:pPr marL="365760" lvl="2" indent="-256032">
              <a:spcBef>
                <a:spcPts val="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E5DE4-6E9C-87DD-818A-26BDD526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9B6FCD-31F1-8B4D-A794-403CAFCF6E57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958FED-622D-B3F5-4E62-677FF880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F862DB-B1D8-E146-B4B7-D7F51AC6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5BD4-2060-D845-A52B-C5562BAE2DC8}" type="slidenum">
              <a:rPr lang="fr-FR" altLang="en-SA" smtClean="0"/>
              <a:pPr/>
              <a:t>8</a:t>
            </a:fld>
            <a:endParaRPr lang="fr-FR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uiExpand="1" build="p" animBg="1"/>
      <p:bldP spid="6" grpId="0" uiExpand="1" build="p"/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3250" y="764704"/>
            <a:ext cx="7857182" cy="5328592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Ions form when electrolytes dissolve and dissociate.</a:t>
            </a:r>
          </a:p>
          <a:p>
            <a:pPr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General functions:</a:t>
            </a:r>
            <a:endParaRPr lang="en-US" sz="16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osmosis of water between body fluid compartments.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(Loss of sodium, at least initially, leads to loss of water and contraction in the extracellular fluid volume). 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to maintain the acid-base balance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Carry electrical current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 as cofactors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 anchor="ctr"/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Electrolytes in body fluids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86F974-B505-0B7D-88D5-651AEB5F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3985FD-ECA1-7D4E-9172-979BCA08D639}" type="datetime1">
              <a:rPr lang="en-US" smtClean="0"/>
              <a:t>8/23/23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D8523A-CD73-BD9E-E280-157AC70E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Body fluids (1-25).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073B4-B0CB-A763-6C71-796390E7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6D39F-CCCC-7545-A241-5CBC49D2E86C}" type="slidenum">
              <a:rPr lang="fr-FR" altLang="en-SA" smtClean="0"/>
              <a:pPr/>
              <a:t>9</a:t>
            </a:fld>
            <a:endParaRPr lang="fr-FR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</TotalTime>
  <Words>1177</Words>
  <Application>Microsoft Macintosh PowerPoint</Application>
  <PresentationFormat>On-screen Show (4:3)</PresentationFormat>
  <Paragraphs>216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Calibri</vt:lpstr>
      <vt:lpstr>Franklin Gothic Book</vt:lpstr>
      <vt:lpstr>Lucida Sans Unicode</vt:lpstr>
      <vt:lpstr>Perpetua</vt:lpstr>
      <vt:lpstr>Times New Roman</vt:lpstr>
      <vt:lpstr>Verdana</vt:lpstr>
      <vt:lpstr>Wingdings</vt:lpstr>
      <vt:lpstr>Wingdings 2</vt:lpstr>
      <vt:lpstr>Wingdings 3</vt:lpstr>
      <vt:lpstr>Equity</vt:lpstr>
      <vt:lpstr>Body Fluids </vt:lpstr>
      <vt:lpstr>Body Fluids</vt:lpstr>
      <vt:lpstr>Body Water</vt:lpstr>
      <vt:lpstr>Total Body Water</vt:lpstr>
      <vt:lpstr>PowerPoint Presentation</vt:lpstr>
      <vt:lpstr>Distribution of body fluids</vt:lpstr>
      <vt:lpstr>Distribution of body fluids(cont.)</vt:lpstr>
      <vt:lpstr>Composition of body fluids</vt:lpstr>
      <vt:lpstr>Electrolytes in body fluids</vt:lpstr>
      <vt:lpstr>Differences between ECF &amp; ICF</vt:lpstr>
      <vt:lpstr>Functions of ICF &amp; ECF</vt:lpstr>
      <vt:lpstr>Significance of body fluids</vt:lpstr>
      <vt:lpstr>Significance of body fluids (Cont.)</vt:lpstr>
      <vt:lpstr>Significance of body fluids (Cont.)</vt:lpstr>
      <vt:lpstr>Examples of Body Fluids</vt:lpstr>
      <vt:lpstr>Examples of Body Fluids (Cont.)</vt:lpstr>
      <vt:lpstr>Examples of Body Fluids (Cont.)</vt:lpstr>
      <vt:lpstr>Factors affecting body fluids</vt:lpstr>
      <vt:lpstr>Factors affecting body fluids (Cont.)</vt:lpstr>
      <vt:lpstr>PowerPoint Presentation</vt:lpstr>
      <vt:lpstr>PowerPoint Presentation</vt:lpstr>
      <vt:lpstr>Water may serve as:</vt:lpstr>
      <vt:lpstr>Disorders of Water Balance</vt:lpstr>
      <vt:lpstr>Dehydration</vt:lpstr>
      <vt:lpstr>Dehydration(cont.)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Fluids</dc:title>
  <dc:creator>toshiba</dc:creator>
  <cp:lastModifiedBy>Abeer M. Aldbass</cp:lastModifiedBy>
  <cp:revision>136</cp:revision>
  <dcterms:created xsi:type="dcterms:W3CDTF">2011-09-02T12:04:39Z</dcterms:created>
  <dcterms:modified xsi:type="dcterms:W3CDTF">2023-08-23T07:14:36Z</dcterms:modified>
</cp:coreProperties>
</file>