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C5F51-B00A-4453-BE93-422B5377F4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5A256F5-B4DD-4369-BC2E-BC23433346D9}">
      <dgm:prSet phldrT="[Text]" custT="1"/>
      <dgm:spPr/>
      <dgm:t>
        <a:bodyPr/>
        <a:lstStyle/>
        <a:p>
          <a:pPr rtl="1"/>
          <a:r>
            <a:rPr lang="en-US" sz="2000" dirty="0" smtClean="0"/>
            <a:t>plan</a:t>
          </a:r>
          <a:endParaRPr lang="ar-SA" sz="2000" dirty="0"/>
        </a:p>
      </dgm:t>
    </dgm:pt>
    <dgm:pt modelId="{7E83F911-80F6-4567-ADA1-2816EC08BB03}" type="parTrans" cxnId="{B36571B5-354A-4284-AFAC-F6757EEF1384}">
      <dgm:prSet/>
      <dgm:spPr/>
      <dgm:t>
        <a:bodyPr/>
        <a:lstStyle/>
        <a:p>
          <a:pPr rtl="1"/>
          <a:endParaRPr lang="ar-SA"/>
        </a:p>
      </dgm:t>
    </dgm:pt>
    <dgm:pt modelId="{D0B957A1-451E-4DC0-9AF8-CEA2600FFF84}" type="sibTrans" cxnId="{B36571B5-354A-4284-AFAC-F6757EEF1384}">
      <dgm:prSet/>
      <dgm:spPr/>
      <dgm:t>
        <a:bodyPr/>
        <a:lstStyle/>
        <a:p>
          <a:pPr rtl="1"/>
          <a:endParaRPr lang="ar-SA"/>
        </a:p>
      </dgm:t>
    </dgm:pt>
    <dgm:pt modelId="{92B53E4D-14F4-49C6-A861-6BC1834031B9}">
      <dgm:prSet phldrT="[Text]" custT="1"/>
      <dgm:spPr/>
      <dgm:t>
        <a:bodyPr/>
        <a:lstStyle/>
        <a:p>
          <a:pPr rtl="1"/>
          <a:r>
            <a:rPr lang="en-US" sz="1800" dirty="0" smtClean="0"/>
            <a:t>idea</a:t>
          </a:r>
          <a:endParaRPr lang="ar-SA" sz="1800" dirty="0"/>
        </a:p>
      </dgm:t>
    </dgm:pt>
    <dgm:pt modelId="{E6E3CA9B-DE69-4744-8F84-2CD7D39608DF}" type="parTrans" cxnId="{EFF7C688-C7D3-46B3-BCA3-8630C5C1AC5B}">
      <dgm:prSet/>
      <dgm:spPr/>
      <dgm:t>
        <a:bodyPr/>
        <a:lstStyle/>
        <a:p>
          <a:pPr rtl="1"/>
          <a:endParaRPr lang="ar-SA"/>
        </a:p>
      </dgm:t>
    </dgm:pt>
    <dgm:pt modelId="{171CD24C-5D11-4A72-B226-5BACFDD5CF30}" type="sibTrans" cxnId="{EFF7C688-C7D3-46B3-BCA3-8630C5C1AC5B}">
      <dgm:prSet/>
      <dgm:spPr/>
      <dgm:t>
        <a:bodyPr/>
        <a:lstStyle/>
        <a:p>
          <a:pPr rtl="1"/>
          <a:endParaRPr lang="ar-SA"/>
        </a:p>
      </dgm:t>
    </dgm:pt>
    <dgm:pt modelId="{8814BF25-9009-4482-8974-3796142B4F79}">
      <dgm:prSet phldrT="[Text]" custT="1"/>
      <dgm:spPr/>
      <dgm:t>
        <a:bodyPr/>
        <a:lstStyle/>
        <a:p>
          <a:pPr rtl="1"/>
          <a:r>
            <a:rPr lang="en-US" sz="1800" dirty="0" smtClean="0"/>
            <a:t>Implement the idea</a:t>
          </a:r>
          <a:endParaRPr lang="ar-SA" sz="1800" dirty="0"/>
        </a:p>
      </dgm:t>
    </dgm:pt>
    <dgm:pt modelId="{D9013062-4C83-429C-A538-74CE511B3CA5}" type="parTrans" cxnId="{85A6C8D0-2C66-4EA7-A5D5-26A13638EB96}">
      <dgm:prSet/>
      <dgm:spPr/>
      <dgm:t>
        <a:bodyPr/>
        <a:lstStyle/>
        <a:p>
          <a:pPr rtl="1"/>
          <a:endParaRPr lang="ar-SA"/>
        </a:p>
      </dgm:t>
    </dgm:pt>
    <dgm:pt modelId="{36D385F9-D435-4016-B574-B700782BD336}" type="sibTrans" cxnId="{85A6C8D0-2C66-4EA7-A5D5-26A13638EB96}">
      <dgm:prSet/>
      <dgm:spPr/>
      <dgm:t>
        <a:bodyPr/>
        <a:lstStyle/>
        <a:p>
          <a:pPr rtl="1"/>
          <a:endParaRPr lang="ar-SA"/>
        </a:p>
      </dgm:t>
    </dgm:pt>
    <dgm:pt modelId="{E4B355B0-AD52-4B55-A194-BDD79EF86947}" type="pres">
      <dgm:prSet presAssocID="{A03C5F51-B00A-4453-BE93-422B5377F4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15D7A53-B36B-40F1-BA61-17394351F403}" type="pres">
      <dgm:prSet presAssocID="{05A256F5-B4DD-4369-BC2E-BC23433346D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8903F0-952B-4500-BF57-9E7E2A5C550A}" type="pres">
      <dgm:prSet presAssocID="{D0B957A1-451E-4DC0-9AF8-CEA2600FFF84}" presName="parTxOnlySpace" presStyleCnt="0"/>
      <dgm:spPr/>
    </dgm:pt>
    <dgm:pt modelId="{C401EADA-6D0C-4110-B66F-964C4412A73D}" type="pres">
      <dgm:prSet presAssocID="{92B53E4D-14F4-49C6-A861-6BC1834031B9}" presName="parTxOnly" presStyleLbl="node1" presStyleIdx="1" presStyleCnt="3" custLinFactNeighborX="3876" custLinFactNeighborY="1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F775FA-1CFD-449A-9D0E-162742025E5B}" type="pres">
      <dgm:prSet presAssocID="{171CD24C-5D11-4A72-B226-5BACFDD5CF30}" presName="parTxOnlySpace" presStyleCnt="0"/>
      <dgm:spPr/>
    </dgm:pt>
    <dgm:pt modelId="{5775C546-1FEB-41F9-A6C2-0E385AEB78B5}" type="pres">
      <dgm:prSet presAssocID="{8814BF25-9009-4482-8974-3796142B4F7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5A6C8D0-2C66-4EA7-A5D5-26A13638EB96}" srcId="{A03C5F51-B00A-4453-BE93-422B5377F4CC}" destId="{8814BF25-9009-4482-8974-3796142B4F79}" srcOrd="2" destOrd="0" parTransId="{D9013062-4C83-429C-A538-74CE511B3CA5}" sibTransId="{36D385F9-D435-4016-B574-B700782BD336}"/>
    <dgm:cxn modelId="{B36571B5-354A-4284-AFAC-F6757EEF1384}" srcId="{A03C5F51-B00A-4453-BE93-422B5377F4CC}" destId="{05A256F5-B4DD-4369-BC2E-BC23433346D9}" srcOrd="0" destOrd="0" parTransId="{7E83F911-80F6-4567-ADA1-2816EC08BB03}" sibTransId="{D0B957A1-451E-4DC0-9AF8-CEA2600FFF84}"/>
    <dgm:cxn modelId="{6EB3C8EC-F64E-46C3-B88C-6AC4D9C5E877}" type="presOf" srcId="{8814BF25-9009-4482-8974-3796142B4F79}" destId="{5775C546-1FEB-41F9-A6C2-0E385AEB78B5}" srcOrd="0" destOrd="0" presId="urn:microsoft.com/office/officeart/2005/8/layout/chevron1"/>
    <dgm:cxn modelId="{4239FB62-52F3-4B52-8204-0C48F94A8EA3}" type="presOf" srcId="{A03C5F51-B00A-4453-BE93-422B5377F4CC}" destId="{E4B355B0-AD52-4B55-A194-BDD79EF86947}" srcOrd="0" destOrd="0" presId="urn:microsoft.com/office/officeart/2005/8/layout/chevron1"/>
    <dgm:cxn modelId="{8084DB09-4924-4DF3-A077-7F462EAA430E}" type="presOf" srcId="{05A256F5-B4DD-4369-BC2E-BC23433346D9}" destId="{A15D7A53-B36B-40F1-BA61-17394351F403}" srcOrd="0" destOrd="0" presId="urn:microsoft.com/office/officeart/2005/8/layout/chevron1"/>
    <dgm:cxn modelId="{EFF7C688-C7D3-46B3-BCA3-8630C5C1AC5B}" srcId="{A03C5F51-B00A-4453-BE93-422B5377F4CC}" destId="{92B53E4D-14F4-49C6-A861-6BC1834031B9}" srcOrd="1" destOrd="0" parTransId="{E6E3CA9B-DE69-4744-8F84-2CD7D39608DF}" sibTransId="{171CD24C-5D11-4A72-B226-5BACFDD5CF30}"/>
    <dgm:cxn modelId="{C8DE8D2C-4468-4A88-B005-98E972B8C653}" type="presOf" srcId="{92B53E4D-14F4-49C6-A861-6BC1834031B9}" destId="{C401EADA-6D0C-4110-B66F-964C4412A73D}" srcOrd="0" destOrd="0" presId="urn:microsoft.com/office/officeart/2005/8/layout/chevron1"/>
    <dgm:cxn modelId="{A1F4ACB7-0113-43EC-ABCF-9A7F91856B81}" type="presParOf" srcId="{E4B355B0-AD52-4B55-A194-BDD79EF86947}" destId="{A15D7A53-B36B-40F1-BA61-17394351F403}" srcOrd="0" destOrd="0" presId="urn:microsoft.com/office/officeart/2005/8/layout/chevron1"/>
    <dgm:cxn modelId="{7DD29B9C-EB7C-49F9-B79F-614272A2483C}" type="presParOf" srcId="{E4B355B0-AD52-4B55-A194-BDD79EF86947}" destId="{F98903F0-952B-4500-BF57-9E7E2A5C550A}" srcOrd="1" destOrd="0" presId="urn:microsoft.com/office/officeart/2005/8/layout/chevron1"/>
    <dgm:cxn modelId="{6C7986A6-49D2-4733-B19A-67A57FE7BAA4}" type="presParOf" srcId="{E4B355B0-AD52-4B55-A194-BDD79EF86947}" destId="{C401EADA-6D0C-4110-B66F-964C4412A73D}" srcOrd="2" destOrd="0" presId="urn:microsoft.com/office/officeart/2005/8/layout/chevron1"/>
    <dgm:cxn modelId="{53B4449B-45D9-465C-935A-B26D59164E1B}" type="presParOf" srcId="{E4B355B0-AD52-4B55-A194-BDD79EF86947}" destId="{EAF775FA-1CFD-449A-9D0E-162742025E5B}" srcOrd="3" destOrd="0" presId="urn:microsoft.com/office/officeart/2005/8/layout/chevron1"/>
    <dgm:cxn modelId="{97614626-D1D0-4BF2-8A66-8D8524BF9BE4}" type="presParOf" srcId="{E4B355B0-AD52-4B55-A194-BDD79EF86947}" destId="{5775C546-1FEB-41F9-A6C2-0E385AEB78B5}" srcOrd="4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Unit 2</a:t>
            </a:r>
            <a:endParaRPr lang="ar-S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4800" dirty="0" smtClean="0"/>
              <a:t>Types of Businesses</a:t>
            </a:r>
          </a:p>
          <a:p>
            <a:pPr algn="l"/>
            <a:endParaRPr lang="ar-SA" dirty="0"/>
          </a:p>
        </p:txBody>
      </p:sp>
      <p:pic>
        <p:nvPicPr>
          <p:cNvPr id="4" name="Picture 3" descr="types of 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2679405" cy="3581400"/>
          </a:xfrm>
          <a:prstGeom prst="rect">
            <a:avLst/>
          </a:prstGeom>
        </p:spPr>
      </p:pic>
      <p:pic>
        <p:nvPicPr>
          <p:cNvPr id="5" name="Picture 4" descr="startu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86350"/>
            <a:ext cx="2657475" cy="177165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179889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Disadvantages :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7086600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The cost generally more than that of a start-up.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owner’s real reason for selling  may be kept from you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validity of financial statements may be question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Customer satisfaction levels may be below what you lad to believe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Condition of assets may be worse than it appears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Existing employees may not be suitable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inventory may be outdated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business may be overpriced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CAZ5JV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14800"/>
            <a:ext cx="2381250" cy="2486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3- franchises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685801" y="2133600"/>
            <a:ext cx="6400800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-Its booming and the growth will no doubt continue .</a:t>
            </a:r>
          </a:p>
          <a:p>
            <a:endParaRPr lang="en-US" sz="2800" dirty="0" smtClean="0"/>
          </a:p>
          <a:p>
            <a:r>
              <a:rPr lang="en-US" sz="2800" dirty="0" smtClean="0"/>
              <a:t>-The success rate is much greater for franchises than for independently owed businesses.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151355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Advantages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061549" cy="42473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A proven formula for success.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Training programs for new owners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Advertising and promotional programs initiated by the franchise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Already established brand and trade names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Pre-tested and established accounting system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Volume discounts on purchases .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ar-SA" dirty="0"/>
          </a:p>
        </p:txBody>
      </p:sp>
      <p:pic>
        <p:nvPicPr>
          <p:cNvPr id="4" name="Picture 3" descr="thumbnailCAJD5GU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57200"/>
            <a:ext cx="2514600" cy="188595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179888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Disadvantages :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5886932" cy="286232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High start-up cost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Paying franchise fees and annual fees.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Abiding by the operating restriction of the franchise.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Potential renewal fees after a certain period of time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Limited growth of franchise as specified by contract 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umbnailCA8LRYJ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2819399" cy="228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464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Ways of starting business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6861173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1- Start-up  business.</a:t>
            </a:r>
          </a:p>
          <a:p>
            <a:endParaRPr lang="en-US" sz="2800" dirty="0" smtClean="0"/>
          </a:p>
          <a:p>
            <a:r>
              <a:rPr lang="en-US" sz="2800" dirty="0" smtClean="0"/>
              <a:t>2- Buy an existing business.</a:t>
            </a:r>
          </a:p>
          <a:p>
            <a:endParaRPr lang="en-US" sz="2800" dirty="0" smtClean="0"/>
          </a:p>
          <a:p>
            <a:r>
              <a:rPr lang="en-US" sz="2800" dirty="0" smtClean="0"/>
              <a:t>3- Buy a franchise of an existing business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vi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828800"/>
            <a:ext cx="28956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1- start-up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5486400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Entrepreneurial theories advise:</a:t>
            </a:r>
          </a:p>
          <a:p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dirty="0" smtClean="0"/>
              <a:t>Start small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Selling to develop market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Prepare your self for every thing ( earn  or lose money ).</a:t>
            </a:r>
          </a:p>
          <a:p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smtClean="0"/>
              <a:t>Old pawnbroker boss to teach :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Every sent you earn you invest back into business.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endParaRPr lang="ar-SA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04800" y="1066800"/>
          <a:ext cx="7315200" cy="223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thumbnailCACYONZ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47800" y="3124200"/>
            <a:ext cx="5029200" cy="305752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t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191000"/>
            <a:ext cx="36576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143000"/>
            <a:ext cx="7285841" cy="36625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Recognize mistakes and change strategies 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Move quickly on your ideas.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Open-minded 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Willing to confront radical change 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2-Buy an existing business</a:t>
            </a:r>
            <a:endParaRPr lang="ar-SA" dirty="0"/>
          </a:p>
        </p:txBody>
      </p:sp>
      <p:pic>
        <p:nvPicPr>
          <p:cNvPr id="3" name="Picture 2" descr="for s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876800"/>
            <a:ext cx="2647950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2133600"/>
            <a:ext cx="224933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sz="2800" dirty="0" smtClean="0"/>
              <a:t>Advantages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895600"/>
            <a:ext cx="68580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-</a:t>
            </a:r>
            <a:r>
              <a:rPr lang="en-US" sz="2400" dirty="0" smtClean="0"/>
              <a:t>Financial track record can be reviewed to analyze performance .</a:t>
            </a:r>
          </a:p>
          <a:p>
            <a:endParaRPr lang="en-US" sz="2400" dirty="0" smtClean="0"/>
          </a:p>
          <a:p>
            <a:r>
              <a:rPr lang="en-US" sz="2400" dirty="0" smtClean="0"/>
              <a:t>-Employees, costumers , supplier and vendor relationship are already familiar and established 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43200"/>
            <a:ext cx="7162800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May offer a prime location 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400" dirty="0" smtClean="0"/>
              <a:t>Loan approvals are easier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existing owner my be willing to finance part of the new  business.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ar-SA" dirty="0"/>
          </a:p>
        </p:txBody>
      </p:sp>
      <p:pic>
        <p:nvPicPr>
          <p:cNvPr id="4" name="Picture 3" descr="thumbnailCACYXQ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914400"/>
            <a:ext cx="3276600" cy="28956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981200"/>
            <a:ext cx="2857500" cy="2428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business are sold ??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6095626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Insufficient profits .</a:t>
            </a:r>
          </a:p>
          <a:p>
            <a:pPr>
              <a:buFontTx/>
              <a:buChar char="-"/>
            </a:pPr>
            <a:r>
              <a:rPr lang="en-US" sz="2400" dirty="0" smtClean="0"/>
              <a:t>Management got burned out.</a:t>
            </a:r>
          </a:p>
          <a:p>
            <a:pPr>
              <a:buFontTx/>
              <a:buChar char="-"/>
            </a:pPr>
            <a:r>
              <a:rPr lang="en-US" sz="2400" dirty="0" smtClean="0"/>
              <a:t>Management got bored .</a:t>
            </a:r>
          </a:p>
          <a:p>
            <a:pPr>
              <a:buFontTx/>
              <a:buChar char="-"/>
            </a:pPr>
            <a:r>
              <a:rPr lang="en-US" sz="2400" dirty="0" smtClean="0"/>
              <a:t>Death or a working partner .</a:t>
            </a:r>
          </a:p>
          <a:p>
            <a:pPr>
              <a:buFontTx/>
              <a:buChar char="-"/>
            </a:pPr>
            <a:r>
              <a:rPr lang="en-US" sz="2400" dirty="0" smtClean="0"/>
              <a:t>Partner or shareholder dispute.</a:t>
            </a:r>
          </a:p>
          <a:p>
            <a:pPr>
              <a:buFontTx/>
              <a:buChar char="-"/>
            </a:pPr>
            <a:r>
              <a:rPr lang="en-US" sz="2400" dirty="0" smtClean="0"/>
              <a:t>Fear of new competition .</a:t>
            </a:r>
          </a:p>
          <a:p>
            <a:pPr>
              <a:buFontTx/>
              <a:buChar char="-"/>
            </a:pPr>
            <a:r>
              <a:rPr lang="en-US" sz="2400" dirty="0" smtClean="0"/>
              <a:t>Old age and retirement of owners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nailCA4OU13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419600"/>
            <a:ext cx="2171700" cy="2171700"/>
          </a:xfrm>
          <a:prstGeom prst="rect">
            <a:avLst/>
          </a:prstGeom>
        </p:spPr>
      </p:pic>
      <p:pic>
        <p:nvPicPr>
          <p:cNvPr id="3" name="Picture 2" descr="thumbnailCAH5GSQ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685800"/>
            <a:ext cx="2857500" cy="2047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352800"/>
            <a:ext cx="8153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You have to know every thing relevant about the business </a:t>
            </a:r>
          </a:p>
          <a:p>
            <a:r>
              <a:rPr lang="en-US" sz="2400" dirty="0" smtClean="0"/>
              <a:t>                                ( good and bad )</a:t>
            </a:r>
            <a:endParaRPr lang="ar-SA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811</TotalTime>
  <Words>396</Words>
  <Application>Microsoft Office PowerPoint</Application>
  <PresentationFormat>عرض على الشاشة (3:4)‏</PresentationFormat>
  <Paragraphs>99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Opulent</vt:lpstr>
      <vt:lpstr>Unit 2</vt:lpstr>
      <vt:lpstr>Ways of starting business</vt:lpstr>
      <vt:lpstr>1- start-up </vt:lpstr>
      <vt:lpstr>الشريحة 4</vt:lpstr>
      <vt:lpstr>الشريحة 5</vt:lpstr>
      <vt:lpstr>2-Buy an existing business</vt:lpstr>
      <vt:lpstr>الشريحة 7</vt:lpstr>
      <vt:lpstr>Why business are sold ??</vt:lpstr>
      <vt:lpstr>الشريحة 9</vt:lpstr>
      <vt:lpstr>الشريحة 10</vt:lpstr>
      <vt:lpstr>3- franchises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maha</dc:creator>
  <cp:lastModifiedBy>User</cp:lastModifiedBy>
  <cp:revision>39</cp:revision>
  <dcterms:created xsi:type="dcterms:W3CDTF">2006-08-16T00:00:00Z</dcterms:created>
  <dcterms:modified xsi:type="dcterms:W3CDTF">2012-10-03T07:01:29Z</dcterms:modified>
</cp:coreProperties>
</file>