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7"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9" d="100"/>
          <a:sy n="69" d="100"/>
        </p:scale>
        <p:origin x="-15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85A8A-045D-4226-AFAF-A1EFBDBB727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7221840-7F31-4F68-97BF-FB4128F6C3BF}">
      <dgm:prSet/>
      <dgm:spPr/>
      <dgm:t>
        <a:bodyPr/>
        <a:lstStyle/>
        <a:p>
          <a:pPr rtl="0"/>
          <a:r>
            <a:rPr lang="en-US" dirty="0" smtClean="0"/>
            <a:t>END of </a:t>
          </a:r>
          <a:r>
            <a:rPr lang="en-US" smtClean="0"/>
            <a:t>Tutorial </a:t>
          </a:r>
          <a:r>
            <a:rPr lang="en-US" smtClean="0"/>
            <a:t>9</a:t>
          </a:r>
          <a:endParaRPr lang="en-US" dirty="0"/>
        </a:p>
      </dgm:t>
    </dgm:pt>
    <dgm:pt modelId="{53E46097-4215-48A1-B855-1FB749E6651B}" type="parTrans" cxnId="{62AF701A-6607-4FE9-A6CE-CE7FDF3A2F4A}">
      <dgm:prSet/>
      <dgm:spPr/>
      <dgm:t>
        <a:bodyPr/>
        <a:lstStyle/>
        <a:p>
          <a:endParaRPr lang="en-US"/>
        </a:p>
      </dgm:t>
    </dgm:pt>
    <dgm:pt modelId="{450F8C6B-E239-437B-A22F-B4A95EB97AC4}" type="sibTrans" cxnId="{62AF701A-6607-4FE9-A6CE-CE7FDF3A2F4A}">
      <dgm:prSet/>
      <dgm:spPr/>
      <dgm:t>
        <a:bodyPr/>
        <a:lstStyle/>
        <a:p>
          <a:endParaRPr lang="en-US"/>
        </a:p>
      </dgm:t>
    </dgm:pt>
    <dgm:pt modelId="{699442C6-C552-4DCD-8A4E-0B4E70825065}" type="pres">
      <dgm:prSet presAssocID="{8CB85A8A-045D-4226-AFAF-A1EFBDBB727E}" presName="compositeShape" presStyleCnt="0">
        <dgm:presLayoutVars>
          <dgm:chMax val="7"/>
          <dgm:dir/>
          <dgm:resizeHandles val="exact"/>
        </dgm:presLayoutVars>
      </dgm:prSet>
      <dgm:spPr/>
      <dgm:t>
        <a:bodyPr/>
        <a:lstStyle/>
        <a:p>
          <a:endParaRPr lang="en-US"/>
        </a:p>
      </dgm:t>
    </dgm:pt>
    <dgm:pt modelId="{BA76D999-9FA3-4EA2-8A48-231D86EA0E08}" type="pres">
      <dgm:prSet presAssocID="{37221840-7F31-4F68-97BF-FB4128F6C3BF}" presName="circ1TxSh" presStyleLbl="vennNode1" presStyleIdx="0" presStyleCnt="1"/>
      <dgm:spPr/>
      <dgm:t>
        <a:bodyPr/>
        <a:lstStyle/>
        <a:p>
          <a:endParaRPr lang="en-US"/>
        </a:p>
      </dgm:t>
    </dgm:pt>
  </dgm:ptLst>
  <dgm:cxnLst>
    <dgm:cxn modelId="{D3D6B947-BFF5-4E80-92AB-6ED7CC71D8D2}" type="presOf" srcId="{37221840-7F31-4F68-97BF-FB4128F6C3BF}" destId="{BA76D999-9FA3-4EA2-8A48-231D86EA0E08}" srcOrd="0" destOrd="0" presId="urn:microsoft.com/office/officeart/2005/8/layout/venn1"/>
    <dgm:cxn modelId="{49B0ABAE-0CFE-412B-B43A-5DA966519DFC}" type="presOf" srcId="{8CB85A8A-045D-4226-AFAF-A1EFBDBB727E}" destId="{699442C6-C552-4DCD-8A4E-0B4E70825065}" srcOrd="0" destOrd="0" presId="urn:microsoft.com/office/officeart/2005/8/layout/venn1"/>
    <dgm:cxn modelId="{62AF701A-6607-4FE9-A6CE-CE7FDF3A2F4A}" srcId="{8CB85A8A-045D-4226-AFAF-A1EFBDBB727E}" destId="{37221840-7F31-4F68-97BF-FB4128F6C3BF}" srcOrd="0" destOrd="0" parTransId="{53E46097-4215-48A1-B855-1FB749E6651B}" sibTransId="{450F8C6B-E239-437B-A22F-B4A95EB97AC4}"/>
    <dgm:cxn modelId="{D466E72F-23EC-4937-8280-4A766EA26750}" type="presParOf" srcId="{699442C6-C552-4DCD-8A4E-0B4E70825065}" destId="{BA76D999-9FA3-4EA2-8A48-231D86EA0E0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6D999-9FA3-4EA2-8A48-231D86EA0E08}">
      <dsp:nvSpPr>
        <dsp:cNvPr id="0" name=""/>
        <dsp:cNvSpPr/>
      </dsp:nvSpPr>
      <dsp:spPr>
        <a:xfrm>
          <a:off x="1318418" y="0"/>
          <a:ext cx="5592763" cy="5592763"/>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en-US" sz="6500" kern="1200" dirty="0" smtClean="0"/>
            <a:t>END of </a:t>
          </a:r>
          <a:r>
            <a:rPr lang="en-US" sz="6500" kern="1200" smtClean="0"/>
            <a:t>Tutorial </a:t>
          </a:r>
          <a:r>
            <a:rPr lang="en-US" sz="6500" kern="1200" smtClean="0"/>
            <a:t>9</a:t>
          </a:r>
          <a:endParaRPr lang="en-US" sz="6500" kern="1200" dirty="0"/>
        </a:p>
      </dsp:txBody>
      <dsp:txXfrm>
        <a:off x="2137459" y="819041"/>
        <a:ext cx="3954681" cy="39546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B1C45A-50EA-408D-9685-80205FBC70EA}" type="datetimeFigureOut">
              <a:rPr lang="en-US" smtClean="0"/>
              <a:t>22-Apr-12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4DECE-2F2B-467C-9A14-31CE18E72BCA}" type="slidenum">
              <a:rPr lang="en-US" smtClean="0"/>
              <a:t>‹#›</a:t>
            </a:fld>
            <a:endParaRPr lang="en-US"/>
          </a:p>
        </p:txBody>
      </p:sp>
    </p:spTree>
    <p:extLst>
      <p:ext uri="{BB962C8B-B14F-4D97-AF65-F5344CB8AC3E}">
        <p14:creationId xmlns:p14="http://schemas.microsoft.com/office/powerpoint/2010/main" val="33530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8DA152-AA23-4884-816C-938CA0860E6C}" type="datetime1">
              <a:rPr lang="en-US" smtClean="0"/>
              <a:t>22-Apr-12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746634-90A8-43BD-90D2-454ADD559D20}" type="datetime1">
              <a:rPr lang="en-US" smtClean="0"/>
              <a:t>22-Apr-12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28C7F-52C4-45E6-864A-59D6E5D983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028C7F-52C4-45E6-864A-59D6E5D9830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5A3B06-5C93-4EE3-B655-1BF50763B151}" type="datetime1">
              <a:rPr lang="en-US" smtClean="0"/>
              <a:t>22-Apr-12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B2851C-F0B6-461E-8688-EA04653F4ABC}" type="datetime1">
              <a:rPr lang="en-US" smtClean="0"/>
              <a:t>22-Apr-12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028C7F-52C4-45E6-864A-59D6E5D9830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9FC5ABB-F63D-42B2-AFFE-F519B3E6E951}" type="datetime1">
              <a:rPr lang="en-US" smtClean="0"/>
              <a:t>22-Apr-12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028C7F-52C4-45E6-864A-59D6E5D9830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0157CA-06DE-4BC0-A355-9ECECC851B22}" type="datetime1">
              <a:rPr lang="en-US" smtClean="0"/>
              <a:t>22-Apr-12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28C7F-52C4-45E6-864A-59D6E5D9830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E0C6E4-6570-4165-AD00-4FE3829DBAC2}" type="datetime1">
              <a:rPr lang="en-US" smtClean="0"/>
              <a:t>22-Apr-12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028C7F-52C4-45E6-864A-59D6E5D9830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F119E3-F622-4234-B85E-0C64F8CABDD2}" type="datetime1">
              <a:rPr lang="en-US" smtClean="0"/>
              <a:t>22-Apr-12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028C7F-52C4-45E6-864A-59D6E5D983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8F7AC3-746F-47C1-A370-22A9DD4FD005}" type="datetime1">
              <a:rPr lang="en-US" smtClean="0"/>
              <a:t>22-Apr-12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028C7F-52C4-45E6-864A-59D6E5D983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028C7F-52C4-45E6-864A-59D6E5D9830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F7CE7FE-17F9-4139-B1E1-7F2386A68243}" type="datetime1">
              <a:rPr lang="en-US" smtClean="0"/>
              <a:t>22-Apr-12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028C7F-52C4-45E6-864A-59D6E5D9830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B53B2C4-DEFA-4684-8D3E-D7D72BE4C9E9}" type="datetime1">
              <a:rPr lang="en-US" smtClean="0"/>
              <a:t>22-Apr-12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ED5770-D139-4A6A-BD9B-420D30338644}" type="datetime1">
              <a:rPr lang="en-US" smtClean="0"/>
              <a:t>22-Apr-12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028C7F-52C4-45E6-864A-59D6E5D9830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k:@MSITStore:G:\Tutorials\Dr.%20Shamim\SWE%20466%20(2012%20spring)\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k:@MSITStore:G:\Tutorials\Dr.%20Shamim\SWE%20466%20(2012%20spring)\ebooksclub.org__Microsoft__Office_Project_2007_Step_by_Step__Step_By_Step__Microsoft__.chm::/final/BBL021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k:@MSITStore:G:\Tutorials\Dr.%20Shamim\SWE%20466%20(2012%20spring)\ebooksclub.org__Microsoft__Office_Project_2007_Step_by_Step__Step_By_Step__Microsoft__.chm::/final/BBL0201.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k:@MSITStore:G:\Tutorials\Dr.%20Shamim\SWE%20466%20(2012%20spring)\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k:@MSITStore:G:\Tutorials\Dr.%20Shamim\SWE%20466%20(2012%20spring)\ebooksclub.org__Microsoft__Office_Project_2007_Step_by_Step__Step_By_Step__Microsoft__.chm::/final/BBL0217.html" TargetMode="External"/><Relationship Id="rId2" Type="http://schemas.openxmlformats.org/officeDocument/2006/relationships/hyperlink" Target="mk:@MSITStore:G:\Tutorials\Dr.%20Shamim\SWE%20466%20(2012%20spring)\ebooksclub.org__Microsoft__Office_Project_2007_Step_by_Step__Step_By_Step__Microsoft__.chm::/final/BBL0213.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k:@MSITStore:G:\Tutorials\Dr.%20Shamim\SWE%20466%20(2012%20spring)\ebooksclub.org__Microsoft__Office_Project_2007_Step_by_Step__Step_By_Step__Microsoft__.chm::/final/BBL0217.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mk:@MSITStore:G:\Tutorials\Dr.%20Shamim\SWE%20466%20(2012%20spring)\ebooksclub.org__Microsoft__Office_Project_2007_Step_by_Step__Step_By_Step__Microsoft__.chm::/final/BBL0217.html" TargetMode="External"/><Relationship Id="rId2" Type="http://schemas.openxmlformats.org/officeDocument/2006/relationships/hyperlink" Target="mk:@MSITStore:G:\Tutorials\Dr.%20Shamim\SWE%20466%20(2012%20spring)\ebooksclub.org__Microsoft__Office_Project_2007_Step_by_Step__Step_By_Step__Microsoft__.chm::/final/BBL0212.html" TargetMode="External"/><Relationship Id="rId1" Type="http://schemas.openxmlformats.org/officeDocument/2006/relationships/slideLayout" Target="../slideLayouts/slideLayout2.xml"/><Relationship Id="rId5" Type="http://schemas.openxmlformats.org/officeDocument/2006/relationships/hyperlink" Target="mk:@MSITStore:G:\Tutorials\Dr.%20Shamim\SWE%20466%20(2012%20spring)\ebooksclub.org__Microsoft__Office_Project_2007_Step_by_Step__Step_By_Step__Microsoft__.chm::/final/BBL0201.html" TargetMode="External"/><Relationship Id="rId4" Type="http://schemas.openxmlformats.org/officeDocument/2006/relationships/hyperlink" Target="mk:@MSITStore:G:\Tutorials\Dr.%20Shamim\SWE%20466%20(2012%20spring)\ebooksclub.org__Microsoft__Office_Project_2007_Step_by_Step__Step_By_Step__Microsoft__.chm::/final/BBL0213.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352800"/>
            <a:ext cx="7772400" cy="3048000"/>
          </a:xfrm>
        </p:spPr>
        <p:txBody>
          <a:bodyPr>
            <a:normAutofit/>
          </a:bodyPr>
          <a:lstStyle/>
          <a:p>
            <a:pPr algn="ctr"/>
            <a:r>
              <a:rPr lang="en-US" sz="2400" dirty="0" smtClean="0">
                <a:solidFill>
                  <a:schemeClr val="tx1"/>
                </a:solidFill>
              </a:rPr>
              <a:t>Tutorial </a:t>
            </a:r>
            <a:r>
              <a:rPr lang="en-US" sz="2400" dirty="0" smtClean="0">
                <a:solidFill>
                  <a:schemeClr val="tx1"/>
                </a:solidFill>
              </a:rPr>
              <a:t>9</a:t>
            </a:r>
            <a:endParaRPr lang="en-US" sz="2400" dirty="0" smtClean="0">
              <a:solidFill>
                <a:schemeClr val="tx1"/>
              </a:solidFill>
            </a:endParaRPr>
          </a:p>
          <a:p>
            <a:pPr algn="ctr"/>
            <a:r>
              <a:rPr lang="en-US" sz="2400" dirty="0" smtClean="0">
                <a:solidFill>
                  <a:schemeClr val="tx1"/>
                </a:solidFill>
              </a:rPr>
              <a:t>Instructor: Hanif Ullah</a:t>
            </a:r>
          </a:p>
          <a:p>
            <a:pPr algn="ctr"/>
            <a:r>
              <a:rPr lang="en-US" sz="2400" dirty="0" smtClean="0">
                <a:solidFill>
                  <a:schemeClr val="tx1"/>
                </a:solidFill>
              </a:rPr>
              <a:t>Email ID: </a:t>
            </a:r>
            <a:r>
              <a:rPr lang="en-US" sz="2400" cap="none" dirty="0" smtClean="0">
                <a:solidFill>
                  <a:schemeClr val="tx1"/>
                </a:solidFill>
              </a:rPr>
              <a:t>hanif.ksu@hotmail.com</a:t>
            </a:r>
          </a:p>
          <a:p>
            <a:pPr algn="ctr"/>
            <a:r>
              <a:rPr lang="en-US" sz="2400" dirty="0" smtClean="0">
                <a:solidFill>
                  <a:schemeClr val="tx1"/>
                </a:solidFill>
              </a:rPr>
              <a:t>Office #: 2029</a:t>
            </a:r>
          </a:p>
          <a:p>
            <a:pPr algn="ctr"/>
            <a:r>
              <a:rPr lang="en-US" sz="2400" dirty="0" smtClean="0">
                <a:solidFill>
                  <a:schemeClr val="tx1"/>
                </a:solidFill>
              </a:rPr>
              <a:t>Date: </a:t>
            </a:r>
            <a:r>
              <a:rPr lang="en-US" sz="2400" dirty="0" smtClean="0">
                <a:solidFill>
                  <a:schemeClr val="tx1"/>
                </a:solidFill>
              </a:rPr>
              <a:t>22/04/2012</a:t>
            </a:r>
            <a:endParaRPr lang="en-US" sz="2400" dirty="0">
              <a:solidFill>
                <a:schemeClr val="tx1"/>
              </a:solidFill>
            </a:endParaRPr>
          </a:p>
        </p:txBody>
      </p:sp>
      <p:sp>
        <p:nvSpPr>
          <p:cNvPr id="2" name="Title 1"/>
          <p:cNvSpPr>
            <a:spLocks noGrp="1"/>
          </p:cNvSpPr>
          <p:nvPr>
            <p:ph type="ctrTitle"/>
          </p:nvPr>
        </p:nvSpPr>
        <p:spPr>
          <a:xfrm>
            <a:off x="609600" y="304800"/>
            <a:ext cx="7772400" cy="1470025"/>
          </a:xfrm>
        </p:spPr>
        <p:txBody>
          <a:bodyPr/>
          <a:lstStyle/>
          <a:p>
            <a:pPr algn="ctr"/>
            <a:r>
              <a:rPr lang="en-US" dirty="0" smtClean="0">
                <a:solidFill>
                  <a:schemeClr val="tx1"/>
                </a:solidFill>
              </a:rPr>
              <a:t>Introduction to MS Project 2007</a:t>
            </a:r>
            <a:endParaRPr lang="en-US" dirty="0">
              <a:solidFill>
                <a:schemeClr val="tx1"/>
              </a:solidFill>
            </a:endParaRPr>
          </a:p>
        </p:txBody>
      </p:sp>
    </p:spTree>
    <p:extLst>
      <p:ext uri="{BB962C8B-B14F-4D97-AF65-F5344CB8AC3E}">
        <p14:creationId xmlns:p14="http://schemas.microsoft.com/office/powerpoint/2010/main" val="25944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b="1" dirty="0"/>
              <a:t>Generating a Project Summary Report for Word, PowerPoint, or </a:t>
            </a:r>
            <a:r>
              <a:rPr lang="en-US" b="1" dirty="0" smtClean="0"/>
              <a:t>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10</a:t>
            </a:fld>
            <a:endParaRPr lang="en-US"/>
          </a:p>
        </p:txBody>
      </p:sp>
      <p:sp>
        <p:nvSpPr>
          <p:cNvPr id="4" name="Content Placeholder 3"/>
          <p:cNvSpPr>
            <a:spLocks noGrp="1"/>
          </p:cNvSpPr>
          <p:nvPr>
            <p:ph sz="quarter" idx="1"/>
          </p:nvPr>
        </p:nvSpPr>
        <p:spPr>
          <a:xfrm>
            <a:off x="76200" y="1676400"/>
            <a:ext cx="8915400" cy="4949952"/>
          </a:xfrm>
        </p:spPr>
        <p:txBody>
          <a:bodyPr>
            <a:normAutofit fontScale="85000" lnSpcReduction="10000"/>
          </a:bodyPr>
          <a:lstStyle/>
          <a:p>
            <a:pPr algn="just"/>
            <a:r>
              <a:rPr lang="en-US" sz="2800" dirty="0"/>
              <a:t>In this exercise, you use the Copy Picture To Office Wizard to create a Word document with a GIF image of a Gantt chart. </a:t>
            </a:r>
            <a:endParaRPr lang="en-US" sz="2800" dirty="0" smtClean="0"/>
          </a:p>
          <a:p>
            <a:pPr algn="just"/>
            <a:r>
              <a:rPr lang="en-US" sz="2800" dirty="0"/>
              <a:t>On the </a:t>
            </a:r>
            <a:r>
              <a:rPr lang="en-US" sz="2800" b="1" dirty="0">
                <a:hlinkClick r:id="rId2" action="ppaction://hlinkfile"/>
              </a:rPr>
              <a:t>View</a:t>
            </a:r>
            <a:r>
              <a:rPr lang="en-US" sz="2800" dirty="0"/>
              <a:t> menu, point to </a:t>
            </a:r>
            <a:r>
              <a:rPr lang="en-US" sz="2800" b="1" dirty="0"/>
              <a:t>Toolbars,</a:t>
            </a:r>
            <a:r>
              <a:rPr lang="en-US" sz="2800" dirty="0"/>
              <a:t> and click </a:t>
            </a:r>
            <a:r>
              <a:rPr lang="en-US" sz="2800" b="1" dirty="0"/>
              <a:t>Analysis</a:t>
            </a:r>
            <a:r>
              <a:rPr lang="en-US" sz="2800" dirty="0"/>
              <a:t>.</a:t>
            </a:r>
          </a:p>
          <a:p>
            <a:pPr algn="just"/>
            <a:r>
              <a:rPr lang="en-US" sz="2800" dirty="0"/>
              <a:t>The Analysis toolbar appears</a:t>
            </a:r>
            <a:r>
              <a:rPr lang="en-US" sz="2800" dirty="0" smtClean="0"/>
              <a:t>.</a:t>
            </a:r>
          </a:p>
          <a:p>
            <a:pPr algn="just"/>
            <a:r>
              <a:rPr lang="en-US" sz="2800" dirty="0"/>
              <a:t>On the </a:t>
            </a:r>
            <a:r>
              <a:rPr lang="en-US" sz="2800" b="1" dirty="0"/>
              <a:t>Analysis</a:t>
            </a:r>
            <a:r>
              <a:rPr lang="en-US" sz="2800" dirty="0"/>
              <a:t> toolbar, click the </a:t>
            </a:r>
            <a:r>
              <a:rPr lang="en-US" sz="2800" b="1" dirty="0"/>
              <a:t>Copy Picture to Office Wizard</a:t>
            </a:r>
            <a:r>
              <a:rPr lang="en-US" sz="2800" dirty="0"/>
              <a:t> button.</a:t>
            </a:r>
          </a:p>
          <a:p>
            <a:pPr algn="just"/>
            <a:r>
              <a:rPr lang="en-US" sz="2800" dirty="0"/>
              <a:t>The Information page of the wizard appears.</a:t>
            </a:r>
          </a:p>
          <a:p>
            <a:pPr algn="just"/>
            <a:r>
              <a:rPr lang="en-US" sz="2800" dirty="0" smtClean="0"/>
              <a:t>Click </a:t>
            </a:r>
            <a:r>
              <a:rPr lang="en-US" sz="2800" b="1" dirty="0"/>
              <a:t>Next</a:t>
            </a:r>
            <a:r>
              <a:rPr lang="en-US" sz="2800" dirty="0" smtClean="0"/>
              <a:t>.</a:t>
            </a:r>
          </a:p>
          <a:p>
            <a:pPr algn="just"/>
            <a:r>
              <a:rPr lang="en-US" sz="2800" dirty="0"/>
              <a:t>Step 1 of the wizard appears. Here you control the outline level of the task list. </a:t>
            </a:r>
          </a:p>
          <a:p>
            <a:pPr algn="just"/>
            <a:r>
              <a:rPr lang="en-US" sz="2800" dirty="0" smtClean="0"/>
              <a:t>Make </a:t>
            </a:r>
            <a:r>
              <a:rPr lang="en-US" sz="2800" dirty="0"/>
              <a:t>sure that </a:t>
            </a:r>
            <a:r>
              <a:rPr lang="en-US" sz="2800" b="1" dirty="0"/>
              <a:t>Keep my original outline level</a:t>
            </a:r>
            <a:r>
              <a:rPr lang="en-US" sz="2800" dirty="0"/>
              <a:t> is selected.</a:t>
            </a:r>
          </a:p>
          <a:p>
            <a:pPr algn="just"/>
            <a:r>
              <a:rPr lang="en-US" sz="2800" dirty="0"/>
              <a:t>Click </a:t>
            </a:r>
            <a:r>
              <a:rPr lang="en-US" sz="2800" b="1" dirty="0"/>
              <a:t>Next</a:t>
            </a:r>
            <a:r>
              <a:rPr lang="en-US" sz="2800" dirty="0"/>
              <a:t>.</a:t>
            </a:r>
          </a:p>
          <a:p>
            <a:pPr algn="just"/>
            <a:endParaRPr lang="en-US" dirty="0"/>
          </a:p>
          <a:p>
            <a:pPr algn="just"/>
            <a:endParaRPr lang="en-US" dirty="0"/>
          </a:p>
          <a:p>
            <a:endParaRPr lang="en-US" dirty="0"/>
          </a:p>
        </p:txBody>
      </p:sp>
    </p:spTree>
    <p:extLst>
      <p:ext uri="{BB962C8B-B14F-4D97-AF65-F5344CB8AC3E}">
        <p14:creationId xmlns:p14="http://schemas.microsoft.com/office/powerpoint/2010/main" val="323018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b="1" dirty="0"/>
              <a:t>Generating a Project Summary Report for Word, PowerPoint, or 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11</a:t>
            </a:fld>
            <a:endParaRPr lang="en-US"/>
          </a:p>
        </p:txBody>
      </p:sp>
      <p:sp>
        <p:nvSpPr>
          <p:cNvPr id="4" name="Content Placeholder 3"/>
          <p:cNvSpPr>
            <a:spLocks noGrp="1"/>
          </p:cNvSpPr>
          <p:nvPr>
            <p:ph sz="quarter" idx="1"/>
          </p:nvPr>
        </p:nvSpPr>
        <p:spPr>
          <a:xfrm>
            <a:off x="152400" y="1524000"/>
            <a:ext cx="8839200" cy="5105400"/>
          </a:xfrm>
        </p:spPr>
        <p:txBody>
          <a:bodyPr>
            <a:normAutofit fontScale="85000" lnSpcReduction="10000"/>
          </a:bodyPr>
          <a:lstStyle/>
          <a:p>
            <a:pPr algn="just"/>
            <a:r>
              <a:rPr lang="en-US" dirty="0"/>
              <a:t>Step 2 of the wizard appears. Here you specify exactly what you want copied and at what size.</a:t>
            </a:r>
          </a:p>
          <a:p>
            <a:pPr algn="just"/>
            <a:r>
              <a:rPr lang="en-US" dirty="0" smtClean="0"/>
              <a:t>Under </a:t>
            </a:r>
            <a:r>
              <a:rPr lang="en-US" b="1" dirty="0"/>
              <a:t>Copy,</a:t>
            </a:r>
            <a:r>
              <a:rPr lang="en-US" dirty="0"/>
              <a:t> make sure that </a:t>
            </a:r>
            <a:r>
              <a:rPr lang="en-US" b="1" dirty="0"/>
              <a:t>Rows on screen</a:t>
            </a:r>
            <a:r>
              <a:rPr lang="en-US" dirty="0"/>
              <a:t> is selected; under </a:t>
            </a:r>
            <a:r>
              <a:rPr lang="en-US" b="1" dirty="0">
                <a:hlinkClick r:id="rId2" action="ppaction://hlinkfile"/>
              </a:rPr>
              <a:t>Timescale,</a:t>
            </a:r>
            <a:r>
              <a:rPr lang="en-US" dirty="0"/>
              <a:t> make sure that </a:t>
            </a:r>
            <a:r>
              <a:rPr lang="en-US" b="1" dirty="0"/>
              <a:t>As shown on screen</a:t>
            </a:r>
            <a:r>
              <a:rPr lang="en-US" dirty="0"/>
              <a:t> is selected; under </a:t>
            </a:r>
            <a:r>
              <a:rPr lang="en-US" b="1" dirty="0"/>
              <a:t>Image Size,</a:t>
            </a:r>
            <a:r>
              <a:rPr lang="en-US" dirty="0"/>
              <a:t> make sure that </a:t>
            </a:r>
            <a:r>
              <a:rPr lang="en-US" b="1" dirty="0"/>
              <a:t>Default</a:t>
            </a:r>
            <a:r>
              <a:rPr lang="en-US" dirty="0"/>
              <a:t> is selected</a:t>
            </a:r>
            <a:r>
              <a:rPr lang="en-US" dirty="0" smtClean="0"/>
              <a:t>.</a:t>
            </a:r>
          </a:p>
          <a:p>
            <a:pPr algn="just"/>
            <a:r>
              <a:rPr lang="en-US" dirty="0"/>
              <a:t>Click </a:t>
            </a:r>
            <a:r>
              <a:rPr lang="en-US" b="1" dirty="0"/>
              <a:t>Next</a:t>
            </a:r>
            <a:r>
              <a:rPr lang="en-US" dirty="0"/>
              <a:t>. </a:t>
            </a:r>
          </a:p>
          <a:p>
            <a:pPr algn="just"/>
            <a:r>
              <a:rPr lang="en-US" dirty="0"/>
              <a:t>Step 3 of the wizard appears. Here you specify the Office application for which you want a new document created.</a:t>
            </a:r>
          </a:p>
          <a:p>
            <a:pPr algn="just"/>
            <a:r>
              <a:rPr lang="en-US" dirty="0"/>
              <a:t>Before you choose an application, however, you’ll preview the GIF image in your browser.</a:t>
            </a:r>
          </a:p>
          <a:p>
            <a:pPr algn="just"/>
            <a:r>
              <a:rPr lang="en-US" dirty="0" smtClean="0"/>
              <a:t>Click </a:t>
            </a:r>
            <a:r>
              <a:rPr lang="en-US" b="1" dirty="0"/>
              <a:t>Preview</a:t>
            </a:r>
            <a:r>
              <a:rPr lang="en-US" dirty="0"/>
              <a:t>.</a:t>
            </a:r>
          </a:p>
          <a:p>
            <a:pPr algn="just"/>
            <a:r>
              <a:rPr lang="en-US" dirty="0"/>
              <a:t>Project displays the GIF image of your view in your browser</a:t>
            </a:r>
            <a:r>
              <a:rPr lang="en-US" dirty="0" smtClean="0"/>
              <a:t>.</a:t>
            </a:r>
          </a:p>
          <a:p>
            <a:pPr algn="just"/>
            <a:r>
              <a:rPr lang="en-US" dirty="0"/>
              <a:t>Close your browser and return to step 3 of the wizard in Project.</a:t>
            </a:r>
          </a:p>
          <a:p>
            <a:pPr algn="just"/>
            <a:endParaRPr lang="en-US" dirty="0"/>
          </a:p>
          <a:p>
            <a:endParaRPr lang="en-US" dirty="0"/>
          </a:p>
        </p:txBody>
      </p:sp>
    </p:spTree>
    <p:extLst>
      <p:ext uri="{BB962C8B-B14F-4D97-AF65-F5344CB8AC3E}">
        <p14:creationId xmlns:p14="http://schemas.microsoft.com/office/powerpoint/2010/main" val="3456605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Generating a Project Summary Report for Word, PowerPoint, or 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12</a:t>
            </a:fld>
            <a:endParaRPr lang="en-US"/>
          </a:p>
        </p:txBody>
      </p:sp>
      <p:sp>
        <p:nvSpPr>
          <p:cNvPr id="4" name="Content Placeholder 3"/>
          <p:cNvSpPr>
            <a:spLocks noGrp="1"/>
          </p:cNvSpPr>
          <p:nvPr>
            <p:ph sz="quarter" idx="1"/>
          </p:nvPr>
        </p:nvSpPr>
        <p:spPr>
          <a:xfrm>
            <a:off x="152400" y="1527048"/>
            <a:ext cx="8915400" cy="4873752"/>
          </a:xfrm>
        </p:spPr>
        <p:txBody>
          <a:bodyPr>
            <a:normAutofit fontScale="85000" lnSpcReduction="20000"/>
          </a:bodyPr>
          <a:lstStyle/>
          <a:p>
            <a:pPr algn="just"/>
            <a:r>
              <a:rPr lang="en-US" dirty="0"/>
              <a:t>Under </a:t>
            </a:r>
            <a:r>
              <a:rPr lang="en-US" b="1" dirty="0"/>
              <a:t>Application,</a:t>
            </a:r>
            <a:r>
              <a:rPr lang="en-US" dirty="0"/>
              <a:t> click </a:t>
            </a:r>
            <a:r>
              <a:rPr lang="en-US" b="1" dirty="0"/>
              <a:t>Word</a:t>
            </a:r>
            <a:r>
              <a:rPr lang="en-US" dirty="0"/>
              <a:t>.</a:t>
            </a:r>
          </a:p>
          <a:p>
            <a:pPr algn="just"/>
            <a:r>
              <a:rPr lang="en-US" dirty="0" smtClean="0"/>
              <a:t>Under </a:t>
            </a:r>
            <a:r>
              <a:rPr lang="en-US" b="1" dirty="0"/>
              <a:t>Orientation,</a:t>
            </a:r>
            <a:r>
              <a:rPr lang="en-US" dirty="0"/>
              <a:t> make sure that </a:t>
            </a:r>
            <a:r>
              <a:rPr lang="en-US" b="1" dirty="0"/>
              <a:t>Landscape</a:t>
            </a:r>
            <a:r>
              <a:rPr lang="en-US" dirty="0"/>
              <a:t> is selected.</a:t>
            </a:r>
          </a:p>
          <a:p>
            <a:pPr algn="just"/>
            <a:r>
              <a:rPr lang="en-US" dirty="0" smtClean="0"/>
              <a:t>Click </a:t>
            </a:r>
            <a:r>
              <a:rPr lang="en-US" b="1" dirty="0"/>
              <a:t>Next</a:t>
            </a:r>
            <a:r>
              <a:rPr lang="en-US" dirty="0"/>
              <a:t>.</a:t>
            </a:r>
          </a:p>
          <a:p>
            <a:pPr algn="just"/>
            <a:r>
              <a:rPr lang="en-US" dirty="0"/>
              <a:t>Step 4 of the wizard appears. Here you review and, if you wish, modify the project-level fields to be included in the new document. These fields will appear in a table above the GIF image.</a:t>
            </a:r>
          </a:p>
          <a:p>
            <a:pPr algn="just"/>
            <a:r>
              <a:rPr lang="en-US" dirty="0" smtClean="0"/>
              <a:t>In </a:t>
            </a:r>
            <a:r>
              <a:rPr lang="en-US" dirty="0"/>
              <a:t>the </a:t>
            </a:r>
            <a:r>
              <a:rPr lang="en-US" b="1" dirty="0"/>
              <a:t>Microsoft Office Project Fields</a:t>
            </a:r>
            <a:r>
              <a:rPr lang="en-US" dirty="0"/>
              <a:t> box, select </a:t>
            </a:r>
            <a:r>
              <a:rPr lang="en-US" b="1" dirty="0">
                <a:hlinkClick r:id="rId2" action="ppaction://hlinkfile"/>
              </a:rPr>
              <a:t>Cost,</a:t>
            </a:r>
            <a:r>
              <a:rPr lang="en-US" dirty="0"/>
              <a:t> and then click the </a:t>
            </a:r>
            <a:r>
              <a:rPr lang="en-US" b="1" dirty="0"/>
              <a:t>Add</a:t>
            </a:r>
            <a:r>
              <a:rPr lang="en-US" dirty="0"/>
              <a:t> button.</a:t>
            </a:r>
          </a:p>
          <a:p>
            <a:pPr algn="just"/>
            <a:r>
              <a:rPr lang="en-US" dirty="0"/>
              <a:t>The </a:t>
            </a:r>
            <a:r>
              <a:rPr lang="en-US" i="1" dirty="0">
                <a:hlinkClick r:id="rId2" action="ppaction://hlinkfile"/>
              </a:rPr>
              <a:t>Cost</a:t>
            </a:r>
            <a:r>
              <a:rPr lang="en-US" dirty="0"/>
              <a:t> field name appears at the bottom of the fields list in the Fields To Export box</a:t>
            </a:r>
            <a:r>
              <a:rPr lang="en-US" dirty="0" smtClean="0"/>
              <a:t>.</a:t>
            </a:r>
          </a:p>
          <a:p>
            <a:r>
              <a:rPr lang="en-US" dirty="0"/>
              <a:t>Click</a:t>
            </a:r>
            <a:r>
              <a:rPr lang="en-US" b="1" dirty="0"/>
              <a:t> Finish</a:t>
            </a:r>
            <a:r>
              <a:rPr lang="en-US" dirty="0"/>
              <a:t>.</a:t>
            </a:r>
          </a:p>
          <a:p>
            <a:r>
              <a:rPr lang="en-US" dirty="0"/>
              <a:t>Project displays a confirmation message that it completed the new document creation.</a:t>
            </a:r>
          </a:p>
          <a:p>
            <a:r>
              <a:rPr lang="en-US" dirty="0" smtClean="0"/>
              <a:t>Click </a:t>
            </a:r>
            <a:r>
              <a:rPr lang="en-US" b="1" dirty="0"/>
              <a:t>Close</a:t>
            </a:r>
            <a:r>
              <a:rPr lang="en-US" dirty="0"/>
              <a:t>.</a:t>
            </a:r>
          </a:p>
          <a:p>
            <a:pPr algn="just"/>
            <a:endParaRPr lang="en-US" dirty="0"/>
          </a:p>
          <a:p>
            <a:endParaRPr lang="en-US" dirty="0"/>
          </a:p>
        </p:txBody>
      </p:sp>
    </p:spTree>
    <p:extLst>
      <p:ext uri="{BB962C8B-B14F-4D97-AF65-F5344CB8AC3E}">
        <p14:creationId xmlns:p14="http://schemas.microsoft.com/office/powerpoint/2010/main" val="49981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Generating a Project Summary Report for Word, PowerPoint, or 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13</a:t>
            </a:fld>
            <a:endParaRPr lang="en-US"/>
          </a:p>
        </p:txBody>
      </p:sp>
      <p:sp>
        <p:nvSpPr>
          <p:cNvPr id="4" name="Content Placeholder 3"/>
          <p:cNvSpPr>
            <a:spLocks noGrp="1"/>
          </p:cNvSpPr>
          <p:nvPr>
            <p:ph sz="quarter" idx="1"/>
          </p:nvPr>
        </p:nvSpPr>
        <p:spPr>
          <a:xfrm>
            <a:off x="76200" y="1527048"/>
            <a:ext cx="8991600" cy="4949952"/>
          </a:xfrm>
        </p:spPr>
        <p:txBody>
          <a:bodyPr/>
          <a:lstStyle/>
          <a:p>
            <a:pPr algn="just"/>
            <a:r>
              <a:rPr lang="en-US" dirty="0"/>
              <a:t>The wizard starts Word, if it is not already running, and creates the new document.</a:t>
            </a:r>
          </a:p>
          <a:p>
            <a:pPr algn="just"/>
            <a:r>
              <a:rPr lang="en-US" dirty="0" smtClean="0"/>
              <a:t>If </a:t>
            </a:r>
            <a:r>
              <a:rPr lang="en-US" dirty="0"/>
              <a:t>Word is minimized, click the </a:t>
            </a:r>
            <a:r>
              <a:rPr lang="en-US" b="1" dirty="0"/>
              <a:t>Word</a:t>
            </a:r>
            <a:r>
              <a:rPr lang="en-US" dirty="0"/>
              <a:t> icon on the taskbar and, if necessary, switch to the new document in Word</a:t>
            </a:r>
            <a:r>
              <a:rPr lang="en-US" dirty="0" smtClean="0"/>
              <a:t>.</a:t>
            </a:r>
          </a:p>
          <a:p>
            <a:pPr algn="just"/>
            <a:r>
              <a:rPr lang="en-US" dirty="0"/>
              <a:t>Close the document in Word without saving changes, and switch back to Project.</a:t>
            </a:r>
          </a:p>
          <a:p>
            <a:pPr algn="just"/>
            <a:r>
              <a:rPr lang="en-US" dirty="0" smtClean="0"/>
              <a:t>In </a:t>
            </a:r>
            <a:r>
              <a:rPr lang="en-US" dirty="0"/>
              <a:t>Project, on the </a:t>
            </a:r>
            <a:r>
              <a:rPr lang="en-US" b="1" dirty="0">
                <a:hlinkClick r:id="rId2" action="ppaction://hlinkfile"/>
              </a:rPr>
              <a:t>View</a:t>
            </a:r>
            <a:r>
              <a:rPr lang="en-US" dirty="0"/>
              <a:t> menu, point to </a:t>
            </a:r>
            <a:r>
              <a:rPr lang="en-US" b="1" dirty="0"/>
              <a:t>Toolbars</a:t>
            </a:r>
            <a:r>
              <a:rPr lang="en-US" dirty="0"/>
              <a:t> and then click </a:t>
            </a:r>
            <a:r>
              <a:rPr lang="en-US" b="1" dirty="0"/>
              <a:t>Analysis</a:t>
            </a:r>
            <a:r>
              <a:rPr lang="en-US" dirty="0"/>
              <a:t>.</a:t>
            </a:r>
          </a:p>
          <a:p>
            <a:pPr algn="just"/>
            <a:r>
              <a:rPr lang="en-US" dirty="0"/>
              <a:t>Project hides the Analysis toolbar.</a:t>
            </a:r>
          </a:p>
          <a:p>
            <a:pPr algn="just"/>
            <a:endParaRPr lang="en-US" dirty="0"/>
          </a:p>
          <a:p>
            <a:endParaRPr lang="en-US" dirty="0"/>
          </a:p>
        </p:txBody>
      </p:sp>
    </p:spTree>
    <p:extLst>
      <p:ext uri="{BB962C8B-B14F-4D97-AF65-F5344CB8AC3E}">
        <p14:creationId xmlns:p14="http://schemas.microsoft.com/office/powerpoint/2010/main" val="2212995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Generating Visual Reports with Excel and </a:t>
            </a:r>
            <a:r>
              <a:rPr lang="en-US" b="1" dirty="0" smtClean="0"/>
              <a:t>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14</a:t>
            </a:fld>
            <a:endParaRPr lang="en-US"/>
          </a:p>
        </p:txBody>
      </p:sp>
      <p:sp>
        <p:nvSpPr>
          <p:cNvPr id="4" name="Content Placeholder 3"/>
          <p:cNvSpPr>
            <a:spLocks noGrp="1"/>
          </p:cNvSpPr>
          <p:nvPr>
            <p:ph sz="quarter" idx="1"/>
          </p:nvPr>
        </p:nvSpPr>
        <p:spPr>
          <a:xfrm>
            <a:off x="152400" y="1527048"/>
            <a:ext cx="8915400" cy="5026152"/>
          </a:xfrm>
        </p:spPr>
        <p:txBody>
          <a:bodyPr>
            <a:normAutofit fontScale="92500" lnSpcReduction="20000"/>
          </a:bodyPr>
          <a:lstStyle/>
          <a:p>
            <a:pPr algn="just"/>
            <a:r>
              <a:rPr lang="en-US" dirty="0"/>
              <a:t>In this exercise, you generate both Excel and Visio visual reports. </a:t>
            </a:r>
            <a:endParaRPr lang="en-US" dirty="0" smtClean="0"/>
          </a:p>
          <a:p>
            <a:pPr algn="just"/>
            <a:r>
              <a:rPr lang="en-US" dirty="0"/>
              <a:t>On the </a:t>
            </a:r>
            <a:r>
              <a:rPr lang="en-US" b="1" dirty="0">
                <a:hlinkClick r:id="rId2" action="ppaction://hlinkfile"/>
              </a:rPr>
              <a:t>Report</a:t>
            </a:r>
            <a:r>
              <a:rPr lang="en-US" dirty="0"/>
              <a:t> menu, click </a:t>
            </a:r>
            <a:r>
              <a:rPr lang="en-US" b="1" dirty="0"/>
              <a:t>Visual Reports</a:t>
            </a:r>
            <a:r>
              <a:rPr lang="en-US" dirty="0"/>
              <a:t>.</a:t>
            </a:r>
          </a:p>
          <a:p>
            <a:pPr algn="just"/>
            <a:r>
              <a:rPr lang="en-US" dirty="0"/>
              <a:t>The Visual Reports dialog box appears.</a:t>
            </a:r>
          </a:p>
          <a:p>
            <a:pPr algn="just"/>
            <a:r>
              <a:rPr lang="en-US" dirty="0"/>
              <a:t>The first visual report you’ll generate is Excel based.</a:t>
            </a:r>
          </a:p>
          <a:p>
            <a:pPr algn="just"/>
            <a:r>
              <a:rPr lang="en-US" dirty="0" smtClean="0"/>
              <a:t>Click </a:t>
            </a:r>
            <a:r>
              <a:rPr lang="en-US" dirty="0"/>
              <a:t>the </a:t>
            </a:r>
            <a:r>
              <a:rPr lang="en-US" b="1" dirty="0"/>
              <a:t>Task Usage</a:t>
            </a:r>
            <a:r>
              <a:rPr lang="en-US" dirty="0"/>
              <a:t> tab.</a:t>
            </a:r>
          </a:p>
          <a:p>
            <a:pPr algn="just"/>
            <a:r>
              <a:rPr lang="en-US" dirty="0" smtClean="0"/>
              <a:t>Click </a:t>
            </a:r>
            <a:r>
              <a:rPr lang="en-US" b="1" dirty="0"/>
              <a:t>Cash Flow Report</a:t>
            </a:r>
            <a:r>
              <a:rPr lang="en-US" dirty="0"/>
              <a:t> and then click </a:t>
            </a:r>
            <a:r>
              <a:rPr lang="en-US" b="1" dirty="0">
                <a:hlinkClick r:id="rId3" action="ppaction://hlinkfile"/>
              </a:rPr>
              <a:t>View</a:t>
            </a:r>
            <a:r>
              <a:rPr lang="en-US" dirty="0"/>
              <a:t>.</a:t>
            </a:r>
          </a:p>
          <a:p>
            <a:pPr algn="just"/>
            <a:r>
              <a:rPr lang="en-US" dirty="0"/>
              <a:t>Project generates the data required by this report, launches Excel, and creates the Cash Flow chart. You may need to adjust the zoom level to view the entire chart</a:t>
            </a:r>
            <a:r>
              <a:rPr lang="en-US" dirty="0" smtClean="0"/>
              <a:t>.</a:t>
            </a:r>
          </a:p>
          <a:p>
            <a:pPr algn="just"/>
            <a:r>
              <a:rPr lang="en-US" dirty="0"/>
              <a:t>The PivotTable on which the chart is based is on the Task Usage sheet. If you are familiar with PivotTables, you can view that sheet and modify the PivotTable settings if you wish.</a:t>
            </a:r>
          </a:p>
          <a:p>
            <a:endParaRPr lang="en-US" dirty="0"/>
          </a:p>
          <a:p>
            <a:endParaRPr lang="en-US" dirty="0"/>
          </a:p>
        </p:txBody>
      </p:sp>
    </p:spTree>
    <p:extLst>
      <p:ext uri="{BB962C8B-B14F-4D97-AF65-F5344CB8AC3E}">
        <p14:creationId xmlns:p14="http://schemas.microsoft.com/office/powerpoint/2010/main" val="2768635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Generating Visual Reports with Excel and </a:t>
            </a:r>
            <a:r>
              <a:rPr lang="en-US" b="1" dirty="0" smtClean="0"/>
              <a:t>Visio</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15</a:t>
            </a:fld>
            <a:endParaRPr lang="en-US"/>
          </a:p>
        </p:txBody>
      </p:sp>
      <p:sp>
        <p:nvSpPr>
          <p:cNvPr id="4" name="Content Placeholder 3"/>
          <p:cNvSpPr>
            <a:spLocks noGrp="1"/>
          </p:cNvSpPr>
          <p:nvPr>
            <p:ph sz="quarter" idx="1"/>
          </p:nvPr>
        </p:nvSpPr>
        <p:spPr>
          <a:xfrm>
            <a:off x="152400" y="1527048"/>
            <a:ext cx="8915400" cy="5102352"/>
          </a:xfrm>
        </p:spPr>
        <p:txBody>
          <a:bodyPr>
            <a:normAutofit fontScale="70000" lnSpcReduction="20000"/>
          </a:bodyPr>
          <a:lstStyle/>
          <a:p>
            <a:pPr algn="just"/>
            <a:r>
              <a:rPr lang="en-US" sz="3100" dirty="0"/>
              <a:t>When you are through working with the Excel chart, close Excel without saving changes.</a:t>
            </a:r>
          </a:p>
          <a:p>
            <a:pPr algn="just"/>
            <a:r>
              <a:rPr lang="en-US" sz="3100" dirty="0"/>
              <a:t>To conclude this exercise, you will generate a Visio-based visual report</a:t>
            </a:r>
            <a:r>
              <a:rPr lang="en-US" sz="3100" dirty="0" smtClean="0"/>
              <a:t>.</a:t>
            </a:r>
          </a:p>
          <a:p>
            <a:pPr algn="just"/>
            <a:r>
              <a:rPr lang="en-US" sz="3100" dirty="0"/>
              <a:t>In Project, the Visual Reports dialog box should still be displayed.</a:t>
            </a:r>
          </a:p>
          <a:p>
            <a:pPr algn="just"/>
            <a:r>
              <a:rPr lang="en-US" sz="3100" dirty="0" smtClean="0"/>
              <a:t>Click </a:t>
            </a:r>
            <a:r>
              <a:rPr lang="en-US" sz="3100" dirty="0"/>
              <a:t>the </a:t>
            </a:r>
            <a:r>
              <a:rPr lang="en-US" sz="3100" b="1" dirty="0"/>
              <a:t>Assignment Usage</a:t>
            </a:r>
            <a:r>
              <a:rPr lang="en-US" sz="3100" dirty="0"/>
              <a:t> tab.</a:t>
            </a:r>
          </a:p>
          <a:p>
            <a:pPr algn="just"/>
            <a:r>
              <a:rPr lang="en-US" sz="3100" dirty="0" smtClean="0"/>
              <a:t>Click </a:t>
            </a:r>
            <a:r>
              <a:rPr lang="en-US" sz="3100" b="1" dirty="0"/>
              <a:t>Baseline Report (US),</a:t>
            </a:r>
            <a:r>
              <a:rPr lang="en-US" sz="3100" dirty="0"/>
              <a:t> and then click </a:t>
            </a:r>
            <a:r>
              <a:rPr lang="en-US" sz="3100" b="1" dirty="0">
                <a:hlinkClick r:id="rId2" action="ppaction://hlinkfile"/>
              </a:rPr>
              <a:t>View</a:t>
            </a:r>
            <a:r>
              <a:rPr lang="en-US" sz="3100" dirty="0"/>
              <a:t>. </a:t>
            </a:r>
          </a:p>
          <a:p>
            <a:pPr algn="just"/>
            <a:r>
              <a:rPr lang="en-US" sz="3100" dirty="0"/>
              <a:t>Project generates the data required by this report, launches Visio, and creates the Baseline Report diagram</a:t>
            </a:r>
            <a:r>
              <a:rPr lang="en-US" sz="3100" dirty="0" smtClean="0"/>
              <a:t>.</a:t>
            </a:r>
          </a:p>
          <a:p>
            <a:r>
              <a:rPr lang="en-US" sz="3100" dirty="0"/>
              <a:t>Next, you’ll take a closer look at the items in this diagram.</a:t>
            </a:r>
          </a:p>
          <a:p>
            <a:r>
              <a:rPr lang="en-US" sz="3100" dirty="0" smtClean="0"/>
              <a:t>In </a:t>
            </a:r>
            <a:r>
              <a:rPr lang="en-US" sz="3100" dirty="0"/>
              <a:t>Visio, on the </a:t>
            </a:r>
            <a:r>
              <a:rPr lang="en-US" sz="3100" b="1" dirty="0">
                <a:hlinkClick r:id="rId2" action="ppaction://hlinkfile"/>
              </a:rPr>
              <a:t>View</a:t>
            </a:r>
            <a:r>
              <a:rPr lang="en-US" sz="3100" dirty="0"/>
              <a:t> menu, point to </a:t>
            </a:r>
            <a:r>
              <a:rPr lang="en-US" sz="3100" b="1" dirty="0"/>
              <a:t>Zoom,</a:t>
            </a:r>
            <a:r>
              <a:rPr lang="en-US" sz="3100" dirty="0"/>
              <a:t> and then </a:t>
            </a:r>
            <a:r>
              <a:rPr lang="en-US" sz="3100" b="1" dirty="0"/>
              <a:t>click 100%</a:t>
            </a:r>
            <a:r>
              <a:rPr lang="en-US" sz="3100" dirty="0"/>
              <a:t>.</a:t>
            </a:r>
          </a:p>
          <a:p>
            <a:r>
              <a:rPr lang="en-US" sz="3100" dirty="0" smtClean="0"/>
              <a:t>If </a:t>
            </a:r>
            <a:r>
              <a:rPr lang="en-US" sz="3100" dirty="0"/>
              <a:t>necessary, adjust the vertical and horizontal scroll bars until you can see the diagram details</a:t>
            </a:r>
            <a:r>
              <a:rPr lang="en-US" sz="3100" dirty="0" smtClean="0"/>
              <a:t>.</a:t>
            </a:r>
          </a:p>
          <a:p>
            <a:r>
              <a:rPr lang="en-US" sz="3100" dirty="0"/>
              <a:t>When you are through working with the Visio diagram, close it without saving changes.</a:t>
            </a:r>
          </a:p>
          <a:p>
            <a:r>
              <a:rPr lang="en-US" sz="3100" dirty="0" smtClean="0"/>
              <a:t>In </a:t>
            </a:r>
            <a:r>
              <a:rPr lang="en-US" sz="3100" dirty="0"/>
              <a:t>Project, click </a:t>
            </a:r>
            <a:r>
              <a:rPr lang="en-US" sz="3100" b="1" dirty="0"/>
              <a:t>Close</a:t>
            </a:r>
            <a:r>
              <a:rPr lang="en-US" sz="3100" dirty="0"/>
              <a:t> to close the Visual Reports dialog box</a:t>
            </a:r>
            <a:r>
              <a:rPr lang="en-US" sz="3100" dirty="0" smtClean="0"/>
              <a:t>.</a:t>
            </a:r>
            <a:endParaRPr lang="en-US" sz="3100" dirty="0"/>
          </a:p>
        </p:txBody>
      </p:sp>
    </p:spTree>
    <p:extLst>
      <p:ext uri="{BB962C8B-B14F-4D97-AF65-F5344CB8AC3E}">
        <p14:creationId xmlns:p14="http://schemas.microsoft.com/office/powerpoint/2010/main" val="694015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8454968"/>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C4028C7F-52C4-45E6-864A-59D6E5D98309}" type="slidenum">
              <a:rPr lang="en-US" smtClean="0"/>
              <a:t>16</a:t>
            </a:fld>
            <a:endParaRPr lang="en-US"/>
          </a:p>
        </p:txBody>
      </p:sp>
    </p:spTree>
    <p:extLst>
      <p:ext uri="{BB962C8B-B14F-4D97-AF65-F5344CB8AC3E}">
        <p14:creationId xmlns:p14="http://schemas.microsoft.com/office/powerpoint/2010/main" val="34649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5448"/>
            <a:ext cx="8534400" cy="911352"/>
          </a:xfrm>
        </p:spPr>
        <p:txBody>
          <a:bodyPr>
            <a:normAutofit fontScale="90000"/>
          </a:bodyPr>
          <a:lstStyle/>
          <a:p>
            <a:r>
              <a:rPr lang="en-US" sz="3200" b="1" dirty="0"/>
              <a:t>Sharing Project Information with Other Programs</a:t>
            </a:r>
            <a:endParaRPr lang="en-US" sz="3200" b="1" dirty="0"/>
          </a:p>
        </p:txBody>
      </p:sp>
      <p:sp>
        <p:nvSpPr>
          <p:cNvPr id="3" name="Slide Number Placeholder 2"/>
          <p:cNvSpPr>
            <a:spLocks noGrp="1"/>
          </p:cNvSpPr>
          <p:nvPr>
            <p:ph type="sldNum" sz="quarter" idx="12"/>
          </p:nvPr>
        </p:nvSpPr>
        <p:spPr/>
        <p:txBody>
          <a:bodyPr/>
          <a:lstStyle/>
          <a:p>
            <a:fld id="{C4028C7F-52C4-45E6-864A-59D6E5D98309}" type="slidenum">
              <a:rPr lang="en-US" smtClean="0"/>
              <a:t>2</a:t>
            </a:fld>
            <a:endParaRPr lang="en-US"/>
          </a:p>
        </p:txBody>
      </p:sp>
      <p:sp>
        <p:nvSpPr>
          <p:cNvPr id="4" name="Content Placeholder 3"/>
          <p:cNvSpPr>
            <a:spLocks noGrp="1"/>
          </p:cNvSpPr>
          <p:nvPr>
            <p:ph sz="quarter" idx="1"/>
          </p:nvPr>
        </p:nvSpPr>
        <p:spPr>
          <a:xfrm>
            <a:off x="76200" y="1524000"/>
            <a:ext cx="8915400" cy="5029200"/>
          </a:xfrm>
        </p:spPr>
        <p:txBody>
          <a:bodyPr>
            <a:normAutofit fontScale="92500" lnSpcReduction="20000"/>
          </a:bodyPr>
          <a:lstStyle/>
          <a:p>
            <a:pPr algn="just"/>
            <a:r>
              <a:rPr lang="en-US" b="1" dirty="0"/>
              <a:t>Copying and Pasting with </a:t>
            </a:r>
            <a:r>
              <a:rPr lang="en-US" b="1" dirty="0" smtClean="0"/>
              <a:t>Project</a:t>
            </a:r>
          </a:p>
          <a:p>
            <a:pPr algn="just"/>
            <a:r>
              <a:rPr lang="en-US" dirty="0"/>
              <a:t>In this exercise, you copy an image of a Gantt Chart view to the Windows Clipboard and then paste it into another document</a:t>
            </a:r>
            <a:r>
              <a:rPr lang="en-US" dirty="0" smtClean="0"/>
              <a:t>.</a:t>
            </a:r>
          </a:p>
          <a:p>
            <a:r>
              <a:rPr lang="en-US" dirty="0"/>
              <a:t>On the </a:t>
            </a:r>
            <a:r>
              <a:rPr lang="en-US" b="1" dirty="0">
                <a:hlinkClick r:id="rId2" action="ppaction://hlinkfile"/>
              </a:rPr>
              <a:t>Project</a:t>
            </a:r>
            <a:r>
              <a:rPr lang="en-US" dirty="0"/>
              <a:t> menu, point to </a:t>
            </a:r>
            <a:r>
              <a:rPr lang="en-US" b="1" dirty="0"/>
              <a:t>Filtered For: All Tasks,</a:t>
            </a:r>
            <a:r>
              <a:rPr lang="en-US" dirty="0"/>
              <a:t> and then click </a:t>
            </a:r>
            <a:r>
              <a:rPr lang="en-US" b="1" dirty="0"/>
              <a:t>Summary</a:t>
            </a:r>
            <a:r>
              <a:rPr lang="en-US" dirty="0"/>
              <a:t> </a:t>
            </a:r>
            <a:r>
              <a:rPr lang="en-US" b="1" dirty="0"/>
              <a:t>Tasks</a:t>
            </a:r>
            <a:r>
              <a:rPr lang="en-US" dirty="0"/>
              <a:t>.</a:t>
            </a:r>
          </a:p>
          <a:p>
            <a:r>
              <a:rPr lang="en-US" dirty="0"/>
              <a:t>Project displays only the summary tasks in the project.</a:t>
            </a:r>
          </a:p>
          <a:p>
            <a:r>
              <a:rPr lang="en-US" dirty="0" smtClean="0"/>
              <a:t>On </a:t>
            </a:r>
            <a:r>
              <a:rPr lang="en-US" dirty="0"/>
              <a:t>the </a:t>
            </a:r>
            <a:r>
              <a:rPr lang="en-US" b="1" dirty="0">
                <a:hlinkClick r:id="rId3" action="ppaction://hlinkfile"/>
              </a:rPr>
              <a:t>View</a:t>
            </a:r>
            <a:r>
              <a:rPr lang="en-US" dirty="0"/>
              <a:t> menu, click </a:t>
            </a:r>
            <a:r>
              <a:rPr lang="en-US" b="1" dirty="0"/>
              <a:t>Zoom</a:t>
            </a:r>
            <a:r>
              <a:rPr lang="en-US" dirty="0"/>
              <a:t>.</a:t>
            </a:r>
          </a:p>
          <a:p>
            <a:r>
              <a:rPr lang="en-US" dirty="0"/>
              <a:t>The Zoom dialog box appears.</a:t>
            </a:r>
          </a:p>
          <a:p>
            <a:r>
              <a:rPr lang="en-US" dirty="0" smtClean="0"/>
              <a:t>In </a:t>
            </a:r>
            <a:r>
              <a:rPr lang="en-US" dirty="0"/>
              <a:t>the </a:t>
            </a:r>
            <a:r>
              <a:rPr lang="en-US" b="1" dirty="0"/>
              <a:t>Zoom</a:t>
            </a:r>
            <a:r>
              <a:rPr lang="en-US" dirty="0"/>
              <a:t> dialog box, click </a:t>
            </a:r>
            <a:r>
              <a:rPr lang="en-US" b="1" dirty="0"/>
              <a:t>Entire project,</a:t>
            </a:r>
            <a:r>
              <a:rPr lang="en-US" dirty="0"/>
              <a:t> and then click </a:t>
            </a:r>
            <a:r>
              <a:rPr lang="en-US" b="1" dirty="0"/>
              <a:t>OK</a:t>
            </a:r>
            <a:r>
              <a:rPr lang="en-US" dirty="0"/>
              <a:t>.</a:t>
            </a:r>
          </a:p>
          <a:p>
            <a:r>
              <a:rPr lang="en-US" dirty="0"/>
              <a:t>Project adjusts the timescale of the Gantt chart to show the entire project</a:t>
            </a:r>
            <a:r>
              <a:rPr lang="en-US" dirty="0" smtClean="0"/>
              <a:t>.</a:t>
            </a:r>
          </a:p>
          <a:p>
            <a:r>
              <a:rPr lang="en-US" dirty="0"/>
              <a:t>On the </a:t>
            </a:r>
            <a:r>
              <a:rPr lang="en-US" b="1" dirty="0">
                <a:hlinkClick r:id="rId4" action="ppaction://hlinkfile"/>
              </a:rPr>
              <a:t>Report</a:t>
            </a:r>
            <a:r>
              <a:rPr lang="en-US" dirty="0"/>
              <a:t> menu, click </a:t>
            </a:r>
            <a:r>
              <a:rPr lang="en-US" b="1" dirty="0">
                <a:hlinkClick r:id="rId5" action="ppaction://hlinkfile"/>
              </a:rPr>
              <a:t>Copy Picture</a:t>
            </a:r>
            <a:r>
              <a:rPr lang="en-US" dirty="0"/>
              <a:t>. </a:t>
            </a:r>
            <a:endParaRPr lang="en-US" dirty="0" smtClean="0"/>
          </a:p>
          <a:p>
            <a:endParaRPr lang="en-US" dirty="0"/>
          </a:p>
          <a:p>
            <a:pPr algn="just"/>
            <a:endParaRPr lang="en-US" dirty="0"/>
          </a:p>
        </p:txBody>
      </p:sp>
    </p:spTree>
    <p:extLst>
      <p:ext uri="{BB962C8B-B14F-4D97-AF65-F5344CB8AC3E}">
        <p14:creationId xmlns:p14="http://schemas.microsoft.com/office/powerpoint/2010/main" val="46616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fontScale="90000"/>
          </a:bodyPr>
          <a:lstStyle/>
          <a:p>
            <a:r>
              <a:rPr lang="en-US" sz="3600" b="1" dirty="0"/>
              <a:t>Sharing Project Information with Other Programs</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3</a:t>
            </a:fld>
            <a:endParaRPr lang="en-US"/>
          </a:p>
        </p:txBody>
      </p:sp>
      <p:sp>
        <p:nvSpPr>
          <p:cNvPr id="4" name="Content Placeholder 3"/>
          <p:cNvSpPr>
            <a:spLocks noGrp="1"/>
          </p:cNvSpPr>
          <p:nvPr>
            <p:ph sz="quarter" idx="1"/>
          </p:nvPr>
        </p:nvSpPr>
        <p:spPr>
          <a:xfrm>
            <a:off x="152400" y="1527048"/>
            <a:ext cx="8991600" cy="5102352"/>
          </a:xfrm>
        </p:spPr>
        <p:txBody>
          <a:bodyPr>
            <a:noAutofit/>
          </a:bodyPr>
          <a:lstStyle/>
          <a:p>
            <a:r>
              <a:rPr lang="en-US" sz="2000" dirty="0"/>
              <a:t>Under the </a:t>
            </a:r>
            <a:r>
              <a:rPr lang="en-US" sz="2000" b="1" dirty="0"/>
              <a:t>Render image</a:t>
            </a:r>
            <a:r>
              <a:rPr lang="en-US" sz="2000" dirty="0"/>
              <a:t> label, make sure that </a:t>
            </a:r>
            <a:r>
              <a:rPr lang="en-US" sz="2000" b="1" dirty="0"/>
              <a:t>For screen</a:t>
            </a:r>
            <a:r>
              <a:rPr lang="en-US" sz="2000" dirty="0"/>
              <a:t> is </a:t>
            </a:r>
            <a:r>
              <a:rPr lang="en-US" sz="2000" dirty="0" smtClean="0"/>
              <a:t>selected</a:t>
            </a:r>
          </a:p>
          <a:p>
            <a:r>
              <a:rPr lang="en-US" sz="2000" dirty="0"/>
              <a:t>Click </a:t>
            </a:r>
            <a:r>
              <a:rPr lang="en-US" sz="2000" b="1" dirty="0"/>
              <a:t>OK</a:t>
            </a:r>
            <a:r>
              <a:rPr lang="en-US" sz="2000" dirty="0" smtClean="0"/>
              <a:t>.</a:t>
            </a:r>
          </a:p>
          <a:p>
            <a:r>
              <a:rPr lang="en-US" sz="2000" dirty="0"/>
              <a:t>Project copies a snapshot of the Gantt Chart view to the Clipboard.</a:t>
            </a:r>
          </a:p>
          <a:p>
            <a:r>
              <a:rPr lang="en-US" sz="2000" dirty="0"/>
              <a:t>Next, you’ll open a proposal document that’s been created in a word processor. You can open this in WordPad (as illustrated here) or in Word if you have it.</a:t>
            </a:r>
          </a:p>
          <a:p>
            <a:r>
              <a:rPr lang="en-US" sz="2000" dirty="0" smtClean="0"/>
              <a:t>Do </a:t>
            </a:r>
            <a:r>
              <a:rPr lang="en-US" sz="2000" dirty="0"/>
              <a:t>one of the following:</a:t>
            </a:r>
          </a:p>
          <a:p>
            <a:r>
              <a:rPr lang="en-US" sz="2000" dirty="0"/>
              <a:t>If you do not have Word installed, click the </a:t>
            </a:r>
            <a:r>
              <a:rPr lang="en-US" sz="2000" b="1" dirty="0"/>
              <a:t>Windows Start</a:t>
            </a:r>
            <a:r>
              <a:rPr lang="en-US" sz="2000" dirty="0"/>
              <a:t> button, point to </a:t>
            </a:r>
            <a:r>
              <a:rPr lang="en-US" sz="2000" b="1" dirty="0"/>
              <a:t>All Programs, </a:t>
            </a:r>
            <a:r>
              <a:rPr lang="en-US" sz="2000" dirty="0"/>
              <a:t>click</a:t>
            </a:r>
            <a:r>
              <a:rPr lang="en-US" sz="2000" b="1" dirty="0"/>
              <a:t> Accessories,</a:t>
            </a:r>
            <a:r>
              <a:rPr lang="en-US" sz="2000" dirty="0"/>
              <a:t> and then click </a:t>
            </a:r>
            <a:r>
              <a:rPr lang="en-US" sz="2000" b="1" dirty="0"/>
              <a:t>WordPad</a:t>
            </a:r>
            <a:r>
              <a:rPr lang="en-US" sz="2000" dirty="0"/>
              <a:t>.</a:t>
            </a:r>
          </a:p>
          <a:p>
            <a:r>
              <a:rPr lang="en-US" sz="2000" dirty="0"/>
              <a:t>If you have Word installed, start it.</a:t>
            </a:r>
          </a:p>
          <a:p>
            <a:r>
              <a:rPr lang="en-US" sz="2000" dirty="0" smtClean="0"/>
              <a:t>Do </a:t>
            </a:r>
            <a:r>
              <a:rPr lang="en-US" sz="2000" dirty="0"/>
              <a:t>one of the following:</a:t>
            </a:r>
          </a:p>
          <a:p>
            <a:r>
              <a:rPr lang="en-US" sz="2000" dirty="0"/>
              <a:t>In WordPad or Word 2003 or earlier, on the </a:t>
            </a:r>
            <a:r>
              <a:rPr lang="en-US" sz="2000" b="1" dirty="0"/>
              <a:t>File</a:t>
            </a:r>
            <a:r>
              <a:rPr lang="en-US" sz="2000" dirty="0"/>
              <a:t> menu, click </a:t>
            </a:r>
            <a:r>
              <a:rPr lang="en-US" sz="2000" b="1" dirty="0"/>
              <a:t>Open</a:t>
            </a:r>
            <a:r>
              <a:rPr lang="en-US" sz="2000" dirty="0"/>
              <a:t>.</a:t>
            </a:r>
          </a:p>
          <a:p>
            <a:r>
              <a:rPr lang="en-US" sz="2000" dirty="0"/>
              <a:t>In Word 2007, click the </a:t>
            </a:r>
            <a:r>
              <a:rPr lang="en-US" sz="2000" b="1" dirty="0"/>
              <a:t>Microsoft Office</a:t>
            </a:r>
            <a:r>
              <a:rPr lang="en-US" sz="2000" dirty="0"/>
              <a:t> button, and then click </a:t>
            </a:r>
            <a:r>
              <a:rPr lang="en-US" sz="2000" b="1" dirty="0"/>
              <a:t>Open</a:t>
            </a:r>
            <a:r>
              <a:rPr lang="en-US" sz="2000" dirty="0" smtClean="0"/>
              <a:t>.</a:t>
            </a:r>
          </a:p>
        </p:txBody>
      </p:sp>
    </p:spTree>
    <p:extLst>
      <p:ext uri="{BB962C8B-B14F-4D97-AF65-F5344CB8AC3E}">
        <p14:creationId xmlns:p14="http://schemas.microsoft.com/office/powerpoint/2010/main" val="105362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sz="3200" b="1" dirty="0"/>
              <a:t>Sharing Project Information with Other Programs</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4</a:t>
            </a:fld>
            <a:endParaRPr lang="en-US"/>
          </a:p>
        </p:txBody>
      </p:sp>
      <p:sp>
        <p:nvSpPr>
          <p:cNvPr id="4" name="Content Placeholder 3"/>
          <p:cNvSpPr>
            <a:spLocks noGrp="1"/>
          </p:cNvSpPr>
          <p:nvPr>
            <p:ph sz="quarter" idx="1"/>
          </p:nvPr>
        </p:nvSpPr>
        <p:spPr>
          <a:xfrm>
            <a:off x="152400" y="1527048"/>
            <a:ext cx="8915400" cy="5178552"/>
          </a:xfrm>
        </p:spPr>
        <p:txBody>
          <a:bodyPr>
            <a:normAutofit fontScale="92500" lnSpcReduction="10000"/>
          </a:bodyPr>
          <a:lstStyle/>
          <a:p>
            <a:pPr algn="just"/>
            <a:r>
              <a:rPr lang="en-US" dirty="0" smtClean="0"/>
              <a:t>Press </a:t>
            </a:r>
            <a:r>
              <a:rPr lang="en-US" b="1" dirty="0" smtClean="0"/>
              <a:t>Ctrl+ V</a:t>
            </a:r>
            <a:r>
              <a:rPr lang="en-US" dirty="0" smtClean="0"/>
              <a:t>.</a:t>
            </a:r>
            <a:endParaRPr lang="en-US" dirty="0"/>
          </a:p>
          <a:p>
            <a:pPr algn="just"/>
            <a:r>
              <a:rPr lang="en-US" dirty="0"/>
              <a:t>Project pastes the snapshot of the Gantt Chart view from the Clipboard to the document. </a:t>
            </a:r>
            <a:endParaRPr lang="en-US" dirty="0" smtClean="0"/>
          </a:p>
          <a:p>
            <a:r>
              <a:rPr lang="en-US" dirty="0"/>
              <a:t>Again, note that rather than pasting the image into a Word or WordPad document, you could paste this image into an e-mail message or another type of document.</a:t>
            </a:r>
          </a:p>
          <a:p>
            <a:r>
              <a:rPr lang="en-US" dirty="0" smtClean="0"/>
              <a:t>Do </a:t>
            </a:r>
            <a:r>
              <a:rPr lang="en-US" dirty="0"/>
              <a:t>one of the following:</a:t>
            </a:r>
          </a:p>
          <a:p>
            <a:r>
              <a:rPr lang="en-US" dirty="0"/>
              <a:t>On the WordPad or Word 2003 or earlier </a:t>
            </a:r>
            <a:r>
              <a:rPr lang="en-US" b="1" dirty="0"/>
              <a:t>File</a:t>
            </a:r>
            <a:r>
              <a:rPr lang="en-US" dirty="0"/>
              <a:t> menu, click </a:t>
            </a:r>
            <a:r>
              <a:rPr lang="en-US" b="1" dirty="0"/>
              <a:t>Exit</a:t>
            </a:r>
            <a:r>
              <a:rPr lang="en-US" dirty="0"/>
              <a:t>.</a:t>
            </a:r>
          </a:p>
          <a:p>
            <a:r>
              <a:rPr lang="en-US" dirty="0"/>
              <a:t>In Word 2007, click the </a:t>
            </a:r>
            <a:r>
              <a:rPr lang="en-US" b="1" dirty="0"/>
              <a:t>Microsoft Office</a:t>
            </a:r>
            <a:r>
              <a:rPr lang="en-US" dirty="0"/>
              <a:t> button, and then click </a:t>
            </a:r>
            <a:r>
              <a:rPr lang="en-US" b="1" dirty="0"/>
              <a:t>Exit Word</a:t>
            </a:r>
            <a:r>
              <a:rPr lang="en-US" dirty="0"/>
              <a:t>.</a:t>
            </a:r>
          </a:p>
          <a:p>
            <a:r>
              <a:rPr lang="en-US" dirty="0" smtClean="0"/>
              <a:t>When </a:t>
            </a:r>
            <a:r>
              <a:rPr lang="en-US" dirty="0"/>
              <a:t>prompted to save the document, click </a:t>
            </a:r>
            <a:r>
              <a:rPr lang="en-US" b="1" dirty="0"/>
              <a:t>No</a:t>
            </a:r>
            <a:r>
              <a:rPr lang="en-US" dirty="0"/>
              <a:t> or </a:t>
            </a:r>
            <a:r>
              <a:rPr lang="en-US" b="1" dirty="0"/>
              <a:t>Don’t Save</a:t>
            </a:r>
            <a:r>
              <a:rPr lang="en-US" dirty="0"/>
              <a:t>.</a:t>
            </a:r>
          </a:p>
          <a:p>
            <a:pPr algn="just"/>
            <a:endParaRPr lang="en-US" dirty="0"/>
          </a:p>
          <a:p>
            <a:endParaRPr lang="en-US" dirty="0"/>
          </a:p>
          <a:p>
            <a:endParaRPr lang="en-US" dirty="0"/>
          </a:p>
        </p:txBody>
      </p:sp>
    </p:spTree>
    <p:extLst>
      <p:ext uri="{BB962C8B-B14F-4D97-AF65-F5344CB8AC3E}">
        <p14:creationId xmlns:p14="http://schemas.microsoft.com/office/powerpoint/2010/main" val="4383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Opening Other File Formats in Project</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5</a:t>
            </a:fld>
            <a:endParaRPr lang="en-US"/>
          </a:p>
        </p:txBody>
      </p:sp>
      <p:sp>
        <p:nvSpPr>
          <p:cNvPr id="4" name="Content Placeholder 3"/>
          <p:cNvSpPr>
            <a:spLocks noGrp="1"/>
          </p:cNvSpPr>
          <p:nvPr>
            <p:ph sz="quarter" idx="1"/>
          </p:nvPr>
        </p:nvSpPr>
        <p:spPr>
          <a:xfrm>
            <a:off x="76200" y="1527048"/>
            <a:ext cx="8915400" cy="5102352"/>
          </a:xfrm>
        </p:spPr>
        <p:txBody>
          <a:bodyPr>
            <a:normAutofit fontScale="92500" lnSpcReduction="20000"/>
          </a:bodyPr>
          <a:lstStyle/>
          <a:p>
            <a:pPr algn="just"/>
            <a:r>
              <a:rPr lang="en-US" sz="2600" dirty="0"/>
              <a:t>In this exercise, a colleague has sent you an Excel workbook that contains her recommended tasks, durations, and sequence of activities for some </a:t>
            </a:r>
            <a:r>
              <a:rPr lang="en-US" sz="2600" dirty="0" smtClean="0"/>
              <a:t>work.</a:t>
            </a:r>
          </a:p>
          <a:p>
            <a:pPr algn="just"/>
            <a:r>
              <a:rPr lang="en-US" sz="2600" dirty="0"/>
              <a:t>You open the Excel workbook in Project and set up an import/export map to control how the Excel data is imported into Project</a:t>
            </a:r>
            <a:r>
              <a:rPr lang="en-US" sz="2600" dirty="0" smtClean="0"/>
              <a:t>.</a:t>
            </a:r>
          </a:p>
          <a:p>
            <a:pPr algn="just"/>
            <a:r>
              <a:rPr lang="en-US" sz="2600" dirty="0"/>
              <a:t>In Project, on the </a:t>
            </a:r>
            <a:r>
              <a:rPr lang="en-US" sz="2600" b="1" dirty="0"/>
              <a:t>File</a:t>
            </a:r>
            <a:r>
              <a:rPr lang="en-US" sz="2600" dirty="0"/>
              <a:t> menu, click </a:t>
            </a:r>
            <a:r>
              <a:rPr lang="en-US" sz="2600" b="1" dirty="0"/>
              <a:t>Open</a:t>
            </a:r>
            <a:r>
              <a:rPr lang="en-US" sz="2600" dirty="0"/>
              <a:t>. The Open dialog box appears</a:t>
            </a:r>
            <a:r>
              <a:rPr lang="en-US" sz="2600" dirty="0" smtClean="0"/>
              <a:t>.</a:t>
            </a:r>
          </a:p>
          <a:p>
            <a:pPr algn="just"/>
            <a:r>
              <a:rPr lang="en-US" sz="2600" dirty="0" smtClean="0"/>
              <a:t>In </a:t>
            </a:r>
            <a:r>
              <a:rPr lang="en-US" sz="2600" dirty="0"/>
              <a:t>the </a:t>
            </a:r>
            <a:r>
              <a:rPr lang="en-US" sz="2600" b="1" dirty="0"/>
              <a:t>Files of type</a:t>
            </a:r>
            <a:r>
              <a:rPr lang="en-US" sz="2600" dirty="0"/>
              <a:t> box, select </a:t>
            </a:r>
            <a:r>
              <a:rPr lang="en-US" sz="2600" b="1" dirty="0"/>
              <a:t>Microsoft Excel Workbooks</a:t>
            </a:r>
            <a:r>
              <a:rPr lang="en-US" sz="2600" dirty="0" smtClean="0"/>
              <a:t>.</a:t>
            </a:r>
          </a:p>
          <a:p>
            <a:pPr algn="just"/>
            <a:r>
              <a:rPr lang="en-US" sz="2600" dirty="0"/>
              <a:t>Select the </a:t>
            </a:r>
            <a:r>
              <a:rPr lang="en-US" sz="2600" b="1" dirty="0"/>
              <a:t>Sample Task List</a:t>
            </a:r>
            <a:r>
              <a:rPr lang="en-US" sz="2600" dirty="0"/>
              <a:t> file, and then click </a:t>
            </a:r>
            <a:r>
              <a:rPr lang="en-US" sz="2600" b="1" dirty="0"/>
              <a:t>Open</a:t>
            </a:r>
            <a:r>
              <a:rPr lang="en-US" sz="2600" dirty="0"/>
              <a:t>.</a:t>
            </a:r>
          </a:p>
          <a:p>
            <a:pPr algn="just"/>
            <a:r>
              <a:rPr lang="en-US" sz="2600" dirty="0"/>
              <a:t>The Import Wizard appears. This wizard helps you import structured data from a different format to Project.</a:t>
            </a:r>
          </a:p>
          <a:p>
            <a:pPr algn="just"/>
            <a:r>
              <a:rPr lang="en-US" sz="2600" dirty="0" smtClean="0"/>
              <a:t>Click </a:t>
            </a:r>
            <a:r>
              <a:rPr lang="en-US" sz="2600" dirty="0"/>
              <a:t>the </a:t>
            </a:r>
            <a:r>
              <a:rPr lang="en-US" sz="2600" b="1" dirty="0"/>
              <a:t>Next</a:t>
            </a:r>
            <a:r>
              <a:rPr lang="en-US" sz="2600" dirty="0"/>
              <a:t> button.</a:t>
            </a:r>
          </a:p>
          <a:p>
            <a:pPr algn="just"/>
            <a:r>
              <a:rPr lang="en-US" sz="2600" dirty="0"/>
              <a:t>The second page of the Import Wizard appears</a:t>
            </a:r>
            <a:r>
              <a:rPr lang="en-US" sz="2600" dirty="0" smtClean="0"/>
              <a:t>.</a:t>
            </a:r>
            <a:endParaRPr lang="en-US" sz="2600" dirty="0"/>
          </a:p>
          <a:p>
            <a:pPr algn="just"/>
            <a:endParaRPr lang="en-US" dirty="0"/>
          </a:p>
        </p:txBody>
      </p:sp>
    </p:spTree>
    <p:extLst>
      <p:ext uri="{BB962C8B-B14F-4D97-AF65-F5344CB8AC3E}">
        <p14:creationId xmlns:p14="http://schemas.microsoft.com/office/powerpoint/2010/main" val="291962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Opening Other File Formats in Project</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6</a:t>
            </a:fld>
            <a:endParaRPr lang="en-US"/>
          </a:p>
        </p:txBody>
      </p:sp>
      <p:sp>
        <p:nvSpPr>
          <p:cNvPr id="4" name="Content Placeholder 3"/>
          <p:cNvSpPr>
            <a:spLocks noGrp="1"/>
          </p:cNvSpPr>
          <p:nvPr>
            <p:ph sz="quarter" idx="1"/>
          </p:nvPr>
        </p:nvSpPr>
        <p:spPr>
          <a:xfrm>
            <a:off x="76200" y="1527048"/>
            <a:ext cx="8991600" cy="5026152"/>
          </a:xfrm>
        </p:spPr>
        <p:txBody>
          <a:bodyPr>
            <a:normAutofit fontScale="92500" lnSpcReduction="10000"/>
          </a:bodyPr>
          <a:lstStyle/>
          <a:p>
            <a:pPr algn="just"/>
            <a:r>
              <a:rPr lang="en-US" dirty="0"/>
              <a:t>The Import Wizard uses maps to organize the way that structured data from another file format is imported into Project. For this exercise, you will create a new map.</a:t>
            </a:r>
          </a:p>
          <a:p>
            <a:pPr algn="just"/>
            <a:r>
              <a:rPr lang="en-US" dirty="0" smtClean="0"/>
              <a:t>Make </a:t>
            </a:r>
            <a:r>
              <a:rPr lang="en-US" dirty="0"/>
              <a:t>sure that </a:t>
            </a:r>
            <a:r>
              <a:rPr lang="en-US" b="1" dirty="0"/>
              <a:t>New map</a:t>
            </a:r>
            <a:r>
              <a:rPr lang="en-US" dirty="0"/>
              <a:t> is selected, and then click </a:t>
            </a:r>
            <a:r>
              <a:rPr lang="en-US" b="1" dirty="0"/>
              <a:t>Next</a:t>
            </a:r>
            <a:r>
              <a:rPr lang="en-US" dirty="0"/>
              <a:t>.</a:t>
            </a:r>
          </a:p>
          <a:p>
            <a:pPr algn="just"/>
            <a:r>
              <a:rPr lang="en-US" dirty="0"/>
              <a:t>The Import Mode page of the Import Wizard appears. </a:t>
            </a:r>
            <a:endParaRPr lang="en-US" dirty="0" smtClean="0"/>
          </a:p>
          <a:p>
            <a:pPr algn="just"/>
            <a:r>
              <a:rPr lang="en-US" dirty="0"/>
              <a:t>Make sure that </a:t>
            </a:r>
            <a:r>
              <a:rPr lang="en-US" b="1" dirty="0"/>
              <a:t>As a new project</a:t>
            </a:r>
            <a:r>
              <a:rPr lang="en-US" dirty="0"/>
              <a:t> is selected, and then click </a:t>
            </a:r>
            <a:r>
              <a:rPr lang="en-US" b="1" dirty="0"/>
              <a:t>Next</a:t>
            </a:r>
            <a:r>
              <a:rPr lang="en-US" dirty="0"/>
              <a:t>.</a:t>
            </a:r>
          </a:p>
          <a:p>
            <a:pPr algn="just"/>
            <a:r>
              <a:rPr lang="en-US" dirty="0"/>
              <a:t>The Map Options page of the Import Wizard appears.</a:t>
            </a:r>
          </a:p>
          <a:p>
            <a:pPr algn="just"/>
            <a:r>
              <a:rPr lang="en-US" dirty="0" smtClean="0"/>
              <a:t>Select </a:t>
            </a:r>
            <a:r>
              <a:rPr lang="en-US" dirty="0"/>
              <a:t>the </a:t>
            </a:r>
            <a:r>
              <a:rPr lang="en-US" b="1" dirty="0"/>
              <a:t>Tasks</a:t>
            </a:r>
            <a:r>
              <a:rPr lang="en-US" dirty="0"/>
              <a:t> check box, and make sure that </a:t>
            </a:r>
            <a:r>
              <a:rPr lang="en-US" b="1" dirty="0"/>
              <a:t>Import includes headers</a:t>
            </a:r>
            <a:r>
              <a:rPr lang="en-US" dirty="0"/>
              <a:t> is selected as well.</a:t>
            </a:r>
          </a:p>
          <a:p>
            <a:pPr algn="just"/>
            <a:r>
              <a:rPr lang="en-US" dirty="0"/>
              <a:t>Headers here refer to column headings</a:t>
            </a:r>
            <a:r>
              <a:rPr lang="en-US" dirty="0" smtClean="0"/>
              <a:t>.</a:t>
            </a:r>
          </a:p>
          <a:p>
            <a:pPr algn="just"/>
            <a:r>
              <a:rPr lang="en-US" dirty="0"/>
              <a:t>Click </a:t>
            </a:r>
            <a:r>
              <a:rPr lang="en-US" b="1" dirty="0"/>
              <a:t>Next</a:t>
            </a:r>
            <a:endParaRPr lang="en-US" dirty="0"/>
          </a:p>
          <a:p>
            <a:pPr algn="just"/>
            <a:endParaRPr lang="en-US" dirty="0"/>
          </a:p>
          <a:p>
            <a:pPr algn="just"/>
            <a:endParaRPr lang="en-US" dirty="0"/>
          </a:p>
        </p:txBody>
      </p:sp>
    </p:spTree>
    <p:extLst>
      <p:ext uri="{BB962C8B-B14F-4D97-AF65-F5344CB8AC3E}">
        <p14:creationId xmlns:p14="http://schemas.microsoft.com/office/powerpoint/2010/main" val="386708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Opening Other File Formats in Project</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7</a:t>
            </a:fld>
            <a:endParaRPr lang="en-US"/>
          </a:p>
        </p:txBody>
      </p:sp>
      <p:sp>
        <p:nvSpPr>
          <p:cNvPr id="4" name="Content Placeholder 3"/>
          <p:cNvSpPr>
            <a:spLocks noGrp="1"/>
          </p:cNvSpPr>
          <p:nvPr>
            <p:ph sz="quarter" idx="1"/>
          </p:nvPr>
        </p:nvSpPr>
        <p:spPr>
          <a:xfrm>
            <a:off x="152400" y="1527048"/>
            <a:ext cx="8915400" cy="5102352"/>
          </a:xfrm>
        </p:spPr>
        <p:txBody>
          <a:bodyPr>
            <a:normAutofit fontScale="85000" lnSpcReduction="10000"/>
          </a:bodyPr>
          <a:lstStyle/>
          <a:p>
            <a:pPr algn="just"/>
            <a:r>
              <a:rPr lang="en-US" dirty="0"/>
              <a:t>The Task Mapping page of the Import Wizard appears. Here you identify the source worksheet within the Excel workbook and specify how you want to map the data from the source worksheet to Project fields.</a:t>
            </a:r>
          </a:p>
          <a:p>
            <a:pPr algn="just"/>
            <a:r>
              <a:rPr lang="en-US" dirty="0" smtClean="0"/>
              <a:t>On </a:t>
            </a:r>
            <a:r>
              <a:rPr lang="en-US" dirty="0"/>
              <a:t>the </a:t>
            </a:r>
            <a:r>
              <a:rPr lang="en-US" b="1" dirty="0"/>
              <a:t>Source worksheet name</a:t>
            </a:r>
            <a:r>
              <a:rPr lang="en-US" dirty="0"/>
              <a:t> list, select </a:t>
            </a:r>
            <a:r>
              <a:rPr lang="en-US" b="1" dirty="0"/>
              <a:t>Tasks</a:t>
            </a:r>
            <a:r>
              <a:rPr lang="en-US" dirty="0"/>
              <a:t>.</a:t>
            </a:r>
          </a:p>
          <a:p>
            <a:pPr algn="just"/>
            <a:r>
              <a:rPr lang="en-US" dirty="0"/>
              <a:t>Project analyzes the header row names from the worksheet and suggests the Project field names that are probable matches</a:t>
            </a:r>
            <a:r>
              <a:rPr lang="en-US" dirty="0" smtClean="0"/>
              <a:t>.</a:t>
            </a:r>
          </a:p>
          <a:p>
            <a:pPr algn="just"/>
            <a:r>
              <a:rPr lang="en-US" dirty="0"/>
              <a:t>Click </a:t>
            </a:r>
            <a:r>
              <a:rPr lang="en-US" b="1" dirty="0"/>
              <a:t>Next</a:t>
            </a:r>
            <a:r>
              <a:rPr lang="en-US" dirty="0" smtClean="0"/>
              <a:t>.</a:t>
            </a:r>
          </a:p>
          <a:p>
            <a:pPr algn="just"/>
            <a:r>
              <a:rPr lang="en-US" dirty="0"/>
              <a:t>The final page of the Import Wizard appears. Here you have the option of saving the settings for the new import map, which is useful when you anticipate importing similar data into Project in the future. This time, you’ll skip this step.</a:t>
            </a:r>
          </a:p>
          <a:p>
            <a:pPr algn="just"/>
            <a:r>
              <a:rPr lang="en-US" dirty="0" smtClean="0"/>
              <a:t>Click </a:t>
            </a:r>
            <a:r>
              <a:rPr lang="en-US" dirty="0"/>
              <a:t>the </a:t>
            </a:r>
            <a:r>
              <a:rPr lang="en-US" b="1" dirty="0"/>
              <a:t>Finish</a:t>
            </a:r>
            <a:r>
              <a:rPr lang="en-US" dirty="0"/>
              <a:t> button</a:t>
            </a:r>
            <a:r>
              <a:rPr lang="en-US" dirty="0" smtClean="0"/>
              <a:t>.</a:t>
            </a:r>
          </a:p>
          <a:p>
            <a:pPr algn="just"/>
            <a:r>
              <a:rPr lang="en-US" dirty="0"/>
              <a:t>Close the new file without saving changes.</a:t>
            </a:r>
          </a:p>
          <a:p>
            <a:pPr algn="just"/>
            <a:endParaRPr lang="en-US" dirty="0"/>
          </a:p>
          <a:p>
            <a:endParaRPr lang="en-US" dirty="0"/>
          </a:p>
        </p:txBody>
      </p:sp>
    </p:spTree>
    <p:extLst>
      <p:ext uri="{BB962C8B-B14F-4D97-AF65-F5344CB8AC3E}">
        <p14:creationId xmlns:p14="http://schemas.microsoft.com/office/powerpoint/2010/main" val="52085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Saving to Other File Formats from Project</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8</a:t>
            </a:fld>
            <a:endParaRPr lang="en-US"/>
          </a:p>
        </p:txBody>
      </p:sp>
      <p:sp>
        <p:nvSpPr>
          <p:cNvPr id="4" name="Content Placeholder 3"/>
          <p:cNvSpPr>
            <a:spLocks noGrp="1"/>
          </p:cNvSpPr>
          <p:nvPr>
            <p:ph sz="quarter" idx="1"/>
          </p:nvPr>
        </p:nvSpPr>
        <p:spPr>
          <a:xfrm>
            <a:off x="152400" y="1527048"/>
            <a:ext cx="8839200" cy="5178552"/>
          </a:xfrm>
        </p:spPr>
        <p:txBody>
          <a:bodyPr>
            <a:normAutofit fontScale="92500"/>
          </a:bodyPr>
          <a:lstStyle/>
          <a:p>
            <a:pPr algn="just"/>
            <a:r>
              <a:rPr lang="en-US" dirty="0"/>
              <a:t>you can save Project data in different file formats, which can be accomplished in various ways, including</a:t>
            </a:r>
            <a:r>
              <a:rPr lang="en-US" dirty="0" smtClean="0"/>
              <a:t>:</a:t>
            </a:r>
          </a:p>
          <a:p>
            <a:pPr algn="just"/>
            <a:r>
              <a:rPr lang="en-US" dirty="0"/>
              <a:t>You can save the entire project as Extensible Markup Language (XML) format for structured data exchange with other applications that support it. </a:t>
            </a:r>
            <a:endParaRPr lang="en-US" dirty="0" smtClean="0"/>
          </a:p>
          <a:p>
            <a:pPr algn="just"/>
            <a:r>
              <a:rPr lang="en-US" dirty="0"/>
              <a:t>You can save only the data you specify in a different format. The supported formats include Excel workbook, Excel PivotTable, and tab-delimited or comma-delimited text</a:t>
            </a:r>
            <a:r>
              <a:rPr lang="en-US" dirty="0" smtClean="0"/>
              <a:t>.</a:t>
            </a:r>
          </a:p>
          <a:p>
            <a:pPr algn="just"/>
            <a:r>
              <a:rPr lang="en-US" dirty="0"/>
              <a:t>In this exercise, you save project cost data to a text file using a built-in export map. </a:t>
            </a:r>
            <a:endParaRPr lang="en-US" dirty="0" smtClean="0"/>
          </a:p>
          <a:p>
            <a:pPr algn="just"/>
            <a:r>
              <a:rPr lang="en-US" dirty="0"/>
              <a:t>On the </a:t>
            </a:r>
            <a:r>
              <a:rPr lang="en-US" b="1" dirty="0"/>
              <a:t>File</a:t>
            </a:r>
            <a:r>
              <a:rPr lang="en-US" dirty="0"/>
              <a:t> menu, click </a:t>
            </a:r>
            <a:r>
              <a:rPr lang="en-US" b="1" dirty="0"/>
              <a:t>Save As</a:t>
            </a:r>
            <a:r>
              <a:rPr lang="en-US" dirty="0" smtClean="0"/>
              <a:t>.</a:t>
            </a:r>
          </a:p>
          <a:p>
            <a:pPr algn="just"/>
            <a:r>
              <a:rPr lang="en-US" dirty="0"/>
              <a:t>In the </a:t>
            </a:r>
            <a:r>
              <a:rPr lang="en-US" b="1" dirty="0"/>
              <a:t>File name</a:t>
            </a:r>
            <a:r>
              <a:rPr lang="en-US" dirty="0"/>
              <a:t> box, type </a:t>
            </a:r>
            <a:r>
              <a:rPr lang="en-US" dirty="0" smtClean="0"/>
              <a:t>Software Development 2.</a:t>
            </a:r>
            <a:endParaRPr lang="en-US" dirty="0"/>
          </a:p>
        </p:txBody>
      </p:sp>
    </p:spTree>
    <p:extLst>
      <p:ext uri="{BB962C8B-B14F-4D97-AF65-F5344CB8AC3E}">
        <p14:creationId xmlns:p14="http://schemas.microsoft.com/office/powerpoint/2010/main" val="106912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Saving to Other File Formats from Project</a:t>
            </a:r>
            <a:endParaRPr lang="en-US" dirty="0"/>
          </a:p>
        </p:txBody>
      </p:sp>
      <p:sp>
        <p:nvSpPr>
          <p:cNvPr id="3" name="Slide Number Placeholder 2"/>
          <p:cNvSpPr>
            <a:spLocks noGrp="1"/>
          </p:cNvSpPr>
          <p:nvPr>
            <p:ph type="sldNum" sz="quarter" idx="12"/>
          </p:nvPr>
        </p:nvSpPr>
        <p:spPr/>
        <p:txBody>
          <a:bodyPr/>
          <a:lstStyle/>
          <a:p>
            <a:fld id="{C4028C7F-52C4-45E6-864A-59D6E5D98309}" type="slidenum">
              <a:rPr lang="en-US" smtClean="0"/>
              <a:t>9</a:t>
            </a:fld>
            <a:endParaRPr lang="en-US"/>
          </a:p>
        </p:txBody>
      </p:sp>
      <p:sp>
        <p:nvSpPr>
          <p:cNvPr id="4" name="Content Placeholder 3"/>
          <p:cNvSpPr>
            <a:spLocks noGrp="1"/>
          </p:cNvSpPr>
          <p:nvPr>
            <p:ph sz="quarter" idx="1"/>
          </p:nvPr>
        </p:nvSpPr>
        <p:spPr>
          <a:xfrm>
            <a:off x="76200" y="1527048"/>
            <a:ext cx="8991600" cy="5102352"/>
          </a:xfrm>
        </p:spPr>
        <p:txBody>
          <a:bodyPr>
            <a:normAutofit fontScale="70000" lnSpcReduction="20000"/>
          </a:bodyPr>
          <a:lstStyle/>
          <a:p>
            <a:pPr algn="just"/>
            <a:r>
              <a:rPr lang="en-US" sz="2900" dirty="0"/>
              <a:t>In the </a:t>
            </a:r>
            <a:r>
              <a:rPr lang="en-US" sz="2900" b="1" dirty="0"/>
              <a:t>Save as type</a:t>
            </a:r>
            <a:r>
              <a:rPr lang="en-US" sz="2900" dirty="0"/>
              <a:t> box, click </a:t>
            </a:r>
            <a:r>
              <a:rPr lang="en-US" sz="2900" b="1" dirty="0"/>
              <a:t>Text (Tab delimited)</a:t>
            </a:r>
            <a:r>
              <a:rPr lang="en-US" sz="2900" dirty="0"/>
              <a:t> from the list, and then click </a:t>
            </a:r>
            <a:r>
              <a:rPr lang="en-US" sz="2900" b="1" dirty="0"/>
              <a:t>Save</a:t>
            </a:r>
            <a:r>
              <a:rPr lang="en-US" sz="2900" dirty="0" smtClean="0"/>
              <a:t>.</a:t>
            </a:r>
          </a:p>
          <a:p>
            <a:pPr algn="just"/>
            <a:r>
              <a:rPr lang="en-US" sz="2900" dirty="0"/>
              <a:t>The Export Wizard </a:t>
            </a:r>
            <a:r>
              <a:rPr lang="en-US" sz="2900" dirty="0" smtClean="0"/>
              <a:t>appears</a:t>
            </a:r>
          </a:p>
          <a:p>
            <a:pPr algn="just"/>
            <a:r>
              <a:rPr lang="en-US" sz="2900" dirty="0"/>
              <a:t>Click </a:t>
            </a:r>
            <a:r>
              <a:rPr lang="en-US" sz="2900" b="1" dirty="0"/>
              <a:t>Next</a:t>
            </a:r>
            <a:r>
              <a:rPr lang="en-US" sz="2900" dirty="0"/>
              <a:t>.</a:t>
            </a:r>
          </a:p>
          <a:p>
            <a:pPr algn="just"/>
            <a:r>
              <a:rPr lang="en-US" sz="2900" dirty="0"/>
              <a:t>The second page of the Export Wizard appears.</a:t>
            </a:r>
          </a:p>
          <a:p>
            <a:pPr algn="just"/>
            <a:r>
              <a:rPr lang="en-US" sz="2900" dirty="0" smtClean="0"/>
              <a:t>Click </a:t>
            </a:r>
            <a:r>
              <a:rPr lang="en-US" sz="2900" b="1" dirty="0"/>
              <a:t>Use existing map,</a:t>
            </a:r>
            <a:r>
              <a:rPr lang="en-US" sz="2900" dirty="0"/>
              <a:t> and then click </a:t>
            </a:r>
            <a:r>
              <a:rPr lang="en-US" sz="2900" b="1" dirty="0"/>
              <a:t>Next</a:t>
            </a:r>
            <a:r>
              <a:rPr lang="en-US" sz="2900" dirty="0"/>
              <a:t>.</a:t>
            </a:r>
          </a:p>
          <a:p>
            <a:pPr algn="just"/>
            <a:r>
              <a:rPr lang="en-US" sz="2900" dirty="0" smtClean="0"/>
              <a:t>Under </a:t>
            </a:r>
            <a:r>
              <a:rPr lang="en-US" sz="2900" b="1" dirty="0"/>
              <a:t>Choose a map for your data,</a:t>
            </a:r>
            <a:r>
              <a:rPr lang="en-US" sz="2900" dirty="0"/>
              <a:t> select </a:t>
            </a:r>
            <a:r>
              <a:rPr lang="en-US" sz="2900" b="1" dirty="0"/>
              <a:t>Cost data by </a:t>
            </a:r>
            <a:r>
              <a:rPr lang="en-US" sz="2900" b="1" dirty="0" smtClean="0"/>
              <a:t>task</a:t>
            </a:r>
          </a:p>
          <a:p>
            <a:r>
              <a:rPr lang="en-US" sz="2900" dirty="0"/>
              <a:t>Click </a:t>
            </a:r>
            <a:r>
              <a:rPr lang="en-US" sz="2900" b="1" dirty="0"/>
              <a:t>Finish</a:t>
            </a:r>
            <a:r>
              <a:rPr lang="en-US" sz="2900" dirty="0"/>
              <a:t>.</a:t>
            </a:r>
          </a:p>
          <a:p>
            <a:r>
              <a:rPr lang="en-US" sz="2900" dirty="0"/>
              <a:t>Project saves the text file. To view it, you will open the file in Microsoft Notepad.</a:t>
            </a:r>
          </a:p>
          <a:p>
            <a:r>
              <a:rPr lang="en-US" sz="2900" dirty="0" smtClean="0"/>
              <a:t>On </a:t>
            </a:r>
            <a:r>
              <a:rPr lang="en-US" sz="2900" dirty="0"/>
              <a:t>the </a:t>
            </a:r>
            <a:r>
              <a:rPr lang="en-US" sz="2900" b="1" dirty="0"/>
              <a:t>Windows Start</a:t>
            </a:r>
            <a:r>
              <a:rPr lang="en-US" sz="2900" dirty="0"/>
              <a:t> menu, point to </a:t>
            </a:r>
            <a:r>
              <a:rPr lang="en-US" sz="2900" b="1" dirty="0"/>
              <a:t>All Programs,</a:t>
            </a:r>
            <a:r>
              <a:rPr lang="en-US" sz="2900" dirty="0"/>
              <a:t> click </a:t>
            </a:r>
            <a:r>
              <a:rPr lang="en-US" sz="2900" b="1" dirty="0"/>
              <a:t>Accessories,</a:t>
            </a:r>
            <a:r>
              <a:rPr lang="en-US" sz="2900" dirty="0"/>
              <a:t> and click </a:t>
            </a:r>
            <a:r>
              <a:rPr lang="en-US" sz="2900" b="1" dirty="0"/>
              <a:t>Notepad</a:t>
            </a:r>
            <a:r>
              <a:rPr lang="en-US" sz="2900" dirty="0"/>
              <a:t>.</a:t>
            </a:r>
          </a:p>
          <a:p>
            <a:r>
              <a:rPr lang="en-US" sz="2900" dirty="0"/>
              <a:t>Notepad starts.</a:t>
            </a:r>
          </a:p>
          <a:p>
            <a:r>
              <a:rPr lang="en-US" sz="2900" dirty="0" smtClean="0"/>
              <a:t>In </a:t>
            </a:r>
            <a:r>
              <a:rPr lang="en-US" sz="2900" dirty="0"/>
              <a:t>Notepad, make sure that Word Wrap is turned off. (On the </a:t>
            </a:r>
            <a:r>
              <a:rPr lang="en-US" sz="2900" b="1" dirty="0"/>
              <a:t>Format</a:t>
            </a:r>
            <a:r>
              <a:rPr lang="en-US" sz="2900" dirty="0"/>
              <a:t> menu, </a:t>
            </a:r>
            <a:r>
              <a:rPr lang="en-US" sz="2900" b="1" dirty="0"/>
              <a:t>Word</a:t>
            </a:r>
            <a:r>
              <a:rPr lang="en-US" sz="2900" dirty="0"/>
              <a:t> </a:t>
            </a:r>
            <a:r>
              <a:rPr lang="en-US" sz="2900" b="1" dirty="0"/>
              <a:t>Wrap</a:t>
            </a:r>
            <a:r>
              <a:rPr lang="en-US" sz="2900" dirty="0"/>
              <a:t> should not be selected.)</a:t>
            </a:r>
          </a:p>
          <a:p>
            <a:r>
              <a:rPr lang="en-US" sz="2900" dirty="0" smtClean="0"/>
              <a:t>On </a:t>
            </a:r>
            <a:r>
              <a:rPr lang="en-US" sz="2900" dirty="0"/>
              <a:t>the </a:t>
            </a:r>
            <a:r>
              <a:rPr lang="en-US" sz="2900" b="1" dirty="0"/>
              <a:t>File</a:t>
            </a:r>
            <a:r>
              <a:rPr lang="en-US" sz="2900" dirty="0"/>
              <a:t> menu, click </a:t>
            </a:r>
            <a:r>
              <a:rPr lang="en-US" sz="2900" b="1" dirty="0"/>
              <a:t>Open</a:t>
            </a:r>
            <a:r>
              <a:rPr lang="en-US" sz="2900" dirty="0"/>
              <a:t>.</a:t>
            </a:r>
          </a:p>
          <a:p>
            <a:r>
              <a:rPr lang="en-US" sz="2900" dirty="0" smtClean="0"/>
              <a:t>Open </a:t>
            </a:r>
            <a:r>
              <a:rPr lang="en-US" sz="2900" dirty="0"/>
              <a:t>the </a:t>
            </a:r>
            <a:r>
              <a:rPr lang="en-US" sz="2900" dirty="0" smtClean="0"/>
              <a:t>document that you have saved recently in notepad.</a:t>
            </a:r>
            <a:endParaRPr lang="en-US" sz="2900" dirty="0"/>
          </a:p>
          <a:p>
            <a:endParaRPr lang="en-US" dirty="0"/>
          </a:p>
        </p:txBody>
      </p:sp>
    </p:spTree>
    <p:extLst>
      <p:ext uri="{BB962C8B-B14F-4D97-AF65-F5344CB8AC3E}">
        <p14:creationId xmlns:p14="http://schemas.microsoft.com/office/powerpoint/2010/main" val="41418994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567</TotalTime>
  <Words>1832</Words>
  <Application>Microsoft Office PowerPoint</Application>
  <PresentationFormat>On-screen Show (4:3)</PresentationFormat>
  <Paragraphs>156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Introduction to MS Project 2007</vt:lpstr>
      <vt:lpstr>Sharing Project Information with Other Programs</vt:lpstr>
      <vt:lpstr>Sharing Project Information with Other Programs</vt:lpstr>
      <vt:lpstr>Sharing Project Information with Other Programs</vt:lpstr>
      <vt:lpstr>Opening Other File Formats in Project</vt:lpstr>
      <vt:lpstr>Opening Other File Formats in Project</vt:lpstr>
      <vt:lpstr>Opening Other File Formats in Project</vt:lpstr>
      <vt:lpstr>Saving to Other File Formats from Project</vt:lpstr>
      <vt:lpstr>Saving to Other File Formats from Project</vt:lpstr>
      <vt:lpstr>Generating a Project Summary Report for Word, PowerPoint, or Visio</vt:lpstr>
      <vt:lpstr>Generating a Project Summary Report for Word, PowerPoint, or Visio</vt:lpstr>
      <vt:lpstr>Generating a Project Summary Report for Word, PowerPoint, or Visio</vt:lpstr>
      <vt:lpstr>Generating a Project Summary Report for Word, PowerPoint, or Visio</vt:lpstr>
      <vt:lpstr>Generating Visual Reports with Excel and Visio</vt:lpstr>
      <vt:lpstr>Generating Visual Reports with Excel and Visio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MS Project 2007</dc:title>
  <dc:creator>Husnain Khan</dc:creator>
  <cp:lastModifiedBy>Husnain Khan</cp:lastModifiedBy>
  <cp:revision>60</cp:revision>
  <dcterms:created xsi:type="dcterms:W3CDTF">2012-02-26T03:34:52Z</dcterms:created>
  <dcterms:modified xsi:type="dcterms:W3CDTF">2012-04-22T04:16:01Z</dcterms:modified>
</cp:coreProperties>
</file>