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7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B85A8A-045D-4226-AFAF-A1EFBDBB727E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7221840-7F31-4F68-97BF-FB4128F6C3BF}">
      <dgm:prSet/>
      <dgm:spPr/>
      <dgm:t>
        <a:bodyPr/>
        <a:lstStyle/>
        <a:p>
          <a:pPr rtl="0"/>
          <a:r>
            <a:rPr lang="en-US" dirty="0" smtClean="0"/>
            <a:t>END of Tutorial </a:t>
          </a:r>
          <a:r>
            <a:rPr lang="en-US" dirty="0" smtClean="0"/>
            <a:t>8</a:t>
          </a:r>
          <a:endParaRPr lang="en-US" dirty="0"/>
        </a:p>
      </dgm:t>
    </dgm:pt>
    <dgm:pt modelId="{53E46097-4215-48A1-B855-1FB749E6651B}" type="parTrans" cxnId="{62AF701A-6607-4FE9-A6CE-CE7FDF3A2F4A}">
      <dgm:prSet/>
      <dgm:spPr/>
      <dgm:t>
        <a:bodyPr/>
        <a:lstStyle/>
        <a:p>
          <a:endParaRPr lang="en-US"/>
        </a:p>
      </dgm:t>
    </dgm:pt>
    <dgm:pt modelId="{450F8C6B-E239-437B-A22F-B4A95EB97AC4}" type="sibTrans" cxnId="{62AF701A-6607-4FE9-A6CE-CE7FDF3A2F4A}">
      <dgm:prSet/>
      <dgm:spPr/>
      <dgm:t>
        <a:bodyPr/>
        <a:lstStyle/>
        <a:p>
          <a:endParaRPr lang="en-US"/>
        </a:p>
      </dgm:t>
    </dgm:pt>
    <dgm:pt modelId="{699442C6-C552-4DCD-8A4E-0B4E70825065}" type="pres">
      <dgm:prSet presAssocID="{8CB85A8A-045D-4226-AFAF-A1EFBDBB727E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A76D999-9FA3-4EA2-8A48-231D86EA0E08}" type="pres">
      <dgm:prSet presAssocID="{37221840-7F31-4F68-97BF-FB4128F6C3BF}" presName="circ1TxSh" presStyleLbl="vennNode1" presStyleIdx="0" presStyleCnt="1"/>
      <dgm:spPr/>
      <dgm:t>
        <a:bodyPr/>
        <a:lstStyle/>
        <a:p>
          <a:endParaRPr lang="en-US"/>
        </a:p>
      </dgm:t>
    </dgm:pt>
  </dgm:ptLst>
  <dgm:cxnLst>
    <dgm:cxn modelId="{D3D6B947-BFF5-4E80-92AB-6ED7CC71D8D2}" type="presOf" srcId="{37221840-7F31-4F68-97BF-FB4128F6C3BF}" destId="{BA76D999-9FA3-4EA2-8A48-231D86EA0E08}" srcOrd="0" destOrd="0" presId="urn:microsoft.com/office/officeart/2005/8/layout/venn1"/>
    <dgm:cxn modelId="{49B0ABAE-0CFE-412B-B43A-5DA966519DFC}" type="presOf" srcId="{8CB85A8A-045D-4226-AFAF-A1EFBDBB727E}" destId="{699442C6-C552-4DCD-8A4E-0B4E70825065}" srcOrd="0" destOrd="0" presId="urn:microsoft.com/office/officeart/2005/8/layout/venn1"/>
    <dgm:cxn modelId="{62AF701A-6607-4FE9-A6CE-CE7FDF3A2F4A}" srcId="{8CB85A8A-045D-4226-AFAF-A1EFBDBB727E}" destId="{37221840-7F31-4F68-97BF-FB4128F6C3BF}" srcOrd="0" destOrd="0" parTransId="{53E46097-4215-48A1-B855-1FB749E6651B}" sibTransId="{450F8C6B-E239-437B-A22F-B4A95EB97AC4}"/>
    <dgm:cxn modelId="{D466E72F-23EC-4937-8280-4A766EA26750}" type="presParOf" srcId="{699442C6-C552-4DCD-8A4E-0B4E70825065}" destId="{BA76D999-9FA3-4EA2-8A48-231D86EA0E08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76D999-9FA3-4EA2-8A48-231D86EA0E08}">
      <dsp:nvSpPr>
        <dsp:cNvPr id="0" name=""/>
        <dsp:cNvSpPr/>
      </dsp:nvSpPr>
      <dsp:spPr>
        <a:xfrm>
          <a:off x="1318418" y="0"/>
          <a:ext cx="5592763" cy="559276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END of Tutorial </a:t>
          </a:r>
          <a:r>
            <a:rPr lang="en-US" sz="6500" kern="1200" dirty="0" smtClean="0"/>
            <a:t>8</a:t>
          </a:r>
          <a:endParaRPr lang="en-US" sz="6500" kern="1200" dirty="0"/>
        </a:p>
      </dsp:txBody>
      <dsp:txXfrm>
        <a:off x="2137459" y="819041"/>
        <a:ext cx="3954681" cy="39546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1C45A-50EA-408D-9685-80205FBC70EA}" type="datetimeFigureOut">
              <a:rPr lang="en-US" smtClean="0"/>
              <a:t>15-Apr-12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B4DECE-2F2B-467C-9A14-31CE18E72B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17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DA152-AA23-4884-816C-938CA0860E6C}" type="datetime1">
              <a:rPr lang="en-US" smtClean="0"/>
              <a:t>15-Apr-12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46634-90A8-43BD-90D2-454ADD559D20}" type="datetime1">
              <a:rPr lang="en-US" smtClean="0"/>
              <a:t>15-Apr-12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3B06-5C93-4EE3-B655-1BF50763B151}" type="datetime1">
              <a:rPr lang="en-US" smtClean="0"/>
              <a:t>15-Apr-12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2851C-F0B6-461E-8688-EA04653F4ABC}" type="datetime1">
              <a:rPr lang="en-US" smtClean="0"/>
              <a:t>15-Apr-12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C5ABB-F63D-42B2-AFFE-F519B3E6E951}" type="datetime1">
              <a:rPr lang="en-US" smtClean="0"/>
              <a:t>15-Apr-12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00157CA-06DE-4BC0-A355-9ECECC851B22}" type="datetime1">
              <a:rPr lang="en-US" smtClean="0"/>
              <a:t>15-Apr-12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0C6E4-6570-4165-AD00-4FE3829DBAC2}" type="datetime1">
              <a:rPr lang="en-US" smtClean="0"/>
              <a:t>15-Apr-12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119E3-F622-4234-B85E-0C64F8CABDD2}" type="datetime1">
              <a:rPr lang="en-US" smtClean="0"/>
              <a:t>15-Apr-12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F7AC3-746F-47C1-A370-22A9DD4FD005}" type="datetime1">
              <a:rPr lang="en-US" smtClean="0"/>
              <a:t>15-Apr-12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CE7FE-17F9-4139-B1E1-7F2386A68243}" type="datetime1">
              <a:rPr lang="en-US" smtClean="0"/>
              <a:t>15-Apr-12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B53B2C4-DEFA-4684-8D3E-D7D72BE4C9E9}" type="datetime1">
              <a:rPr lang="en-US" smtClean="0"/>
              <a:t>15-Apr-12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6ED5770-D139-4A6A-BD9B-420D30338644}" type="datetime1">
              <a:rPr lang="en-US" smtClean="0"/>
              <a:t>15-Apr-12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028C7F-52C4-45E6-864A-59D6E5D9830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17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G:\Tutorials\Dr.%20Shamim\SWE%20466%20(2012%20spring)\ebooksclub.org__Microsoft__Office_Project_2007_Step_by_Step__Step_By_Step__Microsoft__.chm::/final/BBL0201.html" TargetMode="External"/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17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G:\Tutorials\Dr.%20Shamim\SWE%20466%20(2012%20spring)\ebooksclub.org__Microsoft__Office_Project_2007_Step_by_Step__Step_By_Step__Microsoft__.chm::/final/BBL0217.html" TargetMode="External"/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12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G:\Tutorials\Dr.%20Shamim\SWE%20466%20(2012%20spring)\ebooksclub.org__Microsoft__Office_Project_2007_Step_by_Step__Step_By_Step__Microsoft__.chm::/final/BBL0216.html" TargetMode="External"/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199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G:\Tutorials\Dr.%20Shamim\SWE%20466%20(2012%20spring)\ebooksclub.org__Microsoft__Office_Project_2007_Step_by_Step__Step_By_Step__Microsoft__.chm::/final/BBL0211.html" TargetMode="External"/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04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17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k:@MSITStore:G:\Tutorials\Dr.%20Shamim\SWE%20466%20(2012%20spring)\ebooksclub.org__Microsoft__Office_Project_2007_Step_by_Step__Step_By_Step__Microsoft__.chm::/final/BBL0211.html" TargetMode="External"/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1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k:@MSITStore:G:\Tutorials\Dr.%20Shamim\SWE%20466%20(2012%20spring)\ebooksclub.org__Microsoft__Office_Project_2007_Step_by_Step__Step_By_Step__Microsoft__.chm::/final/BBL0216.html" TargetMode="External"/><Relationship Id="rId4" Type="http://schemas.openxmlformats.org/officeDocument/2006/relationships/hyperlink" Target="mk:@MSITStore:G:\Tutorials\Dr.%20Shamim\SWE%20466%20(2012%20spring)\ebooksclub.org__Microsoft__Office_Project_2007_Step_by_Step__Step_By_Step__Microsoft__.chm::/final/BBL0215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16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16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k:@MSITStore:G:\Tutorials\Dr.%20Shamim\SWE%20466%20(2012%20spring)\ebooksclub.org__Microsoft__Office_Project_2007_Step_by_Step__Step_By_Step__Microsoft__.chm::/final/BBL0217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352800"/>
            <a:ext cx="7772400" cy="30480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Tutorial </a:t>
            </a:r>
            <a:r>
              <a:rPr lang="en-US" sz="2400" dirty="0" smtClean="0">
                <a:solidFill>
                  <a:schemeClr val="tx1"/>
                </a:solidFill>
              </a:rPr>
              <a:t>8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Instructor: Hanif Ullah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Email ID: </a:t>
            </a:r>
            <a:r>
              <a:rPr lang="en-US" sz="2400" cap="none" dirty="0" smtClean="0">
                <a:solidFill>
                  <a:schemeClr val="tx1"/>
                </a:solidFill>
              </a:rPr>
              <a:t>hanif.ksu@hotmail.com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Office #: 2029</a:t>
            </a:r>
          </a:p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Date: </a:t>
            </a:r>
            <a:r>
              <a:rPr lang="en-US" sz="2400" dirty="0" smtClean="0">
                <a:solidFill>
                  <a:schemeClr val="tx1"/>
                </a:solidFill>
              </a:rPr>
              <a:t>15/04/2012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1470025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Introduction to MS Project 2007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44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Leveling Overallocated Resources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10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0261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Make </a:t>
            </a:r>
            <a:r>
              <a:rPr lang="en-US" dirty="0"/>
              <a:t>sure that the </a:t>
            </a:r>
            <a:r>
              <a:rPr lang="en-US" b="1" dirty="0"/>
              <a:t>Leveling can create splits in remaining work</a:t>
            </a:r>
            <a:r>
              <a:rPr lang="en-US" dirty="0"/>
              <a:t> check box is selected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Click the </a:t>
            </a:r>
            <a:r>
              <a:rPr lang="en-US" b="1" dirty="0"/>
              <a:t>Level Now</a:t>
            </a:r>
            <a:r>
              <a:rPr lang="en-US" dirty="0"/>
              <a:t> button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Project asks whether you want to level the entire pool or only selected resources. Leave </a:t>
            </a:r>
            <a:r>
              <a:rPr lang="en-US" b="1" dirty="0"/>
              <a:t>Entire Pool</a:t>
            </a:r>
            <a:r>
              <a:rPr lang="en-US" dirty="0"/>
              <a:t> selected, and click </a:t>
            </a:r>
            <a:r>
              <a:rPr lang="en-US" b="1" dirty="0"/>
              <a:t>OK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Project levels the overallocated resources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Next, you will look at the project plan before and after leveling by using the Leveling Gantt view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View</a:t>
            </a:r>
            <a:r>
              <a:rPr lang="en-US" dirty="0"/>
              <a:t> menu, click </a:t>
            </a:r>
            <a:r>
              <a:rPr lang="en-US" b="1" dirty="0"/>
              <a:t>More Views,</a:t>
            </a:r>
            <a:r>
              <a:rPr lang="en-US" dirty="0"/>
              <a:t> click </a:t>
            </a:r>
            <a:r>
              <a:rPr lang="en-US" b="1" dirty="0"/>
              <a:t>Leveling Gantt,</a:t>
            </a:r>
            <a:r>
              <a:rPr lang="en-US" dirty="0"/>
              <a:t> and then click </a:t>
            </a:r>
            <a:r>
              <a:rPr lang="en-US" b="1" dirty="0"/>
              <a:t>Apply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Project switches to the Leveling Gantt view.</a:t>
            </a:r>
          </a:p>
          <a:p>
            <a:pPr algn="just"/>
            <a:r>
              <a:rPr lang="en-US" dirty="0" smtClean="0"/>
              <a:t>Click </a:t>
            </a:r>
            <a:r>
              <a:rPr lang="en-US" dirty="0"/>
              <a:t>the name of </a:t>
            </a:r>
            <a:r>
              <a:rPr lang="en-US" dirty="0" smtClean="0"/>
              <a:t>any task </a:t>
            </a:r>
          </a:p>
          <a:p>
            <a:pPr algn="just"/>
            <a:r>
              <a:rPr lang="en-US" dirty="0"/>
              <a:t>On the </a:t>
            </a:r>
            <a:r>
              <a:rPr lang="en-US" b="1" dirty="0"/>
              <a:t>Standard</a:t>
            </a:r>
            <a:r>
              <a:rPr lang="en-US" dirty="0"/>
              <a:t> toolbar, click </a:t>
            </a:r>
            <a:r>
              <a:rPr lang="en-US" b="1" dirty="0"/>
              <a:t>Scroll To </a:t>
            </a:r>
            <a:r>
              <a:rPr lang="en-US" b="1" dirty="0" smtClean="0"/>
              <a:t>Task</a:t>
            </a:r>
          </a:p>
          <a:p>
            <a:pPr algn="just"/>
            <a:r>
              <a:rPr lang="en-US" dirty="0"/>
              <a:t>This view gives you a better look at some of the tasks that were affected by leveling</a:t>
            </a:r>
            <a:r>
              <a:rPr lang="en-US" dirty="0" smtClean="0"/>
              <a:t>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85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Examining Project </a:t>
            </a:r>
            <a:r>
              <a:rPr lang="en-US" b="1" dirty="0" smtClean="0"/>
              <a:t>Costs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11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4949952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types of costs you might encounter over the life of a project include the following:</a:t>
            </a:r>
          </a:p>
          <a:p>
            <a:pPr algn="just"/>
            <a:r>
              <a:rPr lang="en-US" b="1" dirty="0"/>
              <a:t>Baseline costs </a:t>
            </a:r>
            <a:r>
              <a:rPr lang="en-US" dirty="0"/>
              <a:t>The original planned task, resource, or assignment costs saved as part of a baseline plan.</a:t>
            </a:r>
          </a:p>
          <a:p>
            <a:pPr algn="just"/>
            <a:r>
              <a:rPr lang="en-US" b="1" dirty="0"/>
              <a:t>Current (or scheduled) costs </a:t>
            </a:r>
            <a:r>
              <a:rPr lang="en-US" dirty="0"/>
              <a:t>The calculated costs of tasks, resources, and assignments in a project plan</a:t>
            </a:r>
            <a:r>
              <a:rPr lang="en-US" dirty="0" smtClean="0"/>
              <a:t>.</a:t>
            </a:r>
          </a:p>
          <a:p>
            <a:pPr algn="just"/>
            <a:r>
              <a:rPr lang="en-US" b="1" dirty="0"/>
              <a:t>Actual costs </a:t>
            </a:r>
            <a:r>
              <a:rPr lang="en-US" dirty="0"/>
              <a:t>The costs that have been incurred for tasks, resources, or assignments.</a:t>
            </a:r>
          </a:p>
          <a:p>
            <a:pPr algn="just"/>
            <a:r>
              <a:rPr lang="en-US" b="1" dirty="0"/>
              <a:t>Remaining costs </a:t>
            </a:r>
            <a:r>
              <a:rPr lang="en-US" dirty="0"/>
              <a:t>The difference between the current or scheduled costs and the actual costs for tasks, resources, or assignments.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88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Examining Project Costs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12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228600" y="1527048"/>
            <a:ext cx="8839200" cy="49499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In this exercise, you look at the overall project costs and at individual task costs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View</a:t>
            </a:r>
            <a:r>
              <a:rPr lang="en-US" dirty="0"/>
              <a:t> menu, click </a:t>
            </a:r>
            <a:r>
              <a:rPr lang="en-US" b="1" dirty="0"/>
              <a:t>More Views,</a:t>
            </a:r>
            <a:r>
              <a:rPr lang="en-US" dirty="0"/>
              <a:t> click </a:t>
            </a:r>
            <a:r>
              <a:rPr lang="en-US" b="1" dirty="0"/>
              <a:t>Task Sheet,</a:t>
            </a:r>
            <a:r>
              <a:rPr lang="en-US" dirty="0"/>
              <a:t> and then click </a:t>
            </a:r>
            <a:r>
              <a:rPr lang="en-US" b="1" dirty="0"/>
              <a:t>Apply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/>
              <a:t>Tools</a:t>
            </a:r>
            <a:r>
              <a:rPr lang="en-US" dirty="0"/>
              <a:t> menu, click </a:t>
            </a:r>
            <a:r>
              <a:rPr lang="en-US" b="1" dirty="0"/>
              <a:t>Options</a:t>
            </a:r>
            <a:r>
              <a:rPr lang="en-US" dirty="0"/>
              <a:t>. 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Options</a:t>
            </a:r>
            <a:r>
              <a:rPr lang="en-US" dirty="0"/>
              <a:t> dialog box, click the </a:t>
            </a:r>
            <a:r>
              <a:rPr lang="en-US" b="1" dirty="0">
                <a:hlinkClick r:id="rId2" action="ppaction://hlinkfile"/>
              </a:rPr>
              <a:t>View</a:t>
            </a:r>
            <a:r>
              <a:rPr lang="en-US" dirty="0"/>
              <a:t> tab if it is not already visible.</a:t>
            </a:r>
          </a:p>
          <a:p>
            <a:pPr algn="just"/>
            <a:r>
              <a:rPr lang="en-US" dirty="0" smtClean="0"/>
              <a:t>Under </a:t>
            </a:r>
            <a:r>
              <a:rPr lang="en-US" dirty="0"/>
              <a:t>the </a:t>
            </a:r>
            <a:r>
              <a:rPr lang="en-US" b="1" dirty="0"/>
              <a:t>Outline options for</a:t>
            </a:r>
            <a:r>
              <a:rPr lang="en-US" dirty="0"/>
              <a:t> label, select the </a:t>
            </a:r>
            <a:r>
              <a:rPr lang="en-US" b="1" dirty="0"/>
              <a:t>Show project summary task</a:t>
            </a:r>
            <a:r>
              <a:rPr lang="en-US" dirty="0"/>
              <a:t> check box, and then click </a:t>
            </a:r>
            <a:r>
              <a:rPr lang="en-US" b="1" dirty="0"/>
              <a:t>OK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View</a:t>
            </a:r>
            <a:r>
              <a:rPr lang="en-US" dirty="0"/>
              <a:t> menu, point to </a:t>
            </a:r>
            <a:r>
              <a:rPr lang="en-US" b="1" dirty="0"/>
              <a:t>Table: Entry,</a:t>
            </a:r>
            <a:r>
              <a:rPr lang="en-US" dirty="0"/>
              <a:t> and click </a:t>
            </a:r>
            <a:r>
              <a:rPr lang="en-US" b="1" dirty="0">
                <a:hlinkClick r:id="rId3" action="ppaction://hlinkfile"/>
              </a:rPr>
              <a:t>Cost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Cost table appears.</a:t>
            </a:r>
          </a:p>
          <a:p>
            <a:pPr algn="just"/>
            <a:r>
              <a:rPr lang="en-US" b="1" dirty="0"/>
              <a:t>6.</a:t>
            </a:r>
            <a:r>
              <a:rPr lang="en-US" dirty="0"/>
              <a:t> If necessary, double-click the right edge of a column in the column heading to expand the column so that you can see the entire value.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418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Checking the Project’s Finish </a:t>
            </a:r>
            <a:r>
              <a:rPr lang="en-US" b="1" dirty="0" smtClean="0"/>
              <a:t>Date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13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447800"/>
            <a:ext cx="8839200" cy="50292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/>
              <a:t>In this exercise, you look at the project’s finish date and critical path.</a:t>
            </a:r>
          </a:p>
          <a:p>
            <a:pPr algn="just"/>
            <a:r>
              <a:rPr lang="en-US" b="1" dirty="0"/>
              <a:t>1. </a:t>
            </a:r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Project</a:t>
            </a:r>
            <a:r>
              <a:rPr lang="en-US" dirty="0"/>
              <a:t> menu, click </a:t>
            </a:r>
            <a:r>
              <a:rPr lang="en-US" b="1" dirty="0"/>
              <a:t>Project Information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Project Information dialog box appears. </a:t>
            </a:r>
            <a:endParaRPr lang="en-US" dirty="0" smtClean="0"/>
          </a:p>
          <a:p>
            <a:pPr algn="just"/>
            <a:r>
              <a:rPr lang="en-US" dirty="0"/>
              <a:t>Next, you will look at the duration values for this project.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Project Information</a:t>
            </a:r>
            <a:r>
              <a:rPr lang="en-US" dirty="0"/>
              <a:t> dialog box, click the </a:t>
            </a:r>
            <a:r>
              <a:rPr lang="en-US" b="1" dirty="0"/>
              <a:t>Statistics</a:t>
            </a:r>
            <a:r>
              <a:rPr lang="en-US" dirty="0"/>
              <a:t> button.</a:t>
            </a:r>
          </a:p>
          <a:p>
            <a:pPr algn="just"/>
            <a:r>
              <a:rPr lang="en-US" dirty="0"/>
              <a:t>The Project Statistics dialog box appears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Here you can see the project’s current, baseline, and actual start and finish dates, as well as its schedule variance.</a:t>
            </a:r>
          </a:p>
          <a:p>
            <a:pPr algn="just"/>
            <a:r>
              <a:rPr lang="en-US" dirty="0"/>
              <a:t>Click </a:t>
            </a:r>
            <a:r>
              <a:rPr lang="en-US" b="1" dirty="0"/>
              <a:t>Close</a:t>
            </a:r>
            <a:r>
              <a:rPr lang="en-US" dirty="0"/>
              <a:t> to close the Project Statistics dialog box. To conclude this exercise, you will look at the critical path.</a:t>
            </a:r>
          </a:p>
          <a:p>
            <a:pPr algn="just"/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dirty="0">
                <a:hlinkClick r:id="rId3" action="ppaction://hlinkfile"/>
              </a:rPr>
              <a:t>View</a:t>
            </a:r>
            <a:r>
              <a:rPr lang="en-US" dirty="0"/>
              <a:t> menu, click </a:t>
            </a:r>
            <a:r>
              <a:rPr lang="en-US" b="1" dirty="0"/>
              <a:t>More Views,</a:t>
            </a:r>
            <a:r>
              <a:rPr lang="en-US" dirty="0"/>
              <a:t> click </a:t>
            </a:r>
            <a:r>
              <a:rPr lang="en-US" b="1" dirty="0"/>
              <a:t>Detail Gantt,</a:t>
            </a:r>
            <a:r>
              <a:rPr lang="en-US" dirty="0"/>
              <a:t> and then click </a:t>
            </a:r>
            <a:r>
              <a:rPr lang="en-US" b="1" dirty="0"/>
              <a:t>Apply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Detail Gantt view replaces the Task Sheet view.</a:t>
            </a:r>
          </a:p>
          <a:p>
            <a:pPr algn="just"/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dirty="0"/>
              <a:t>Edit</a:t>
            </a:r>
            <a:r>
              <a:rPr lang="en-US" dirty="0"/>
              <a:t> menu, click </a:t>
            </a:r>
            <a:r>
              <a:rPr lang="en-US" b="1" dirty="0"/>
              <a:t>Go To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/>
              <a:t>ID</a:t>
            </a:r>
            <a:r>
              <a:rPr lang="en-US" dirty="0"/>
              <a:t> box, type </a:t>
            </a:r>
            <a:r>
              <a:rPr lang="en-US" dirty="0" smtClean="0"/>
              <a:t>any number, </a:t>
            </a:r>
            <a:r>
              <a:rPr lang="en-US" dirty="0"/>
              <a:t>and then click </a:t>
            </a:r>
            <a:r>
              <a:rPr lang="en-US" b="1" dirty="0"/>
              <a:t>OK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Project scrolls the view to show </a:t>
            </a:r>
            <a:r>
              <a:rPr lang="en-US" dirty="0" smtClean="0"/>
              <a:t>that specific task.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00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3031702"/>
              </p:ext>
            </p:extLst>
          </p:nvPr>
        </p:nvGraphicFramePr>
        <p:xfrm>
          <a:off x="457200" y="533400"/>
          <a:ext cx="8229600" cy="5592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Examining Resource Allocations over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6200" y="1524000"/>
            <a:ext cx="8915400" cy="5029200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In this exercise, you will focus on resource allocation-how the task assignments you’ve made affect the workloads of the work resources (people and equipment) of a project. The relationship between a resource’s capacity and his or her task assignments is called </a:t>
            </a:r>
            <a:r>
              <a:rPr lang="en-US" i="1" dirty="0">
                <a:hlinkClick r:id="rId2" action="ppaction://hlinkfile"/>
              </a:rPr>
              <a:t>allocation</a:t>
            </a:r>
            <a:r>
              <a:rPr lang="en-US" dirty="0"/>
              <a:t>. Each work resource is in one of three states of allocation</a:t>
            </a:r>
            <a:r>
              <a:rPr lang="en-US" dirty="0" smtClean="0"/>
              <a:t>:</a:t>
            </a:r>
          </a:p>
          <a:p>
            <a:pPr algn="just"/>
            <a:r>
              <a:rPr lang="en-US" i="1" dirty="0" err="1">
                <a:hlinkClick r:id="rId3" action="ppaction://hlinkfile"/>
              </a:rPr>
              <a:t>Underallocated</a:t>
            </a:r>
            <a:r>
              <a:rPr lang="en-US" dirty="0"/>
              <a:t> The resource’s assignments do not fill the resource’s maximum capacity. For example, a full-time resource who has only 25 hours of work assigned in a 40-hour work week is </a:t>
            </a:r>
            <a:r>
              <a:rPr lang="en-US" dirty="0" err="1"/>
              <a:t>underallocated</a:t>
            </a:r>
            <a:r>
              <a:rPr lang="en-US" dirty="0"/>
              <a:t>.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6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6200" y="152400"/>
            <a:ext cx="9296400" cy="835152"/>
          </a:xfrm>
        </p:spPr>
        <p:txBody>
          <a:bodyPr>
            <a:normAutofit/>
          </a:bodyPr>
          <a:lstStyle/>
          <a:p>
            <a:r>
              <a:rPr lang="en-US" sz="2800" b="1" dirty="0"/>
              <a:t>Examining Resource Allocations over Time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i="1" dirty="0">
                <a:hlinkClick r:id="rId2" action="ppaction://hlinkfile"/>
              </a:rPr>
              <a:t>Fully allocated</a:t>
            </a:r>
            <a:r>
              <a:rPr lang="en-US" dirty="0"/>
              <a:t> The resource’s assignments fill the resource’s maximum capacity. For example, a full-time resource who has 40 hours of work assigned in a 40-hour work week is fully allocated.</a:t>
            </a:r>
          </a:p>
          <a:p>
            <a:pPr algn="just"/>
            <a:r>
              <a:rPr lang="en-US" i="1" dirty="0">
                <a:hlinkClick r:id="rId3" action="ppaction://hlinkfile"/>
              </a:rPr>
              <a:t>Overallocated</a:t>
            </a:r>
            <a:r>
              <a:rPr lang="en-US" dirty="0"/>
              <a:t> The resource’s assignments exceed the resource’s maximum capacity. For example, a full-time resource who has 65 hours of work assigned in a 40-hour work week is </a:t>
            </a:r>
            <a:r>
              <a:rPr lang="en-US" dirty="0" smtClean="0"/>
              <a:t>overallocated</a:t>
            </a:r>
          </a:p>
          <a:p>
            <a:pPr algn="just"/>
            <a:r>
              <a:rPr lang="en-US" dirty="0"/>
              <a:t>In this exercise, you look at resource allocations and focus on two resources who are overallocated.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2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b="1" dirty="0"/>
              <a:t>Examining Resource Allocations over Time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View</a:t>
            </a:r>
            <a:r>
              <a:rPr lang="en-US" dirty="0"/>
              <a:t> menu, click </a:t>
            </a:r>
            <a:r>
              <a:rPr lang="en-US" b="1" dirty="0"/>
              <a:t>More Views,</a:t>
            </a:r>
            <a:r>
              <a:rPr lang="en-US" dirty="0"/>
              <a:t> click </a:t>
            </a:r>
            <a:r>
              <a:rPr lang="en-US" b="1" dirty="0"/>
              <a:t>Resource Allocation,</a:t>
            </a:r>
            <a:r>
              <a:rPr lang="en-US" dirty="0"/>
              <a:t> and then click the </a:t>
            </a:r>
            <a:r>
              <a:rPr lang="en-US" b="1" dirty="0"/>
              <a:t>Apply</a:t>
            </a:r>
            <a:r>
              <a:rPr lang="en-US" dirty="0"/>
              <a:t> button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Resource Allocation view appears. This is a split view, with the Resource Usage view on top and the Leveling Gantt Chart view on the bottom. </a:t>
            </a:r>
          </a:p>
          <a:p>
            <a:pPr algn="just"/>
            <a:r>
              <a:rPr lang="en-US" dirty="0"/>
              <a:t>On the left side of the Resource Usage view is a table (the Usage table, by default) that shows assignments grouped per resource, the total work assigned to each resource, and each assignment’s work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right side of the view contains assignment details (work, by default) arranged on a timescale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The bottom pane shows the Leveling Gantt Chart view only for whatever resource or assignment (single or multiple) is selected in the upper pane.</a:t>
            </a:r>
          </a:p>
        </p:txBody>
      </p:sp>
    </p:spTree>
    <p:extLst>
      <p:ext uri="{BB962C8B-B14F-4D97-AF65-F5344CB8AC3E}">
        <p14:creationId xmlns:p14="http://schemas.microsoft.com/office/powerpoint/2010/main" val="2360423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Examining Resource Allocations over Time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915400" cy="50261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On the </a:t>
            </a:r>
            <a:r>
              <a:rPr lang="en-US" b="1" dirty="0"/>
              <a:t>Standard</a:t>
            </a:r>
            <a:r>
              <a:rPr lang="en-US" dirty="0"/>
              <a:t> toolbar, click the </a:t>
            </a:r>
            <a:r>
              <a:rPr lang="en-US" b="1" dirty="0"/>
              <a:t>Scroll To Task</a:t>
            </a:r>
            <a:r>
              <a:rPr lang="en-US" dirty="0"/>
              <a:t> </a:t>
            </a:r>
            <a:r>
              <a:rPr lang="en-US" dirty="0" smtClean="0"/>
              <a:t>button</a:t>
            </a:r>
          </a:p>
          <a:p>
            <a:pPr algn="just"/>
            <a:r>
              <a:rPr lang="en-US" dirty="0"/>
              <a:t>Click the </a:t>
            </a:r>
            <a:r>
              <a:rPr lang="en-US" b="1" dirty="0"/>
              <a:t>Resource Name</a:t>
            </a:r>
            <a:r>
              <a:rPr lang="en-US" dirty="0"/>
              <a:t> column heading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>
                <a:hlinkClick r:id="rId2" action="ppaction://hlinkfile"/>
              </a:rPr>
              <a:t>Project</a:t>
            </a:r>
            <a:r>
              <a:rPr lang="en-US" dirty="0"/>
              <a:t> menu, point to </a:t>
            </a:r>
            <a:r>
              <a:rPr lang="en-US" b="1" dirty="0">
                <a:hlinkClick r:id="rId3" action="ppaction://hlinkfile"/>
              </a:rPr>
              <a:t>Outline</a:t>
            </a:r>
            <a:r>
              <a:rPr lang="en-US" dirty="0"/>
              <a:t> and then click </a:t>
            </a:r>
            <a:r>
              <a:rPr lang="en-US" b="1" dirty="0"/>
              <a:t>Hide </a:t>
            </a:r>
            <a:r>
              <a:rPr lang="en-US" b="1" dirty="0" smtClean="0"/>
              <a:t>Assignments</a:t>
            </a:r>
          </a:p>
          <a:p>
            <a:pPr algn="just"/>
            <a:r>
              <a:rPr lang="en-US" dirty="0"/>
              <a:t>Next, you will look at two work resources and their allocations.</a:t>
            </a:r>
          </a:p>
          <a:p>
            <a:pPr algn="just"/>
            <a:r>
              <a:rPr lang="en-US" b="1" dirty="0"/>
              <a:t>7.</a:t>
            </a:r>
            <a:r>
              <a:rPr lang="en-US" dirty="0"/>
              <a:t> In the </a:t>
            </a:r>
            <a:r>
              <a:rPr lang="en-US" b="1" dirty="0"/>
              <a:t>Resource Name</a:t>
            </a:r>
            <a:r>
              <a:rPr lang="en-US" dirty="0"/>
              <a:t> column, click the name of resource </a:t>
            </a:r>
            <a:r>
              <a:rPr lang="en-US" dirty="0" smtClean="0"/>
              <a:t>4.</a:t>
            </a:r>
            <a:endParaRPr lang="en-US" dirty="0"/>
          </a:p>
          <a:p>
            <a:pPr algn="just"/>
            <a:r>
              <a:rPr lang="en-US" b="1" dirty="0"/>
              <a:t>8.</a:t>
            </a:r>
            <a:r>
              <a:rPr lang="en-US" dirty="0"/>
              <a:t> On the </a:t>
            </a:r>
            <a:r>
              <a:rPr lang="en-US" b="1" dirty="0"/>
              <a:t>Standard</a:t>
            </a:r>
            <a:r>
              <a:rPr lang="en-US" dirty="0"/>
              <a:t> toolbar, click </a:t>
            </a:r>
            <a:r>
              <a:rPr lang="en-US" b="1" dirty="0"/>
              <a:t>Scroll To Task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Point to the </a:t>
            </a:r>
            <a:r>
              <a:rPr lang="en-US" b="1" dirty="0"/>
              <a:t>W</a:t>
            </a:r>
            <a:r>
              <a:rPr lang="en-US" dirty="0"/>
              <a:t> column heading (for Wednesday) at the top of the timescaled grid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 ScreenTip appears with the date of the assignment</a:t>
            </a:r>
            <a:r>
              <a:rPr lang="en-US" dirty="0" smtClean="0"/>
              <a:t>:</a:t>
            </a:r>
          </a:p>
          <a:p>
            <a:pPr algn="just"/>
            <a:r>
              <a:rPr lang="en-US" dirty="0"/>
              <a:t>On the </a:t>
            </a:r>
            <a:r>
              <a:rPr lang="en-US" b="1" dirty="0"/>
              <a:t>Format</a:t>
            </a:r>
            <a:r>
              <a:rPr lang="en-US" dirty="0"/>
              <a:t> menu, click </a:t>
            </a:r>
            <a:r>
              <a:rPr lang="en-US" b="1" dirty="0">
                <a:hlinkClick r:id="rId4" action="ppaction://hlinkfile"/>
              </a:rPr>
              <a:t>Timescale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/>
              <a:t>Make sure that the </a:t>
            </a:r>
            <a:r>
              <a:rPr lang="en-US" b="1" dirty="0"/>
              <a:t>Middle Tier</a:t>
            </a:r>
            <a:r>
              <a:rPr lang="en-US" dirty="0"/>
              <a:t> tab is selected, and in the </a:t>
            </a:r>
            <a:r>
              <a:rPr lang="en-US" b="1" dirty="0">
                <a:hlinkClick r:id="rId5" action="ppaction://hlinkfile"/>
              </a:rPr>
              <a:t>Units</a:t>
            </a:r>
            <a:r>
              <a:rPr lang="en-US" dirty="0"/>
              <a:t> box under </a:t>
            </a:r>
            <a:r>
              <a:rPr lang="en-US" b="1" dirty="0"/>
              <a:t>Middle</a:t>
            </a:r>
            <a:r>
              <a:rPr lang="en-US" dirty="0"/>
              <a:t> </a:t>
            </a:r>
            <a:r>
              <a:rPr lang="en-US" b="1" dirty="0"/>
              <a:t>tier formatting,</a:t>
            </a:r>
            <a:r>
              <a:rPr lang="en-US" dirty="0"/>
              <a:t> click </a:t>
            </a:r>
            <a:r>
              <a:rPr lang="en-US" b="1" dirty="0"/>
              <a:t>Months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the </a:t>
            </a:r>
            <a:r>
              <a:rPr lang="en-US" b="1" dirty="0"/>
              <a:t>Show</a:t>
            </a:r>
            <a:r>
              <a:rPr lang="en-US" dirty="0"/>
              <a:t> box under </a:t>
            </a:r>
            <a:r>
              <a:rPr lang="en-US" b="1" dirty="0"/>
              <a:t>Timescale options,</a:t>
            </a:r>
            <a:r>
              <a:rPr lang="en-US" dirty="0"/>
              <a:t> click </a:t>
            </a:r>
            <a:r>
              <a:rPr lang="en-US" b="1" dirty="0"/>
              <a:t>One tier (Middle)</a:t>
            </a:r>
            <a:r>
              <a:rPr lang="en-US" dirty="0"/>
              <a:t>. Click </a:t>
            </a:r>
            <a:r>
              <a:rPr lang="en-US" b="1" dirty="0"/>
              <a:t>OK</a:t>
            </a:r>
            <a:r>
              <a:rPr lang="en-US" dirty="0"/>
              <a:t> to close the Timescale dialog box.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151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9113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Manually Resolving Resource Overallocations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839200" cy="50261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In this exercise, you will manually edit an assignment to resolve a resource overallocation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the Resource Usage view in the upper pane, scroll vertically through the </a:t>
            </a:r>
            <a:r>
              <a:rPr lang="en-US" b="1" dirty="0"/>
              <a:t>Resource Name</a:t>
            </a:r>
            <a:r>
              <a:rPr lang="en-US" dirty="0"/>
              <a:t> </a:t>
            </a:r>
            <a:r>
              <a:rPr lang="en-US" dirty="0" smtClean="0"/>
              <a:t>column</a:t>
            </a:r>
          </a:p>
          <a:p>
            <a:pPr algn="just"/>
            <a:r>
              <a:rPr lang="en-US" dirty="0"/>
              <a:t>Note that several names appear in red. These are overallocated resources. </a:t>
            </a:r>
            <a:endParaRPr lang="en-US" dirty="0" smtClean="0"/>
          </a:p>
          <a:p>
            <a:pPr algn="just"/>
            <a:r>
              <a:rPr lang="en-US" dirty="0"/>
              <a:t>In the </a:t>
            </a:r>
            <a:r>
              <a:rPr lang="en-US" b="1" dirty="0"/>
              <a:t>Resource Name</a:t>
            </a:r>
            <a:r>
              <a:rPr lang="en-US" dirty="0"/>
              <a:t> column, click the </a:t>
            </a:r>
            <a:r>
              <a:rPr lang="en-US" b="1" dirty="0"/>
              <a:t>plus sign</a:t>
            </a:r>
            <a:r>
              <a:rPr lang="en-US" dirty="0"/>
              <a:t> next to the name of resource </a:t>
            </a:r>
            <a:r>
              <a:rPr lang="en-US" dirty="0" smtClean="0"/>
              <a:t>4</a:t>
            </a:r>
            <a:r>
              <a:rPr lang="en-US" dirty="0"/>
              <a:t>, </a:t>
            </a:r>
            <a:r>
              <a:rPr lang="en-US" dirty="0" smtClean="0"/>
              <a:t>to </a:t>
            </a:r>
            <a:r>
              <a:rPr lang="en-US" dirty="0"/>
              <a:t>display his </a:t>
            </a:r>
            <a:r>
              <a:rPr lang="en-US" dirty="0" smtClean="0"/>
              <a:t>assignments</a:t>
            </a:r>
          </a:p>
          <a:p>
            <a:pPr algn="just"/>
            <a:r>
              <a:rPr lang="en-US" dirty="0"/>
              <a:t>On the </a:t>
            </a:r>
            <a:r>
              <a:rPr lang="en-US" b="1" dirty="0"/>
              <a:t>Standard</a:t>
            </a:r>
            <a:r>
              <a:rPr lang="en-US" dirty="0"/>
              <a:t> toolbar, click </a:t>
            </a:r>
            <a:r>
              <a:rPr lang="en-US" b="1" dirty="0"/>
              <a:t>Scroll To </a:t>
            </a:r>
            <a:r>
              <a:rPr lang="en-US" b="1" dirty="0" smtClean="0"/>
              <a:t>Task </a:t>
            </a:r>
          </a:p>
          <a:p>
            <a:pPr algn="just"/>
            <a:r>
              <a:rPr lang="en-US" dirty="0"/>
              <a:t>In the upper pane, you see that resource 4</a:t>
            </a:r>
            <a:r>
              <a:rPr lang="en-US" dirty="0" smtClean="0"/>
              <a:t> </a:t>
            </a:r>
            <a:r>
              <a:rPr lang="en-US" dirty="0"/>
              <a:t>is assigned full-time to two tasks that both start </a:t>
            </a:r>
            <a:r>
              <a:rPr lang="en-US" dirty="0" smtClean="0"/>
              <a:t>same time. </a:t>
            </a:r>
            <a:r>
              <a:rPr lang="en-US" dirty="0"/>
              <a:t>He is overallocated for the duration of both tasks.</a:t>
            </a:r>
          </a:p>
        </p:txBody>
      </p:sp>
    </p:spTree>
    <p:extLst>
      <p:ext uri="{BB962C8B-B14F-4D97-AF65-F5344CB8AC3E}">
        <p14:creationId xmlns:p14="http://schemas.microsoft.com/office/powerpoint/2010/main" val="479019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9113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Manually Resolving Resource Overallocations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7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Next, you will manually resolve this overallocation by reducing the assignment units value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the </a:t>
            </a:r>
            <a:r>
              <a:rPr lang="en-US" b="1" dirty="0"/>
              <a:t>Resource Name</a:t>
            </a:r>
            <a:r>
              <a:rPr lang="en-US" dirty="0"/>
              <a:t> column, click </a:t>
            </a:r>
            <a:r>
              <a:rPr lang="en-US" dirty="0" smtClean="0"/>
              <a:t>Developer’s </a:t>
            </a:r>
            <a:r>
              <a:rPr lang="en-US" dirty="0"/>
              <a:t>first </a:t>
            </a:r>
            <a:r>
              <a:rPr lang="en-US" dirty="0" smtClean="0"/>
              <a:t>assignment</a:t>
            </a:r>
          </a:p>
          <a:p>
            <a:pPr algn="just"/>
            <a:r>
              <a:rPr lang="en-US" dirty="0"/>
              <a:t>On the </a:t>
            </a:r>
            <a:r>
              <a:rPr lang="en-US" b="1" dirty="0"/>
              <a:t>Standard</a:t>
            </a:r>
            <a:r>
              <a:rPr lang="en-US" dirty="0"/>
              <a:t> toolbar, click the </a:t>
            </a:r>
            <a:r>
              <a:rPr lang="en-US" b="1" dirty="0"/>
              <a:t>Assignment Information</a:t>
            </a:r>
            <a:r>
              <a:rPr lang="en-US" dirty="0"/>
              <a:t> button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Click the </a:t>
            </a:r>
            <a:r>
              <a:rPr lang="en-US" b="1" dirty="0"/>
              <a:t>General</a:t>
            </a:r>
            <a:r>
              <a:rPr lang="en-US" dirty="0"/>
              <a:t> tab if it is not already </a:t>
            </a:r>
            <a:r>
              <a:rPr lang="en-US" dirty="0" smtClean="0"/>
              <a:t>visible</a:t>
            </a:r>
          </a:p>
          <a:p>
            <a:pPr algn="just"/>
            <a:r>
              <a:rPr lang="en-US" dirty="0"/>
              <a:t>In the </a:t>
            </a:r>
            <a:r>
              <a:rPr lang="en-US" b="1" dirty="0">
                <a:hlinkClick r:id="rId2" action="ppaction://hlinkfile"/>
              </a:rPr>
              <a:t>Units</a:t>
            </a:r>
            <a:r>
              <a:rPr lang="en-US" dirty="0"/>
              <a:t> box, type or click 50%, and then click </a:t>
            </a:r>
            <a:r>
              <a:rPr lang="en-US" b="1" dirty="0"/>
              <a:t>OK</a:t>
            </a:r>
            <a:r>
              <a:rPr lang="en-US" dirty="0"/>
              <a:t> to close the Assignment Information dialog box. </a:t>
            </a:r>
            <a:endParaRPr lang="en-US" dirty="0" smtClean="0"/>
          </a:p>
          <a:p>
            <a:pPr algn="just"/>
            <a:r>
              <a:rPr lang="en-US" dirty="0"/>
              <a:t>Click the </a:t>
            </a:r>
            <a:r>
              <a:rPr lang="en-US" b="1" dirty="0"/>
              <a:t>Smart Tag Actions</a:t>
            </a:r>
            <a:r>
              <a:rPr lang="en-US" dirty="0"/>
              <a:t> </a:t>
            </a:r>
            <a:r>
              <a:rPr lang="en-US" dirty="0" smtClean="0"/>
              <a:t>button</a:t>
            </a:r>
          </a:p>
          <a:p>
            <a:pPr algn="just"/>
            <a:r>
              <a:rPr lang="en-US" dirty="0"/>
              <a:t>On the Smart Tag Actions list, click </a:t>
            </a:r>
            <a:r>
              <a:rPr lang="en-US" b="1" dirty="0"/>
              <a:t>Change the task’s total work (person-hours) to</a:t>
            </a:r>
            <a:r>
              <a:rPr lang="en-US" dirty="0"/>
              <a:t> </a:t>
            </a:r>
            <a:r>
              <a:rPr lang="en-US" b="1" dirty="0"/>
              <a:t>match the units and duration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Project reduces </a:t>
            </a:r>
            <a:r>
              <a:rPr lang="en-US" dirty="0" smtClean="0"/>
              <a:t>Developer’s </a:t>
            </a:r>
            <a:r>
              <a:rPr lang="en-US" dirty="0"/>
              <a:t>work assignments on the task and restores the task to its original duration.</a:t>
            </a:r>
          </a:p>
        </p:txBody>
      </p:sp>
    </p:spTree>
    <p:extLst>
      <p:ext uri="{BB962C8B-B14F-4D97-AF65-F5344CB8AC3E}">
        <p14:creationId xmlns:p14="http://schemas.microsoft.com/office/powerpoint/2010/main" val="1187328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9113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Manually Resolving Resource Overallocations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94995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/>
              <a:t>However, </a:t>
            </a:r>
            <a:r>
              <a:rPr lang="en-US" dirty="0" smtClean="0"/>
              <a:t>Developer </a:t>
            </a:r>
            <a:r>
              <a:rPr lang="en-US" dirty="0"/>
              <a:t>is still overallocated. To remedy this, you will reduce his assignment units on the second task.</a:t>
            </a:r>
          </a:p>
          <a:p>
            <a:pPr algn="just"/>
            <a:r>
              <a:rPr lang="en-US" dirty="0" smtClean="0"/>
              <a:t>In the </a:t>
            </a:r>
            <a:r>
              <a:rPr lang="en-US" b="1" dirty="0" smtClean="0"/>
              <a:t>Resource Name</a:t>
            </a:r>
            <a:r>
              <a:rPr lang="en-US" dirty="0" smtClean="0"/>
              <a:t> column, click Developer’s second assignment.</a:t>
            </a:r>
          </a:p>
          <a:p>
            <a:pPr algn="just"/>
            <a:r>
              <a:rPr lang="en-US" dirty="0" smtClean="0"/>
              <a:t>On </a:t>
            </a:r>
            <a:r>
              <a:rPr lang="en-US" dirty="0"/>
              <a:t>the </a:t>
            </a:r>
            <a:r>
              <a:rPr lang="en-US" b="1" dirty="0"/>
              <a:t>Standard</a:t>
            </a:r>
            <a:r>
              <a:rPr lang="en-US" dirty="0"/>
              <a:t> toolbar, click </a:t>
            </a:r>
            <a:r>
              <a:rPr lang="en-US" b="1" dirty="0"/>
              <a:t>Assignment Information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The Assignment Information dialog box appears.</a:t>
            </a:r>
          </a:p>
          <a:p>
            <a:pPr algn="just"/>
            <a:r>
              <a:rPr lang="en-US" dirty="0" smtClean="0"/>
              <a:t>Click </a:t>
            </a:r>
            <a:r>
              <a:rPr lang="en-US" dirty="0"/>
              <a:t>the </a:t>
            </a:r>
            <a:r>
              <a:rPr lang="en-US" b="1" dirty="0"/>
              <a:t>General</a:t>
            </a:r>
            <a:r>
              <a:rPr lang="en-US" dirty="0"/>
              <a:t> tab if it is not already visible.</a:t>
            </a:r>
          </a:p>
          <a:p>
            <a:pPr algn="just"/>
            <a:r>
              <a:rPr lang="en-US" dirty="0" smtClean="0"/>
              <a:t>In </a:t>
            </a:r>
            <a:r>
              <a:rPr lang="en-US" dirty="0"/>
              <a:t>the </a:t>
            </a:r>
            <a:r>
              <a:rPr lang="en-US" b="1" dirty="0">
                <a:hlinkClick r:id="rId2" action="ppaction://hlinkfile"/>
              </a:rPr>
              <a:t>Units</a:t>
            </a:r>
            <a:r>
              <a:rPr lang="en-US" dirty="0"/>
              <a:t> box, type or click 50%, and then click </a:t>
            </a:r>
            <a:r>
              <a:rPr lang="en-US" b="1" dirty="0"/>
              <a:t>OK</a:t>
            </a:r>
            <a:r>
              <a:rPr lang="en-US" dirty="0"/>
              <a:t> to close the Assignment Information dialog box.</a:t>
            </a:r>
          </a:p>
          <a:p>
            <a:pPr algn="just"/>
            <a:r>
              <a:rPr lang="en-US" dirty="0" smtClean="0"/>
              <a:t>Click </a:t>
            </a:r>
            <a:r>
              <a:rPr lang="en-US" b="1" dirty="0"/>
              <a:t>Smart Tag Actions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On </a:t>
            </a:r>
            <a:r>
              <a:rPr lang="en-US" dirty="0"/>
              <a:t>the Smart Tag Actions list, click </a:t>
            </a:r>
            <a:r>
              <a:rPr lang="en-US" b="1" dirty="0"/>
              <a:t>Change the task’s total work (person-hours) to</a:t>
            </a:r>
            <a:r>
              <a:rPr lang="en-US" dirty="0"/>
              <a:t> </a:t>
            </a:r>
            <a:r>
              <a:rPr lang="en-US" b="1" dirty="0"/>
              <a:t>match the units and duration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33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Leveling Overallocated </a:t>
            </a:r>
            <a:r>
              <a:rPr lang="en-US" b="1" dirty="0" smtClean="0"/>
              <a:t>Resources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28C7F-52C4-45E6-864A-59D6E5D98309}" type="slidenum">
              <a:rPr lang="en-US" smtClean="0"/>
              <a:t>9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686800" cy="479755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/>
              <a:t>In this exercise, you level resources and view the effects on assignments and the project finish date.</a:t>
            </a:r>
          </a:p>
          <a:p>
            <a:pPr algn="just"/>
            <a:r>
              <a:rPr lang="en-US" b="1" dirty="0"/>
              <a:t>1. </a:t>
            </a:r>
            <a:r>
              <a:rPr lang="en-US" dirty="0"/>
              <a:t>On the </a:t>
            </a:r>
            <a:r>
              <a:rPr lang="en-US" b="1" dirty="0"/>
              <a:t>Window</a:t>
            </a:r>
            <a:r>
              <a:rPr lang="en-US" dirty="0"/>
              <a:t> menu, click </a:t>
            </a:r>
            <a:r>
              <a:rPr lang="en-US" b="1" dirty="0"/>
              <a:t>Remove Split</a:t>
            </a:r>
            <a:r>
              <a:rPr lang="en-US" dirty="0"/>
              <a:t>.</a:t>
            </a:r>
          </a:p>
          <a:p>
            <a:pPr algn="just"/>
            <a:r>
              <a:rPr lang="en-US" b="1" dirty="0"/>
              <a:t>2.</a:t>
            </a:r>
            <a:r>
              <a:rPr lang="en-US" dirty="0"/>
              <a:t> On the </a:t>
            </a:r>
            <a:r>
              <a:rPr lang="en-US" b="1" dirty="0">
                <a:hlinkClick r:id="rId2" action="ppaction://hlinkfile"/>
              </a:rPr>
              <a:t>View</a:t>
            </a:r>
            <a:r>
              <a:rPr lang="en-US" dirty="0"/>
              <a:t> menu, click </a:t>
            </a:r>
            <a:r>
              <a:rPr lang="en-US" b="1" dirty="0"/>
              <a:t>Resource Sheet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On the </a:t>
            </a:r>
            <a:r>
              <a:rPr lang="en-US" b="1" dirty="0"/>
              <a:t>Tools</a:t>
            </a:r>
            <a:r>
              <a:rPr lang="en-US" dirty="0"/>
              <a:t> menu, click </a:t>
            </a:r>
            <a:r>
              <a:rPr lang="en-US" b="1" dirty="0"/>
              <a:t>Level </a:t>
            </a:r>
            <a:r>
              <a:rPr lang="en-US" b="1" dirty="0" smtClean="0"/>
              <a:t>Resources</a:t>
            </a:r>
          </a:p>
          <a:p>
            <a:pPr algn="just"/>
            <a:r>
              <a:rPr lang="en-US" dirty="0"/>
              <a:t>Under </a:t>
            </a:r>
            <a:r>
              <a:rPr lang="en-US" b="1" dirty="0"/>
              <a:t>Leveling calculations,</a:t>
            </a:r>
            <a:r>
              <a:rPr lang="en-US" dirty="0"/>
              <a:t> make sure that </a:t>
            </a:r>
            <a:r>
              <a:rPr lang="en-US" b="1" dirty="0"/>
              <a:t>Manual</a:t>
            </a:r>
            <a:r>
              <a:rPr lang="en-US" dirty="0"/>
              <a:t> is </a:t>
            </a:r>
            <a:r>
              <a:rPr lang="en-US" dirty="0" smtClean="0"/>
              <a:t>selected</a:t>
            </a:r>
          </a:p>
          <a:p>
            <a:pPr algn="just"/>
            <a:r>
              <a:rPr lang="en-US" dirty="0"/>
              <a:t>In the </a:t>
            </a:r>
            <a:r>
              <a:rPr lang="en-US" b="1" dirty="0"/>
              <a:t>Look for overallocations on a…basis</a:t>
            </a:r>
            <a:r>
              <a:rPr lang="en-US" dirty="0"/>
              <a:t> box, make sure that </a:t>
            </a:r>
            <a:r>
              <a:rPr lang="en-US" b="1" dirty="0"/>
              <a:t>Day by Day</a:t>
            </a:r>
            <a:r>
              <a:rPr lang="en-US" dirty="0"/>
              <a:t> is selected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Make sure that the </a:t>
            </a:r>
            <a:r>
              <a:rPr lang="en-US" b="1" dirty="0"/>
              <a:t>Clear leveling values before leveling</a:t>
            </a:r>
            <a:r>
              <a:rPr lang="en-US" dirty="0"/>
              <a:t> check box is selected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Under </a:t>
            </a:r>
            <a:r>
              <a:rPr lang="en-US" b="1" dirty="0"/>
              <a:t>Leveling range for </a:t>
            </a:r>
            <a:r>
              <a:rPr lang="en-US" b="1" dirty="0" smtClean="0"/>
              <a:t>‘Software Development’,</a:t>
            </a:r>
            <a:r>
              <a:rPr lang="en-US" dirty="0" smtClean="0"/>
              <a:t> </a:t>
            </a:r>
            <a:r>
              <a:rPr lang="en-US" dirty="0"/>
              <a:t>make sure that </a:t>
            </a:r>
            <a:r>
              <a:rPr lang="en-US" b="1" dirty="0"/>
              <a:t>Level entire project</a:t>
            </a:r>
            <a:r>
              <a:rPr lang="en-US" dirty="0"/>
              <a:t> is selected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In the </a:t>
            </a:r>
            <a:r>
              <a:rPr lang="en-US" b="1" dirty="0"/>
              <a:t>Leveling order</a:t>
            </a:r>
            <a:r>
              <a:rPr lang="en-US" dirty="0"/>
              <a:t> box, make sure that </a:t>
            </a:r>
            <a:r>
              <a:rPr lang="en-US" b="1" dirty="0"/>
              <a:t>Standard</a:t>
            </a:r>
            <a:r>
              <a:rPr lang="en-US" dirty="0"/>
              <a:t> is selected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Make sure that the </a:t>
            </a:r>
            <a:r>
              <a:rPr lang="en-US" b="1" dirty="0"/>
              <a:t>Level only within available slack</a:t>
            </a:r>
            <a:r>
              <a:rPr lang="en-US" dirty="0"/>
              <a:t> check box is cleared. </a:t>
            </a:r>
          </a:p>
          <a:p>
            <a:pPr algn="just"/>
            <a:r>
              <a:rPr lang="en-US" dirty="0"/>
              <a:t>Make sure that the </a:t>
            </a:r>
            <a:r>
              <a:rPr lang="en-US" b="1" dirty="0"/>
              <a:t>Leveling can adjust individual assignments on a task</a:t>
            </a:r>
            <a:r>
              <a:rPr lang="en-US" dirty="0"/>
              <a:t> check box is selected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24320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475</TotalTime>
  <Words>1565</Words>
  <Application>Microsoft Office PowerPoint</Application>
  <PresentationFormat>On-screen Show (4:3)</PresentationFormat>
  <Paragraphs>123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Civic</vt:lpstr>
      <vt:lpstr>Introduction to MS Project 2007</vt:lpstr>
      <vt:lpstr>Examining Resource Allocations over Time</vt:lpstr>
      <vt:lpstr>Examining Resource Allocations over Time</vt:lpstr>
      <vt:lpstr>Examining Resource Allocations over Time</vt:lpstr>
      <vt:lpstr>Examining Resource Allocations over Time</vt:lpstr>
      <vt:lpstr>Manually Resolving Resource Overallocations</vt:lpstr>
      <vt:lpstr>Manually Resolving Resource Overallocations</vt:lpstr>
      <vt:lpstr>Manually Resolving Resource Overallocations</vt:lpstr>
      <vt:lpstr>Leveling Overallocated Resources</vt:lpstr>
      <vt:lpstr>Leveling Overallocated Resources</vt:lpstr>
      <vt:lpstr>Examining Project Costs</vt:lpstr>
      <vt:lpstr>Examining Project Costs</vt:lpstr>
      <vt:lpstr>Checking the Project’s Finish Date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MS Project 2007</dc:title>
  <dc:creator>Husnain Khan</dc:creator>
  <cp:lastModifiedBy>Husnain Khan</cp:lastModifiedBy>
  <cp:revision>51</cp:revision>
  <dcterms:created xsi:type="dcterms:W3CDTF">2012-02-26T03:34:52Z</dcterms:created>
  <dcterms:modified xsi:type="dcterms:W3CDTF">2012-04-15T02:55:37Z</dcterms:modified>
</cp:coreProperties>
</file>