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7" r:id="rId2"/>
    <p:sldId id="273" r:id="rId3"/>
    <p:sldId id="275" r:id="rId4"/>
    <p:sldId id="276" r:id="rId5"/>
    <p:sldId id="277" r:id="rId6"/>
    <p:sldId id="278" r:id="rId7"/>
    <p:sldId id="279" r:id="rId8"/>
    <p:sldId id="280" r:id="rId9"/>
    <p:sldId id="282" r:id="rId10"/>
    <p:sldId id="284" r:id="rId11"/>
    <p:sldId id="285" r:id="rId12"/>
    <p:sldId id="286" r:id="rId13"/>
    <p:sldId id="287" r:id="rId14"/>
    <p:sldId id="288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B85A8A-045D-4226-AFAF-A1EFBDBB727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221840-7F31-4F68-97BF-FB4128F6C3BF}">
      <dgm:prSet/>
      <dgm:spPr/>
      <dgm:t>
        <a:bodyPr/>
        <a:lstStyle/>
        <a:p>
          <a:pPr rtl="0"/>
          <a:r>
            <a:rPr lang="en-US" dirty="0" smtClean="0"/>
            <a:t>END of Tutorial 6</a:t>
          </a:r>
          <a:endParaRPr lang="en-US" dirty="0"/>
        </a:p>
      </dgm:t>
    </dgm:pt>
    <dgm:pt modelId="{53E46097-4215-48A1-B855-1FB749E6651B}" type="parTrans" cxnId="{62AF701A-6607-4FE9-A6CE-CE7FDF3A2F4A}">
      <dgm:prSet/>
      <dgm:spPr/>
      <dgm:t>
        <a:bodyPr/>
        <a:lstStyle/>
        <a:p>
          <a:endParaRPr lang="en-US"/>
        </a:p>
      </dgm:t>
    </dgm:pt>
    <dgm:pt modelId="{450F8C6B-E239-437B-A22F-B4A95EB97AC4}" type="sibTrans" cxnId="{62AF701A-6607-4FE9-A6CE-CE7FDF3A2F4A}">
      <dgm:prSet/>
      <dgm:spPr/>
      <dgm:t>
        <a:bodyPr/>
        <a:lstStyle/>
        <a:p>
          <a:endParaRPr lang="en-US"/>
        </a:p>
      </dgm:t>
    </dgm:pt>
    <dgm:pt modelId="{699442C6-C552-4DCD-8A4E-0B4E70825065}" type="pres">
      <dgm:prSet presAssocID="{8CB85A8A-045D-4226-AFAF-A1EFBDBB727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76D999-9FA3-4EA2-8A48-231D86EA0E08}" type="pres">
      <dgm:prSet presAssocID="{37221840-7F31-4F68-97BF-FB4128F6C3BF}" presName="circ1TxSh" presStyleLbl="vennNode1" presStyleIdx="0" presStyleCnt="1"/>
      <dgm:spPr/>
      <dgm:t>
        <a:bodyPr/>
        <a:lstStyle/>
        <a:p>
          <a:endParaRPr lang="en-US"/>
        </a:p>
      </dgm:t>
    </dgm:pt>
  </dgm:ptLst>
  <dgm:cxnLst>
    <dgm:cxn modelId="{D3D6B947-BFF5-4E80-92AB-6ED7CC71D8D2}" type="presOf" srcId="{37221840-7F31-4F68-97BF-FB4128F6C3BF}" destId="{BA76D999-9FA3-4EA2-8A48-231D86EA0E08}" srcOrd="0" destOrd="0" presId="urn:microsoft.com/office/officeart/2005/8/layout/venn1"/>
    <dgm:cxn modelId="{49B0ABAE-0CFE-412B-B43A-5DA966519DFC}" type="presOf" srcId="{8CB85A8A-045D-4226-AFAF-A1EFBDBB727E}" destId="{699442C6-C552-4DCD-8A4E-0B4E70825065}" srcOrd="0" destOrd="0" presId="urn:microsoft.com/office/officeart/2005/8/layout/venn1"/>
    <dgm:cxn modelId="{62AF701A-6607-4FE9-A6CE-CE7FDF3A2F4A}" srcId="{8CB85A8A-045D-4226-AFAF-A1EFBDBB727E}" destId="{37221840-7F31-4F68-97BF-FB4128F6C3BF}" srcOrd="0" destOrd="0" parTransId="{53E46097-4215-48A1-B855-1FB749E6651B}" sibTransId="{450F8C6B-E239-437B-A22F-B4A95EB97AC4}"/>
    <dgm:cxn modelId="{D466E72F-23EC-4937-8280-4A766EA26750}" type="presParOf" srcId="{699442C6-C552-4DCD-8A4E-0B4E70825065}" destId="{BA76D999-9FA3-4EA2-8A48-231D86EA0E0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76D999-9FA3-4EA2-8A48-231D86EA0E08}">
      <dsp:nvSpPr>
        <dsp:cNvPr id="0" name=""/>
        <dsp:cNvSpPr/>
      </dsp:nvSpPr>
      <dsp:spPr>
        <a:xfrm>
          <a:off x="1318418" y="0"/>
          <a:ext cx="5592763" cy="55927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END of Tutorial 6</a:t>
          </a:r>
          <a:endParaRPr lang="en-US" sz="6500" kern="1200" dirty="0"/>
        </a:p>
      </dsp:txBody>
      <dsp:txXfrm>
        <a:off x="2137459" y="819041"/>
        <a:ext cx="3954681" cy="3954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1C45A-50EA-408D-9685-80205FBC70EA}" type="datetimeFigureOut">
              <a:rPr lang="en-US" smtClean="0"/>
              <a:t>08-Apr-12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4DECE-2F2B-467C-9A14-31CE18E72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1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A152-AA23-4884-816C-938CA0860E6C}" type="datetime1">
              <a:rPr lang="en-US" smtClean="0"/>
              <a:t>08-Apr-12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028C7F-52C4-45E6-864A-59D6E5D983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6634-90A8-43BD-90D2-454ADD559D20}" type="datetime1">
              <a:rPr lang="en-US" smtClean="0"/>
              <a:t>08-Apr-12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4028C7F-52C4-45E6-864A-59D6E5D983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3B06-5C93-4EE3-B655-1BF50763B151}" type="datetime1">
              <a:rPr lang="en-US" smtClean="0"/>
              <a:t>08-Apr-12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851C-F0B6-461E-8688-EA04653F4ABC}" type="datetime1">
              <a:rPr lang="en-US" smtClean="0"/>
              <a:t>08-Apr-12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4028C7F-52C4-45E6-864A-59D6E5D983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5ABB-F63D-42B2-AFFE-F519B3E6E951}" type="datetime1">
              <a:rPr lang="en-US" smtClean="0"/>
              <a:t>08-Apr-12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028C7F-52C4-45E6-864A-59D6E5D9830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00157CA-06DE-4BC0-A355-9ECECC851B22}" type="datetime1">
              <a:rPr lang="en-US" smtClean="0"/>
              <a:t>08-Apr-12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C6E4-6570-4165-AD00-4FE3829DBAC2}" type="datetime1">
              <a:rPr lang="en-US" smtClean="0"/>
              <a:t>08-Apr-12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4028C7F-52C4-45E6-864A-59D6E5D9830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19E3-F622-4234-B85E-0C64F8CABDD2}" type="datetime1">
              <a:rPr lang="en-US" smtClean="0"/>
              <a:t>08-Apr-12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4028C7F-52C4-45E6-864A-59D6E5D98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7AC3-746F-47C1-A370-22A9DD4FD005}" type="datetime1">
              <a:rPr lang="en-US" smtClean="0"/>
              <a:t>08-Apr-12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028C7F-52C4-45E6-864A-59D6E5D98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028C7F-52C4-45E6-864A-59D6E5D9830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E7FE-17F9-4139-B1E1-7F2386A68243}" type="datetime1">
              <a:rPr lang="en-US" smtClean="0"/>
              <a:t>08-Apr-12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4028C7F-52C4-45E6-864A-59D6E5D9830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B53B2C4-DEFA-4684-8D3E-D7D72BE4C9E9}" type="datetime1">
              <a:rPr lang="en-US" smtClean="0"/>
              <a:t>08-Apr-12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6ED5770-D139-4A6A-BD9B-420D30338644}" type="datetime1">
              <a:rPr lang="en-US" smtClean="0"/>
              <a:t>08-Apr-12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028C7F-52C4-45E6-864A-59D6E5D9830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k:@MSITStore:G:\Tutorials\Dr.%20Shamim\SWE%20466%20(2012%20spring)\ebooksclub.org__Microsoft__Office_Project_2007_Step_by_Step__Step_By_Step__Microsoft__.chm::/final/BBL0216.html" TargetMode="External"/><Relationship Id="rId2" Type="http://schemas.openxmlformats.org/officeDocument/2006/relationships/hyperlink" Target="mk:@MSITStore:G:\Tutorials\Dr.%20Shamim\SWE%20466%20(2012%20spring)\ebooksclub.org__Microsoft__Office_Project_2007_Step_by_Step__Step_By_Step__Microsoft__.chm::/final/BBL0199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k:@MSITStore:G:\Tutorials\Dr.%20Shamim\SWE%20466%20(2012%20spring)\ebooksclub.org__Microsoft__Office_Project_2007_Step_by_Step__Step_By_Step__Microsoft__.chm::/final/BBL0211.html" TargetMode="External"/><Relationship Id="rId2" Type="http://schemas.openxmlformats.org/officeDocument/2006/relationships/hyperlink" Target="mk:@MSITStore:G:\Tutorials\Dr.%20Shamim\SWE%20466%20(2012%20spring)\ebooksclub.org__Microsoft__Office_Project_2007_Step_by_Step__Step_By_Step__Microsoft__.chm::/final/BBL0204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G:\Tutorials\Dr.%20Shamim\SWE%20466%20(2012%20spring)\ebooksclub.org__Microsoft__Office_Project_2007_Step_by_Step__Step_By_Step__Microsoft__.chm::/final/BBL0217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k:@MSITStore:G:\Tutorials\Dr.%20Shamim\SWE%20466%20(2012%20spring)\ebooksclub.org__Microsoft__Office_Project_2007_Step_by_Step__Step_By_Step__Microsoft__.chm::/final/BBL0211.html" TargetMode="External"/><Relationship Id="rId2" Type="http://schemas.openxmlformats.org/officeDocument/2006/relationships/hyperlink" Target="mk:@MSITStore:G:\Tutorials\Dr.%20Shamim\SWE%20466%20(2012%20spring)\ebooksclub.org__Microsoft__Office_Project_2007_Step_by_Step__Step_By_Step__Microsoft__.chm::/final/BBL0212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k:@MSITStore:G:\Tutorials\Dr.%20Shamim\SWE%20466%20(2012%20spring)\ebooksclub.org__Microsoft__Office_Project_2007_Step_by_Step__Step_By_Step__Microsoft__.chm::/final/BBL0216.html" TargetMode="External"/><Relationship Id="rId4" Type="http://schemas.openxmlformats.org/officeDocument/2006/relationships/hyperlink" Target="mk:@MSITStore:G:\Tutorials\Dr.%20Shamim\SWE%20466%20(2012%20spring)\ebooksclub.org__Microsoft__Office_Project_2007_Step_by_Step__Step_By_Step__Microsoft__.chm::/final/BBL0215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k:@MSITStore:G:\Tutorials\Dr.%20Shamim\SWE%20466%20(2012%20spring)\ebooksclub.org__Microsoft__Office_Project_2007_Step_by_Step__Step_By_Step__Microsoft__.chm::/final/BBL0217.html" TargetMode="External"/><Relationship Id="rId2" Type="http://schemas.openxmlformats.org/officeDocument/2006/relationships/hyperlink" Target="mk:@MSITStore:G:\Tutorials\Dr.%20Shamim\SWE%20466%20(2012%20spring)\ebooksclub.org__Microsoft__Office_Project_2007_Step_by_Step__Step_By_Step__Microsoft__.chm::/final/BBL0201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G:\Tutorials\Dr.%20Shamim\SWE%20466%20(2012%20spring)\ebooksclub.org__Microsoft__Office_Project_2007_Step_by_Step__Step_By_Step__Microsoft__.chm::/final/BBL0202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k:@MSITStore:G:\Tutorials\Dr.%20Shamim\SWE%20466%20(2012%20spring)\ebooksclub.org__Microsoft__Office_Project_2007_Step_by_Step__Step_By_Step__Microsoft__.chm::/final/BBL0213.html" TargetMode="External"/><Relationship Id="rId2" Type="http://schemas.openxmlformats.org/officeDocument/2006/relationships/hyperlink" Target="mk:@MSITStore:G:\Tutorials\Dr.%20Shamim\SWE%20466%20(2012%20spring)\ebooksclub.org__Microsoft__Office_Project_2007_Step_by_Step__Step_By_Step__Microsoft__.chm::/final/BBL0217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G:\Tutorials\Dr.%20Shamim\SWE%20466%20(2012%20spring)\ebooksclub.org__Microsoft__Office_Project_2007_Step_by_Step__Step_By_Step__Microsoft__.chm::/final/BBL0202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352800"/>
            <a:ext cx="7772400" cy="30480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Tutorial </a:t>
            </a:r>
            <a:r>
              <a:rPr lang="en-US" sz="2400" dirty="0" smtClean="0">
                <a:solidFill>
                  <a:schemeClr val="tx1"/>
                </a:solidFill>
              </a:rPr>
              <a:t>7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Instructor: Hanif Ullah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Email ID: </a:t>
            </a:r>
            <a:r>
              <a:rPr lang="en-US" sz="2400" cap="none" dirty="0" smtClean="0">
                <a:solidFill>
                  <a:schemeClr val="tx1"/>
                </a:solidFill>
              </a:rPr>
              <a:t>hanif.ksu@hotmail.com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Office #: 2029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Date: </a:t>
            </a:r>
            <a:r>
              <a:rPr lang="en-US" sz="2400" dirty="0" smtClean="0">
                <a:solidFill>
                  <a:schemeClr val="tx1"/>
                </a:solidFill>
              </a:rPr>
              <a:t>08/04/2012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Introduction to MS Project 2007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44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Setting Up a Recurring Task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" y="1527048"/>
            <a:ext cx="8991600" cy="50261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Next, you will assign resources to the recurring task.</a:t>
            </a:r>
          </a:p>
          <a:p>
            <a:pPr algn="just"/>
            <a:r>
              <a:rPr lang="en-US" dirty="0"/>
              <a:t>Verify that task </a:t>
            </a:r>
            <a:r>
              <a:rPr lang="en-US" dirty="0" smtClean="0"/>
              <a:t>17, </a:t>
            </a:r>
            <a:r>
              <a:rPr lang="en-US" i="1" dirty="0"/>
              <a:t>Staff planning meeting,</a:t>
            </a:r>
            <a:r>
              <a:rPr lang="en-US" dirty="0"/>
              <a:t> is selected, and then, on the </a:t>
            </a:r>
            <a:r>
              <a:rPr lang="en-US" b="1" dirty="0"/>
              <a:t>Standard</a:t>
            </a:r>
            <a:r>
              <a:rPr lang="en-US" dirty="0"/>
              <a:t> toolbar, click </a:t>
            </a:r>
            <a:r>
              <a:rPr lang="en-US" b="1" dirty="0"/>
              <a:t>Assign Resources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/>
              <a:t>In the </a:t>
            </a:r>
            <a:r>
              <a:rPr lang="en-US" b="1" dirty="0"/>
              <a:t>Assign Resources</a:t>
            </a:r>
            <a:r>
              <a:rPr lang="en-US" dirty="0"/>
              <a:t> dialog box, click </a:t>
            </a:r>
            <a:r>
              <a:rPr lang="en-US" b="1" dirty="0" smtClean="0"/>
              <a:t>Resource 1</a:t>
            </a:r>
            <a:r>
              <a:rPr lang="en-US" dirty="0" smtClean="0"/>
              <a:t>. </a:t>
            </a:r>
            <a:r>
              <a:rPr lang="en-US" dirty="0"/>
              <a:t>Then hold down </a:t>
            </a:r>
            <a:r>
              <a:rPr lang="en-US" dirty="0" smtClean="0"/>
              <a:t>the Ctrl </a:t>
            </a:r>
            <a:r>
              <a:rPr lang="en-US" dirty="0"/>
              <a:t>key while clicking </a:t>
            </a:r>
            <a:r>
              <a:rPr lang="en-US" b="1" dirty="0" smtClean="0"/>
              <a:t>Resource 2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/>
              <a:t>resource 3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b="1" dirty="0"/>
              <a:t>13.</a:t>
            </a:r>
            <a:r>
              <a:rPr lang="en-US" dirty="0"/>
              <a:t> Click the </a:t>
            </a:r>
            <a:r>
              <a:rPr lang="en-US" b="1" dirty="0"/>
              <a:t>Assign</a:t>
            </a:r>
            <a:r>
              <a:rPr lang="en-US" dirty="0"/>
              <a:t> button, and then click </a:t>
            </a:r>
            <a:r>
              <a:rPr lang="en-US" b="1" dirty="0"/>
              <a:t>Close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The Assign Resources dialog box closes, and Project assigns the selected resources to the recurring task. Next, you will view the individual occurrences of the recurring task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Click the plus sign next to the recurring task’s title, </a:t>
            </a:r>
            <a:r>
              <a:rPr lang="en-US" i="1" dirty="0"/>
              <a:t>Staff planning meeting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Click the minus sign next to the recurring task’s title, </a:t>
            </a:r>
            <a:r>
              <a:rPr lang="en-US" i="1" dirty="0"/>
              <a:t>Staff planning meeting,</a:t>
            </a:r>
            <a:r>
              <a:rPr lang="en-US" dirty="0"/>
              <a:t> to hide the individual occurrences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099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/>
              <a:t>Examining Resource Allocations over Time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" y="1524000"/>
            <a:ext cx="8915400" cy="50292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In this exercise, you will focus on resource allocation-how the task assignments you’ve made affect the workloads of the work resources (people and equipment) of a project. The relationship between a resource’s capacity and his or her task assignments is called </a:t>
            </a:r>
            <a:r>
              <a:rPr lang="en-US" i="1" dirty="0">
                <a:hlinkClick r:id="rId2" action="ppaction://hlinkfile"/>
              </a:rPr>
              <a:t>allocation</a:t>
            </a:r>
            <a:r>
              <a:rPr lang="en-US" dirty="0"/>
              <a:t>. Each work resource is in one of three states of allocation</a:t>
            </a:r>
            <a:r>
              <a:rPr lang="en-US" dirty="0" smtClean="0"/>
              <a:t>:</a:t>
            </a:r>
          </a:p>
          <a:p>
            <a:pPr algn="just"/>
            <a:r>
              <a:rPr lang="en-US" i="1" dirty="0" err="1">
                <a:hlinkClick r:id="rId3" action="ppaction://hlinkfile"/>
              </a:rPr>
              <a:t>Underallocated</a:t>
            </a:r>
            <a:r>
              <a:rPr lang="en-US" dirty="0"/>
              <a:t> The resource’s assignments do not fill the resource’s maximum capacity. For example, a full-time resource who has only 25 hours of work assigned in a 40-hour work week is </a:t>
            </a:r>
            <a:r>
              <a:rPr lang="en-US" dirty="0" err="1"/>
              <a:t>underallocated</a:t>
            </a:r>
            <a:r>
              <a:rPr lang="en-US" dirty="0"/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166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152400"/>
            <a:ext cx="9296400" cy="835152"/>
          </a:xfrm>
        </p:spPr>
        <p:txBody>
          <a:bodyPr>
            <a:normAutofit/>
          </a:bodyPr>
          <a:lstStyle/>
          <a:p>
            <a:r>
              <a:rPr lang="en-US" sz="2800" b="1" dirty="0"/>
              <a:t>Examining Resource Allocations over Time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i="1" dirty="0">
                <a:hlinkClick r:id="rId2" action="ppaction://hlinkfile"/>
              </a:rPr>
              <a:t>Fully allocated</a:t>
            </a:r>
            <a:r>
              <a:rPr lang="en-US" dirty="0"/>
              <a:t> The resource’s assignments fill the resource’s maximum capacity. For example, a full-time resource who has 40 hours of work assigned in a 40-hour work week is fully allocated.</a:t>
            </a:r>
          </a:p>
          <a:p>
            <a:pPr algn="just"/>
            <a:r>
              <a:rPr lang="en-US" i="1" dirty="0" err="1">
                <a:hlinkClick r:id="rId3" action="ppaction://hlinkfile"/>
              </a:rPr>
              <a:t>Overallocated</a:t>
            </a:r>
            <a:r>
              <a:rPr lang="en-US" dirty="0"/>
              <a:t> The resource’s assignments exceed the resource’s maximum capacity. For example, a full-time resource who has 65 hours of work assigned in a 40-hour work week is </a:t>
            </a:r>
            <a:r>
              <a:rPr lang="en-US" dirty="0" err="1" smtClean="0"/>
              <a:t>overallocated</a:t>
            </a:r>
            <a:endParaRPr lang="en-US" dirty="0" smtClean="0"/>
          </a:p>
          <a:p>
            <a:pPr algn="just"/>
            <a:r>
              <a:rPr lang="en-US" dirty="0"/>
              <a:t>In this exercise, you look at resource allocations and focus on two resources who are </a:t>
            </a:r>
            <a:r>
              <a:rPr lang="en-US" dirty="0" err="1"/>
              <a:t>overallocated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322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/>
              <a:t>Examining Resource Allocations over Time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On the </a:t>
            </a:r>
            <a:r>
              <a:rPr lang="en-US" b="1" dirty="0">
                <a:hlinkClick r:id="rId2" action="ppaction://hlinkfile"/>
              </a:rPr>
              <a:t>View</a:t>
            </a:r>
            <a:r>
              <a:rPr lang="en-US" dirty="0"/>
              <a:t> menu, click </a:t>
            </a:r>
            <a:r>
              <a:rPr lang="en-US" b="1" dirty="0"/>
              <a:t>More Views,</a:t>
            </a:r>
            <a:r>
              <a:rPr lang="en-US" dirty="0"/>
              <a:t> click </a:t>
            </a:r>
            <a:r>
              <a:rPr lang="en-US" b="1" dirty="0"/>
              <a:t>Resource Allocation,</a:t>
            </a:r>
            <a:r>
              <a:rPr lang="en-US" dirty="0"/>
              <a:t> and then click the </a:t>
            </a:r>
            <a:r>
              <a:rPr lang="en-US" b="1" dirty="0"/>
              <a:t>Apply</a:t>
            </a:r>
            <a:r>
              <a:rPr lang="en-US" dirty="0"/>
              <a:t> button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Resource Allocation view appears. This is a split view, with the Resource Usage view on top and the Leveling Gantt Chart view on the bottom. </a:t>
            </a:r>
          </a:p>
          <a:p>
            <a:pPr algn="just"/>
            <a:r>
              <a:rPr lang="en-US" dirty="0"/>
              <a:t>On the left side of the Resource Usage view is a table (the Usage table, by default) that shows assignments grouped per resource, the total work assigned to each resource, and each assignment’s work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right side of the view contains assignment details (work, by default) arranged on a timescale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bottom pane shows the Leveling Gantt Chart view only for whatever resource or assignment (single or multiple) is selected in the upper pane.</a:t>
            </a:r>
          </a:p>
        </p:txBody>
      </p:sp>
    </p:spTree>
    <p:extLst>
      <p:ext uri="{BB962C8B-B14F-4D97-AF65-F5344CB8AC3E}">
        <p14:creationId xmlns:p14="http://schemas.microsoft.com/office/powerpoint/2010/main" val="2360423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Examining Resource Allocations over Time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915400" cy="50261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On the </a:t>
            </a:r>
            <a:r>
              <a:rPr lang="en-US" b="1" dirty="0"/>
              <a:t>Standard</a:t>
            </a:r>
            <a:r>
              <a:rPr lang="en-US" dirty="0"/>
              <a:t> toolbar, click the </a:t>
            </a:r>
            <a:r>
              <a:rPr lang="en-US" b="1" dirty="0"/>
              <a:t>Scroll To Task</a:t>
            </a:r>
            <a:r>
              <a:rPr lang="en-US" dirty="0"/>
              <a:t> </a:t>
            </a:r>
            <a:r>
              <a:rPr lang="en-US" dirty="0" smtClean="0"/>
              <a:t>button</a:t>
            </a:r>
          </a:p>
          <a:p>
            <a:pPr algn="just"/>
            <a:r>
              <a:rPr lang="en-US" dirty="0"/>
              <a:t>Click the </a:t>
            </a:r>
            <a:r>
              <a:rPr lang="en-US" b="1" dirty="0"/>
              <a:t>Resource Name</a:t>
            </a:r>
            <a:r>
              <a:rPr lang="en-US" dirty="0"/>
              <a:t> column heading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On the </a:t>
            </a:r>
            <a:r>
              <a:rPr lang="en-US" b="1" dirty="0">
                <a:hlinkClick r:id="rId2" action="ppaction://hlinkfile"/>
              </a:rPr>
              <a:t>Project</a:t>
            </a:r>
            <a:r>
              <a:rPr lang="en-US" dirty="0"/>
              <a:t> menu, point to </a:t>
            </a:r>
            <a:r>
              <a:rPr lang="en-US" b="1" dirty="0">
                <a:hlinkClick r:id="rId3" action="ppaction://hlinkfile"/>
              </a:rPr>
              <a:t>Outline</a:t>
            </a:r>
            <a:r>
              <a:rPr lang="en-US" dirty="0"/>
              <a:t> and then click </a:t>
            </a:r>
            <a:r>
              <a:rPr lang="en-US" b="1" dirty="0"/>
              <a:t>Hide </a:t>
            </a:r>
            <a:r>
              <a:rPr lang="en-US" b="1" dirty="0" smtClean="0"/>
              <a:t>Assignments</a:t>
            </a:r>
          </a:p>
          <a:p>
            <a:pPr algn="just"/>
            <a:r>
              <a:rPr lang="en-US" dirty="0"/>
              <a:t>Next, you will look at two work resources and their allocations.</a:t>
            </a:r>
          </a:p>
          <a:p>
            <a:pPr algn="just"/>
            <a:r>
              <a:rPr lang="en-US" b="1" dirty="0"/>
              <a:t>7.</a:t>
            </a:r>
            <a:r>
              <a:rPr lang="en-US" dirty="0"/>
              <a:t> In the </a:t>
            </a:r>
            <a:r>
              <a:rPr lang="en-US" b="1" dirty="0"/>
              <a:t>Resource Name</a:t>
            </a:r>
            <a:r>
              <a:rPr lang="en-US" dirty="0"/>
              <a:t> column, click the name of resource </a:t>
            </a:r>
            <a:r>
              <a:rPr lang="en-US" dirty="0" smtClean="0"/>
              <a:t>4.</a:t>
            </a:r>
            <a:endParaRPr lang="en-US" dirty="0"/>
          </a:p>
          <a:p>
            <a:pPr algn="just"/>
            <a:r>
              <a:rPr lang="en-US" b="1" dirty="0"/>
              <a:t>8.</a:t>
            </a:r>
            <a:r>
              <a:rPr lang="en-US" dirty="0"/>
              <a:t> On the </a:t>
            </a:r>
            <a:r>
              <a:rPr lang="en-US" b="1" dirty="0"/>
              <a:t>Standard</a:t>
            </a:r>
            <a:r>
              <a:rPr lang="en-US" dirty="0"/>
              <a:t> toolbar, click </a:t>
            </a:r>
            <a:r>
              <a:rPr lang="en-US" b="1" dirty="0"/>
              <a:t>Scroll To Task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Point to the </a:t>
            </a:r>
            <a:r>
              <a:rPr lang="en-US" b="1" dirty="0"/>
              <a:t>W</a:t>
            </a:r>
            <a:r>
              <a:rPr lang="en-US" dirty="0"/>
              <a:t> column heading (for Wednesday) at the top of the </a:t>
            </a:r>
            <a:r>
              <a:rPr lang="en-US" dirty="0" err="1"/>
              <a:t>timescaled</a:t>
            </a:r>
            <a:r>
              <a:rPr lang="en-US" dirty="0"/>
              <a:t> grid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A ScreenTip appears with the date of the assignment</a:t>
            </a:r>
            <a:r>
              <a:rPr lang="en-US" dirty="0" smtClean="0"/>
              <a:t>:</a:t>
            </a:r>
          </a:p>
          <a:p>
            <a:pPr algn="just"/>
            <a:r>
              <a:rPr lang="en-US" dirty="0"/>
              <a:t>On the </a:t>
            </a:r>
            <a:r>
              <a:rPr lang="en-US" b="1" dirty="0"/>
              <a:t>Format</a:t>
            </a:r>
            <a:r>
              <a:rPr lang="en-US" dirty="0"/>
              <a:t> menu, click </a:t>
            </a:r>
            <a:r>
              <a:rPr lang="en-US" b="1" dirty="0">
                <a:hlinkClick r:id="rId4" action="ppaction://hlinkfile"/>
              </a:rPr>
              <a:t>Timescale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/>
              <a:t>Make sure that the </a:t>
            </a:r>
            <a:r>
              <a:rPr lang="en-US" b="1" dirty="0"/>
              <a:t>Middle Tier</a:t>
            </a:r>
            <a:r>
              <a:rPr lang="en-US" dirty="0"/>
              <a:t> tab is selected, and in the </a:t>
            </a:r>
            <a:r>
              <a:rPr lang="en-US" b="1" dirty="0">
                <a:hlinkClick r:id="rId5" action="ppaction://hlinkfile"/>
              </a:rPr>
              <a:t>Units</a:t>
            </a:r>
            <a:r>
              <a:rPr lang="en-US" dirty="0"/>
              <a:t> box under </a:t>
            </a:r>
            <a:r>
              <a:rPr lang="en-US" b="1" dirty="0"/>
              <a:t>Middle</a:t>
            </a:r>
            <a:r>
              <a:rPr lang="en-US" dirty="0"/>
              <a:t> </a:t>
            </a:r>
            <a:r>
              <a:rPr lang="en-US" b="1" dirty="0"/>
              <a:t>tier formatting,</a:t>
            </a:r>
            <a:r>
              <a:rPr lang="en-US" dirty="0"/>
              <a:t> click </a:t>
            </a:r>
            <a:r>
              <a:rPr lang="en-US" b="1" dirty="0"/>
              <a:t>Months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In the </a:t>
            </a:r>
            <a:r>
              <a:rPr lang="en-US" b="1" dirty="0"/>
              <a:t>Show</a:t>
            </a:r>
            <a:r>
              <a:rPr lang="en-US" dirty="0"/>
              <a:t> box under </a:t>
            </a:r>
            <a:r>
              <a:rPr lang="en-US" b="1" dirty="0"/>
              <a:t>Timescale options,</a:t>
            </a:r>
            <a:r>
              <a:rPr lang="en-US" dirty="0"/>
              <a:t> click </a:t>
            </a:r>
            <a:r>
              <a:rPr lang="en-US" b="1" dirty="0"/>
              <a:t>One tier (Middle)</a:t>
            </a:r>
            <a:r>
              <a:rPr lang="en-US" dirty="0"/>
              <a:t>. Click </a:t>
            </a:r>
            <a:r>
              <a:rPr lang="en-US" b="1" dirty="0"/>
              <a:t>OK</a:t>
            </a:r>
            <a:r>
              <a:rPr lang="en-US" dirty="0"/>
              <a:t> to close the Timescale dialog box.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151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985936"/>
              </p:ext>
            </p:extLst>
          </p:nvPr>
        </p:nvGraphicFramePr>
        <p:xfrm>
          <a:off x="457200" y="533400"/>
          <a:ext cx="82296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6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Setting Task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839200" cy="5029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In this exercise, you apply a Start No Earlier Than constraint to a task</a:t>
            </a:r>
            <a:r>
              <a:rPr lang="en-US" dirty="0" smtClean="0"/>
              <a:t>.</a:t>
            </a:r>
          </a:p>
          <a:p>
            <a:r>
              <a:rPr lang="en-US" dirty="0"/>
              <a:t>Select the name of task 20, </a:t>
            </a:r>
            <a:r>
              <a:rPr lang="en-US" b="1" dirty="0"/>
              <a:t>Develop prototype based on functional </a:t>
            </a:r>
            <a:r>
              <a:rPr lang="en-US" b="1" dirty="0" smtClean="0"/>
              <a:t>specifications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b="1" dirty="0"/>
              <a:t>Standard</a:t>
            </a:r>
            <a:r>
              <a:rPr lang="en-US" dirty="0"/>
              <a:t> toolbar, click </a:t>
            </a:r>
            <a:r>
              <a:rPr lang="en-US" b="1" dirty="0"/>
              <a:t>Task Information</a:t>
            </a:r>
            <a:r>
              <a:rPr lang="en-US" dirty="0"/>
              <a:t>.</a:t>
            </a:r>
          </a:p>
          <a:p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b="1" dirty="0"/>
              <a:t>Task Information</a:t>
            </a:r>
            <a:r>
              <a:rPr lang="en-US" dirty="0"/>
              <a:t> dialog box, click the </a:t>
            </a:r>
            <a:r>
              <a:rPr lang="en-US" b="1" dirty="0"/>
              <a:t>Advanced</a:t>
            </a:r>
            <a:r>
              <a:rPr lang="en-US" dirty="0"/>
              <a:t> tab.</a:t>
            </a:r>
          </a:p>
          <a:p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b="1" dirty="0"/>
              <a:t>Constraint Type</a:t>
            </a:r>
            <a:r>
              <a:rPr lang="en-US" dirty="0"/>
              <a:t> box, select </a:t>
            </a:r>
            <a:r>
              <a:rPr lang="en-US" b="1" dirty="0"/>
              <a:t>Start No Earlier Than</a:t>
            </a:r>
            <a:r>
              <a:rPr lang="en-US" dirty="0"/>
              <a:t>.</a:t>
            </a:r>
          </a:p>
          <a:p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b="1" dirty="0"/>
              <a:t>Constraint Date</a:t>
            </a:r>
            <a:r>
              <a:rPr lang="en-US" dirty="0"/>
              <a:t> box, type or select </a:t>
            </a:r>
            <a:r>
              <a:rPr lang="en-US" dirty="0" smtClean="0"/>
              <a:t>08/03/12</a:t>
            </a:r>
          </a:p>
          <a:p>
            <a:r>
              <a:rPr lang="en-US" dirty="0"/>
              <a:t>Click </a:t>
            </a:r>
            <a:r>
              <a:rPr lang="en-US" b="1" dirty="0" smtClean="0"/>
              <a:t>OK</a:t>
            </a:r>
          </a:p>
          <a:p>
            <a:r>
              <a:rPr lang="en-US" dirty="0"/>
              <a:t>Project applies a Start No Earlier Than (SNET) constraint to the task, and a constraint icon appears in the Indicators </a:t>
            </a:r>
            <a:r>
              <a:rPr lang="en-US" dirty="0" smtClean="0"/>
              <a:t>column.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54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Setting Task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51023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Task 20 is rescheduled to start on </a:t>
            </a:r>
            <a:r>
              <a:rPr lang="en-US" dirty="0" smtClean="0"/>
              <a:t>March 08 </a:t>
            </a:r>
            <a:r>
              <a:rPr lang="en-US" dirty="0"/>
              <a:t>instead of </a:t>
            </a:r>
            <a:r>
              <a:rPr lang="en-US" dirty="0" smtClean="0"/>
              <a:t>March 06. </a:t>
            </a:r>
            <a:r>
              <a:rPr lang="en-US" dirty="0"/>
              <a:t>All tasks that depend on task 20 are also rescheduled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Click the </a:t>
            </a:r>
            <a:r>
              <a:rPr lang="en-US" b="1" dirty="0"/>
              <a:t>Close</a:t>
            </a:r>
            <a:r>
              <a:rPr lang="en-US" dirty="0"/>
              <a:t> button (the “X” button in the upper right corner) on the Task Drivers pane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Here are a few other things to keep in mind when applying constraints to tasks:</a:t>
            </a:r>
          </a:p>
          <a:p>
            <a:pPr algn="just"/>
            <a:r>
              <a:rPr lang="en-US" dirty="0"/>
              <a:t>Entering a Finish date for a task (for example, in the Finish column) applies a Finish No Earlier Than (FNET) constraint to the task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Entering a Start date for a task (for example, in the Start column) or dragging a Gantt bar directly on the Gantt chart applies a Start No Earlier Than (SNET) constraint to the task.</a:t>
            </a:r>
          </a:p>
          <a:p>
            <a:pPr algn="just"/>
            <a:r>
              <a:rPr lang="en-US" dirty="0"/>
              <a:t>In many cases, entering a deadline date is a preferable alternative to entering a semi-flexible or inflexible constraint.</a:t>
            </a:r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36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Viewing the Project’s Critical 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51785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/>
              <a:t>A </a:t>
            </a:r>
            <a:r>
              <a:rPr lang="en-US" sz="2800" i="1" dirty="0">
                <a:hlinkClick r:id="rId2" action="ppaction://hlinkfile"/>
              </a:rPr>
              <a:t>critical path</a:t>
            </a:r>
            <a:r>
              <a:rPr lang="en-US" sz="2800" dirty="0"/>
              <a:t> is the series of tasks that will push out the project’s end date if the tasks are delayed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In this exercise, you view the project’s critical path. One way to see the critical path is to switch to the Detail Gantt view.</a:t>
            </a:r>
          </a:p>
          <a:p>
            <a:r>
              <a:rPr lang="en-US" sz="2800" dirty="0" smtClean="0"/>
              <a:t>On </a:t>
            </a:r>
            <a:r>
              <a:rPr lang="en-US" sz="2800" dirty="0"/>
              <a:t>the </a:t>
            </a:r>
            <a:r>
              <a:rPr lang="en-US" sz="2800" b="1" dirty="0">
                <a:hlinkClick r:id="rId3" action="ppaction://hlinkfile"/>
              </a:rPr>
              <a:t>View</a:t>
            </a:r>
            <a:r>
              <a:rPr lang="en-US" sz="2800" dirty="0"/>
              <a:t> menu, click </a:t>
            </a:r>
            <a:r>
              <a:rPr lang="en-US" sz="2800" b="1" dirty="0"/>
              <a:t>More Views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In the More Views dialog box, select </a:t>
            </a:r>
            <a:r>
              <a:rPr lang="en-US" sz="2800" b="1" dirty="0"/>
              <a:t>Detail Gantt,</a:t>
            </a:r>
            <a:r>
              <a:rPr lang="en-US" sz="2800" dirty="0"/>
              <a:t> and then click the </a:t>
            </a:r>
            <a:r>
              <a:rPr lang="en-US" sz="2800" b="1" dirty="0"/>
              <a:t>Apply</a:t>
            </a:r>
            <a:r>
              <a:rPr lang="en-US" sz="2800" dirty="0"/>
              <a:t> button.</a:t>
            </a:r>
          </a:p>
          <a:p>
            <a:r>
              <a:rPr lang="en-US" sz="2800" dirty="0"/>
              <a:t>The project appears in the Detail Gantt view.</a:t>
            </a:r>
          </a:p>
          <a:p>
            <a:r>
              <a:rPr lang="en-US" sz="2800" dirty="0" smtClean="0"/>
              <a:t>On </a:t>
            </a:r>
            <a:r>
              <a:rPr lang="en-US" sz="2800" dirty="0"/>
              <a:t>the </a:t>
            </a:r>
            <a:r>
              <a:rPr lang="en-US" sz="2800" b="1" dirty="0"/>
              <a:t>Edit</a:t>
            </a:r>
            <a:r>
              <a:rPr lang="en-US" sz="2800" dirty="0"/>
              <a:t> menu, click </a:t>
            </a:r>
            <a:r>
              <a:rPr lang="en-US" sz="2800" b="1" dirty="0"/>
              <a:t>Go To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In the </a:t>
            </a:r>
            <a:r>
              <a:rPr lang="en-US" sz="2800" b="1" dirty="0"/>
              <a:t>ID</a:t>
            </a:r>
            <a:r>
              <a:rPr lang="en-US" sz="2800" dirty="0"/>
              <a:t> box, type 12, and then click </a:t>
            </a:r>
            <a:r>
              <a:rPr lang="en-US" sz="2800" b="1" dirty="0"/>
              <a:t>OK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On the </a:t>
            </a:r>
            <a:r>
              <a:rPr lang="en-US" sz="2800" b="1" dirty="0">
                <a:hlinkClick r:id="rId3" action="ppaction://hlinkfile"/>
              </a:rPr>
              <a:t>View</a:t>
            </a:r>
            <a:r>
              <a:rPr lang="en-US" sz="2800" dirty="0"/>
              <a:t> menu, click </a:t>
            </a:r>
            <a:r>
              <a:rPr lang="en-US" sz="2800" b="1" dirty="0"/>
              <a:t>Gantt </a:t>
            </a:r>
            <a:r>
              <a:rPr lang="en-US" sz="2800" b="1" dirty="0" smtClean="0"/>
              <a:t>Chart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pPr algn="just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45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Interrupting Work on a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49499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You can split the task to indicate times when the work will be interrupted and when it can resume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In this exercise, you split a task to account for a planned interruption of work on that task</a:t>
            </a:r>
            <a:r>
              <a:rPr lang="en-US" dirty="0" smtClean="0"/>
              <a:t>.</a:t>
            </a:r>
          </a:p>
          <a:p>
            <a:r>
              <a:rPr lang="en-US" dirty="0"/>
              <a:t>On the </a:t>
            </a:r>
            <a:r>
              <a:rPr lang="en-US" b="1" dirty="0"/>
              <a:t>Edit</a:t>
            </a:r>
            <a:r>
              <a:rPr lang="en-US" dirty="0"/>
              <a:t> menu, click </a:t>
            </a:r>
            <a:r>
              <a:rPr lang="en-US" b="1" dirty="0"/>
              <a:t>Go To</a:t>
            </a:r>
            <a:r>
              <a:rPr lang="en-US" dirty="0"/>
              <a:t>.</a:t>
            </a:r>
          </a:p>
          <a:p>
            <a:r>
              <a:rPr lang="en-US" b="1" dirty="0"/>
              <a:t>2.</a:t>
            </a:r>
            <a:r>
              <a:rPr lang="en-US" dirty="0"/>
              <a:t> In the </a:t>
            </a:r>
            <a:r>
              <a:rPr lang="en-US" b="1" dirty="0"/>
              <a:t>ID</a:t>
            </a:r>
            <a:r>
              <a:rPr lang="en-US" dirty="0"/>
              <a:t> box, type </a:t>
            </a:r>
            <a:r>
              <a:rPr lang="en-US" dirty="0" smtClean="0"/>
              <a:t>8, </a:t>
            </a:r>
            <a:r>
              <a:rPr lang="en-US" dirty="0"/>
              <a:t>and then click </a:t>
            </a:r>
            <a:r>
              <a:rPr lang="en-US" b="1" dirty="0"/>
              <a:t>OK</a:t>
            </a:r>
            <a:r>
              <a:rPr lang="en-US" dirty="0"/>
              <a:t>.</a:t>
            </a:r>
          </a:p>
          <a:p>
            <a:r>
              <a:rPr lang="en-US" dirty="0"/>
              <a:t>Project displays task </a:t>
            </a:r>
            <a:r>
              <a:rPr lang="en-US" dirty="0" smtClean="0"/>
              <a:t>8.</a:t>
            </a:r>
          </a:p>
          <a:p>
            <a:r>
              <a:rPr lang="en-US" dirty="0"/>
              <a:t>On the Standard toolbar, click the </a:t>
            </a:r>
            <a:r>
              <a:rPr lang="en-US" b="1" dirty="0"/>
              <a:t>Split Task</a:t>
            </a:r>
            <a:r>
              <a:rPr lang="en-US" dirty="0"/>
              <a:t> </a:t>
            </a:r>
            <a:r>
              <a:rPr lang="en-US" dirty="0" smtClean="0"/>
              <a:t>button.</a:t>
            </a:r>
          </a:p>
          <a:p>
            <a:r>
              <a:rPr lang="en-US" dirty="0"/>
              <a:t>A ScreenTip appears, and the mouse pointer </a:t>
            </a:r>
            <a:r>
              <a:rPr lang="en-US" dirty="0" smtClean="0"/>
              <a:t>changes.</a:t>
            </a:r>
          </a:p>
          <a:p>
            <a:r>
              <a:rPr lang="en-US" dirty="0"/>
              <a:t>Move the mouse pointer over the Gantt bar of task </a:t>
            </a:r>
            <a:r>
              <a:rPr lang="en-US" dirty="0" smtClean="0"/>
              <a:t>8</a:t>
            </a:r>
          </a:p>
          <a:p>
            <a:r>
              <a:rPr lang="en-US" dirty="0"/>
              <a:t>Move (but don’t click) the mouse pointer over the Gantt bar of task </a:t>
            </a:r>
            <a:r>
              <a:rPr lang="en-US" dirty="0" smtClean="0"/>
              <a:t>8 </a:t>
            </a:r>
            <a:r>
              <a:rPr lang="en-US" dirty="0"/>
              <a:t>until the start date </a:t>
            </a:r>
            <a:r>
              <a:rPr lang="en-US" dirty="0" smtClean="0"/>
              <a:t>appears </a:t>
            </a:r>
            <a:r>
              <a:rPr lang="en-US" dirty="0"/>
              <a:t>in the ScreenTip</a:t>
            </a:r>
            <a:r>
              <a:rPr lang="en-US" dirty="0" smtClean="0"/>
              <a:t>.</a:t>
            </a:r>
          </a:p>
          <a:p>
            <a:r>
              <a:rPr lang="en-US" dirty="0"/>
              <a:t>Project inserts a task split, represented in the Gantt chart as a dotted line, between the two segments of the task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2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Interrupting Work on a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839200" cy="5257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/>
              <a:t>Here are a few other things to keep in mind when splitting tasks:</a:t>
            </a:r>
          </a:p>
          <a:p>
            <a:pPr algn="just"/>
            <a:r>
              <a:rPr lang="en-US" dirty="0"/>
              <a:t>You can split a task into as many segments as you want.</a:t>
            </a:r>
          </a:p>
          <a:p>
            <a:pPr algn="just"/>
            <a:r>
              <a:rPr lang="en-US" dirty="0"/>
              <a:t>You can drag a segment of a split task either left or right to reschedule the split.</a:t>
            </a:r>
          </a:p>
          <a:p>
            <a:pPr algn="just"/>
            <a:r>
              <a:rPr lang="en-US" dirty="0"/>
              <a:t>The time of the task split, represented by the dotted line, is not counted in the duration of the task. No work occurs during the split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If the duration of a split task changes, the last segment of the task is increased or decreased.</a:t>
            </a:r>
          </a:p>
          <a:p>
            <a:pPr algn="just"/>
            <a:r>
              <a:rPr lang="en-US" dirty="0"/>
              <a:t>If a split task is rescheduled (for example, if its start date changes), the entire task is rescheduled, splits and all. The task keeps the same pattern of segments and splits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To rejoin two segments of a split task, drag one segment of the task until it touches the other segment.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57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7848"/>
            <a:ext cx="9144000" cy="758952"/>
          </a:xfrm>
        </p:spPr>
        <p:txBody>
          <a:bodyPr>
            <a:normAutofit/>
          </a:bodyPr>
          <a:lstStyle/>
          <a:p>
            <a:r>
              <a:rPr lang="en-US" b="1" dirty="0"/>
              <a:t>Entering Deadline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502615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Entering a deadline date causes Project to display a deadline indicator on the chart portion of the Gantt Chart view</a:t>
            </a:r>
            <a:r>
              <a:rPr lang="en-US" dirty="0" smtClean="0"/>
              <a:t>.</a:t>
            </a:r>
          </a:p>
          <a:p>
            <a:r>
              <a:rPr lang="en-US" dirty="0"/>
              <a:t>In this exercise, you enter deadline dates for some tasks.</a:t>
            </a:r>
          </a:p>
          <a:p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b="1" dirty="0"/>
              <a:t>Edit</a:t>
            </a:r>
            <a:r>
              <a:rPr lang="en-US" dirty="0"/>
              <a:t> menu, click </a:t>
            </a:r>
            <a:r>
              <a:rPr lang="en-US" b="1" dirty="0"/>
              <a:t>Go To</a:t>
            </a:r>
            <a:r>
              <a:rPr lang="en-US" dirty="0"/>
              <a:t>.</a:t>
            </a:r>
          </a:p>
          <a:p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b="1" dirty="0"/>
              <a:t>ID</a:t>
            </a:r>
            <a:r>
              <a:rPr lang="en-US" dirty="0"/>
              <a:t> box, type </a:t>
            </a:r>
            <a:r>
              <a:rPr lang="en-US" dirty="0" smtClean="0"/>
              <a:t>16 </a:t>
            </a:r>
            <a:r>
              <a:rPr lang="en-US" dirty="0"/>
              <a:t>and click </a:t>
            </a:r>
            <a:r>
              <a:rPr lang="en-US" b="1" dirty="0"/>
              <a:t>OK</a:t>
            </a:r>
            <a:r>
              <a:rPr lang="en-US" dirty="0" smtClean="0"/>
              <a:t>.</a:t>
            </a:r>
          </a:p>
          <a:p>
            <a:r>
              <a:rPr lang="en-US" dirty="0"/>
              <a:t>On the </a:t>
            </a:r>
            <a:r>
              <a:rPr lang="en-US" b="1" dirty="0"/>
              <a:t>Standard</a:t>
            </a:r>
            <a:r>
              <a:rPr lang="en-US" dirty="0"/>
              <a:t> Toolbar, click </a:t>
            </a:r>
            <a:r>
              <a:rPr lang="en-US" b="1" dirty="0"/>
              <a:t>Task Information</a:t>
            </a:r>
            <a:r>
              <a:rPr lang="en-US" dirty="0" smtClean="0"/>
              <a:t>.</a:t>
            </a:r>
          </a:p>
          <a:p>
            <a:r>
              <a:rPr lang="en-US" dirty="0"/>
              <a:t>Click the </a:t>
            </a:r>
            <a:r>
              <a:rPr lang="en-US" b="1" dirty="0"/>
              <a:t>Advanced </a:t>
            </a:r>
            <a:r>
              <a:rPr lang="en-US" dirty="0"/>
              <a:t>tab</a:t>
            </a:r>
            <a:r>
              <a:rPr lang="en-US" dirty="0" smtClean="0"/>
              <a:t>.</a:t>
            </a:r>
          </a:p>
          <a:p>
            <a:r>
              <a:rPr lang="en-US" dirty="0"/>
              <a:t>In the </a:t>
            </a:r>
            <a:r>
              <a:rPr lang="en-US" b="1" dirty="0">
                <a:hlinkClick r:id="rId2" action="ppaction://hlinkfile"/>
              </a:rPr>
              <a:t>Deadline</a:t>
            </a:r>
            <a:r>
              <a:rPr lang="en-US" dirty="0"/>
              <a:t> box, type or select </a:t>
            </a:r>
            <a:r>
              <a:rPr lang="en-US" dirty="0" smtClean="0"/>
              <a:t>24/02/12, </a:t>
            </a:r>
            <a:r>
              <a:rPr lang="en-US" dirty="0"/>
              <a:t>and then click </a:t>
            </a:r>
            <a:r>
              <a:rPr lang="en-US" b="1" dirty="0"/>
              <a:t>OK</a:t>
            </a:r>
            <a:r>
              <a:rPr lang="en-US" dirty="0" smtClean="0"/>
              <a:t>.</a:t>
            </a:r>
          </a:p>
          <a:p>
            <a:r>
              <a:rPr lang="en-US" dirty="0"/>
              <a:t>Project inserts a deadline indicator in the chart portion of the Gantt Chart view.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97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Setting Up a Recurring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915400" cy="4949952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Many projects require repetitive tasks, such as attending project status meetings, creating and publishing status reports, or running quality-control inspections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a recurring task is repeated at a specified frequency such as daily, weekly, monthly, or yearly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In this exercise, you create a recurring task that will represent a weekly meeting associated with this project.</a:t>
            </a:r>
          </a:p>
          <a:p>
            <a:r>
              <a:rPr lang="en-US" dirty="0"/>
              <a:t>On the </a:t>
            </a:r>
            <a:r>
              <a:rPr lang="en-US" b="1" dirty="0">
                <a:hlinkClick r:id="rId2" action="ppaction://hlinkfile"/>
              </a:rPr>
              <a:t>View</a:t>
            </a:r>
            <a:r>
              <a:rPr lang="en-US" dirty="0"/>
              <a:t> menu, click </a:t>
            </a:r>
            <a:r>
              <a:rPr lang="en-US" b="1" dirty="0"/>
              <a:t>Gantt Chart</a:t>
            </a:r>
            <a:r>
              <a:rPr lang="en-US" dirty="0"/>
              <a:t>.</a:t>
            </a:r>
          </a:p>
          <a:p>
            <a:r>
              <a:rPr lang="en-US" dirty="0"/>
              <a:t>The Gantt Chart view appears.</a:t>
            </a:r>
          </a:p>
          <a:p>
            <a:r>
              <a:rPr lang="en-US" b="1" dirty="0"/>
              <a:t>2.</a:t>
            </a:r>
            <a:r>
              <a:rPr lang="en-US" dirty="0"/>
              <a:t> Select the name of task </a:t>
            </a:r>
            <a:r>
              <a:rPr lang="en-US" dirty="0" smtClean="0"/>
              <a:t>16, </a:t>
            </a:r>
            <a:r>
              <a:rPr lang="en-US" b="1" dirty="0"/>
              <a:t>Analysis </a:t>
            </a:r>
            <a:r>
              <a:rPr lang="en-US" b="1" dirty="0" smtClean="0"/>
              <a:t>complete</a:t>
            </a:r>
          </a:p>
          <a:p>
            <a:r>
              <a:rPr lang="en-US" dirty="0"/>
              <a:t>On the </a:t>
            </a:r>
            <a:r>
              <a:rPr lang="en-US" b="1" dirty="0"/>
              <a:t>Insert</a:t>
            </a:r>
            <a:r>
              <a:rPr lang="en-US" dirty="0"/>
              <a:t> menu, click </a:t>
            </a:r>
            <a:r>
              <a:rPr lang="en-US" b="1" dirty="0">
                <a:hlinkClick r:id="rId3" action="ppaction://hlinkfile"/>
              </a:rPr>
              <a:t>Recurring Task</a:t>
            </a:r>
            <a:r>
              <a:rPr lang="en-US" dirty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27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Setting Up a Recurring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527048"/>
            <a:ext cx="8991600" cy="494995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Recurring Task Information dialog box appears.</a:t>
            </a:r>
          </a:p>
          <a:p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b="1" dirty="0"/>
              <a:t>Task Name</a:t>
            </a:r>
            <a:r>
              <a:rPr lang="en-US" dirty="0"/>
              <a:t> box, type </a:t>
            </a:r>
            <a:r>
              <a:rPr lang="en-US" b="1" dirty="0"/>
              <a:t>Staff planning meeting</a:t>
            </a:r>
          </a:p>
          <a:p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b="1" dirty="0">
                <a:hlinkClick r:id="rId2" action="ppaction://hlinkfile"/>
              </a:rPr>
              <a:t>Duration</a:t>
            </a:r>
            <a:r>
              <a:rPr lang="en-US" dirty="0"/>
              <a:t> box, type 2h</a:t>
            </a:r>
          </a:p>
          <a:p>
            <a:r>
              <a:rPr lang="en-US" dirty="0" smtClean="0"/>
              <a:t>Under </a:t>
            </a:r>
            <a:r>
              <a:rPr lang="en-US" b="1" dirty="0"/>
              <a:t>Recurrence pattern,</a:t>
            </a:r>
            <a:r>
              <a:rPr lang="en-US" dirty="0"/>
              <a:t> make sure </a:t>
            </a:r>
            <a:r>
              <a:rPr lang="en-US" b="1" dirty="0"/>
              <a:t>Weekly</a:t>
            </a:r>
            <a:r>
              <a:rPr lang="en-US" dirty="0"/>
              <a:t> is selected, and then select the </a:t>
            </a:r>
            <a:r>
              <a:rPr lang="en-US" b="1" dirty="0"/>
              <a:t>Monday</a:t>
            </a:r>
            <a:r>
              <a:rPr lang="en-US" dirty="0"/>
              <a:t> check box</a:t>
            </a:r>
            <a:r>
              <a:rPr lang="en-US" dirty="0" smtClean="0"/>
              <a:t>.</a:t>
            </a:r>
          </a:p>
          <a:p>
            <a:r>
              <a:rPr lang="en-US" dirty="0"/>
              <a:t>Next, you will specify the date of its first occurrence. By default, it is the project start date. However, you want the weekly status meetings to begin one week later</a:t>
            </a:r>
            <a:r>
              <a:rPr lang="en-US" dirty="0" smtClean="0"/>
              <a:t>.</a:t>
            </a:r>
          </a:p>
          <a:p>
            <a:r>
              <a:rPr lang="en-US" dirty="0"/>
              <a:t>In the </a:t>
            </a:r>
            <a:r>
              <a:rPr lang="en-US" b="1" dirty="0"/>
              <a:t>Start </a:t>
            </a:r>
            <a:r>
              <a:rPr lang="en-US" dirty="0"/>
              <a:t>box, type or select </a:t>
            </a:r>
            <a:r>
              <a:rPr lang="en-US" dirty="0" smtClean="0"/>
              <a:t>08/02/12.</a:t>
            </a:r>
          </a:p>
          <a:p>
            <a:r>
              <a:rPr lang="en-US" dirty="0"/>
              <a:t>Next, you will specify the number of recurrences. You do this by entering either an exact number of recurrences or a date by which the task should end.</a:t>
            </a:r>
          </a:p>
          <a:p>
            <a:r>
              <a:rPr lang="en-US" dirty="0" smtClean="0"/>
              <a:t>Select </a:t>
            </a:r>
            <a:r>
              <a:rPr lang="en-US" b="1" dirty="0"/>
              <a:t>End after,</a:t>
            </a:r>
            <a:r>
              <a:rPr lang="en-US" dirty="0"/>
              <a:t> and type or select 10 occurrences.</a:t>
            </a:r>
          </a:p>
          <a:p>
            <a:r>
              <a:rPr lang="en-US" dirty="0"/>
              <a:t>Click </a:t>
            </a:r>
            <a:r>
              <a:rPr lang="en-US" b="1" dirty="0"/>
              <a:t>OK</a:t>
            </a:r>
            <a:r>
              <a:rPr lang="en-US" dirty="0"/>
              <a:t> to create the recurring task</a:t>
            </a:r>
          </a:p>
          <a:p>
            <a:pPr algn="just"/>
            <a:r>
              <a:rPr lang="en-US" dirty="0"/>
              <a:t>Project inserts the recurring tasks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73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422</TotalTime>
  <Words>1709</Words>
  <Application>Microsoft Office PowerPoint</Application>
  <PresentationFormat>On-screen Show (4:3)</PresentationFormat>
  <Paragraphs>130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Introduction to MS Project 2007</vt:lpstr>
      <vt:lpstr>Setting Task Constraints</vt:lpstr>
      <vt:lpstr>Setting Task Constraints</vt:lpstr>
      <vt:lpstr>Viewing the Project’s Critical Path</vt:lpstr>
      <vt:lpstr>Interrupting Work on a Task</vt:lpstr>
      <vt:lpstr>Interrupting Work on a Task</vt:lpstr>
      <vt:lpstr>Entering Deadline Dates</vt:lpstr>
      <vt:lpstr>Setting Up a Recurring Task</vt:lpstr>
      <vt:lpstr>Setting Up a Recurring Task</vt:lpstr>
      <vt:lpstr>Setting Up a Recurring Task</vt:lpstr>
      <vt:lpstr>Examining Resource Allocations over Time</vt:lpstr>
      <vt:lpstr>Examining Resource Allocations over Time</vt:lpstr>
      <vt:lpstr>Examining Resource Allocations over Time</vt:lpstr>
      <vt:lpstr>Examining Resource Allocations over Time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MS Project 2007</dc:title>
  <dc:creator>Husnain Khan</dc:creator>
  <cp:lastModifiedBy>Husnain Khan</cp:lastModifiedBy>
  <cp:revision>44</cp:revision>
  <dcterms:created xsi:type="dcterms:W3CDTF">2012-02-26T03:34:52Z</dcterms:created>
  <dcterms:modified xsi:type="dcterms:W3CDTF">2012-04-08T04:53:00Z</dcterms:modified>
</cp:coreProperties>
</file>