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C7D91-8C6E-4DE7-BED5-8F6412A73447}" type="datetimeFigureOut">
              <a:rPr lang="en-US" smtClean="0"/>
              <a:t>11/28/2012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FB9B34D-1211-46C7-A750-F3F5DFA4210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C7D91-8C6E-4DE7-BED5-8F6412A73447}" type="datetimeFigureOut">
              <a:rPr lang="en-US" smtClean="0"/>
              <a:t>11/28/2012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9B34D-1211-46C7-A750-F3F5DFA4210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AFB9B34D-1211-46C7-A750-F3F5DFA4210E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C7D91-8C6E-4DE7-BED5-8F6412A73447}" type="datetimeFigureOut">
              <a:rPr lang="en-US" smtClean="0"/>
              <a:t>11/28/2012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C7D91-8C6E-4DE7-BED5-8F6412A73447}" type="datetimeFigureOut">
              <a:rPr lang="en-US" smtClean="0"/>
              <a:t>11/28/2012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AFB9B34D-1211-46C7-A750-F3F5DFA4210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C7D91-8C6E-4DE7-BED5-8F6412A73447}" type="datetimeFigureOut">
              <a:rPr lang="en-US" smtClean="0"/>
              <a:t>11/28/2012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FB9B34D-1211-46C7-A750-F3F5DFA4210E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C1EC7D91-8C6E-4DE7-BED5-8F6412A73447}" type="datetimeFigureOut">
              <a:rPr lang="en-US" smtClean="0"/>
              <a:t>11/28/2012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9B34D-1211-46C7-A750-F3F5DFA4210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C7D91-8C6E-4DE7-BED5-8F6412A73447}" type="datetimeFigureOut">
              <a:rPr lang="en-US" smtClean="0"/>
              <a:t>11/28/2012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AFB9B34D-1211-46C7-A750-F3F5DFA4210E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C7D91-8C6E-4DE7-BED5-8F6412A73447}" type="datetimeFigureOut">
              <a:rPr lang="en-US" smtClean="0"/>
              <a:t>11/28/2012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AFB9B34D-1211-46C7-A750-F3F5DFA421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C7D91-8C6E-4DE7-BED5-8F6412A73447}" type="datetimeFigureOut">
              <a:rPr lang="en-US" smtClean="0"/>
              <a:t>11/28/2012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FB9B34D-1211-46C7-A750-F3F5DFA421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FB9B34D-1211-46C7-A750-F3F5DFA4210E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C7D91-8C6E-4DE7-BED5-8F6412A73447}" type="datetimeFigureOut">
              <a:rPr lang="en-US" smtClean="0"/>
              <a:t>11/28/2012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AFB9B34D-1211-46C7-A750-F3F5DFA4210E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C1EC7D91-8C6E-4DE7-BED5-8F6412A73447}" type="datetimeFigureOut">
              <a:rPr lang="en-US" smtClean="0"/>
              <a:t>11/28/2012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C1EC7D91-8C6E-4DE7-BED5-8F6412A73447}" type="datetimeFigureOut">
              <a:rPr lang="en-US" smtClean="0"/>
              <a:t>11/28/2012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FB9B34D-1211-46C7-A750-F3F5DFA4210E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3657600"/>
            <a:ext cx="6400800" cy="1752600"/>
          </a:xfrm>
        </p:spPr>
        <p:txBody>
          <a:bodyPr/>
          <a:lstStyle/>
          <a:p>
            <a:r>
              <a:rPr lang="en-US" dirty="0" smtClean="0"/>
              <a:t>Date: </a:t>
            </a:r>
            <a:r>
              <a:rPr lang="en-US" dirty="0" smtClean="0"/>
              <a:t>28/11/2012</a:t>
            </a:r>
            <a:endParaRPr lang="en-US" dirty="0" smtClean="0"/>
          </a:p>
          <a:p>
            <a:r>
              <a:rPr lang="en-US" dirty="0" smtClean="0"/>
              <a:t>Instructor: </a:t>
            </a:r>
            <a:r>
              <a:rPr lang="en-US" dirty="0" err="1" smtClean="0"/>
              <a:t>Hanif</a:t>
            </a:r>
            <a:r>
              <a:rPr lang="en-US" dirty="0" smtClean="0"/>
              <a:t> </a:t>
            </a:r>
            <a:r>
              <a:rPr lang="en-US" dirty="0" err="1" smtClean="0"/>
              <a:t>Ullah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838200"/>
          </a:xfrm>
        </p:spPr>
        <p:txBody>
          <a:bodyPr/>
          <a:lstStyle/>
          <a:p>
            <a:r>
              <a:rPr lang="en-US" dirty="0" smtClean="0"/>
              <a:t>Tutorial 7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Cost of Quality (COQ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527048"/>
            <a:ext cx="8839200" cy="4949952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US" dirty="0" smtClean="0"/>
              <a:t>It’s a term that's widely used – and widely misunderstood</a:t>
            </a:r>
            <a:r>
              <a:rPr lang="en-US" dirty="0" smtClean="0"/>
              <a:t>.</a:t>
            </a:r>
          </a:p>
          <a:p>
            <a:pPr algn="just"/>
            <a:r>
              <a:rPr lang="en-US" dirty="0" smtClean="0"/>
              <a:t>The "cost of quality" isn't the price of creating a quality product or service. It's the cost of NOT creating a quality product or service</a:t>
            </a:r>
            <a:r>
              <a:rPr lang="en-US" dirty="0" smtClean="0"/>
              <a:t>.</a:t>
            </a:r>
          </a:p>
          <a:p>
            <a:pPr algn="just"/>
            <a:r>
              <a:rPr lang="en-US" dirty="0" smtClean="0"/>
              <a:t>Every time work is redone, the cost of quality increases. Obvious examples include: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smtClean="0"/>
              <a:t>The reworking of a manufactured item.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smtClean="0"/>
              <a:t>The retesting of an assembly.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smtClean="0"/>
              <a:t>The rebuilding of a tool.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smtClean="0"/>
              <a:t>The correction of a bank statement.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smtClean="0"/>
              <a:t>The reworking of a service, such as the reprocessing of a loan operation or the replacement of a food order in a restaurant</a:t>
            </a:r>
            <a:r>
              <a:rPr lang="en-US" dirty="0" smtClean="0"/>
              <a:t>.</a:t>
            </a:r>
            <a:endParaRPr lang="en-US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Types of </a:t>
            </a:r>
            <a:r>
              <a:rPr lang="en-US" dirty="0" smtClean="0"/>
              <a:t>Quality </a:t>
            </a:r>
            <a:r>
              <a:rPr lang="en-US" dirty="0" smtClean="0"/>
              <a:t>Costs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/>
              <a:t>Prevention </a:t>
            </a:r>
            <a:r>
              <a:rPr lang="en-US" b="1" dirty="0" smtClean="0"/>
              <a:t>Costs:</a:t>
            </a:r>
          </a:p>
          <a:p>
            <a:pPr algn="just"/>
            <a:r>
              <a:rPr lang="en-US" dirty="0" smtClean="0"/>
              <a:t>The costs of all activities specifically designed to prevent poor quality in products or services.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smtClean="0"/>
              <a:t>Examples are the costs of: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smtClean="0"/>
              <a:t>New product review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smtClean="0"/>
              <a:t>Quality planning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smtClean="0"/>
              <a:t>Supplier capability surveys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smtClean="0"/>
              <a:t>Process capability evaluations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smtClean="0"/>
              <a:t>Quality improvement team meetings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smtClean="0"/>
              <a:t>Quality improvement projects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smtClean="0"/>
              <a:t>Quality education and training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Quality Costs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527048"/>
            <a:ext cx="8839200" cy="4949952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Appraisal </a:t>
            </a:r>
            <a:r>
              <a:rPr lang="en-US" b="1" dirty="0" smtClean="0"/>
              <a:t>Costs:</a:t>
            </a:r>
          </a:p>
          <a:p>
            <a:pPr algn="just"/>
            <a:r>
              <a:rPr lang="en-US" dirty="0" smtClean="0"/>
              <a:t>The costs associated with measuring, evaluating or auditing products or services to assure conformance to quality standards and performance requirements.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smtClean="0"/>
              <a:t>These include the costs of: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smtClean="0"/>
              <a:t>Incoming and source inspection/test of purchased material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smtClean="0"/>
              <a:t>In-process and final inspection/test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smtClean="0"/>
              <a:t>Product, process or service audits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smtClean="0"/>
              <a:t>Calibration of measuring and test equipment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smtClean="0"/>
              <a:t>Associated supplies and materials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Quality Costs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527048"/>
            <a:ext cx="8839200" cy="4873752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 smtClean="0"/>
              <a:t>Failure Costs</a:t>
            </a:r>
            <a:endParaRPr lang="en-US" dirty="0" smtClean="0"/>
          </a:p>
          <a:p>
            <a:pPr algn="just"/>
            <a:r>
              <a:rPr lang="en-US" dirty="0" smtClean="0"/>
              <a:t>The costs resulting from products or services not conforming to requirements or customer/user needs. Failure costs are divided into internal and external failure categories</a:t>
            </a:r>
            <a:r>
              <a:rPr lang="en-US" dirty="0" smtClean="0"/>
              <a:t>.</a:t>
            </a:r>
          </a:p>
          <a:p>
            <a:pPr algn="just"/>
            <a:r>
              <a:rPr lang="en-US" b="1" dirty="0" smtClean="0"/>
              <a:t>Internal Failure </a:t>
            </a:r>
            <a:r>
              <a:rPr lang="en-US" b="1" dirty="0" smtClean="0"/>
              <a:t>Costs:</a:t>
            </a:r>
          </a:p>
          <a:p>
            <a:r>
              <a:rPr lang="en-US" dirty="0" smtClean="0"/>
              <a:t>Failure costs occurring prior to delivery or shipment of the product, or the furnishing of a service, to the customer.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Examples are the costs of: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Scrap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Rework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Re-inspection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Re-testing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Material review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Downgrading</a:t>
            </a:r>
          </a:p>
          <a:p>
            <a:pPr algn="just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Quality Costs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949952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External Failure </a:t>
            </a:r>
            <a:r>
              <a:rPr lang="en-US" b="1" dirty="0" smtClean="0"/>
              <a:t>Costs:</a:t>
            </a:r>
          </a:p>
          <a:p>
            <a:pPr algn="just"/>
            <a:r>
              <a:rPr lang="en-US" dirty="0" smtClean="0"/>
              <a:t>Failure costs occurring after delivery or shipment of the product — and during or after furnishing of a service — to the customer.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smtClean="0"/>
              <a:t>Examples are the costs of: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smtClean="0"/>
              <a:t>Processing customer complaints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smtClean="0"/>
              <a:t>Customer returns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smtClean="0"/>
              <a:t>Warranty claims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smtClean="0"/>
              <a:t>Product </a:t>
            </a:r>
            <a:r>
              <a:rPr lang="en-US" dirty="0" smtClean="0"/>
              <a:t>recalls</a:t>
            </a:r>
          </a:p>
          <a:p>
            <a:r>
              <a:rPr lang="en-US" b="1" dirty="0" smtClean="0"/>
              <a:t>Total Quality Costs</a:t>
            </a:r>
            <a:r>
              <a:rPr lang="en-US" b="1" dirty="0" smtClean="0"/>
              <a:t>: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smtClean="0"/>
              <a:t>The sum of the above costs. 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Identify software </a:t>
            </a:r>
            <a:r>
              <a:rPr lang="en-US" dirty="0" smtClean="0"/>
              <a:t>quality Cost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527048"/>
            <a:ext cx="8763000" cy="4873752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en-US" dirty="0" smtClean="0"/>
              <a:t>Project quality plan</a:t>
            </a:r>
          </a:p>
          <a:p>
            <a:pPr lvl="0"/>
            <a:r>
              <a:rPr lang="en-US" dirty="0" smtClean="0"/>
              <a:t>Number of errors per 1000 line of code (KLOC)</a:t>
            </a:r>
          </a:p>
          <a:p>
            <a:pPr lvl="0"/>
            <a:r>
              <a:rPr lang="en-US" dirty="0" smtClean="0"/>
              <a:t>Over time hours to finish software inspection</a:t>
            </a:r>
          </a:p>
          <a:p>
            <a:pPr lvl="0"/>
            <a:r>
              <a:rPr lang="en-US" dirty="0" smtClean="0"/>
              <a:t>Configuration management tool purchase</a:t>
            </a:r>
          </a:p>
          <a:p>
            <a:pPr lvl="0"/>
            <a:r>
              <a:rPr lang="en-US" dirty="0" smtClean="0"/>
              <a:t>Detailed design walkthrough</a:t>
            </a:r>
          </a:p>
          <a:p>
            <a:pPr lvl="0"/>
            <a:r>
              <a:rPr lang="en-US" dirty="0" smtClean="0"/>
              <a:t>Re-programming of  defects of a program before shipment</a:t>
            </a:r>
          </a:p>
          <a:p>
            <a:pPr lvl="0"/>
            <a:r>
              <a:rPr lang="en-US" dirty="0" smtClean="0"/>
              <a:t>Room </a:t>
            </a:r>
            <a:r>
              <a:rPr lang="en-US" dirty="0" smtClean="0"/>
              <a:t>temperature</a:t>
            </a:r>
          </a:p>
          <a:p>
            <a:pPr lvl="0"/>
            <a:r>
              <a:rPr lang="en-US" dirty="0" smtClean="0"/>
              <a:t>Payment of external consultant to participate in  unit testing</a:t>
            </a:r>
          </a:p>
          <a:p>
            <a:pPr lvl="0"/>
            <a:r>
              <a:rPr lang="en-US" dirty="0" smtClean="0"/>
              <a:t>Payment of external consultant to prepare software quality assurance procedures and checklists</a:t>
            </a:r>
          </a:p>
          <a:p>
            <a:pPr lvl="0"/>
            <a:r>
              <a:rPr lang="en-US" dirty="0" smtClean="0"/>
              <a:t>Purchase of software unit to integrate with our application</a:t>
            </a:r>
          </a:p>
          <a:p>
            <a:pPr lvl="0"/>
            <a:r>
              <a:rPr lang="en-US" dirty="0" smtClean="0"/>
              <a:t>Training of programmers in a course " Java advanced programming"</a:t>
            </a:r>
          </a:p>
          <a:p>
            <a:pPr lvl="0"/>
            <a:r>
              <a:rPr lang="en-US" dirty="0" smtClean="0"/>
              <a:t>Correction of software defects for installed software after customer complaints</a:t>
            </a:r>
          </a:p>
          <a:p>
            <a:r>
              <a:rPr lang="en-US" dirty="0" smtClean="0"/>
              <a:t>Construction of  new company building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Importance of software </a:t>
            </a:r>
            <a:r>
              <a:rPr lang="en-US" dirty="0" smtClean="0"/>
              <a:t>quality cost model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2514600"/>
            <a:ext cx="8503920" cy="3584448"/>
          </a:xfrm>
        </p:spPr>
        <p:txBody>
          <a:bodyPr/>
          <a:lstStyle/>
          <a:p>
            <a:pPr algn="just"/>
            <a:r>
              <a:rPr lang="en-US" dirty="0" smtClean="0"/>
              <a:t>To help the project management team in distributing the cost to the four parts and to check the outcomes.</a:t>
            </a:r>
          </a:p>
          <a:p>
            <a:pPr algn="just"/>
            <a:r>
              <a:rPr lang="en-US" dirty="0" smtClean="0"/>
              <a:t>Based on theses outcomes the budget is adjusted and redistributed i.e. a kind of decision making for management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Identify software </a:t>
            </a:r>
            <a:r>
              <a:rPr lang="en-US" dirty="0" smtClean="0"/>
              <a:t>quality Cost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676400"/>
            <a:ext cx="8763000" cy="4343400"/>
          </a:xfrm>
        </p:spPr>
        <p:txBody>
          <a:bodyPr>
            <a:normAutofit fontScale="62500" lnSpcReduction="20000"/>
          </a:bodyPr>
          <a:lstStyle/>
          <a:p>
            <a:pPr lvl="0"/>
            <a:r>
              <a:rPr lang="en-US" dirty="0" smtClean="0"/>
              <a:t>Project quality </a:t>
            </a:r>
            <a:r>
              <a:rPr lang="en-US" dirty="0" smtClean="0"/>
              <a:t>plan                                   </a:t>
            </a:r>
            <a:r>
              <a:rPr lang="en-US" dirty="0" smtClean="0">
                <a:solidFill>
                  <a:srgbClr val="FF0000"/>
                </a:solidFill>
              </a:rPr>
              <a:t>NIL</a:t>
            </a:r>
            <a:endParaRPr lang="en-US" dirty="0" smtClean="0">
              <a:solidFill>
                <a:srgbClr val="FF0000"/>
              </a:solidFill>
            </a:endParaRPr>
          </a:p>
          <a:p>
            <a:pPr lvl="0"/>
            <a:r>
              <a:rPr lang="en-US" dirty="0" smtClean="0"/>
              <a:t>Number of errors per 1000 line of code (KLOC</a:t>
            </a:r>
            <a:r>
              <a:rPr lang="en-US" dirty="0" smtClean="0"/>
              <a:t>)           </a:t>
            </a:r>
            <a:r>
              <a:rPr lang="en-US" dirty="0" smtClean="0">
                <a:solidFill>
                  <a:srgbClr val="FF0000"/>
                </a:solidFill>
              </a:rPr>
              <a:t>NIL</a:t>
            </a:r>
            <a:endParaRPr lang="en-US" dirty="0" smtClean="0">
              <a:solidFill>
                <a:srgbClr val="FF0000"/>
              </a:solidFill>
            </a:endParaRPr>
          </a:p>
          <a:p>
            <a:pPr lvl="0"/>
            <a:r>
              <a:rPr lang="en-US" dirty="0" smtClean="0"/>
              <a:t>Over time hours to finish software </a:t>
            </a:r>
            <a:r>
              <a:rPr lang="en-US" dirty="0" smtClean="0"/>
              <a:t>inspection               </a:t>
            </a:r>
            <a:r>
              <a:rPr lang="en-US" dirty="0" smtClean="0">
                <a:solidFill>
                  <a:srgbClr val="FF0000"/>
                </a:solidFill>
              </a:rPr>
              <a:t>Appraisal Cost</a:t>
            </a:r>
            <a:endParaRPr lang="en-US" dirty="0" smtClean="0">
              <a:solidFill>
                <a:srgbClr val="FF0000"/>
              </a:solidFill>
            </a:endParaRPr>
          </a:p>
          <a:p>
            <a:pPr lvl="0"/>
            <a:r>
              <a:rPr lang="en-US" dirty="0" smtClean="0"/>
              <a:t>Configuration management tool </a:t>
            </a:r>
            <a:r>
              <a:rPr lang="en-US" dirty="0" smtClean="0"/>
              <a:t>purchase                     </a:t>
            </a:r>
            <a:r>
              <a:rPr lang="en-US" dirty="0" smtClean="0">
                <a:solidFill>
                  <a:srgbClr val="FF0000"/>
                </a:solidFill>
              </a:rPr>
              <a:t>Prevention Cost</a:t>
            </a:r>
            <a:endParaRPr lang="en-US" dirty="0" smtClean="0">
              <a:solidFill>
                <a:srgbClr val="FF0000"/>
              </a:solidFill>
            </a:endParaRPr>
          </a:p>
          <a:p>
            <a:pPr lvl="0"/>
            <a:r>
              <a:rPr lang="en-US" dirty="0" smtClean="0"/>
              <a:t>Detailed design </a:t>
            </a:r>
            <a:r>
              <a:rPr lang="en-US" dirty="0" smtClean="0"/>
              <a:t>walkthrough                                            </a:t>
            </a:r>
            <a:r>
              <a:rPr lang="en-US" dirty="0" smtClean="0">
                <a:solidFill>
                  <a:srgbClr val="FF0000"/>
                </a:solidFill>
              </a:rPr>
              <a:t>Appraisal </a:t>
            </a:r>
            <a:r>
              <a:rPr lang="en-US" dirty="0" smtClean="0">
                <a:solidFill>
                  <a:srgbClr val="FF0000"/>
                </a:solidFill>
              </a:rPr>
              <a:t>Cost</a:t>
            </a:r>
            <a:endParaRPr lang="en-US" dirty="0" smtClean="0"/>
          </a:p>
          <a:p>
            <a:pPr lvl="0"/>
            <a:r>
              <a:rPr lang="en-US" dirty="0" smtClean="0"/>
              <a:t>Re-programming of  defects of a program before </a:t>
            </a:r>
            <a:r>
              <a:rPr lang="en-US" dirty="0" smtClean="0"/>
              <a:t>shipment  </a:t>
            </a:r>
            <a:r>
              <a:rPr lang="en-US" dirty="0" smtClean="0">
                <a:solidFill>
                  <a:srgbClr val="FF0000"/>
                </a:solidFill>
              </a:rPr>
              <a:t>Internal failure Cost</a:t>
            </a:r>
            <a:endParaRPr lang="en-US" dirty="0" smtClean="0">
              <a:solidFill>
                <a:srgbClr val="FF0000"/>
              </a:solidFill>
            </a:endParaRPr>
          </a:p>
          <a:p>
            <a:pPr lvl="0"/>
            <a:r>
              <a:rPr lang="en-US" dirty="0" smtClean="0"/>
              <a:t>Room temperature    </a:t>
            </a:r>
            <a:r>
              <a:rPr lang="en-US" dirty="0" smtClean="0">
                <a:solidFill>
                  <a:srgbClr val="FF0000"/>
                </a:solidFill>
              </a:rPr>
              <a:t>NIL</a:t>
            </a:r>
            <a:endParaRPr lang="en-US" dirty="0" smtClean="0">
              <a:solidFill>
                <a:srgbClr val="FF0000"/>
              </a:solidFill>
            </a:endParaRPr>
          </a:p>
          <a:p>
            <a:pPr lvl="0"/>
            <a:r>
              <a:rPr lang="en-US" dirty="0" smtClean="0"/>
              <a:t>Payment of external consultant to participate in  unit </a:t>
            </a:r>
            <a:r>
              <a:rPr lang="en-US" dirty="0" smtClean="0"/>
              <a:t>testing     </a:t>
            </a:r>
            <a:r>
              <a:rPr lang="en-US" dirty="0" smtClean="0">
                <a:solidFill>
                  <a:srgbClr val="FF0000"/>
                </a:solidFill>
              </a:rPr>
              <a:t>Appraisal </a:t>
            </a:r>
            <a:r>
              <a:rPr lang="en-US" dirty="0" smtClean="0">
                <a:solidFill>
                  <a:srgbClr val="FF0000"/>
                </a:solidFill>
              </a:rPr>
              <a:t>Cost</a:t>
            </a:r>
            <a:r>
              <a:rPr lang="en-US" dirty="0" smtClean="0"/>
              <a:t> </a:t>
            </a:r>
            <a:endParaRPr lang="en-US" dirty="0" smtClean="0"/>
          </a:p>
          <a:p>
            <a:pPr lvl="0"/>
            <a:r>
              <a:rPr lang="en-US" dirty="0" smtClean="0"/>
              <a:t>Payment of external consultant to prepare software quality assurance procedures and </a:t>
            </a:r>
            <a:r>
              <a:rPr lang="en-US" dirty="0" smtClean="0"/>
              <a:t>checklists 				       </a:t>
            </a:r>
            <a:r>
              <a:rPr lang="en-US" dirty="0" smtClean="0">
                <a:solidFill>
                  <a:srgbClr val="FF0000"/>
                </a:solidFill>
              </a:rPr>
              <a:t>Prevention </a:t>
            </a:r>
            <a:r>
              <a:rPr lang="en-US" dirty="0" smtClean="0">
                <a:solidFill>
                  <a:srgbClr val="FF0000"/>
                </a:solidFill>
              </a:rPr>
              <a:t>Cost</a:t>
            </a:r>
            <a:r>
              <a:rPr lang="en-US" dirty="0" smtClean="0"/>
              <a:t>                                    </a:t>
            </a:r>
            <a:endParaRPr lang="en-US" dirty="0" smtClean="0"/>
          </a:p>
          <a:p>
            <a:pPr lvl="0"/>
            <a:r>
              <a:rPr lang="en-US" dirty="0" smtClean="0"/>
              <a:t>Purchase of software unit to integrate with our </a:t>
            </a:r>
            <a:r>
              <a:rPr lang="en-US" dirty="0" smtClean="0"/>
              <a:t>application      </a:t>
            </a:r>
            <a:r>
              <a:rPr lang="en-US" dirty="0" smtClean="0">
                <a:solidFill>
                  <a:srgbClr val="FF0000"/>
                </a:solidFill>
              </a:rPr>
              <a:t>NIL</a:t>
            </a:r>
            <a:endParaRPr lang="en-US" dirty="0" smtClean="0">
              <a:solidFill>
                <a:srgbClr val="FF0000"/>
              </a:solidFill>
            </a:endParaRPr>
          </a:p>
          <a:p>
            <a:pPr lvl="0"/>
            <a:r>
              <a:rPr lang="en-US" dirty="0" smtClean="0"/>
              <a:t>Training of programmers in a course " Java advanced </a:t>
            </a:r>
            <a:r>
              <a:rPr lang="en-US" dirty="0" smtClean="0"/>
              <a:t>programming“  </a:t>
            </a:r>
            <a:r>
              <a:rPr lang="en-US" dirty="0" smtClean="0">
                <a:solidFill>
                  <a:srgbClr val="FF0000"/>
                </a:solidFill>
              </a:rPr>
              <a:t>Prevention Cost</a:t>
            </a:r>
          </a:p>
          <a:p>
            <a:pPr lvl="0"/>
            <a:r>
              <a:rPr lang="en-US" dirty="0" smtClean="0"/>
              <a:t>Correction of software defects for installed software after customer complaints      </a:t>
            </a:r>
            <a:r>
              <a:rPr lang="en-US" dirty="0" smtClean="0">
                <a:solidFill>
                  <a:srgbClr val="FF0000"/>
                </a:solidFill>
              </a:rPr>
              <a:t>External Failure Cost</a:t>
            </a:r>
          </a:p>
          <a:p>
            <a:r>
              <a:rPr lang="en-US" dirty="0" smtClean="0"/>
              <a:t>Construction </a:t>
            </a:r>
            <a:r>
              <a:rPr lang="en-US" dirty="0" smtClean="0"/>
              <a:t>of  new company </a:t>
            </a:r>
            <a:r>
              <a:rPr lang="en-US" dirty="0" smtClean="0"/>
              <a:t>building        </a:t>
            </a:r>
            <a:r>
              <a:rPr lang="en-US" dirty="0" smtClean="0">
                <a:solidFill>
                  <a:srgbClr val="FF0000"/>
                </a:solidFill>
              </a:rPr>
              <a:t>NIL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33</TotalTime>
  <Words>586</Words>
  <Application>Microsoft Office PowerPoint</Application>
  <PresentationFormat>On-screen Show (4:3)</PresentationFormat>
  <Paragraphs>85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Civic</vt:lpstr>
      <vt:lpstr>Tutorial 7</vt:lpstr>
      <vt:lpstr>Cost of Quality (COQ)</vt:lpstr>
      <vt:lpstr>Types of Quality Costs</vt:lpstr>
      <vt:lpstr>Types of Quality Costs</vt:lpstr>
      <vt:lpstr>Types of Quality Costs</vt:lpstr>
      <vt:lpstr>Types of Quality Costs</vt:lpstr>
      <vt:lpstr>Identify software quality Cost</vt:lpstr>
      <vt:lpstr>Importance of software quality cost model </vt:lpstr>
      <vt:lpstr>Identify software quality Cost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Tutorial 7</dc:title>
  <dc:creator>HANIF</dc:creator>
  <cp:lastModifiedBy>HANIF</cp:lastModifiedBy>
  <cp:revision>4</cp:revision>
  <dcterms:created xsi:type="dcterms:W3CDTF">2012-11-28T10:11:01Z</dcterms:created>
  <dcterms:modified xsi:type="dcterms:W3CDTF">2012-11-28T10:44:13Z</dcterms:modified>
</cp:coreProperties>
</file>