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7" r:id="rId2"/>
    <p:sldId id="273" r:id="rId3"/>
    <p:sldId id="275" r:id="rId4"/>
    <p:sldId id="276" r:id="rId5"/>
    <p:sldId id="277" r:id="rId6"/>
    <p:sldId id="278" r:id="rId7"/>
    <p:sldId id="279" r:id="rId8"/>
    <p:sldId id="280" r:id="rId9"/>
    <p:sldId id="283" r:id="rId10"/>
    <p:sldId id="282" r:id="rId11"/>
    <p:sldId id="284" r:id="rId12"/>
    <p:sldId id="285" r:id="rId13"/>
    <p:sldId id="286"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103" d="100"/>
          <a:sy n="103" d="100"/>
        </p:scale>
        <p:origin x="-21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85A8A-045D-4226-AFAF-A1EFBDBB727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7221840-7F31-4F68-97BF-FB4128F6C3BF}">
      <dgm:prSet/>
      <dgm:spPr/>
      <dgm:t>
        <a:bodyPr/>
        <a:lstStyle/>
        <a:p>
          <a:pPr rtl="0"/>
          <a:r>
            <a:rPr lang="en-US" dirty="0" smtClean="0"/>
            <a:t>END of Tutorial 6</a:t>
          </a:r>
          <a:endParaRPr lang="en-US" dirty="0"/>
        </a:p>
      </dgm:t>
    </dgm:pt>
    <dgm:pt modelId="{53E46097-4215-48A1-B855-1FB749E6651B}" type="parTrans" cxnId="{62AF701A-6607-4FE9-A6CE-CE7FDF3A2F4A}">
      <dgm:prSet/>
      <dgm:spPr/>
      <dgm:t>
        <a:bodyPr/>
        <a:lstStyle/>
        <a:p>
          <a:endParaRPr lang="en-US"/>
        </a:p>
      </dgm:t>
    </dgm:pt>
    <dgm:pt modelId="{450F8C6B-E239-437B-A22F-B4A95EB97AC4}" type="sibTrans" cxnId="{62AF701A-6607-4FE9-A6CE-CE7FDF3A2F4A}">
      <dgm:prSet/>
      <dgm:spPr/>
      <dgm:t>
        <a:bodyPr/>
        <a:lstStyle/>
        <a:p>
          <a:endParaRPr lang="en-US"/>
        </a:p>
      </dgm:t>
    </dgm:pt>
    <dgm:pt modelId="{699442C6-C552-4DCD-8A4E-0B4E70825065}" type="pres">
      <dgm:prSet presAssocID="{8CB85A8A-045D-4226-AFAF-A1EFBDBB727E}" presName="compositeShape" presStyleCnt="0">
        <dgm:presLayoutVars>
          <dgm:chMax val="7"/>
          <dgm:dir/>
          <dgm:resizeHandles val="exact"/>
        </dgm:presLayoutVars>
      </dgm:prSet>
      <dgm:spPr/>
      <dgm:t>
        <a:bodyPr/>
        <a:lstStyle/>
        <a:p>
          <a:endParaRPr lang="en-US"/>
        </a:p>
      </dgm:t>
    </dgm:pt>
    <dgm:pt modelId="{BA76D999-9FA3-4EA2-8A48-231D86EA0E08}" type="pres">
      <dgm:prSet presAssocID="{37221840-7F31-4F68-97BF-FB4128F6C3BF}" presName="circ1TxSh" presStyleLbl="vennNode1" presStyleIdx="0" presStyleCnt="1"/>
      <dgm:spPr/>
      <dgm:t>
        <a:bodyPr/>
        <a:lstStyle/>
        <a:p>
          <a:endParaRPr lang="en-US"/>
        </a:p>
      </dgm:t>
    </dgm:pt>
  </dgm:ptLst>
  <dgm:cxnLst>
    <dgm:cxn modelId="{D3D6B947-BFF5-4E80-92AB-6ED7CC71D8D2}" type="presOf" srcId="{37221840-7F31-4F68-97BF-FB4128F6C3BF}" destId="{BA76D999-9FA3-4EA2-8A48-231D86EA0E08}" srcOrd="0" destOrd="0" presId="urn:microsoft.com/office/officeart/2005/8/layout/venn1"/>
    <dgm:cxn modelId="{49B0ABAE-0CFE-412B-B43A-5DA966519DFC}" type="presOf" srcId="{8CB85A8A-045D-4226-AFAF-A1EFBDBB727E}" destId="{699442C6-C552-4DCD-8A4E-0B4E70825065}" srcOrd="0" destOrd="0" presId="urn:microsoft.com/office/officeart/2005/8/layout/venn1"/>
    <dgm:cxn modelId="{62AF701A-6607-4FE9-A6CE-CE7FDF3A2F4A}" srcId="{8CB85A8A-045D-4226-AFAF-A1EFBDBB727E}" destId="{37221840-7F31-4F68-97BF-FB4128F6C3BF}" srcOrd="0" destOrd="0" parTransId="{53E46097-4215-48A1-B855-1FB749E6651B}" sibTransId="{450F8C6B-E239-437B-A22F-B4A95EB97AC4}"/>
    <dgm:cxn modelId="{D466E72F-23EC-4937-8280-4A766EA26750}" type="presParOf" srcId="{699442C6-C552-4DCD-8A4E-0B4E70825065}" destId="{BA76D999-9FA3-4EA2-8A48-231D86EA0E08}"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6D999-9FA3-4EA2-8A48-231D86EA0E08}">
      <dsp:nvSpPr>
        <dsp:cNvPr id="0" name=""/>
        <dsp:cNvSpPr/>
      </dsp:nvSpPr>
      <dsp:spPr>
        <a:xfrm>
          <a:off x="1318418" y="0"/>
          <a:ext cx="5592763" cy="5592763"/>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en-US" sz="6500" kern="1200" dirty="0" smtClean="0"/>
            <a:t>END of Tutorial </a:t>
          </a:r>
          <a:r>
            <a:rPr lang="en-US" sz="6500" kern="1200" dirty="0" smtClean="0"/>
            <a:t>6</a:t>
          </a:r>
          <a:endParaRPr lang="en-US" sz="6500" kern="1200" dirty="0"/>
        </a:p>
      </dsp:txBody>
      <dsp:txXfrm>
        <a:off x="2137459" y="819041"/>
        <a:ext cx="3954681" cy="39546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B1C45A-50EA-408D-9685-80205FBC70EA}" type="datetimeFigureOut">
              <a:rPr lang="en-US" smtClean="0"/>
              <a:pPr/>
              <a:t>11/25/2012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4DECE-2F2B-467C-9A14-31CE18E72BCA}" type="slidenum">
              <a:rPr lang="en-US" smtClean="0"/>
              <a:pPr/>
              <a:t>‹#›</a:t>
            </a:fld>
            <a:endParaRPr lang="en-US"/>
          </a:p>
        </p:txBody>
      </p:sp>
    </p:spTree>
    <p:extLst>
      <p:ext uri="{BB962C8B-B14F-4D97-AF65-F5344CB8AC3E}">
        <p14:creationId xmlns:p14="http://schemas.microsoft.com/office/powerpoint/2010/main" xmlns="" val="33530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8DA152-AA23-4884-816C-938CA0860E6C}" type="datetime1">
              <a:rPr lang="en-US" smtClean="0"/>
              <a:pPr/>
              <a:t>11/25/2012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746634-90A8-43BD-90D2-454ADD559D20}"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28C7F-52C4-45E6-864A-59D6E5D983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028C7F-52C4-45E6-864A-59D6E5D983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5A3B06-5C93-4EE3-B655-1BF50763B151}"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B2851C-F0B6-461E-8688-EA04653F4ABC}"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028C7F-52C4-45E6-864A-59D6E5D983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9FC5ABB-F63D-42B2-AFFE-F519B3E6E951}" type="datetime1">
              <a:rPr lang="en-US" smtClean="0"/>
              <a:pPr/>
              <a:t>11/25/2012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0157CA-06DE-4BC0-A355-9ECECC851B22}" type="datetime1">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28C7F-52C4-45E6-864A-59D6E5D983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E0C6E4-6570-4165-AD00-4FE3829DBAC2}" type="datetime1">
              <a:rPr lang="en-US" smtClean="0"/>
              <a:pPr/>
              <a:t>11/25/2012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028C7F-52C4-45E6-864A-59D6E5D983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F119E3-F622-4234-B85E-0C64F8CABDD2}" type="datetime1">
              <a:rPr lang="en-US" smtClean="0"/>
              <a:pPr/>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028C7F-52C4-45E6-864A-59D6E5D98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8F7AC3-746F-47C1-A370-22A9DD4FD005}" type="datetime1">
              <a:rPr lang="en-US" smtClean="0"/>
              <a:pPr/>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028C7F-52C4-45E6-864A-59D6E5D98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028C7F-52C4-45E6-864A-59D6E5D983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F7CE7FE-17F9-4139-B1E1-7F2386A68243}" type="datetime1">
              <a:rPr lang="en-US" smtClean="0"/>
              <a:pPr/>
              <a:t>11/25/2012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028C7F-52C4-45E6-864A-59D6E5D983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B53B2C4-DEFA-4684-8D3E-D7D72BE4C9E9}" type="datetime1">
              <a:rPr lang="en-US" smtClean="0"/>
              <a:pPr/>
              <a:t>11/25/2012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ED5770-D139-4A6A-BD9B-420D30338644}" type="datetime1">
              <a:rPr lang="en-US" smtClean="0"/>
              <a:pPr/>
              <a:t>11/25/2012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028C7F-52C4-45E6-864A-59D6E5D983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k:@MSITStore:H:\SWE%20466%20(2012%20spring)\ebooksclub.org__Microsoft__Office_Project_2007_Step_by_Step__Step_By_Step__Microsoft__.chm::/final/BBL004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k:@MSITStore:H:\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k:@MSITStore:D:\Tutorials%20and%20their%20data\Dr.%20Shamim\MS%20Project%202007%20Books\ebooksclub.org__Microsoft__Office_Project_2007_Step_by_Step__Step_By_Step__Microsoft__.chm::/final/BBL020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k:@MSITStore:D:\Tutorials%20and%20their%20data\Dr.%20Shamim\MS%20Project%202007%20Books\ebooksclub.org__Microsoft__Office_Project_2007_Step_by_Step__Step_By_Step__Microsoft__.chm::/final/BBL0217.html" TargetMode="External"/><Relationship Id="rId2" Type="http://schemas.openxmlformats.org/officeDocument/2006/relationships/hyperlink" Target="mk:@MSITStore:D:\Tutorials%20and%20their%20data\Dr.%20Shamim\MS%20Project%202007%20Books\ebooksclub.org__Microsoft__Office_Project_2007_Step_by_Step__Step_By_Step__Microsoft__.chm::/final/BBL021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k:@MSITStore:D:\Tutorials%20and%20their%20data\Dr.%20Shamim\MS%20Project%202007%20Books\ebooksclub.org__Microsoft__Office_Project_2007_Step_by_Step__Step_By_Step__Microsoft__.chm::/final/BBL0215.html" TargetMode="External"/><Relationship Id="rId2" Type="http://schemas.openxmlformats.org/officeDocument/2006/relationships/hyperlink" Target="mk:@MSITStore:D:\Tutorials%20and%20their%20data\Dr.%20Shamim\MS%20Project%202007%20Books\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k:@MSITStore:D:\Tutorials%20and%20their%20data\Dr.%20Shamim\MS%20Project%202007%20Books\ebooksclub.org__Microsoft__Office_Project_2007_Step_by_Step__Step_By_Step__Microsoft__.chm::/final/BBL0215.html" TargetMode="External"/><Relationship Id="rId2" Type="http://schemas.openxmlformats.org/officeDocument/2006/relationships/hyperlink" Target="mk:@MSITStore:D:\Tutorials%20and%20their%20data\Dr.%20Shamim\MS%20Project%202007%20Books\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k:@MSITStore:D:\Tutorials%20and%20their%20data\Dr.%20Shamim\MS%20Project%202007%20Books\ebooksclub.org__Microsoft__Office_Project_2007_Step_by_Step__Step_By_Step__Microsoft__.chm::/final/BBL0218.html" TargetMode="External"/><Relationship Id="rId2" Type="http://schemas.openxmlformats.org/officeDocument/2006/relationships/hyperlink" Target="mk:@MSITStore:D:\Tutorials%20and%20their%20data\Dr.%20Shamim\MS%20Project%202007%20Books\ebooksclub.org__Microsoft__Office_Project_2007_Step_by_Step__Step_By_Step__Microsoft__.chm::/final/BBL0217.html" TargetMode="External"/><Relationship Id="rId1" Type="http://schemas.openxmlformats.org/officeDocument/2006/relationships/slideLayout" Target="../slideLayouts/slideLayout2.xml"/><Relationship Id="rId5" Type="http://schemas.openxmlformats.org/officeDocument/2006/relationships/hyperlink" Target="mk:@MSITStore:D:\Tutorials%20and%20their%20data\Dr.%20Shamim\MS%20Project%202007%20Books\ebooksclub.org__Microsoft__Office_Project_2007_Step_by_Step__Step_By_Step__Microsoft__.chm::/final/BBL0215.html" TargetMode="External"/><Relationship Id="rId4" Type="http://schemas.openxmlformats.org/officeDocument/2006/relationships/hyperlink" Target="mk:@MSITStore:D:\Tutorials%20and%20their%20data\Dr.%20Shamim\MS%20Project%202007%20Books\ebooksclub.org__Microsoft__Office_Project_2007_Step_by_Step__Step_By_Step__Microsoft__.chm::/final/BBL0199.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k:@MSITStore:D:\Tutorials%20and%20their%20data\Dr.%20Shamim\MS%20Project%202007%20Books\ebooksclub.org__Microsoft__Office_Project_2007_Step_by_Step__Step_By_Step__Microsoft__.chm::/final/BBL0215.html" TargetMode="External"/><Relationship Id="rId2" Type="http://schemas.openxmlformats.org/officeDocument/2006/relationships/hyperlink" Target="mk:@MSITStore:D:\Tutorials%20and%20their%20data\Dr.%20Shamim\MS%20Project%202007%20Books\ebooksclub.org__Microsoft__Office_Project_2007_Step_by_Step__Step_By_Step__Microsoft__.chm::/final/BBL0199.html" TargetMode="External"/><Relationship Id="rId1" Type="http://schemas.openxmlformats.org/officeDocument/2006/relationships/slideLayout" Target="../slideLayouts/slideLayout2.xml"/><Relationship Id="rId4" Type="http://schemas.openxmlformats.org/officeDocument/2006/relationships/hyperlink" Target="mk:@MSITStore:D:\Tutorials%20and%20their%20data\Dr.%20Shamim\MS%20Project%202007%20Books\ebooksclub.org__Microsoft__Office_Project_2007_Step_by_Step__Step_By_Step__Microsoft__.chm::/final/BBL021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352800"/>
            <a:ext cx="7772400" cy="3048000"/>
          </a:xfrm>
        </p:spPr>
        <p:txBody>
          <a:bodyPr>
            <a:normAutofit/>
          </a:bodyPr>
          <a:lstStyle/>
          <a:p>
            <a:pPr algn="ctr"/>
            <a:r>
              <a:rPr lang="en-US" sz="2400" dirty="0" smtClean="0">
                <a:solidFill>
                  <a:schemeClr val="tx1"/>
                </a:solidFill>
              </a:rPr>
              <a:t>Tutorial 6</a:t>
            </a:r>
          </a:p>
          <a:p>
            <a:pPr algn="ctr"/>
            <a:r>
              <a:rPr lang="en-US" sz="2400" dirty="0" smtClean="0">
                <a:solidFill>
                  <a:schemeClr val="tx1"/>
                </a:solidFill>
              </a:rPr>
              <a:t>Instructor: Hanif Ullah</a:t>
            </a:r>
          </a:p>
          <a:p>
            <a:pPr algn="ctr"/>
            <a:r>
              <a:rPr lang="en-US" sz="2400" dirty="0" smtClean="0">
                <a:solidFill>
                  <a:schemeClr val="tx1"/>
                </a:solidFill>
              </a:rPr>
              <a:t>Email ID: </a:t>
            </a:r>
            <a:r>
              <a:rPr lang="en-US" sz="2400" cap="none" dirty="0" smtClean="0">
                <a:solidFill>
                  <a:schemeClr val="tx1"/>
                </a:solidFill>
              </a:rPr>
              <a:t>hanif.ksu@hotmail.com</a:t>
            </a:r>
          </a:p>
          <a:p>
            <a:pPr algn="ctr"/>
            <a:r>
              <a:rPr lang="en-US" sz="2400" dirty="0" smtClean="0">
                <a:solidFill>
                  <a:schemeClr val="tx1"/>
                </a:solidFill>
              </a:rPr>
              <a:t>Office #: 2029</a:t>
            </a:r>
          </a:p>
          <a:p>
            <a:pPr algn="ctr"/>
            <a:r>
              <a:rPr lang="en-US" sz="2400" dirty="0" smtClean="0">
                <a:solidFill>
                  <a:schemeClr val="tx1"/>
                </a:solidFill>
              </a:rPr>
              <a:t>Date: </a:t>
            </a:r>
            <a:r>
              <a:rPr lang="en-US" sz="2400" dirty="0" smtClean="0">
                <a:solidFill>
                  <a:schemeClr val="tx1"/>
                </a:solidFill>
              </a:rPr>
              <a:t>25/11/2012</a:t>
            </a:r>
            <a:endParaRPr lang="en-US" sz="2400" dirty="0">
              <a:solidFill>
                <a:schemeClr val="tx1"/>
              </a:solidFill>
            </a:endParaRPr>
          </a:p>
        </p:txBody>
      </p:sp>
      <p:sp>
        <p:nvSpPr>
          <p:cNvPr id="2" name="Title 1"/>
          <p:cNvSpPr>
            <a:spLocks noGrp="1"/>
          </p:cNvSpPr>
          <p:nvPr>
            <p:ph type="ctrTitle"/>
          </p:nvPr>
        </p:nvSpPr>
        <p:spPr>
          <a:xfrm>
            <a:off x="609600" y="304800"/>
            <a:ext cx="7772400" cy="1470025"/>
          </a:xfrm>
        </p:spPr>
        <p:txBody>
          <a:bodyPr/>
          <a:lstStyle/>
          <a:p>
            <a:pPr algn="ctr"/>
            <a:r>
              <a:rPr lang="en-US" dirty="0" smtClean="0">
                <a:solidFill>
                  <a:schemeClr val="tx1"/>
                </a:solidFill>
              </a:rPr>
              <a:t>Introduction to MS Project 2007</a:t>
            </a:r>
            <a:endParaRPr lang="en-US" dirty="0">
              <a:solidFill>
                <a:schemeClr val="tx1"/>
              </a:solidFill>
            </a:endParaRPr>
          </a:p>
        </p:txBody>
      </p:sp>
    </p:spTree>
    <p:extLst>
      <p:ext uri="{BB962C8B-B14F-4D97-AF65-F5344CB8AC3E}">
        <p14:creationId xmlns:p14="http://schemas.microsoft.com/office/powerpoint/2010/main" xmlns="" val="25944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Fine-Tuning Task Details</a:t>
            </a:r>
            <a:endParaRPr lang="en-US" dirty="0"/>
          </a:p>
        </p:txBody>
      </p:sp>
      <p:sp>
        <p:nvSpPr>
          <p:cNvPr id="3" name="Content Placeholder 2"/>
          <p:cNvSpPr>
            <a:spLocks noGrp="1"/>
          </p:cNvSpPr>
          <p:nvPr>
            <p:ph sz="quarter" idx="1"/>
          </p:nvPr>
        </p:nvSpPr>
        <p:spPr>
          <a:xfrm>
            <a:off x="152400" y="1527048"/>
            <a:ext cx="8915400" cy="4949952"/>
          </a:xfrm>
        </p:spPr>
        <p:txBody>
          <a:bodyPr>
            <a:normAutofit fontScale="92500"/>
          </a:bodyPr>
          <a:lstStyle/>
          <a:p>
            <a:pPr algn="just"/>
            <a:r>
              <a:rPr lang="en-US" sz="2800" b="1" dirty="0"/>
              <a:t>Adjusting Task Relationships</a:t>
            </a:r>
          </a:p>
          <a:p>
            <a:pPr algn="just"/>
            <a:r>
              <a:rPr lang="en-US" dirty="0"/>
              <a:t>You might recall from </a:t>
            </a:r>
            <a:r>
              <a:rPr lang="en-US" dirty="0">
                <a:hlinkClick r:id="rId2" action="ppaction://hlinkfile"/>
              </a:rPr>
              <a:t>Chapter 2</a:t>
            </a:r>
            <a:r>
              <a:rPr lang="en-US" dirty="0"/>
              <a:t>, “</a:t>
            </a:r>
            <a:r>
              <a:rPr lang="en-US" dirty="0">
                <a:hlinkClick r:id="rId2" action="ppaction://hlinkfile"/>
              </a:rPr>
              <a:t>Creating a Task List</a:t>
            </a:r>
            <a:r>
              <a:rPr lang="en-US" dirty="0"/>
              <a:t>,” that there are four types of task dependencies, or relationships: </a:t>
            </a:r>
          </a:p>
          <a:p>
            <a:pPr algn="just"/>
            <a:r>
              <a:rPr lang="en-US" b="1" dirty="0"/>
              <a:t>Finish-to-start (FS):</a:t>
            </a:r>
            <a:r>
              <a:rPr lang="en-US" dirty="0"/>
              <a:t> The finish date of the predecessor task determines the start date of the successor task.</a:t>
            </a:r>
          </a:p>
          <a:p>
            <a:pPr algn="just"/>
            <a:r>
              <a:rPr lang="en-US" b="1" dirty="0"/>
              <a:t>Start-to-start (SS):</a:t>
            </a:r>
            <a:r>
              <a:rPr lang="en-US" dirty="0"/>
              <a:t> The start date of the predecessor task determines the start date of the successor task.</a:t>
            </a:r>
          </a:p>
          <a:p>
            <a:pPr algn="just"/>
            <a:r>
              <a:rPr lang="en-US" b="1" dirty="0"/>
              <a:t>Finish-to-finish (FF):</a:t>
            </a:r>
            <a:r>
              <a:rPr lang="en-US" dirty="0"/>
              <a:t> The finish date of the predecessor task determines the finish date of the successor task.</a:t>
            </a:r>
          </a:p>
          <a:p>
            <a:pPr algn="just"/>
            <a:r>
              <a:rPr lang="en-US" b="1" dirty="0"/>
              <a:t>Start-to-finish (SF): </a:t>
            </a:r>
            <a:r>
              <a:rPr lang="en-US" dirty="0"/>
              <a:t>The start date of the predecessor task determines the finish date of the successor task.</a:t>
            </a:r>
          </a:p>
          <a:p>
            <a:pPr algn="just"/>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10</a:t>
            </a:fld>
            <a:endParaRPr lang="en-US"/>
          </a:p>
        </p:txBody>
      </p:sp>
    </p:spTree>
    <p:extLst>
      <p:ext uri="{BB962C8B-B14F-4D97-AF65-F5344CB8AC3E}">
        <p14:creationId xmlns:p14="http://schemas.microsoft.com/office/powerpoint/2010/main" xmlns="" val="263997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Adjusting Task </a:t>
            </a:r>
            <a:r>
              <a:rPr lang="en-US" sz="3600" b="1" dirty="0" smtClean="0"/>
              <a:t>Relationships</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pPr/>
              <a:t>11</a:t>
            </a:fld>
            <a:endParaRPr lang="en-US"/>
          </a:p>
        </p:txBody>
      </p:sp>
      <p:sp>
        <p:nvSpPr>
          <p:cNvPr id="4" name="Content Placeholder 3"/>
          <p:cNvSpPr>
            <a:spLocks noGrp="1"/>
          </p:cNvSpPr>
          <p:nvPr>
            <p:ph sz="quarter" idx="1"/>
          </p:nvPr>
        </p:nvSpPr>
        <p:spPr>
          <a:xfrm>
            <a:off x="76200" y="1527048"/>
            <a:ext cx="8915400" cy="5026152"/>
          </a:xfrm>
        </p:spPr>
        <p:txBody>
          <a:bodyPr>
            <a:normAutofit lnSpcReduction="10000"/>
          </a:bodyPr>
          <a:lstStyle/>
          <a:p>
            <a:pPr algn="just"/>
            <a:r>
              <a:rPr lang="en-US" dirty="0"/>
              <a:t>Assuming that two tasks have a finish-to-start relationship:</a:t>
            </a:r>
          </a:p>
          <a:p>
            <a:pPr algn="just"/>
            <a:r>
              <a:rPr lang="en-US" dirty="0"/>
              <a:t>Lead time causes the successor task to begin before its predecessor task concludes.</a:t>
            </a:r>
          </a:p>
          <a:p>
            <a:pPr algn="just"/>
            <a:r>
              <a:rPr lang="en-US" dirty="0"/>
              <a:t>Lag time causes the successor task to begin some time after its predecessor task concludes</a:t>
            </a:r>
            <a:r>
              <a:rPr lang="en-US" dirty="0" smtClean="0"/>
              <a:t>.</a:t>
            </a:r>
          </a:p>
          <a:p>
            <a:pPr algn="just"/>
            <a:r>
              <a:rPr lang="en-US" dirty="0"/>
              <a:t>In this exercise, you enter lead time and change task relationships between predecessor and successor tasks</a:t>
            </a:r>
            <a:r>
              <a:rPr lang="en-US" dirty="0" smtClean="0"/>
              <a:t>.</a:t>
            </a:r>
          </a:p>
          <a:p>
            <a:pPr algn="just"/>
            <a:r>
              <a:rPr lang="en-US" dirty="0"/>
              <a:t>On the </a:t>
            </a:r>
            <a:r>
              <a:rPr lang="en-US" b="1" dirty="0">
                <a:hlinkClick r:id="rId2" action="ppaction://hlinkfile"/>
              </a:rPr>
              <a:t>Project</a:t>
            </a:r>
            <a:r>
              <a:rPr lang="en-US" dirty="0"/>
              <a:t> menu, click </a:t>
            </a:r>
            <a:r>
              <a:rPr lang="en-US" b="1" dirty="0"/>
              <a:t>Task Drivers</a:t>
            </a:r>
            <a:r>
              <a:rPr lang="en-US" dirty="0" smtClean="0"/>
              <a:t>.</a:t>
            </a:r>
          </a:p>
          <a:p>
            <a:pPr algn="just"/>
            <a:r>
              <a:rPr lang="en-US" dirty="0"/>
              <a:t>Select the name of task 9, </a:t>
            </a:r>
            <a:r>
              <a:rPr lang="en-US" b="1" dirty="0"/>
              <a:t>Reserve camera equipment</a:t>
            </a:r>
            <a:r>
              <a:rPr lang="en-US" dirty="0"/>
              <a:t>.</a:t>
            </a:r>
          </a:p>
          <a:p>
            <a:endParaRPr lang="en-US" dirty="0"/>
          </a:p>
        </p:txBody>
      </p:sp>
    </p:spTree>
    <p:extLst>
      <p:ext uri="{BB962C8B-B14F-4D97-AF65-F5344CB8AC3E}">
        <p14:creationId xmlns:p14="http://schemas.microsoft.com/office/powerpoint/2010/main" xmlns="" val="278209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Adjusting Task Relationships</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pPr/>
              <a:t>12</a:t>
            </a:fld>
            <a:endParaRPr lang="en-US"/>
          </a:p>
        </p:txBody>
      </p:sp>
      <p:sp>
        <p:nvSpPr>
          <p:cNvPr id="4" name="Content Placeholder 3"/>
          <p:cNvSpPr>
            <a:spLocks noGrp="1"/>
          </p:cNvSpPr>
          <p:nvPr>
            <p:ph sz="quarter" idx="1"/>
          </p:nvPr>
        </p:nvSpPr>
        <p:spPr>
          <a:xfrm>
            <a:off x="76200" y="1524000"/>
            <a:ext cx="8915400" cy="5029200"/>
          </a:xfrm>
        </p:spPr>
        <p:txBody>
          <a:bodyPr>
            <a:normAutofit lnSpcReduction="10000"/>
          </a:bodyPr>
          <a:lstStyle/>
          <a:p>
            <a:r>
              <a:rPr lang="en-US" dirty="0"/>
              <a:t>On the Standard Toolbar, click the </a:t>
            </a:r>
            <a:r>
              <a:rPr lang="en-US" b="1" dirty="0"/>
              <a:t>Task Information</a:t>
            </a:r>
            <a:r>
              <a:rPr lang="en-US" dirty="0"/>
              <a:t> button</a:t>
            </a:r>
            <a:r>
              <a:rPr lang="en-US" dirty="0" smtClean="0"/>
              <a:t>.</a:t>
            </a:r>
          </a:p>
          <a:p>
            <a:r>
              <a:rPr lang="en-US" dirty="0"/>
              <a:t>Click the </a:t>
            </a:r>
            <a:r>
              <a:rPr lang="en-US" b="1" dirty="0"/>
              <a:t>Predecessors</a:t>
            </a:r>
            <a:r>
              <a:rPr lang="en-US" dirty="0"/>
              <a:t> tab.</a:t>
            </a:r>
          </a:p>
          <a:p>
            <a:r>
              <a:rPr lang="en-US" dirty="0" smtClean="0"/>
              <a:t>In </a:t>
            </a:r>
            <a:r>
              <a:rPr lang="en-US" dirty="0"/>
              <a:t>the </a:t>
            </a:r>
            <a:r>
              <a:rPr lang="en-US" b="1" dirty="0"/>
              <a:t>Lag</a:t>
            </a:r>
            <a:r>
              <a:rPr lang="en-US" dirty="0"/>
              <a:t> field for predecessor task 8, type −50%.</a:t>
            </a:r>
          </a:p>
          <a:p>
            <a:r>
              <a:rPr lang="en-US" dirty="0"/>
              <a:t>Entering lag time as a negative value produces lead time.</a:t>
            </a:r>
          </a:p>
          <a:p>
            <a:r>
              <a:rPr lang="en-US" dirty="0" smtClean="0"/>
              <a:t>Click </a:t>
            </a:r>
            <a:r>
              <a:rPr lang="en-US" b="1" dirty="0"/>
              <a:t>OK </a:t>
            </a:r>
            <a:r>
              <a:rPr lang="en-US" dirty="0"/>
              <a:t>to close the Task Information dialog box</a:t>
            </a:r>
            <a:r>
              <a:rPr lang="en-US" dirty="0" smtClean="0"/>
              <a:t>.</a:t>
            </a:r>
          </a:p>
          <a:p>
            <a:r>
              <a:rPr lang="en-US" dirty="0"/>
              <a:t>To observe the effect of adjusting lag on the Gantt bars, on the </a:t>
            </a:r>
            <a:r>
              <a:rPr lang="en-US" b="1" dirty="0"/>
              <a:t>Standard</a:t>
            </a:r>
            <a:r>
              <a:rPr lang="en-US" dirty="0"/>
              <a:t> toolbar, click the </a:t>
            </a:r>
            <a:r>
              <a:rPr lang="en-US" b="1" dirty="0"/>
              <a:t>Scroll To Task</a:t>
            </a:r>
            <a:r>
              <a:rPr lang="en-US" dirty="0"/>
              <a:t> button</a:t>
            </a:r>
            <a:r>
              <a:rPr lang="en-US" dirty="0" smtClean="0"/>
              <a:t>.</a:t>
            </a:r>
          </a:p>
          <a:p>
            <a:r>
              <a:rPr lang="en-US" dirty="0"/>
              <a:t>Task 9 is now scheduled to start at 50% of the duration of task 8.</a:t>
            </a:r>
          </a:p>
          <a:p>
            <a:endParaRPr lang="en-US" dirty="0"/>
          </a:p>
        </p:txBody>
      </p:sp>
    </p:spTree>
    <p:extLst>
      <p:ext uri="{BB962C8B-B14F-4D97-AF65-F5344CB8AC3E}">
        <p14:creationId xmlns:p14="http://schemas.microsoft.com/office/powerpoint/2010/main" xmlns="" val="466166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Adjusting Task Relationships</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pPr/>
              <a:t>13</a:t>
            </a:fld>
            <a:endParaRPr lang="en-US"/>
          </a:p>
        </p:txBody>
      </p:sp>
      <p:sp>
        <p:nvSpPr>
          <p:cNvPr id="4" name="Content Placeholder 3"/>
          <p:cNvSpPr>
            <a:spLocks noGrp="1"/>
          </p:cNvSpPr>
          <p:nvPr>
            <p:ph sz="quarter" idx="1"/>
          </p:nvPr>
        </p:nvSpPr>
        <p:spPr/>
        <p:txBody>
          <a:bodyPr/>
          <a:lstStyle/>
          <a:p>
            <a:pPr algn="just"/>
            <a:r>
              <a:rPr lang="en-US" dirty="0"/>
              <a:t>Next, you will change the task relationship between two </a:t>
            </a:r>
            <a:r>
              <a:rPr lang="en-US" dirty="0" smtClean="0"/>
              <a:t>tasks</a:t>
            </a:r>
          </a:p>
          <a:p>
            <a:pPr algn="just"/>
            <a:r>
              <a:rPr lang="en-US" dirty="0"/>
              <a:t>Double-click the name of task 10, </a:t>
            </a:r>
            <a:r>
              <a:rPr lang="en-US" b="1" dirty="0"/>
              <a:t>Reserve sound </a:t>
            </a:r>
            <a:r>
              <a:rPr lang="en-US" b="1" dirty="0" smtClean="0"/>
              <a:t>equipment. </a:t>
            </a:r>
            <a:r>
              <a:rPr lang="en-US" dirty="0"/>
              <a:t>The Task Information dialog box appears</a:t>
            </a:r>
            <a:r>
              <a:rPr lang="en-US" dirty="0" smtClean="0"/>
              <a:t>.</a:t>
            </a:r>
          </a:p>
          <a:p>
            <a:pPr algn="just"/>
            <a:r>
              <a:rPr lang="en-US" dirty="0"/>
              <a:t>On the </a:t>
            </a:r>
            <a:r>
              <a:rPr lang="en-US" b="1" dirty="0"/>
              <a:t>Predecessors</a:t>
            </a:r>
            <a:r>
              <a:rPr lang="en-US" dirty="0"/>
              <a:t> tab, click in the </a:t>
            </a:r>
            <a:r>
              <a:rPr lang="en-US" b="1" dirty="0"/>
              <a:t>Type</a:t>
            </a:r>
            <a:r>
              <a:rPr lang="en-US" dirty="0"/>
              <a:t> column for predecessor task 9. Select </a:t>
            </a:r>
            <a:r>
              <a:rPr lang="en-US" b="1" dirty="0"/>
              <a:t>Start-to-Start (SS)</a:t>
            </a:r>
            <a:r>
              <a:rPr lang="en-US" dirty="0"/>
              <a:t>, and click </a:t>
            </a:r>
            <a:r>
              <a:rPr lang="en-US" b="1" dirty="0"/>
              <a:t>OK</a:t>
            </a:r>
            <a:r>
              <a:rPr lang="en-US" dirty="0" smtClean="0"/>
              <a:t>.</a:t>
            </a:r>
          </a:p>
          <a:p>
            <a:pPr algn="just"/>
            <a:r>
              <a:rPr lang="en-US" dirty="0"/>
              <a:t>Project changes the task relationship between tasks 9 and 10 to start-to-start. </a:t>
            </a:r>
          </a:p>
          <a:p>
            <a:endParaRPr lang="en-US" dirty="0"/>
          </a:p>
        </p:txBody>
      </p:sp>
    </p:spTree>
    <p:extLst>
      <p:ext uri="{BB962C8B-B14F-4D97-AF65-F5344CB8AC3E}">
        <p14:creationId xmlns:p14="http://schemas.microsoft.com/office/powerpoint/2010/main" xmlns="" val="386732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26985936"/>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C4028C7F-52C4-45E6-864A-59D6E5D98309}" type="slidenum">
              <a:rPr lang="en-US" smtClean="0"/>
              <a:pPr/>
              <a:t>14</a:t>
            </a:fld>
            <a:endParaRPr lang="en-US"/>
          </a:p>
        </p:txBody>
      </p:sp>
    </p:spTree>
    <p:extLst>
      <p:ext uri="{BB962C8B-B14F-4D97-AF65-F5344CB8AC3E}">
        <p14:creationId xmlns:p14="http://schemas.microsoft.com/office/powerpoint/2010/main" xmlns="" val="34649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Tracking Progress on Tasks</a:t>
            </a:r>
            <a:endParaRPr lang="en-US" dirty="0"/>
          </a:p>
        </p:txBody>
      </p:sp>
      <p:sp>
        <p:nvSpPr>
          <p:cNvPr id="3" name="Content Placeholder 2"/>
          <p:cNvSpPr>
            <a:spLocks noGrp="1"/>
          </p:cNvSpPr>
          <p:nvPr>
            <p:ph sz="quarter" idx="1"/>
          </p:nvPr>
        </p:nvSpPr>
        <p:spPr>
          <a:xfrm>
            <a:off x="152400" y="2514600"/>
            <a:ext cx="8839200" cy="2816352"/>
          </a:xfrm>
        </p:spPr>
        <p:txBody>
          <a:bodyPr>
            <a:normAutofit/>
          </a:bodyPr>
          <a:lstStyle/>
          <a:p>
            <a:pPr algn="just"/>
            <a:r>
              <a:rPr lang="en-US" b="1" dirty="0"/>
              <a:t>In This Chapter, You will Learn How to</a:t>
            </a:r>
            <a:r>
              <a:rPr lang="en-US" b="1" dirty="0" smtClean="0"/>
              <a:t>:</a:t>
            </a:r>
          </a:p>
          <a:p>
            <a:pPr algn="just"/>
            <a:r>
              <a:rPr lang="en-US" sz="2800" dirty="0"/>
              <a:t>Save current values in a schedule as a baseline.</a:t>
            </a:r>
          </a:p>
          <a:p>
            <a:pPr algn="just"/>
            <a:r>
              <a:rPr lang="en-US" sz="2800" dirty="0"/>
              <a:t>Record progress on tasks through a specific date.</a:t>
            </a:r>
          </a:p>
          <a:p>
            <a:pPr algn="just"/>
            <a:r>
              <a:rPr lang="en-US" sz="2800" dirty="0"/>
              <a:t>Record a task’s percentage of completion.</a:t>
            </a:r>
          </a:p>
          <a:p>
            <a:pPr algn="just"/>
            <a:r>
              <a:rPr lang="en-US" sz="2800" dirty="0"/>
              <a:t>Enter actual work and duration values for tasks</a:t>
            </a:r>
            <a:endParaRPr lang="en-US" dirty="0"/>
          </a:p>
        </p:txBody>
      </p:sp>
      <p:sp>
        <p:nvSpPr>
          <p:cNvPr id="4" name="Slide Number Placeholder 3"/>
          <p:cNvSpPr>
            <a:spLocks noGrp="1"/>
          </p:cNvSpPr>
          <p:nvPr>
            <p:ph type="sldNum" sz="quarter" idx="12"/>
          </p:nvPr>
        </p:nvSpPr>
        <p:spPr/>
        <p:txBody>
          <a:bodyPr/>
          <a:lstStyle/>
          <a:p>
            <a:r>
              <a:rPr lang="en-US" dirty="0" smtClean="0"/>
              <a:t>2</a:t>
            </a:r>
            <a:endParaRPr lang="en-US" dirty="0"/>
          </a:p>
        </p:txBody>
      </p:sp>
    </p:spTree>
    <p:extLst>
      <p:ext uri="{BB962C8B-B14F-4D97-AF65-F5344CB8AC3E}">
        <p14:creationId xmlns:p14="http://schemas.microsoft.com/office/powerpoint/2010/main" xmlns="" val="231054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Saving a Project Baseline</a:t>
            </a:r>
            <a:endParaRPr lang="en-US" dirty="0"/>
          </a:p>
        </p:txBody>
      </p:sp>
      <p:sp>
        <p:nvSpPr>
          <p:cNvPr id="3" name="Content Placeholder 2"/>
          <p:cNvSpPr>
            <a:spLocks noGrp="1"/>
          </p:cNvSpPr>
          <p:nvPr>
            <p:ph sz="quarter" idx="1"/>
          </p:nvPr>
        </p:nvSpPr>
        <p:spPr>
          <a:xfrm>
            <a:off x="152400" y="1527048"/>
            <a:ext cx="8839200" cy="5102352"/>
          </a:xfrm>
        </p:spPr>
        <p:txBody>
          <a:bodyPr>
            <a:normAutofit lnSpcReduction="10000"/>
          </a:bodyPr>
          <a:lstStyle/>
          <a:p>
            <a:pPr algn="just"/>
            <a:r>
              <a:rPr lang="en-US" sz="2800" dirty="0"/>
              <a:t>After developing a project plan, one of a project manager’s most important activities is to record actuals and evaluate project performance. To judge project performance properly, you will need to compare it with your original plan. This original plan is called the baseline plan or just the baseline.</a:t>
            </a:r>
          </a:p>
          <a:p>
            <a:pPr algn="just"/>
            <a:r>
              <a:rPr lang="en-US" sz="2800" dirty="0"/>
              <a:t>A </a:t>
            </a:r>
            <a:r>
              <a:rPr lang="en-US" sz="2800" i="1" dirty="0">
                <a:hlinkClick r:id="rId2"/>
              </a:rPr>
              <a:t>baseline</a:t>
            </a:r>
            <a:r>
              <a:rPr lang="en-US" sz="2800" dirty="0"/>
              <a:t> is a collection of important values in a project plan such as the planned start dates, finish dates, and costs of the tasks, resources, and assignments. When you save a baseline, Project takes a “snapshot” of the existing values and saves it in your Project plan for future comparison.</a:t>
            </a:r>
          </a:p>
          <a:p>
            <a:pPr algn="just"/>
            <a:endParaRPr lang="en-US" dirty="0"/>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3</a:t>
            </a:fld>
            <a:endParaRPr lang="en-US"/>
          </a:p>
        </p:txBody>
      </p:sp>
    </p:spTree>
    <p:extLst>
      <p:ext uri="{BB962C8B-B14F-4D97-AF65-F5344CB8AC3E}">
        <p14:creationId xmlns:p14="http://schemas.microsoft.com/office/powerpoint/2010/main" xmlns="" val="383023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Saving a Project Baseline</a:t>
            </a:r>
            <a:endParaRPr lang="en-US" dirty="0"/>
          </a:p>
        </p:txBody>
      </p:sp>
      <p:sp>
        <p:nvSpPr>
          <p:cNvPr id="3" name="Content Placeholder 2"/>
          <p:cNvSpPr>
            <a:spLocks noGrp="1"/>
          </p:cNvSpPr>
          <p:nvPr>
            <p:ph sz="quarter" idx="1"/>
          </p:nvPr>
        </p:nvSpPr>
        <p:spPr>
          <a:xfrm>
            <a:off x="152400" y="1527048"/>
            <a:ext cx="8839200" cy="4721352"/>
          </a:xfrm>
        </p:spPr>
        <p:txBody>
          <a:bodyPr>
            <a:normAutofit fontScale="77500" lnSpcReduction="20000"/>
          </a:bodyPr>
          <a:lstStyle/>
          <a:p>
            <a:pPr algn="just"/>
            <a:r>
              <a:rPr lang="en-US" dirty="0"/>
              <a:t>In this exercise, you save the baseline for the TV commercial project and then view the baseline task values</a:t>
            </a:r>
            <a:r>
              <a:rPr lang="en-US" dirty="0" smtClean="0"/>
              <a:t>.</a:t>
            </a:r>
          </a:p>
          <a:p>
            <a:pPr algn="just"/>
            <a:r>
              <a:rPr lang="en-US" sz="2800" dirty="0"/>
              <a:t>On the </a:t>
            </a:r>
            <a:r>
              <a:rPr lang="en-US" sz="2800" b="1" dirty="0"/>
              <a:t>Tools</a:t>
            </a:r>
            <a:r>
              <a:rPr lang="en-US" sz="2800" dirty="0"/>
              <a:t> menu, point to </a:t>
            </a:r>
            <a:r>
              <a:rPr lang="en-US" sz="2800" b="1" dirty="0">
                <a:hlinkClick r:id="rId2"/>
              </a:rPr>
              <a:t>Tracking,</a:t>
            </a:r>
            <a:r>
              <a:rPr lang="en-US" sz="2800" dirty="0"/>
              <a:t> and then click </a:t>
            </a:r>
            <a:r>
              <a:rPr lang="en-US" sz="2800" b="1" dirty="0"/>
              <a:t>Set Baseline</a:t>
            </a:r>
            <a:r>
              <a:rPr lang="en-US" sz="2800" dirty="0" smtClean="0"/>
              <a:t>.</a:t>
            </a:r>
          </a:p>
          <a:p>
            <a:pPr algn="just"/>
            <a:r>
              <a:rPr lang="en-US" sz="2800" dirty="0"/>
              <a:t>The Set Baseline dialog box appears</a:t>
            </a:r>
            <a:r>
              <a:rPr lang="en-US" sz="2800" dirty="0" smtClean="0"/>
              <a:t>.</a:t>
            </a:r>
          </a:p>
          <a:p>
            <a:pPr algn="just"/>
            <a:r>
              <a:rPr lang="en-US" sz="2800" dirty="0"/>
              <a:t>You’ll set the baseline for the entire project by using the default settings of the dialog box</a:t>
            </a:r>
            <a:r>
              <a:rPr lang="en-US" sz="2800" dirty="0" smtClean="0"/>
              <a:t>.</a:t>
            </a:r>
            <a:endParaRPr lang="en-US" sz="2800" dirty="0"/>
          </a:p>
          <a:p>
            <a:pPr algn="just"/>
            <a:r>
              <a:rPr lang="en-US" sz="2800" dirty="0"/>
              <a:t>Click </a:t>
            </a:r>
            <a:r>
              <a:rPr lang="en-US" sz="2800" b="1" dirty="0"/>
              <a:t>OK.</a:t>
            </a:r>
          </a:p>
          <a:p>
            <a:pPr algn="just"/>
            <a:r>
              <a:rPr lang="en-US" sz="2800" dirty="0"/>
              <a:t>On the </a:t>
            </a:r>
            <a:r>
              <a:rPr lang="en-US" sz="2800" b="1" dirty="0">
                <a:hlinkClick r:id="rId3"/>
              </a:rPr>
              <a:t>View</a:t>
            </a:r>
            <a:r>
              <a:rPr lang="en-US" sz="2800" dirty="0"/>
              <a:t> menu, click </a:t>
            </a:r>
            <a:r>
              <a:rPr lang="en-US" sz="2800" b="1" dirty="0"/>
              <a:t>More Views</a:t>
            </a:r>
            <a:r>
              <a:rPr lang="en-US" sz="2800" dirty="0"/>
              <a:t>.</a:t>
            </a:r>
          </a:p>
          <a:p>
            <a:pPr algn="just"/>
            <a:r>
              <a:rPr lang="en-US" sz="2800" dirty="0"/>
              <a:t>In the </a:t>
            </a:r>
            <a:r>
              <a:rPr lang="en-US" sz="2800" b="1" dirty="0"/>
              <a:t>Views</a:t>
            </a:r>
            <a:r>
              <a:rPr lang="en-US" sz="2800" dirty="0"/>
              <a:t> box, click </a:t>
            </a:r>
            <a:r>
              <a:rPr lang="en-US" sz="2800" b="1" dirty="0"/>
              <a:t>Task Sheet,</a:t>
            </a:r>
            <a:r>
              <a:rPr lang="en-US" sz="2800" dirty="0"/>
              <a:t> and then click the </a:t>
            </a:r>
            <a:r>
              <a:rPr lang="en-US" sz="2800" b="1" dirty="0"/>
              <a:t>Apply</a:t>
            </a:r>
            <a:r>
              <a:rPr lang="en-US" sz="2800" dirty="0"/>
              <a:t> button.</a:t>
            </a:r>
          </a:p>
          <a:p>
            <a:pPr algn="just"/>
            <a:r>
              <a:rPr lang="en-US" sz="2800" dirty="0"/>
              <a:t>On the </a:t>
            </a:r>
            <a:r>
              <a:rPr lang="en-US" sz="2800" b="1" dirty="0">
                <a:hlinkClick r:id="rId3"/>
              </a:rPr>
              <a:t>View</a:t>
            </a:r>
            <a:r>
              <a:rPr lang="en-US" sz="2800" dirty="0"/>
              <a:t> menu, point to </a:t>
            </a:r>
            <a:r>
              <a:rPr lang="en-US" sz="2800" b="1" dirty="0"/>
              <a:t>Table: Entry,</a:t>
            </a:r>
            <a:r>
              <a:rPr lang="en-US" sz="2800" dirty="0"/>
              <a:t> and click </a:t>
            </a:r>
            <a:r>
              <a:rPr lang="en-US" sz="2800" b="1" dirty="0">
                <a:hlinkClick r:id="rId3"/>
              </a:rPr>
              <a:t>Variance</a:t>
            </a:r>
            <a:r>
              <a:rPr lang="en-US" sz="2800" dirty="0" smtClean="0"/>
              <a:t>.</a:t>
            </a:r>
          </a:p>
          <a:p>
            <a:pPr algn="just"/>
            <a:r>
              <a:rPr lang="en-US" sz="2800" dirty="0"/>
              <a:t>The Variance table appears. This table includes both the scheduled and baseline start and finish columns, shown side by side for easy comparison</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4</a:t>
            </a:fld>
            <a:endParaRPr lang="en-US"/>
          </a:p>
        </p:txBody>
      </p:sp>
    </p:spTree>
    <p:extLst>
      <p:ext uri="{BB962C8B-B14F-4D97-AF65-F5344CB8AC3E}">
        <p14:creationId xmlns:p14="http://schemas.microsoft.com/office/powerpoint/2010/main" xmlns="" val="265454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Tracking a Project as Scheduled</a:t>
            </a:r>
            <a:endParaRPr lang="en-US" dirty="0"/>
          </a:p>
        </p:txBody>
      </p:sp>
      <p:sp>
        <p:nvSpPr>
          <p:cNvPr id="3" name="Content Placeholder 2"/>
          <p:cNvSpPr>
            <a:spLocks noGrp="1"/>
          </p:cNvSpPr>
          <p:nvPr>
            <p:ph sz="quarter" idx="1"/>
          </p:nvPr>
        </p:nvSpPr>
        <p:spPr>
          <a:xfrm>
            <a:off x="152400" y="1527048"/>
            <a:ext cx="8839200" cy="4949952"/>
          </a:xfrm>
        </p:spPr>
        <p:txBody>
          <a:bodyPr>
            <a:normAutofit lnSpcReduction="10000"/>
          </a:bodyPr>
          <a:lstStyle/>
          <a:p>
            <a:pPr algn="just"/>
            <a:r>
              <a:rPr lang="en-US" dirty="0"/>
              <a:t>In the TV commercial project, suppose that some time has now passed since saving the baseline. Work has started, and so far, so good. In this exercise, you record project actuals by updating work to a specific </a:t>
            </a:r>
            <a:r>
              <a:rPr lang="en-US" dirty="0" smtClean="0"/>
              <a:t>date</a:t>
            </a:r>
          </a:p>
          <a:p>
            <a:pPr algn="just"/>
            <a:r>
              <a:rPr lang="en-US" sz="2800" dirty="0"/>
              <a:t>On the </a:t>
            </a:r>
            <a:r>
              <a:rPr lang="en-US" sz="2800" b="1" dirty="0">
                <a:hlinkClick r:id="rId2"/>
              </a:rPr>
              <a:t>View</a:t>
            </a:r>
            <a:r>
              <a:rPr lang="en-US" sz="2800" dirty="0"/>
              <a:t> menu, click </a:t>
            </a:r>
            <a:r>
              <a:rPr lang="en-US" sz="2800" b="1" dirty="0"/>
              <a:t>Gantt Chart</a:t>
            </a:r>
            <a:r>
              <a:rPr lang="en-US" sz="2800" dirty="0"/>
              <a:t>.</a:t>
            </a:r>
          </a:p>
          <a:p>
            <a:pPr algn="just"/>
            <a:r>
              <a:rPr lang="en-US" sz="2800" dirty="0"/>
              <a:t>On the </a:t>
            </a:r>
            <a:r>
              <a:rPr lang="en-US" sz="2800" b="1" dirty="0"/>
              <a:t>Tools</a:t>
            </a:r>
            <a:r>
              <a:rPr lang="en-US" sz="2800" dirty="0"/>
              <a:t> menu, point to </a:t>
            </a:r>
            <a:r>
              <a:rPr lang="en-US" sz="2800" b="1" dirty="0">
                <a:hlinkClick r:id="rId3"/>
              </a:rPr>
              <a:t>Tracking,</a:t>
            </a:r>
            <a:r>
              <a:rPr lang="en-US" sz="2800" dirty="0"/>
              <a:t> and click </a:t>
            </a:r>
            <a:r>
              <a:rPr lang="en-US" sz="2800" b="1" dirty="0"/>
              <a:t>Update Project</a:t>
            </a:r>
            <a:r>
              <a:rPr lang="en-US" sz="2800" dirty="0"/>
              <a:t>.</a:t>
            </a:r>
          </a:p>
          <a:p>
            <a:pPr algn="just"/>
            <a:r>
              <a:rPr lang="en-US" sz="2800" dirty="0"/>
              <a:t>Make sure the </a:t>
            </a:r>
            <a:r>
              <a:rPr lang="en-US" sz="2800" b="1" dirty="0"/>
              <a:t>Update work as complete through</a:t>
            </a:r>
            <a:r>
              <a:rPr lang="en-US" sz="2800" dirty="0"/>
              <a:t> option is selected. In the adjacent date box, type or select </a:t>
            </a:r>
            <a:r>
              <a:rPr lang="en-US" sz="2800" dirty="0" smtClean="0"/>
              <a:t>25/11/12</a:t>
            </a:r>
            <a:r>
              <a:rPr lang="en-US" sz="2800" dirty="0" smtClean="0"/>
              <a:t>.</a:t>
            </a:r>
            <a:endParaRPr lang="en-US" sz="2800" dirty="0"/>
          </a:p>
          <a:p>
            <a:pPr algn="just"/>
            <a:r>
              <a:rPr lang="en-US" sz="2800" dirty="0"/>
              <a:t>Click </a:t>
            </a:r>
            <a:r>
              <a:rPr lang="en-US" sz="2800" b="1" dirty="0"/>
              <a:t>OK</a:t>
            </a:r>
            <a:r>
              <a:rPr lang="en-US" sz="2800" dirty="0" smtClean="0"/>
              <a:t>.</a:t>
            </a:r>
            <a:endParaRPr lang="en-US" dirty="0"/>
          </a:p>
          <a:p>
            <a:pPr algn="just"/>
            <a:endParaRPr lang="en-US" dirty="0"/>
          </a:p>
          <a:p>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5</a:t>
            </a:fld>
            <a:endParaRPr lang="en-US"/>
          </a:p>
        </p:txBody>
      </p:sp>
    </p:spTree>
    <p:extLst>
      <p:ext uri="{BB962C8B-B14F-4D97-AF65-F5344CB8AC3E}">
        <p14:creationId xmlns:p14="http://schemas.microsoft.com/office/powerpoint/2010/main" xmlns="" val="98012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Entering a Task’s Completion Percentage</a:t>
            </a:r>
            <a:endParaRPr lang="en-US" dirty="0"/>
          </a:p>
        </p:txBody>
      </p:sp>
      <p:sp>
        <p:nvSpPr>
          <p:cNvPr id="3" name="Content Placeholder 2"/>
          <p:cNvSpPr>
            <a:spLocks noGrp="1"/>
          </p:cNvSpPr>
          <p:nvPr>
            <p:ph sz="quarter" idx="1"/>
          </p:nvPr>
        </p:nvSpPr>
        <p:spPr>
          <a:xfrm>
            <a:off x="152400" y="1524000"/>
            <a:ext cx="8839200" cy="5257800"/>
          </a:xfrm>
        </p:spPr>
        <p:txBody>
          <a:bodyPr>
            <a:normAutofit fontScale="70000" lnSpcReduction="20000"/>
          </a:bodyPr>
          <a:lstStyle/>
          <a:p>
            <a:pPr algn="just"/>
            <a:r>
              <a:rPr lang="en-US" sz="3500" dirty="0"/>
              <a:t>After work has begun on a task, you can quickly record its progress as a percentage</a:t>
            </a:r>
            <a:r>
              <a:rPr lang="en-US" sz="3500" dirty="0" smtClean="0"/>
              <a:t>.</a:t>
            </a:r>
          </a:p>
          <a:p>
            <a:pPr algn="just"/>
            <a:r>
              <a:rPr lang="en-US" sz="3600" dirty="0"/>
              <a:t>In this exercise, you record completion percentages of tasks via the Tracking toolbar.</a:t>
            </a:r>
          </a:p>
          <a:p>
            <a:pPr algn="just"/>
            <a:r>
              <a:rPr lang="en-US" sz="3600" dirty="0"/>
              <a:t>On the </a:t>
            </a:r>
            <a:r>
              <a:rPr lang="en-US" sz="3600" b="1" dirty="0">
                <a:hlinkClick r:id="rId2" action="ppaction://hlinkfile"/>
              </a:rPr>
              <a:t>View</a:t>
            </a:r>
            <a:r>
              <a:rPr lang="en-US" sz="3600" dirty="0"/>
              <a:t> menu, point to </a:t>
            </a:r>
            <a:r>
              <a:rPr lang="en-US" sz="3600" b="1" dirty="0"/>
              <a:t>Toolbars,</a:t>
            </a:r>
            <a:r>
              <a:rPr lang="en-US" sz="3600" dirty="0"/>
              <a:t> and then click </a:t>
            </a:r>
            <a:r>
              <a:rPr lang="en-US" sz="3600" b="1" dirty="0">
                <a:hlinkClick r:id="rId3" action="ppaction://hlinkfile"/>
              </a:rPr>
              <a:t>Tracking</a:t>
            </a:r>
            <a:endParaRPr lang="en-US" sz="3600" b="1" dirty="0"/>
          </a:p>
          <a:p>
            <a:pPr algn="just"/>
            <a:r>
              <a:rPr lang="en-US" sz="3600" dirty="0"/>
              <a:t>Click the name of task 4, </a:t>
            </a:r>
            <a:r>
              <a:rPr lang="en-US" sz="3600" i="1" dirty="0"/>
              <a:t>Pick Locations</a:t>
            </a:r>
          </a:p>
          <a:p>
            <a:pPr algn="just"/>
            <a:r>
              <a:rPr lang="en-US" sz="3600" dirty="0"/>
              <a:t>On the Tracking toolbar, click the </a:t>
            </a:r>
            <a:r>
              <a:rPr lang="en-US" sz="3600" b="1" dirty="0"/>
              <a:t>100% Complete</a:t>
            </a:r>
            <a:r>
              <a:rPr lang="en-US" sz="3600" dirty="0"/>
              <a:t> button</a:t>
            </a:r>
          </a:p>
          <a:p>
            <a:pPr algn="just"/>
            <a:r>
              <a:rPr lang="en-US" sz="3600" dirty="0"/>
              <a:t>Click the name of task 5, </a:t>
            </a:r>
            <a:r>
              <a:rPr lang="en-US" sz="3600" i="1" dirty="0"/>
              <a:t>Hold auditions</a:t>
            </a:r>
          </a:p>
          <a:p>
            <a:pPr algn="just"/>
            <a:r>
              <a:rPr lang="en-US" sz="3600" dirty="0"/>
              <a:t>On the Tracking toolbar, click the </a:t>
            </a:r>
            <a:r>
              <a:rPr lang="en-US" sz="3600" b="1" dirty="0"/>
              <a:t>50% Complete</a:t>
            </a:r>
            <a:r>
              <a:rPr lang="en-US" sz="3600" dirty="0"/>
              <a:t> button. </a:t>
            </a:r>
          </a:p>
          <a:p>
            <a:pPr algn="just"/>
            <a:r>
              <a:rPr lang="en-US" sz="3600" dirty="0"/>
              <a:t>Now take your mouse over the bar in the Gantt chart, you will see the completion of that task in percentage.</a:t>
            </a:r>
          </a:p>
          <a:p>
            <a:pPr algn="just"/>
            <a:endParaRPr lang="en-US" sz="3500" dirty="0"/>
          </a:p>
          <a:p>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6</a:t>
            </a:fld>
            <a:endParaRPr lang="en-US"/>
          </a:p>
        </p:txBody>
      </p:sp>
    </p:spTree>
    <p:extLst>
      <p:ext uri="{BB962C8B-B14F-4D97-AF65-F5344CB8AC3E}">
        <p14:creationId xmlns:p14="http://schemas.microsoft.com/office/powerpoint/2010/main" xmlns="" val="126145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Entering Actual Values for Tasks</a:t>
            </a:r>
            <a:endParaRPr lang="en-US" dirty="0"/>
          </a:p>
        </p:txBody>
      </p:sp>
      <p:sp>
        <p:nvSpPr>
          <p:cNvPr id="3" name="Content Placeholder 2"/>
          <p:cNvSpPr>
            <a:spLocks noGrp="1"/>
          </p:cNvSpPr>
          <p:nvPr>
            <p:ph sz="quarter" idx="1"/>
          </p:nvPr>
        </p:nvSpPr>
        <p:spPr>
          <a:xfrm>
            <a:off x="152400" y="1527048"/>
            <a:ext cx="8839200" cy="5026152"/>
          </a:xfrm>
        </p:spPr>
        <p:txBody>
          <a:bodyPr>
            <a:normAutofit fontScale="92500" lnSpcReduction="10000"/>
          </a:bodyPr>
          <a:lstStyle/>
          <a:p>
            <a:pPr algn="just"/>
            <a:r>
              <a:rPr lang="en-US" sz="2800" dirty="0"/>
              <a:t>A more detailed way to keep your schedule up to date is to record what actually happens for each task in your project. You can record each task’s actual start, finish, work, and duration values.</a:t>
            </a:r>
          </a:p>
          <a:p>
            <a:pPr algn="just"/>
            <a:r>
              <a:rPr lang="en-US" sz="2800" dirty="0"/>
              <a:t>click the name of task 5, </a:t>
            </a:r>
            <a:r>
              <a:rPr lang="en-US" sz="2800" b="1" dirty="0"/>
              <a:t>Hold auditions</a:t>
            </a:r>
          </a:p>
          <a:p>
            <a:pPr algn="just"/>
            <a:r>
              <a:rPr lang="en-US" sz="2800" dirty="0"/>
              <a:t>On the </a:t>
            </a:r>
            <a:r>
              <a:rPr lang="en-US" sz="2800" b="1" dirty="0">
                <a:hlinkClick r:id="rId2" action="ppaction://hlinkfile"/>
              </a:rPr>
              <a:t>View</a:t>
            </a:r>
            <a:r>
              <a:rPr lang="en-US" sz="2800" dirty="0"/>
              <a:t> menu, point to </a:t>
            </a:r>
            <a:r>
              <a:rPr lang="en-US" sz="2800" b="1" dirty="0"/>
              <a:t>Table: Entry,</a:t>
            </a:r>
            <a:r>
              <a:rPr lang="en-US" sz="2800" dirty="0"/>
              <a:t> and click </a:t>
            </a:r>
            <a:r>
              <a:rPr lang="en-US" sz="2800" b="1" dirty="0">
                <a:hlinkClick r:id="rId3" action="ppaction://hlinkfile"/>
              </a:rPr>
              <a:t>Work</a:t>
            </a:r>
            <a:r>
              <a:rPr lang="en-US" sz="2800" dirty="0"/>
              <a:t>.</a:t>
            </a:r>
          </a:p>
          <a:p>
            <a:pPr algn="just"/>
            <a:r>
              <a:rPr lang="en-US" sz="2800" dirty="0"/>
              <a:t>In the </a:t>
            </a:r>
            <a:r>
              <a:rPr lang="en-US" sz="2800" b="1" dirty="0">
                <a:hlinkClick r:id="rId4" action="ppaction://hlinkfile"/>
              </a:rPr>
              <a:t>Actual</a:t>
            </a:r>
            <a:r>
              <a:rPr lang="en-US" sz="2800" dirty="0"/>
              <a:t> field for task 5, type or select 80, and then press Enter</a:t>
            </a:r>
          </a:p>
          <a:p>
            <a:pPr algn="just"/>
            <a:r>
              <a:rPr lang="en-US" sz="2800" dirty="0"/>
              <a:t>In the </a:t>
            </a:r>
            <a:r>
              <a:rPr lang="en-US" sz="2800" b="1" dirty="0"/>
              <a:t>Task Name</a:t>
            </a:r>
            <a:r>
              <a:rPr lang="en-US" sz="2800" dirty="0"/>
              <a:t> column, click task 8, </a:t>
            </a:r>
            <a:r>
              <a:rPr lang="en-US" sz="2800" b="1" dirty="0"/>
              <a:t>Rehearse</a:t>
            </a:r>
            <a:r>
              <a:rPr lang="en-US" sz="2800" dirty="0"/>
              <a:t>.</a:t>
            </a:r>
          </a:p>
          <a:p>
            <a:pPr algn="just"/>
            <a:r>
              <a:rPr lang="en-US" sz="2800" dirty="0"/>
              <a:t>On the </a:t>
            </a:r>
            <a:r>
              <a:rPr lang="en-US" sz="2800" b="1" dirty="0"/>
              <a:t>Tools</a:t>
            </a:r>
            <a:r>
              <a:rPr lang="en-US" sz="2800" dirty="0"/>
              <a:t> menu, point to </a:t>
            </a:r>
            <a:r>
              <a:rPr lang="en-US" sz="2800" b="1" dirty="0">
                <a:hlinkClick r:id="rId5" action="ppaction://hlinkfile"/>
              </a:rPr>
              <a:t>Tracking,</a:t>
            </a:r>
            <a:r>
              <a:rPr lang="en-US" sz="2800" dirty="0"/>
              <a:t> and then click </a:t>
            </a:r>
            <a:r>
              <a:rPr lang="en-US" sz="2800" b="1" dirty="0"/>
              <a:t>Update Tasks</a:t>
            </a:r>
          </a:p>
          <a:p>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7</a:t>
            </a:fld>
            <a:endParaRPr lang="en-US"/>
          </a:p>
        </p:txBody>
      </p:sp>
    </p:spTree>
    <p:extLst>
      <p:ext uri="{BB962C8B-B14F-4D97-AF65-F5344CB8AC3E}">
        <p14:creationId xmlns:p14="http://schemas.microsoft.com/office/powerpoint/2010/main" xmlns="" val="302129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Entering Actual Values for Tasks</a:t>
            </a:r>
            <a:endParaRPr lang="en-US" dirty="0"/>
          </a:p>
        </p:txBody>
      </p:sp>
      <p:sp>
        <p:nvSpPr>
          <p:cNvPr id="3" name="Content Placeholder 2"/>
          <p:cNvSpPr>
            <a:spLocks noGrp="1"/>
          </p:cNvSpPr>
          <p:nvPr>
            <p:ph sz="quarter" idx="1"/>
          </p:nvPr>
        </p:nvSpPr>
        <p:spPr>
          <a:xfrm>
            <a:off x="152400" y="1527048"/>
            <a:ext cx="8915400" cy="4949952"/>
          </a:xfrm>
        </p:spPr>
        <p:txBody>
          <a:bodyPr>
            <a:normAutofit fontScale="92500" lnSpcReduction="20000"/>
          </a:bodyPr>
          <a:lstStyle/>
          <a:p>
            <a:pPr algn="just"/>
            <a:r>
              <a:rPr lang="en-US" sz="2800" dirty="0"/>
              <a:t>In the </a:t>
            </a:r>
            <a:r>
              <a:rPr lang="en-US" sz="2800" b="1" dirty="0"/>
              <a:t>Start </a:t>
            </a:r>
            <a:r>
              <a:rPr lang="en-US" sz="2800" dirty="0"/>
              <a:t>field in the </a:t>
            </a:r>
            <a:r>
              <a:rPr lang="en-US" sz="2800" b="1" dirty="0">
                <a:hlinkClick r:id="rId2" action="ppaction://hlinkfile"/>
              </a:rPr>
              <a:t>Actual</a:t>
            </a:r>
            <a:r>
              <a:rPr lang="en-US" sz="2800" dirty="0"/>
              <a:t> box on the left side of the dialog box, type or select </a:t>
            </a:r>
            <a:r>
              <a:rPr lang="en-US" sz="2800" dirty="0" smtClean="0"/>
              <a:t>25/11/12</a:t>
            </a:r>
            <a:r>
              <a:rPr lang="en-US" sz="2800" dirty="0" smtClean="0"/>
              <a:t>.</a:t>
            </a:r>
            <a:endParaRPr lang="en-US" sz="2800" dirty="0"/>
          </a:p>
          <a:p>
            <a:pPr algn="just"/>
            <a:r>
              <a:rPr lang="en-US" sz="2800" dirty="0"/>
              <a:t>In the </a:t>
            </a:r>
            <a:r>
              <a:rPr lang="en-US" sz="2800" b="1" dirty="0"/>
              <a:t>Actual </a:t>
            </a:r>
            <a:r>
              <a:rPr lang="en-US" sz="2800" b="1" dirty="0" err="1"/>
              <a:t>dur</a:t>
            </a:r>
            <a:r>
              <a:rPr lang="en-US" sz="2800" dirty="0"/>
              <a:t> field, type or select 3d</a:t>
            </a:r>
          </a:p>
          <a:p>
            <a:pPr algn="just"/>
            <a:r>
              <a:rPr lang="en-US" sz="2800" dirty="0"/>
              <a:t>Click </a:t>
            </a:r>
            <a:r>
              <a:rPr lang="en-US" sz="2800" b="1" dirty="0"/>
              <a:t>OK</a:t>
            </a:r>
            <a:r>
              <a:rPr lang="en-US" sz="2800" dirty="0"/>
              <a:t>.</a:t>
            </a:r>
          </a:p>
          <a:p>
            <a:pPr algn="just"/>
            <a:r>
              <a:rPr lang="en-US" sz="2800" dirty="0"/>
              <a:t>In the </a:t>
            </a:r>
            <a:r>
              <a:rPr lang="en-US" sz="2800" b="1" dirty="0"/>
              <a:t>Task Name</a:t>
            </a:r>
            <a:r>
              <a:rPr lang="en-US" sz="2800" dirty="0"/>
              <a:t> column, click task 9, </a:t>
            </a:r>
            <a:r>
              <a:rPr lang="en-US" sz="2800" b="1" dirty="0"/>
              <a:t>Shoot Video</a:t>
            </a:r>
          </a:p>
          <a:p>
            <a:pPr algn="just"/>
            <a:r>
              <a:rPr lang="en-US" sz="2800" dirty="0"/>
              <a:t>On the </a:t>
            </a:r>
            <a:r>
              <a:rPr lang="en-US" sz="2800" b="1" dirty="0"/>
              <a:t>Tools</a:t>
            </a:r>
            <a:r>
              <a:rPr lang="en-US" sz="2800" dirty="0"/>
              <a:t> menu, point to </a:t>
            </a:r>
            <a:r>
              <a:rPr lang="en-US" sz="2800" b="1" dirty="0">
                <a:hlinkClick r:id="rId3" action="ppaction://hlinkfile"/>
              </a:rPr>
              <a:t>Tracking,</a:t>
            </a:r>
            <a:r>
              <a:rPr lang="en-US" sz="2800" dirty="0"/>
              <a:t> and then click </a:t>
            </a:r>
            <a:r>
              <a:rPr lang="en-US" sz="2800" b="1" dirty="0"/>
              <a:t>Update Tasks</a:t>
            </a:r>
            <a:r>
              <a:rPr lang="en-US" sz="2800" dirty="0"/>
              <a:t>.</a:t>
            </a:r>
          </a:p>
          <a:p>
            <a:pPr algn="just"/>
            <a:r>
              <a:rPr lang="en-US" sz="2800" dirty="0"/>
              <a:t>In the </a:t>
            </a:r>
            <a:r>
              <a:rPr lang="en-US" sz="2800" b="1" dirty="0"/>
              <a:t>Actual </a:t>
            </a:r>
            <a:r>
              <a:rPr lang="en-US" sz="2800" b="1" dirty="0" err="1"/>
              <a:t>dur</a:t>
            </a:r>
            <a:r>
              <a:rPr lang="en-US" sz="2800" dirty="0"/>
              <a:t> field, type or select 3d, and then click </a:t>
            </a:r>
            <a:r>
              <a:rPr lang="en-US" sz="2800" b="1" dirty="0"/>
              <a:t>OK</a:t>
            </a:r>
            <a:r>
              <a:rPr lang="en-US" sz="2800" dirty="0"/>
              <a:t>.</a:t>
            </a:r>
          </a:p>
          <a:p>
            <a:pPr algn="just"/>
            <a:r>
              <a:rPr lang="en-US" sz="2800" dirty="0"/>
              <a:t>On the Standard toolbar, click </a:t>
            </a:r>
            <a:r>
              <a:rPr lang="en-US" sz="2800" b="1" dirty="0"/>
              <a:t>Scroll To Task</a:t>
            </a:r>
          </a:p>
          <a:p>
            <a:pPr algn="just"/>
            <a:r>
              <a:rPr lang="en-US" sz="2800" dirty="0"/>
              <a:t>On the </a:t>
            </a:r>
            <a:r>
              <a:rPr lang="en-US" sz="2800" b="1" dirty="0">
                <a:hlinkClick r:id="rId4" action="ppaction://hlinkfile"/>
              </a:rPr>
              <a:t>View </a:t>
            </a:r>
            <a:r>
              <a:rPr lang="en-US" sz="2800" dirty="0"/>
              <a:t>menu, point to </a:t>
            </a:r>
            <a:r>
              <a:rPr lang="en-US" sz="2800" b="1" dirty="0"/>
              <a:t>Toolbars</a:t>
            </a:r>
            <a:r>
              <a:rPr lang="en-US" sz="2800" dirty="0"/>
              <a:t> and then click </a:t>
            </a:r>
            <a:r>
              <a:rPr lang="en-US" sz="2800" b="1" dirty="0">
                <a:hlinkClick r:id="rId3" action="ppaction://hlinkfile"/>
              </a:rPr>
              <a:t>Tracking</a:t>
            </a:r>
            <a:r>
              <a:rPr lang="en-US" sz="2800" dirty="0" smtClean="0"/>
              <a:t>.</a:t>
            </a:r>
          </a:p>
          <a:p>
            <a:pPr algn="just"/>
            <a:r>
              <a:rPr lang="en-US" sz="2800" dirty="0"/>
              <a:t>Project hides the Tracking toolbar</a:t>
            </a:r>
          </a:p>
          <a:p>
            <a:pPr algn="just"/>
            <a:endParaRPr lang="en-US" dirty="0"/>
          </a:p>
        </p:txBody>
      </p:sp>
      <p:sp>
        <p:nvSpPr>
          <p:cNvPr id="4" name="Slide Number Placeholder 3"/>
          <p:cNvSpPr>
            <a:spLocks noGrp="1"/>
          </p:cNvSpPr>
          <p:nvPr>
            <p:ph type="sldNum" sz="quarter" idx="12"/>
          </p:nvPr>
        </p:nvSpPr>
        <p:spPr/>
        <p:txBody>
          <a:bodyPr/>
          <a:lstStyle/>
          <a:p>
            <a:fld id="{C4028C7F-52C4-45E6-864A-59D6E5D98309}" type="slidenum">
              <a:rPr lang="en-US" smtClean="0"/>
              <a:pPr/>
              <a:t>8</a:t>
            </a:fld>
            <a:endParaRPr lang="en-US"/>
          </a:p>
        </p:txBody>
      </p:sp>
    </p:spTree>
    <p:extLst>
      <p:ext uri="{BB962C8B-B14F-4D97-AF65-F5344CB8AC3E}">
        <p14:creationId xmlns:p14="http://schemas.microsoft.com/office/powerpoint/2010/main" xmlns="" val="1217727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352800"/>
            <a:ext cx="7772400" cy="2286000"/>
          </a:xfrm>
        </p:spPr>
        <p:txBody>
          <a:bodyPr>
            <a:normAutofit/>
          </a:bodyPr>
          <a:lstStyle/>
          <a:p>
            <a:pPr lvl="0"/>
            <a:r>
              <a:rPr lang="en-US" sz="4800" dirty="0"/>
              <a:t>Advanced Project Scheduling</a:t>
            </a:r>
          </a:p>
        </p:txBody>
      </p:sp>
      <p:sp>
        <p:nvSpPr>
          <p:cNvPr id="2" name="Title 1"/>
          <p:cNvSpPr>
            <a:spLocks noGrp="1"/>
          </p:cNvSpPr>
          <p:nvPr>
            <p:ph type="ctrTitle"/>
          </p:nvPr>
        </p:nvSpPr>
        <p:spPr>
          <a:xfrm>
            <a:off x="609600" y="304800"/>
            <a:ext cx="7772400" cy="1470025"/>
          </a:xfrm>
        </p:spPr>
        <p:txBody>
          <a:bodyPr/>
          <a:lstStyle/>
          <a:p>
            <a:pPr lvl="0"/>
            <a:r>
              <a:rPr lang="en-US" sz="8800" b="1" dirty="0"/>
              <a:t>Part 2 :</a:t>
            </a:r>
            <a:r>
              <a:rPr lang="en-US" b="1" dirty="0"/>
              <a:t> </a:t>
            </a:r>
            <a:endParaRPr lang="en-US" dirty="0"/>
          </a:p>
        </p:txBody>
      </p:sp>
    </p:spTree>
    <p:extLst>
      <p:ext uri="{BB962C8B-B14F-4D97-AF65-F5344CB8AC3E}">
        <p14:creationId xmlns:p14="http://schemas.microsoft.com/office/powerpoint/2010/main" xmlns="" val="31164910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322</TotalTime>
  <Words>1131</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Introduction to MS Project 2007</vt:lpstr>
      <vt:lpstr>Tracking Progress on Tasks</vt:lpstr>
      <vt:lpstr>Saving a Project Baseline</vt:lpstr>
      <vt:lpstr>Saving a Project Baseline</vt:lpstr>
      <vt:lpstr>Tracking a Project as Scheduled</vt:lpstr>
      <vt:lpstr>Entering a Task’s Completion Percentage</vt:lpstr>
      <vt:lpstr>Entering Actual Values for Tasks</vt:lpstr>
      <vt:lpstr>Entering Actual Values for Tasks</vt:lpstr>
      <vt:lpstr>Part 2 : </vt:lpstr>
      <vt:lpstr>Fine-Tuning Task Details</vt:lpstr>
      <vt:lpstr>Adjusting Task Relationships</vt:lpstr>
      <vt:lpstr>Adjusting Task Relationships</vt:lpstr>
      <vt:lpstr>Adjusting Task Relationships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MS Project 2007</dc:title>
  <dc:creator>Husnain Khan</dc:creator>
  <cp:lastModifiedBy>HANIF</cp:lastModifiedBy>
  <cp:revision>39</cp:revision>
  <dcterms:created xsi:type="dcterms:W3CDTF">2012-02-26T03:34:52Z</dcterms:created>
  <dcterms:modified xsi:type="dcterms:W3CDTF">2012-11-25T07:34:57Z</dcterms:modified>
</cp:coreProperties>
</file>