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57" r:id="rId2"/>
    <p:sldId id="286" r:id="rId3"/>
    <p:sldId id="273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B85A8A-045D-4226-AFAF-A1EFBDBB727E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221840-7F31-4F68-97BF-FB4128F6C3BF}">
      <dgm:prSet/>
      <dgm:spPr/>
      <dgm:t>
        <a:bodyPr/>
        <a:lstStyle/>
        <a:p>
          <a:pPr rtl="0"/>
          <a:r>
            <a:rPr lang="en-US" dirty="0" smtClean="0"/>
            <a:t>END of </a:t>
          </a:r>
          <a:r>
            <a:rPr lang="en-US" smtClean="0"/>
            <a:t>Tutorial 5</a:t>
          </a:r>
          <a:endParaRPr lang="en-US" dirty="0"/>
        </a:p>
      </dgm:t>
    </dgm:pt>
    <dgm:pt modelId="{53E46097-4215-48A1-B855-1FB749E6651B}" type="parTrans" cxnId="{62AF701A-6607-4FE9-A6CE-CE7FDF3A2F4A}">
      <dgm:prSet/>
      <dgm:spPr/>
      <dgm:t>
        <a:bodyPr/>
        <a:lstStyle/>
        <a:p>
          <a:endParaRPr lang="en-US"/>
        </a:p>
      </dgm:t>
    </dgm:pt>
    <dgm:pt modelId="{450F8C6B-E239-437B-A22F-B4A95EB97AC4}" type="sibTrans" cxnId="{62AF701A-6607-4FE9-A6CE-CE7FDF3A2F4A}">
      <dgm:prSet/>
      <dgm:spPr/>
      <dgm:t>
        <a:bodyPr/>
        <a:lstStyle/>
        <a:p>
          <a:endParaRPr lang="en-US"/>
        </a:p>
      </dgm:t>
    </dgm:pt>
    <dgm:pt modelId="{699442C6-C552-4DCD-8A4E-0B4E70825065}" type="pres">
      <dgm:prSet presAssocID="{8CB85A8A-045D-4226-AFAF-A1EFBDBB727E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A76D999-9FA3-4EA2-8A48-231D86EA0E08}" type="pres">
      <dgm:prSet presAssocID="{37221840-7F31-4F68-97BF-FB4128F6C3BF}" presName="circ1TxSh" presStyleLbl="vennNode1" presStyleIdx="0" presStyleCnt="1"/>
      <dgm:spPr/>
      <dgm:t>
        <a:bodyPr/>
        <a:lstStyle/>
        <a:p>
          <a:endParaRPr lang="en-US"/>
        </a:p>
      </dgm:t>
    </dgm:pt>
  </dgm:ptLst>
  <dgm:cxnLst>
    <dgm:cxn modelId="{D3D6B947-BFF5-4E80-92AB-6ED7CC71D8D2}" type="presOf" srcId="{37221840-7F31-4F68-97BF-FB4128F6C3BF}" destId="{BA76D999-9FA3-4EA2-8A48-231D86EA0E08}" srcOrd="0" destOrd="0" presId="urn:microsoft.com/office/officeart/2005/8/layout/venn1"/>
    <dgm:cxn modelId="{49B0ABAE-0CFE-412B-B43A-5DA966519DFC}" type="presOf" srcId="{8CB85A8A-045D-4226-AFAF-A1EFBDBB727E}" destId="{699442C6-C552-4DCD-8A4E-0B4E70825065}" srcOrd="0" destOrd="0" presId="urn:microsoft.com/office/officeart/2005/8/layout/venn1"/>
    <dgm:cxn modelId="{62AF701A-6607-4FE9-A6CE-CE7FDF3A2F4A}" srcId="{8CB85A8A-045D-4226-AFAF-A1EFBDBB727E}" destId="{37221840-7F31-4F68-97BF-FB4128F6C3BF}" srcOrd="0" destOrd="0" parTransId="{53E46097-4215-48A1-B855-1FB749E6651B}" sibTransId="{450F8C6B-E239-437B-A22F-B4A95EB97AC4}"/>
    <dgm:cxn modelId="{D466E72F-23EC-4937-8280-4A766EA26750}" type="presParOf" srcId="{699442C6-C552-4DCD-8A4E-0B4E70825065}" destId="{BA76D999-9FA3-4EA2-8A48-231D86EA0E08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76D999-9FA3-4EA2-8A48-231D86EA0E08}">
      <dsp:nvSpPr>
        <dsp:cNvPr id="0" name=""/>
        <dsp:cNvSpPr/>
      </dsp:nvSpPr>
      <dsp:spPr>
        <a:xfrm>
          <a:off x="1318418" y="0"/>
          <a:ext cx="5592763" cy="55927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END of </a:t>
          </a:r>
          <a:r>
            <a:rPr lang="en-US" sz="6500" kern="1200" smtClean="0"/>
            <a:t>Tutorial </a:t>
          </a:r>
          <a:r>
            <a:rPr lang="en-US" sz="6500" kern="1200" smtClean="0"/>
            <a:t>5</a:t>
          </a:r>
          <a:endParaRPr lang="en-US" sz="6500" kern="1200" dirty="0"/>
        </a:p>
      </dsp:txBody>
      <dsp:txXfrm>
        <a:off x="2137459" y="819041"/>
        <a:ext cx="3954681" cy="39546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1C45A-50EA-408D-9685-80205FBC70EA}" type="datetimeFigureOut">
              <a:rPr lang="en-US" smtClean="0"/>
              <a:pPr/>
              <a:t>11/17/2012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B4DECE-2F2B-467C-9A14-31CE18E72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3017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DA152-AA23-4884-816C-938CA0860E6C}" type="datetime1">
              <a:rPr lang="en-US" smtClean="0"/>
              <a:pPr/>
              <a:t>11/17/2012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4028C7F-52C4-45E6-864A-59D6E5D983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46634-90A8-43BD-90D2-454ADD559D20}" type="datetime1">
              <a:rPr lang="en-US" smtClean="0"/>
              <a:pPr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8C7F-52C4-45E6-864A-59D6E5D98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4028C7F-52C4-45E6-864A-59D6E5D983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3B06-5C93-4EE3-B655-1BF50763B151}" type="datetime1">
              <a:rPr lang="en-US" smtClean="0"/>
              <a:pPr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851C-F0B6-461E-8688-EA04653F4ABC}" type="datetime1">
              <a:rPr lang="en-US" smtClean="0"/>
              <a:pPr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4028C7F-52C4-45E6-864A-59D6E5D983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5ABB-F63D-42B2-AFFE-F519B3E6E951}" type="datetime1">
              <a:rPr lang="en-US" smtClean="0"/>
              <a:pPr/>
              <a:t>11/17/2012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4028C7F-52C4-45E6-864A-59D6E5D983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00157CA-06DE-4BC0-A355-9ECECC851B22}" type="datetime1">
              <a:rPr lang="en-US" smtClean="0"/>
              <a:pPr/>
              <a:t>11/17/2012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8C7F-52C4-45E6-864A-59D6E5D983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0C6E4-6570-4165-AD00-4FE3829DBAC2}" type="datetime1">
              <a:rPr lang="en-US" smtClean="0"/>
              <a:pPr/>
              <a:t>11/17/2012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4028C7F-52C4-45E6-864A-59D6E5D983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19E3-F622-4234-B85E-0C64F8CABDD2}" type="datetime1">
              <a:rPr lang="en-US" smtClean="0"/>
              <a:pPr/>
              <a:t>11/17/2012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4028C7F-52C4-45E6-864A-59D6E5D98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7AC3-746F-47C1-A370-22A9DD4FD005}" type="datetime1">
              <a:rPr lang="en-US" smtClean="0"/>
              <a:pPr/>
              <a:t>11/17/2012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028C7F-52C4-45E6-864A-59D6E5D98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4028C7F-52C4-45E6-864A-59D6E5D983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E7FE-17F9-4139-B1E1-7F2386A68243}" type="datetime1">
              <a:rPr lang="en-US" smtClean="0"/>
              <a:pPr/>
              <a:t>11/17/2012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4028C7F-52C4-45E6-864A-59D6E5D983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B53B2C4-DEFA-4684-8D3E-D7D72BE4C9E9}" type="datetime1">
              <a:rPr lang="en-US" smtClean="0"/>
              <a:pPr/>
              <a:t>11/17/2012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6ED5770-D139-4A6A-BD9B-420D30338644}" type="datetime1">
              <a:rPr lang="en-US" smtClean="0"/>
              <a:pPr/>
              <a:t>11/17/2012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4028C7F-52C4-45E6-864A-59D6E5D983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k:@MSITStore:I:\SWE%20466%20(2012%20spring)\ebooksclub.org__Microsoft__Office_Project_2007_Step_by_Step__Step_By_Step__Microsoft__.chm::/final/BBL0217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k:@MSITStore:I:\SWE%20466%20(2012%20spring)\ebooksclub.org__Microsoft__Office_Project_2007_Step_by_Step__Step_By_Step__Microsoft__.chm::/final/BBL0217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k:@MSITStore:I:\SWE%20466%20(2012%20spring)\ebooksclub.org__Microsoft__Office_Project_2007_Step_by_Step__Step_By_Step__Microsoft__.chm::/final/BBL0201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k:@MSITStore:I:\SWE%20466%20(2012%20spring)\ebooksclub.org__Microsoft__Office_Project_2007_Step_by_Step__Step_By_Step__Microsoft__.chm::/final/BBL0213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k:@MSITStore:I:\SWE%20466%20(2012%20spring)\ebooksclub.org__Microsoft__Office_Project_2007_Step_by_Step__Step_By_Step__Microsoft__.chm::/final/BBL0201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k:@MSITStore:I:\SWE%20466%20(2012%20spring)\ebooksclub.org__Microsoft__Office_Project_2007_Step_by_Step__Step_By_Step__Microsoft__.chm::/final/BBL0216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k:@MSITStore:I:\SWE%20466%20(2012%20spring)\ebooksclub.org__Microsoft__Office_Project_2007_Step_by_Step__Step_By_Step__Microsoft__.chm::/final/BBL0201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k:@MSITStore:I:\SWE%20466%20(2012%20spring)\ebooksclub.org__Microsoft__Office_Project_2007_Step_by_Step__Step_By_Step__Microsoft__.chm::/final/BBL0202.html" TargetMode="External"/><Relationship Id="rId2" Type="http://schemas.openxmlformats.org/officeDocument/2006/relationships/hyperlink" Target="mk:@MSITStore:I:\SWE%20466%20(2012%20spring)\ebooksclub.org__Microsoft__Office_Project_2007_Step_by_Step__Step_By_Step__Microsoft__.chm::/final/BBL0217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k:@MSITStore:I:\SWE%20466%20(2012%20spring)\ebooksclub.org__Microsoft__Office_Project_2007_Step_by_Step__Step_By_Step__Microsoft__.chm::/final/BBL0217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k:@MSITStore:I:\SWE%20466%20(2012%20spring)\ebooksclub.org__Microsoft__Office_Project_2007_Step_by_Step__Step_By_Step__Microsoft__.chm::/final/BBL0217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352800"/>
            <a:ext cx="7772400" cy="30480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Tutorial 5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Instructor: Hanif Ullah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Email ID: </a:t>
            </a:r>
            <a:r>
              <a:rPr lang="en-US" sz="2400" cap="none" dirty="0" smtClean="0">
                <a:solidFill>
                  <a:schemeClr val="tx1"/>
                </a:solidFill>
              </a:rPr>
              <a:t>hanif.ksu@hotmail.com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Office #: 2029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Date: </a:t>
            </a:r>
            <a:r>
              <a:rPr lang="en-US" sz="2400" dirty="0" smtClean="0">
                <a:solidFill>
                  <a:schemeClr val="tx1"/>
                </a:solidFill>
              </a:rPr>
              <a:t>18/11/2012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Introduction to MS Project 2007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444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Drawing on a Gantt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7048"/>
            <a:ext cx="9067800" cy="494995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Click </a:t>
            </a:r>
            <a:r>
              <a:rPr lang="en-US" dirty="0"/>
              <a:t>the </a:t>
            </a:r>
            <a:r>
              <a:rPr lang="en-US" b="1" dirty="0"/>
              <a:t>Line &amp; Fill</a:t>
            </a:r>
            <a:r>
              <a:rPr lang="en-US" dirty="0"/>
              <a:t> tab if it is not already selected.</a:t>
            </a:r>
          </a:p>
          <a:p>
            <a:pPr algn="just"/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b="1" dirty="0"/>
              <a:t>Color</a:t>
            </a:r>
            <a:r>
              <a:rPr lang="en-US" dirty="0"/>
              <a:t> box under the </a:t>
            </a:r>
            <a:r>
              <a:rPr lang="en-US" b="1" dirty="0"/>
              <a:t>Fill</a:t>
            </a:r>
            <a:r>
              <a:rPr lang="en-US" dirty="0"/>
              <a:t> label, click </a:t>
            </a:r>
            <a:r>
              <a:rPr lang="en-US" b="1" dirty="0"/>
              <a:t>Yellow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Next, you’ll attach the text box to a specific date on the timescale.</a:t>
            </a:r>
          </a:p>
          <a:p>
            <a:pPr algn="just"/>
            <a:r>
              <a:rPr lang="en-US" dirty="0" smtClean="0"/>
              <a:t>Click </a:t>
            </a:r>
            <a:r>
              <a:rPr lang="en-US" dirty="0"/>
              <a:t>the </a:t>
            </a:r>
            <a:r>
              <a:rPr lang="en-US" b="1" dirty="0"/>
              <a:t>Size &amp; Position</a:t>
            </a:r>
            <a:r>
              <a:rPr lang="en-US" dirty="0"/>
              <a:t> tab.</a:t>
            </a:r>
          </a:p>
          <a:p>
            <a:pPr algn="just"/>
            <a:r>
              <a:rPr lang="en-US" dirty="0" smtClean="0"/>
              <a:t>Make </a:t>
            </a:r>
            <a:r>
              <a:rPr lang="en-US" dirty="0"/>
              <a:t>sure that </a:t>
            </a:r>
            <a:r>
              <a:rPr lang="en-US" b="1" dirty="0"/>
              <a:t>Attach To Timescale</a:t>
            </a:r>
            <a:r>
              <a:rPr lang="en-US" dirty="0"/>
              <a:t> is selected, and in the </a:t>
            </a:r>
            <a:r>
              <a:rPr lang="en-US" b="1" dirty="0"/>
              <a:t>Date</a:t>
            </a:r>
            <a:r>
              <a:rPr lang="en-US" dirty="0"/>
              <a:t> box, type or click </a:t>
            </a:r>
            <a:r>
              <a:rPr lang="en-US" dirty="0" smtClean="0"/>
              <a:t>11/03/2012. </a:t>
            </a:r>
            <a:endParaRPr lang="en-US" dirty="0"/>
          </a:p>
          <a:p>
            <a:pPr algn="just"/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b="1" dirty="0"/>
              <a:t>Vertical</a:t>
            </a:r>
            <a:r>
              <a:rPr lang="en-US" dirty="0"/>
              <a:t> box under </a:t>
            </a:r>
            <a:r>
              <a:rPr lang="en-US" b="1" dirty="0"/>
              <a:t>Attach To Timescale,</a:t>
            </a:r>
            <a:r>
              <a:rPr lang="en-US" dirty="0"/>
              <a:t> type 2.75 (this is the number of inches below the timescale where the top of the box will be positioned), and then click </a:t>
            </a:r>
            <a:r>
              <a:rPr lang="en-US" b="1" dirty="0"/>
              <a:t>OK</a:t>
            </a:r>
            <a:r>
              <a:rPr lang="en-US" dirty="0"/>
              <a:t> to close the Format Drawing dialog box.</a:t>
            </a:r>
          </a:p>
          <a:p>
            <a:pPr algn="just"/>
            <a:r>
              <a:rPr lang="en-US" dirty="0"/>
              <a:t>Project colors the text box yellow and positions it below the timescale near the date you specified.</a:t>
            </a:r>
          </a:p>
          <a:p>
            <a:pPr algn="just"/>
            <a:r>
              <a:rPr lang="en-US" dirty="0" smtClean="0"/>
              <a:t>Click </a:t>
            </a:r>
            <a:r>
              <a:rPr lang="en-US" dirty="0"/>
              <a:t>in an empty area of the Gantt Chart view to unselect the text box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On the </a:t>
            </a:r>
            <a:r>
              <a:rPr lang="en-US" b="1" dirty="0">
                <a:hlinkClick r:id="rId2" action="ppaction://hlinkfile"/>
              </a:rPr>
              <a:t>View</a:t>
            </a:r>
            <a:r>
              <a:rPr lang="en-US" dirty="0"/>
              <a:t> menu, point to </a:t>
            </a:r>
            <a:r>
              <a:rPr lang="en-US" b="1" dirty="0"/>
              <a:t>Toolbars,</a:t>
            </a:r>
            <a:r>
              <a:rPr lang="en-US" dirty="0"/>
              <a:t> and then click </a:t>
            </a:r>
            <a:r>
              <a:rPr lang="en-US" b="1" dirty="0"/>
              <a:t>Drawing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8C7F-52C4-45E6-864A-59D6E5D9830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8388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Formatting Text in a </a:t>
            </a:r>
            <a:r>
              <a:rPr lang="en-US" b="1" dirty="0" smtClean="0"/>
              <a:t>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7048"/>
            <a:ext cx="9067800" cy="479755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You can format text in tables, such as task names in a Gantt Chart view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In this exercise, you switch to a different view and then use text styles and direct formatting to change the appearance of the text in that view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On the </a:t>
            </a:r>
            <a:r>
              <a:rPr lang="en-US" b="1" dirty="0">
                <a:hlinkClick r:id="rId2" action="ppaction://hlinkfile"/>
              </a:rPr>
              <a:t>View</a:t>
            </a:r>
            <a:r>
              <a:rPr lang="en-US" dirty="0"/>
              <a:t> menu, click </a:t>
            </a:r>
            <a:r>
              <a:rPr lang="en-US" b="1" dirty="0"/>
              <a:t>More Views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In the </a:t>
            </a:r>
            <a:r>
              <a:rPr lang="en-US" b="1" dirty="0"/>
              <a:t>Views</a:t>
            </a:r>
            <a:r>
              <a:rPr lang="en-US" dirty="0"/>
              <a:t> box, click </a:t>
            </a:r>
            <a:r>
              <a:rPr lang="en-US" b="1" dirty="0"/>
              <a:t>Task Sheet,</a:t>
            </a:r>
            <a:r>
              <a:rPr lang="en-US" dirty="0"/>
              <a:t> and then click </a:t>
            </a:r>
            <a:r>
              <a:rPr lang="en-US" b="1" dirty="0"/>
              <a:t>Apply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On the </a:t>
            </a:r>
            <a:r>
              <a:rPr lang="en-US" b="1" dirty="0">
                <a:hlinkClick r:id="rId2" action="ppaction://hlinkfile"/>
              </a:rPr>
              <a:t>View</a:t>
            </a:r>
            <a:r>
              <a:rPr lang="en-US" dirty="0"/>
              <a:t> menu, point to </a:t>
            </a:r>
            <a:r>
              <a:rPr lang="en-US" b="1" dirty="0"/>
              <a:t>Table: Entry,</a:t>
            </a:r>
            <a:r>
              <a:rPr lang="en-US" dirty="0"/>
              <a:t> and then click </a:t>
            </a:r>
            <a:r>
              <a:rPr lang="en-US" b="1" dirty="0"/>
              <a:t>Summary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Next, you’ll change the way in which Project formats an entire category of information-in this case, summary tasks.</a:t>
            </a:r>
          </a:p>
          <a:p>
            <a:r>
              <a:rPr lang="en-US" dirty="0" smtClean="0"/>
              <a:t>On </a:t>
            </a:r>
            <a:r>
              <a:rPr lang="en-US" dirty="0"/>
              <a:t>the </a:t>
            </a:r>
            <a:r>
              <a:rPr lang="en-US" b="1" dirty="0"/>
              <a:t>Format</a:t>
            </a:r>
            <a:r>
              <a:rPr lang="en-US" dirty="0"/>
              <a:t> menu, click </a:t>
            </a:r>
            <a:r>
              <a:rPr lang="en-US" b="1" dirty="0"/>
              <a:t>Text Styles</a:t>
            </a:r>
            <a:r>
              <a:rPr lang="en-US" dirty="0" smtClean="0"/>
              <a:t>.</a:t>
            </a:r>
          </a:p>
          <a:p>
            <a:r>
              <a:rPr lang="en-US" dirty="0"/>
              <a:t>On the </a:t>
            </a:r>
            <a:r>
              <a:rPr lang="en-US" b="1" dirty="0"/>
              <a:t>Item to Change</a:t>
            </a:r>
            <a:r>
              <a:rPr lang="en-US" dirty="0"/>
              <a:t> list, click </a:t>
            </a:r>
            <a:r>
              <a:rPr lang="en-US" b="1" dirty="0"/>
              <a:t>Summary Tasks</a:t>
            </a:r>
            <a:r>
              <a:rPr lang="en-US" dirty="0" smtClean="0"/>
              <a:t>.</a:t>
            </a:r>
          </a:p>
          <a:p>
            <a:r>
              <a:rPr lang="en-US" dirty="0"/>
              <a:t>In the </a:t>
            </a:r>
            <a:r>
              <a:rPr lang="en-US" b="1" dirty="0"/>
              <a:t>Size</a:t>
            </a:r>
            <a:r>
              <a:rPr lang="en-US" dirty="0"/>
              <a:t> box, click </a:t>
            </a:r>
            <a:r>
              <a:rPr lang="en-US" b="1" dirty="0"/>
              <a:t>10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8C7F-52C4-45E6-864A-59D6E5D9830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4918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Formatting Text in a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487375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In the </a:t>
            </a:r>
            <a:r>
              <a:rPr lang="en-US" b="1" dirty="0"/>
              <a:t>Color</a:t>
            </a:r>
            <a:r>
              <a:rPr lang="en-US" dirty="0"/>
              <a:t> box, click </a:t>
            </a:r>
            <a:r>
              <a:rPr lang="en-US" b="1" dirty="0"/>
              <a:t>Blue</a:t>
            </a:r>
            <a:r>
              <a:rPr lang="en-US" dirty="0"/>
              <a:t>.</a:t>
            </a:r>
          </a:p>
          <a:p>
            <a:pPr algn="just"/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b="1" dirty="0"/>
              <a:t>Background Color</a:t>
            </a:r>
            <a:r>
              <a:rPr lang="en-US" dirty="0"/>
              <a:t> box, click </a:t>
            </a:r>
            <a:r>
              <a:rPr lang="en-US" b="1" dirty="0"/>
              <a:t>Silver</a:t>
            </a:r>
            <a:r>
              <a:rPr lang="en-US" dirty="0"/>
              <a:t>.</a:t>
            </a:r>
          </a:p>
          <a:p>
            <a:pPr algn="just"/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b="1" dirty="0"/>
              <a:t>Background Pattern</a:t>
            </a:r>
            <a:r>
              <a:rPr lang="en-US" dirty="0"/>
              <a:t> box, click the dark dot pattern at the bottom of the drop-down list. </a:t>
            </a:r>
          </a:p>
          <a:p>
            <a:pPr algn="just"/>
            <a:r>
              <a:rPr lang="en-US" dirty="0"/>
              <a:t>Click </a:t>
            </a:r>
            <a:r>
              <a:rPr lang="en-US" b="1" dirty="0"/>
              <a:t>OK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In the </a:t>
            </a:r>
            <a:r>
              <a:rPr lang="en-US" b="1" dirty="0"/>
              <a:t>Summary</a:t>
            </a:r>
            <a:r>
              <a:rPr lang="en-US" dirty="0"/>
              <a:t> table, click the </a:t>
            </a:r>
            <a:r>
              <a:rPr lang="en-US" b="1" dirty="0">
                <a:hlinkClick r:id="rId2" action="ppaction://hlinkfile"/>
              </a:rPr>
              <a:t>Cost</a:t>
            </a:r>
            <a:r>
              <a:rPr lang="en-US" dirty="0"/>
              <a:t> field for task 7, the </a:t>
            </a:r>
            <a:r>
              <a:rPr lang="en-US" i="1" dirty="0"/>
              <a:t>Production</a:t>
            </a:r>
            <a:r>
              <a:rPr lang="en-US" dirty="0"/>
              <a:t> summary task.</a:t>
            </a:r>
          </a:p>
          <a:p>
            <a:pPr algn="just"/>
            <a:r>
              <a:rPr lang="en-US" dirty="0" smtClean="0"/>
              <a:t>On </a:t>
            </a:r>
            <a:r>
              <a:rPr lang="en-US" dirty="0"/>
              <a:t>the </a:t>
            </a:r>
            <a:r>
              <a:rPr lang="en-US" b="1" dirty="0"/>
              <a:t>Format</a:t>
            </a:r>
            <a:r>
              <a:rPr lang="en-US" dirty="0"/>
              <a:t> menu, click </a:t>
            </a:r>
            <a:r>
              <a:rPr lang="en-US" b="1" dirty="0"/>
              <a:t>Font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In the </a:t>
            </a:r>
            <a:r>
              <a:rPr lang="en-US" b="1" dirty="0"/>
              <a:t>Font Style</a:t>
            </a:r>
            <a:r>
              <a:rPr lang="en-US" dirty="0"/>
              <a:t> box, click </a:t>
            </a:r>
            <a:r>
              <a:rPr lang="en-US" b="1" dirty="0"/>
              <a:t>Bold Italic</a:t>
            </a:r>
            <a:r>
              <a:rPr lang="en-US" dirty="0"/>
              <a:t>.</a:t>
            </a:r>
          </a:p>
          <a:p>
            <a:pPr algn="just"/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b="1" dirty="0"/>
              <a:t>Background Color</a:t>
            </a:r>
            <a:r>
              <a:rPr lang="en-US" dirty="0"/>
              <a:t> box, click </a:t>
            </a:r>
            <a:r>
              <a:rPr lang="en-US" b="1" dirty="0"/>
              <a:t>Yellow</a:t>
            </a:r>
            <a:r>
              <a:rPr lang="en-US" dirty="0"/>
              <a:t>. </a:t>
            </a:r>
          </a:p>
          <a:p>
            <a:pPr algn="just"/>
            <a:r>
              <a:rPr lang="en-US" dirty="0"/>
              <a:t>Click </a:t>
            </a:r>
            <a:r>
              <a:rPr lang="en-US" b="1" dirty="0"/>
              <a:t>OK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8C7F-52C4-45E6-864A-59D6E5D9830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1679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Formatting and Printing </a:t>
            </a:r>
            <a:r>
              <a:rPr lang="en-US" b="1" dirty="0" smtClean="0"/>
              <a:t>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527048"/>
            <a:ext cx="8915400" cy="510235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i="1" dirty="0"/>
              <a:t>Reports </a:t>
            </a:r>
            <a:r>
              <a:rPr lang="en-US" dirty="0"/>
              <a:t>are intended for printing Project data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In this exercise, you view a report in the Print Preview window and then edit its format to include additional information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On the </a:t>
            </a:r>
            <a:r>
              <a:rPr lang="en-US" b="1" dirty="0">
                <a:hlinkClick r:id="rId2" action="ppaction://hlinkfile"/>
              </a:rPr>
              <a:t>Report</a:t>
            </a:r>
            <a:r>
              <a:rPr lang="en-US" dirty="0"/>
              <a:t> menu, click </a:t>
            </a:r>
            <a:r>
              <a:rPr lang="en-US" b="1" dirty="0"/>
              <a:t>Reports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Click </a:t>
            </a:r>
            <a:r>
              <a:rPr lang="en-US" b="1" dirty="0"/>
              <a:t>Overview,</a:t>
            </a:r>
            <a:r>
              <a:rPr lang="en-US" dirty="0"/>
              <a:t> and then click the </a:t>
            </a:r>
            <a:r>
              <a:rPr lang="en-US" b="1" dirty="0"/>
              <a:t>Select </a:t>
            </a:r>
            <a:r>
              <a:rPr lang="en-US" dirty="0"/>
              <a:t>button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In the </a:t>
            </a:r>
            <a:r>
              <a:rPr lang="en-US" b="1" dirty="0"/>
              <a:t>Overview Reports </a:t>
            </a:r>
            <a:r>
              <a:rPr lang="en-US" dirty="0"/>
              <a:t>dialog box, click </a:t>
            </a:r>
            <a:r>
              <a:rPr lang="en-US" b="1" dirty="0"/>
              <a:t>Project Summary, </a:t>
            </a:r>
            <a:r>
              <a:rPr lang="en-US" dirty="0"/>
              <a:t>and then click </a:t>
            </a:r>
            <a:r>
              <a:rPr lang="en-US" b="1" dirty="0"/>
              <a:t>Select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In the Print Preview window, click the upper half of the page with the mouse pointer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On the Print Preview toolbar, click </a:t>
            </a:r>
            <a:r>
              <a:rPr lang="en-US" b="1" dirty="0"/>
              <a:t>Close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8C7F-52C4-45E6-864A-59D6E5D9830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6927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Formatting and Printing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991600" cy="4873752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/>
              <a:t>Next, </a:t>
            </a:r>
            <a:r>
              <a:rPr lang="en-US" dirty="0" smtClean="0"/>
              <a:t>you </a:t>
            </a:r>
            <a:r>
              <a:rPr lang="en-US" dirty="0"/>
              <a:t>will preview and edit a different report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Click </a:t>
            </a:r>
            <a:r>
              <a:rPr lang="en-US" b="1" dirty="0"/>
              <a:t>Assignments,</a:t>
            </a:r>
            <a:r>
              <a:rPr lang="en-US" dirty="0"/>
              <a:t> and then click </a:t>
            </a:r>
            <a:r>
              <a:rPr lang="en-US" b="1" dirty="0"/>
              <a:t>Select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In the </a:t>
            </a:r>
            <a:r>
              <a:rPr lang="en-US" b="1" dirty="0"/>
              <a:t>Assignment Reports</a:t>
            </a:r>
            <a:r>
              <a:rPr lang="en-US" dirty="0"/>
              <a:t> dialog box, click </a:t>
            </a:r>
            <a:r>
              <a:rPr lang="en-US" b="1" dirty="0"/>
              <a:t>Who Does What When,</a:t>
            </a:r>
            <a:r>
              <a:rPr lang="en-US" dirty="0"/>
              <a:t> and then click </a:t>
            </a:r>
            <a:r>
              <a:rPr lang="en-US" b="1" dirty="0"/>
              <a:t>Select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On the Print Preview toolbar, click the </a:t>
            </a:r>
            <a:r>
              <a:rPr lang="en-US" b="1" dirty="0"/>
              <a:t>Multiple Pages</a:t>
            </a:r>
            <a:r>
              <a:rPr lang="en-US" dirty="0"/>
              <a:t> button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On the Print Preview toolbar, click the </a:t>
            </a:r>
            <a:r>
              <a:rPr lang="en-US" b="1" dirty="0"/>
              <a:t>Page Setup</a:t>
            </a:r>
            <a:r>
              <a:rPr lang="en-US" dirty="0"/>
              <a:t> button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Click the </a:t>
            </a:r>
            <a:r>
              <a:rPr lang="en-US" b="1" dirty="0"/>
              <a:t>Header </a:t>
            </a:r>
            <a:r>
              <a:rPr lang="en-US" dirty="0"/>
              <a:t>tab. </a:t>
            </a:r>
            <a:endParaRPr lang="en-US" dirty="0" smtClean="0"/>
          </a:p>
          <a:p>
            <a:pPr algn="just"/>
            <a:r>
              <a:rPr lang="en-US" dirty="0"/>
              <a:t>On the Print Preview toolbar, click </a:t>
            </a:r>
            <a:r>
              <a:rPr lang="en-US" b="1" dirty="0"/>
              <a:t>Close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Click </a:t>
            </a:r>
            <a:r>
              <a:rPr lang="en-US" b="1" dirty="0"/>
              <a:t>Close </a:t>
            </a:r>
            <a:r>
              <a:rPr lang="en-US" dirty="0"/>
              <a:t>again to close the Reports dialog box. The Task Sheet view reappears.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8C7F-52C4-45E6-864A-59D6E5D9830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1070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32518717"/>
              </p:ext>
            </p:extLst>
          </p:nvPr>
        </p:nvGraphicFramePr>
        <p:xfrm>
          <a:off x="457200" y="533400"/>
          <a:ext cx="8229600" cy="5592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8C7F-52C4-45E6-864A-59D6E5D9830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496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Assigning Cost Resources to Tasks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8C7F-52C4-45E6-864A-59D6E5D9830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Cost resource costs, which are a fixed dollar amount that you enter when assigning the cost resource to a task. The amount is not affected by changes in duration or any other schedule changes to the task, although you can edit the amount at any time.</a:t>
            </a:r>
          </a:p>
          <a:p>
            <a:pPr algn="just"/>
            <a:r>
              <a:rPr lang="en-US" dirty="0" smtClean="0"/>
              <a:t>If task 4, </a:t>
            </a:r>
            <a:r>
              <a:rPr lang="en-US" b="1" dirty="0" smtClean="0"/>
              <a:t>Pick locations,</a:t>
            </a:r>
            <a:r>
              <a:rPr lang="en-US" dirty="0" smtClean="0"/>
              <a:t> is not already selected, click it the </a:t>
            </a:r>
            <a:r>
              <a:rPr lang="en-US" b="1" dirty="0" smtClean="0"/>
              <a:t>Task Name</a:t>
            </a:r>
            <a:r>
              <a:rPr lang="en-US" dirty="0" smtClean="0"/>
              <a:t> column.</a:t>
            </a:r>
          </a:p>
          <a:p>
            <a:pPr algn="just"/>
            <a:r>
              <a:rPr lang="en-US" dirty="0" smtClean="0"/>
              <a:t>In the </a:t>
            </a:r>
            <a:r>
              <a:rPr lang="en-US" b="1" dirty="0" smtClean="0"/>
              <a:t>Assign Resources</a:t>
            </a:r>
            <a:r>
              <a:rPr lang="en-US" dirty="0" smtClean="0"/>
              <a:t> dialog box, select the </a:t>
            </a:r>
            <a:r>
              <a:rPr lang="en-US" i="1" dirty="0" smtClean="0">
                <a:hlinkClick r:id="rId2" action="ppaction://hlinkfile"/>
              </a:rPr>
              <a:t>Cost</a:t>
            </a:r>
            <a:r>
              <a:rPr lang="en-US" dirty="0" smtClean="0"/>
              <a:t> field for the Travel cost resource.</a:t>
            </a:r>
          </a:p>
          <a:p>
            <a:pPr algn="just"/>
            <a:r>
              <a:rPr lang="en-US" dirty="0" smtClean="0"/>
              <a:t>Type 500, and then press </a:t>
            </a:r>
            <a:r>
              <a:rPr lang="en-US" b="1" dirty="0" smtClean="0"/>
              <a:t>Enter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Task 4 now includes costs resulting from all three types of resource assignments: work, material, and cost.</a:t>
            </a:r>
          </a:p>
          <a:p>
            <a:pPr algn="just"/>
            <a:r>
              <a:rPr lang="en-US" dirty="0" smtClean="0"/>
              <a:t>Click the name of task 5, </a:t>
            </a:r>
            <a:r>
              <a:rPr lang="en-US" b="1" dirty="0" smtClean="0"/>
              <a:t>Hold auditions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In the </a:t>
            </a:r>
            <a:r>
              <a:rPr lang="en-US" b="1" dirty="0" smtClean="0"/>
              <a:t>Assign Resources</a:t>
            </a:r>
            <a:r>
              <a:rPr lang="en-US" dirty="0" smtClean="0"/>
              <a:t> dialog box, select the </a:t>
            </a:r>
            <a:r>
              <a:rPr lang="en-US" i="1" dirty="0" smtClean="0">
                <a:hlinkClick r:id="rId2" action="ppaction://hlinkfile"/>
              </a:rPr>
              <a:t>Cost</a:t>
            </a:r>
            <a:r>
              <a:rPr lang="en-US" dirty="0" smtClean="0"/>
              <a:t> field for the Catering cost resource.</a:t>
            </a:r>
          </a:p>
          <a:p>
            <a:pPr algn="just"/>
            <a:r>
              <a:rPr lang="en-US" dirty="0" smtClean="0"/>
              <a:t>Type 250, and then click </a:t>
            </a:r>
            <a:r>
              <a:rPr lang="en-US" b="1" dirty="0" smtClean="0"/>
              <a:t>Assign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Project assigns the cost resource to the task.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Assigning Material Resources to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47213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In this exercise, you assign the material resource Video Tape to a task and enter a fixed-unit quantity of consumption.</a:t>
            </a:r>
          </a:p>
          <a:p>
            <a:pPr algn="just"/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b="1" dirty="0"/>
              <a:t>Task Name</a:t>
            </a:r>
            <a:r>
              <a:rPr lang="en-US" dirty="0"/>
              <a:t> column, click the name of task 4, </a:t>
            </a:r>
            <a:r>
              <a:rPr lang="en-US" b="1" dirty="0"/>
              <a:t>Pick locations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You plan to use up to four tapes while picking locations.</a:t>
            </a:r>
          </a:p>
          <a:p>
            <a:pPr algn="just"/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b="1" dirty="0"/>
              <a:t>Assign Resources</a:t>
            </a:r>
            <a:r>
              <a:rPr lang="en-US" dirty="0"/>
              <a:t> dialog box, select the </a:t>
            </a:r>
            <a:r>
              <a:rPr lang="en-US" b="1" dirty="0">
                <a:hlinkClick r:id="rId2" action="ppaction://hlinkfile"/>
              </a:rPr>
              <a:t>Units</a:t>
            </a:r>
            <a:r>
              <a:rPr lang="en-US" dirty="0"/>
              <a:t> field for the Video Tape resource. </a:t>
            </a:r>
          </a:p>
          <a:p>
            <a:pPr algn="just"/>
            <a:r>
              <a:rPr lang="en-US" dirty="0" smtClean="0"/>
              <a:t>Type </a:t>
            </a:r>
            <a:r>
              <a:rPr lang="en-US" dirty="0"/>
              <a:t>or select 4, and then press </a:t>
            </a:r>
            <a:r>
              <a:rPr lang="en-US" b="1" dirty="0" smtClean="0"/>
              <a:t>Enter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Because video tape is a material resource, it cannot do work. Therefore, assigning a material resource does not affect the duration of a task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10548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Assigning Cost Resources to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510235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Cost resource costs, which are a fixed dollar amount that you enter when assigning the cost resource to a task. The amount is not affected by changes in duration or any other schedule changes to the task, although you can edit the amount at any time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If task 4, </a:t>
            </a:r>
            <a:r>
              <a:rPr lang="en-US" b="1" dirty="0"/>
              <a:t>Pick locations,</a:t>
            </a:r>
            <a:r>
              <a:rPr lang="en-US" dirty="0"/>
              <a:t> is not already selected, click it the </a:t>
            </a:r>
            <a:r>
              <a:rPr lang="en-US" b="1" dirty="0"/>
              <a:t>Task Name</a:t>
            </a:r>
            <a:r>
              <a:rPr lang="en-US" dirty="0"/>
              <a:t> column.</a:t>
            </a:r>
          </a:p>
          <a:p>
            <a:pPr algn="just"/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b="1" dirty="0"/>
              <a:t>Assign Resources</a:t>
            </a:r>
            <a:r>
              <a:rPr lang="en-US" dirty="0"/>
              <a:t> dialog box, select the </a:t>
            </a:r>
            <a:r>
              <a:rPr lang="en-US" i="1" dirty="0">
                <a:hlinkClick r:id="rId2" action="ppaction://hlinkfile"/>
              </a:rPr>
              <a:t>Cost</a:t>
            </a:r>
            <a:r>
              <a:rPr lang="en-US" dirty="0"/>
              <a:t> field for the Travel cost resource.</a:t>
            </a:r>
          </a:p>
          <a:p>
            <a:pPr algn="just"/>
            <a:r>
              <a:rPr lang="en-US" dirty="0" smtClean="0"/>
              <a:t>Type </a:t>
            </a:r>
            <a:r>
              <a:rPr lang="en-US" dirty="0"/>
              <a:t>500, and then press </a:t>
            </a:r>
            <a:r>
              <a:rPr lang="en-US" b="1" dirty="0" smtClean="0"/>
              <a:t>Enter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Task 4 now includes costs resulting from all three types of resource assignments: work, material, and cost.</a:t>
            </a:r>
          </a:p>
          <a:p>
            <a:pPr algn="just"/>
            <a:r>
              <a:rPr lang="en-US" dirty="0" smtClean="0"/>
              <a:t>Click </a:t>
            </a:r>
            <a:r>
              <a:rPr lang="en-US" dirty="0"/>
              <a:t>the name of task 5, </a:t>
            </a:r>
            <a:r>
              <a:rPr lang="en-US" b="1" dirty="0"/>
              <a:t>Hold auditions</a:t>
            </a:r>
            <a:r>
              <a:rPr lang="en-US" dirty="0"/>
              <a:t>.</a:t>
            </a:r>
          </a:p>
          <a:p>
            <a:pPr algn="just"/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b="1" dirty="0"/>
              <a:t>Assign Resources</a:t>
            </a:r>
            <a:r>
              <a:rPr lang="en-US" dirty="0"/>
              <a:t> dialog box, select the </a:t>
            </a:r>
            <a:r>
              <a:rPr lang="en-US" i="1" dirty="0">
                <a:hlinkClick r:id="rId2" action="ppaction://hlinkfile"/>
              </a:rPr>
              <a:t>Cost</a:t>
            </a:r>
            <a:r>
              <a:rPr lang="en-US" dirty="0"/>
              <a:t> field for the Catering cost resource.</a:t>
            </a:r>
          </a:p>
          <a:p>
            <a:pPr algn="just"/>
            <a:r>
              <a:rPr lang="en-US" dirty="0" smtClean="0"/>
              <a:t>Type </a:t>
            </a:r>
            <a:r>
              <a:rPr lang="en-US" dirty="0"/>
              <a:t>250, and then click </a:t>
            </a:r>
            <a:r>
              <a:rPr lang="en-US" b="1" dirty="0"/>
              <a:t>Assign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Project assigns the cost resource to the task. 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8C7F-52C4-45E6-864A-59D6E5D9830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0236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Formatting and Printing Your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4797552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Creating a Custom Gantt Chart </a:t>
            </a:r>
            <a:r>
              <a:rPr lang="en-US" b="1" dirty="0" smtClean="0"/>
              <a:t>View</a:t>
            </a:r>
          </a:p>
          <a:p>
            <a:pPr algn="just"/>
            <a:r>
              <a:rPr lang="en-US" dirty="0"/>
              <a:t>In this exercise, you create a custom Gantt chart and apply predefined formatting to it using the Gantt Chart Wizard. You then preview the results for printing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On the </a:t>
            </a:r>
            <a:r>
              <a:rPr lang="en-US" b="1" dirty="0"/>
              <a:t>Tools</a:t>
            </a:r>
            <a:r>
              <a:rPr lang="en-US" dirty="0"/>
              <a:t> menu, click </a:t>
            </a:r>
            <a:r>
              <a:rPr lang="en-US" b="1" dirty="0"/>
              <a:t>Options</a:t>
            </a:r>
            <a:r>
              <a:rPr lang="en-US" dirty="0"/>
              <a:t>.</a:t>
            </a:r>
          </a:p>
          <a:p>
            <a:pPr algn="just"/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b="1" dirty="0"/>
              <a:t>Options</a:t>
            </a:r>
            <a:r>
              <a:rPr lang="en-US" dirty="0"/>
              <a:t> dialog box, click the </a:t>
            </a:r>
            <a:r>
              <a:rPr lang="en-US" b="1" dirty="0">
                <a:hlinkClick r:id="rId2" action="ppaction://hlinkfile"/>
              </a:rPr>
              <a:t>View </a:t>
            </a:r>
            <a:r>
              <a:rPr lang="en-US" dirty="0"/>
              <a:t>tab.</a:t>
            </a:r>
          </a:p>
          <a:p>
            <a:pPr algn="just"/>
            <a:r>
              <a:rPr lang="en-US" dirty="0" smtClean="0"/>
              <a:t>Under </a:t>
            </a:r>
            <a:r>
              <a:rPr lang="en-US" dirty="0"/>
              <a:t>the </a:t>
            </a:r>
            <a:r>
              <a:rPr lang="en-US" b="1" dirty="0"/>
              <a:t>Outline options for</a:t>
            </a:r>
            <a:r>
              <a:rPr lang="en-US" dirty="0"/>
              <a:t> label, select the </a:t>
            </a:r>
            <a:r>
              <a:rPr lang="en-US" b="1" dirty="0"/>
              <a:t>Show project summary task</a:t>
            </a:r>
            <a:r>
              <a:rPr lang="en-US" dirty="0"/>
              <a:t> check box, and then click </a:t>
            </a:r>
            <a:r>
              <a:rPr lang="en-US" b="1" dirty="0"/>
              <a:t>OK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Project displays the project summary task at the top of the Gantt Chart view. You might see pound signs (##) or only part of the value in the project summary task’s </a:t>
            </a:r>
            <a:r>
              <a:rPr lang="en-US" i="1" dirty="0">
                <a:hlinkClick r:id="rId3" action="ppaction://hlinkfile"/>
              </a:rPr>
              <a:t>Duration</a:t>
            </a:r>
            <a:r>
              <a:rPr lang="en-US" dirty="0"/>
              <a:t> field. If so, complete step 6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Double-click the right edge of the </a:t>
            </a:r>
            <a:r>
              <a:rPr lang="en-US" b="1" dirty="0">
                <a:hlinkClick r:id="rId3" action="ppaction://hlinkfile"/>
              </a:rPr>
              <a:t>Duration</a:t>
            </a:r>
            <a:r>
              <a:rPr lang="en-US" dirty="0"/>
              <a:t> column in the column heading to expand the column so that you can see the entire </a:t>
            </a:r>
            <a:r>
              <a:rPr lang="en-US" dirty="0" smtClean="0"/>
              <a:t>value</a:t>
            </a:r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8C7F-52C4-45E6-864A-59D6E5D9830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4545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Creating a Custom Gantt Chart </a:t>
            </a:r>
            <a:r>
              <a:rPr lang="en-US" b="1" dirty="0" smtClean="0"/>
              <a:t>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49499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Next, you will create a copy of the Gantt Chart view so that the formatting changes you make will not affect the original Gantt Chart view.</a:t>
            </a:r>
          </a:p>
          <a:p>
            <a:pPr algn="just"/>
            <a:r>
              <a:rPr lang="en-US" dirty="0" smtClean="0"/>
              <a:t>On </a:t>
            </a:r>
            <a:r>
              <a:rPr lang="en-US" dirty="0"/>
              <a:t>the </a:t>
            </a:r>
            <a:r>
              <a:rPr lang="en-US" b="1" dirty="0">
                <a:hlinkClick r:id="rId2" action="ppaction://hlinkfile"/>
              </a:rPr>
              <a:t>View</a:t>
            </a:r>
            <a:r>
              <a:rPr lang="en-US" dirty="0"/>
              <a:t> menu, click </a:t>
            </a:r>
            <a:r>
              <a:rPr lang="en-US" b="1" dirty="0"/>
              <a:t>More Views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The More Views dialog box appears, with the current view (the Gantt Chart view) selected.</a:t>
            </a:r>
          </a:p>
          <a:p>
            <a:pPr algn="just"/>
            <a:r>
              <a:rPr lang="en-US" dirty="0" smtClean="0"/>
              <a:t>Click </a:t>
            </a:r>
            <a:r>
              <a:rPr lang="en-US" dirty="0"/>
              <a:t>the </a:t>
            </a:r>
            <a:r>
              <a:rPr lang="en-US" b="1" dirty="0"/>
              <a:t>Copy</a:t>
            </a:r>
            <a:r>
              <a:rPr lang="en-US" dirty="0"/>
              <a:t> button.</a:t>
            </a:r>
          </a:p>
          <a:p>
            <a:pPr algn="just"/>
            <a:r>
              <a:rPr lang="en-US" dirty="0"/>
              <a:t>The View Definition dialog box appears. </a:t>
            </a:r>
            <a:endParaRPr lang="en-US" dirty="0" smtClean="0"/>
          </a:p>
          <a:p>
            <a:pPr algn="just"/>
            <a:r>
              <a:rPr lang="en-US" dirty="0"/>
              <a:t>In the </a:t>
            </a:r>
            <a:r>
              <a:rPr lang="en-US" b="1" dirty="0"/>
              <a:t>Name</a:t>
            </a:r>
            <a:r>
              <a:rPr lang="en-US" dirty="0"/>
              <a:t> field, type Custom Gantt Chart, and then click </a:t>
            </a:r>
            <a:r>
              <a:rPr lang="en-US" b="1" dirty="0" smtClean="0"/>
              <a:t>OK</a:t>
            </a:r>
          </a:p>
          <a:p>
            <a:r>
              <a:rPr lang="en-US" dirty="0"/>
              <a:t>In the </a:t>
            </a:r>
            <a:r>
              <a:rPr lang="en-US" b="1" dirty="0"/>
              <a:t>More Views</a:t>
            </a:r>
            <a:r>
              <a:rPr lang="en-US" dirty="0"/>
              <a:t> dialog box, click the </a:t>
            </a:r>
            <a:r>
              <a:rPr lang="en-US" b="1" dirty="0"/>
              <a:t>Apply</a:t>
            </a:r>
            <a:r>
              <a:rPr lang="en-US" dirty="0"/>
              <a:t> button.</a:t>
            </a:r>
          </a:p>
          <a:p>
            <a:r>
              <a:rPr lang="en-US" dirty="0" smtClean="0"/>
              <a:t>On </a:t>
            </a:r>
            <a:r>
              <a:rPr lang="en-US" dirty="0"/>
              <a:t>the </a:t>
            </a:r>
            <a:r>
              <a:rPr lang="en-US" b="1" dirty="0"/>
              <a:t>Standard</a:t>
            </a:r>
            <a:r>
              <a:rPr lang="en-US" dirty="0"/>
              <a:t> toolbar, click </a:t>
            </a:r>
            <a:r>
              <a:rPr lang="en-US" b="1" dirty="0"/>
              <a:t>Scroll to Task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algn="just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8C7F-52C4-45E6-864A-59D6E5D9830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0129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Creating a Custom Gantt Chart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752600"/>
            <a:ext cx="8839200" cy="4416552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US" sz="8400" dirty="0"/>
              <a:t>Next, you will use the Gantt Chart Wizard to format the Gantt bars and milestones in the chart portion of the Custom Gantt Chart view.</a:t>
            </a:r>
          </a:p>
          <a:p>
            <a:pPr algn="just"/>
            <a:r>
              <a:rPr lang="en-US" sz="8400" dirty="0"/>
              <a:t>On the </a:t>
            </a:r>
            <a:r>
              <a:rPr lang="en-US" sz="8400" b="1" dirty="0"/>
              <a:t>Format</a:t>
            </a:r>
            <a:r>
              <a:rPr lang="en-US" sz="8400" dirty="0"/>
              <a:t> menu, click </a:t>
            </a:r>
            <a:r>
              <a:rPr lang="en-US" sz="8400" b="1" dirty="0"/>
              <a:t>Gantt Chart Wizard</a:t>
            </a:r>
            <a:r>
              <a:rPr lang="en-US" sz="8400" dirty="0"/>
              <a:t>.</a:t>
            </a:r>
          </a:p>
          <a:p>
            <a:pPr algn="just"/>
            <a:r>
              <a:rPr lang="en-US" sz="8400" dirty="0"/>
              <a:t>The welcome page of the Gantt Chart Wizard appears</a:t>
            </a:r>
          </a:p>
          <a:p>
            <a:pPr algn="just"/>
            <a:r>
              <a:rPr lang="en-US" sz="8400" dirty="0"/>
              <a:t>Click </a:t>
            </a:r>
            <a:r>
              <a:rPr lang="en-US" sz="8400" b="1" dirty="0"/>
              <a:t>Next</a:t>
            </a:r>
            <a:r>
              <a:rPr lang="en-US" sz="8400" dirty="0"/>
              <a:t>.</a:t>
            </a:r>
          </a:p>
          <a:p>
            <a:pPr algn="just"/>
            <a:r>
              <a:rPr lang="en-US" sz="8400" dirty="0"/>
              <a:t>The next screen of the Gantt Chart Wizard appears.</a:t>
            </a:r>
          </a:p>
          <a:p>
            <a:pPr algn="just"/>
            <a:r>
              <a:rPr lang="en-US" sz="8400" dirty="0"/>
              <a:t>Click </a:t>
            </a:r>
            <a:r>
              <a:rPr lang="en-US" sz="8400" b="1" dirty="0"/>
              <a:t>Other</a:t>
            </a:r>
            <a:r>
              <a:rPr lang="en-US" sz="8400" dirty="0"/>
              <a:t>, and on the drop-down list next to the </a:t>
            </a:r>
            <a:r>
              <a:rPr lang="en-US" sz="8400" b="1" dirty="0"/>
              <a:t>Other option</a:t>
            </a:r>
            <a:r>
              <a:rPr lang="en-US" sz="8400" dirty="0"/>
              <a:t>, click </a:t>
            </a:r>
            <a:r>
              <a:rPr lang="en-US" sz="8400" b="1" dirty="0"/>
              <a:t>Standard: Style 4</a:t>
            </a:r>
            <a:r>
              <a:rPr lang="en-US" sz="8400" dirty="0"/>
              <a:t>.</a:t>
            </a:r>
          </a:p>
          <a:p>
            <a:pPr algn="just"/>
            <a:r>
              <a:rPr lang="en-US" sz="8400" dirty="0"/>
              <a:t>This is the only selection you’ll make in the Gantt Chart Wizard for now, so click the </a:t>
            </a:r>
            <a:r>
              <a:rPr lang="en-US" sz="8400" b="1" dirty="0"/>
              <a:t>Finish button</a:t>
            </a:r>
            <a:r>
              <a:rPr lang="en-US" sz="8400" dirty="0"/>
              <a:t>.</a:t>
            </a:r>
          </a:p>
          <a:p>
            <a:pPr algn="just"/>
            <a:r>
              <a:rPr lang="en-US" sz="8400" dirty="0"/>
              <a:t>The final page of the Gantt Chart Wizard appears.</a:t>
            </a:r>
          </a:p>
          <a:p>
            <a:pPr algn="just"/>
            <a:r>
              <a:rPr lang="en-US" sz="8400" dirty="0" smtClean="0"/>
              <a:t>Click </a:t>
            </a:r>
            <a:r>
              <a:rPr lang="en-US" sz="8400" dirty="0"/>
              <a:t>the </a:t>
            </a:r>
            <a:r>
              <a:rPr lang="en-US" sz="8400" b="1" dirty="0"/>
              <a:t>Format It button</a:t>
            </a:r>
            <a:r>
              <a:rPr lang="en-US" sz="8400" dirty="0"/>
              <a:t>, and then click the </a:t>
            </a:r>
            <a:r>
              <a:rPr lang="en-US" sz="8400" b="1" dirty="0"/>
              <a:t>Exit</a:t>
            </a:r>
            <a:r>
              <a:rPr lang="en-US" sz="8400" dirty="0"/>
              <a:t> Wizard button.</a:t>
            </a:r>
          </a:p>
          <a:p>
            <a:pPr algn="just"/>
            <a:r>
              <a:rPr lang="en-US" sz="8400" dirty="0"/>
              <a:t>The Gantt Chart Wizard applies the </a:t>
            </a:r>
            <a:r>
              <a:rPr lang="en-US" sz="8400" b="1" dirty="0"/>
              <a:t>Standard: Style 4 </a:t>
            </a:r>
            <a:r>
              <a:rPr lang="en-US" sz="8400" dirty="0"/>
              <a:t>formatting to the Custom Gantt Chart view and then closes</a:t>
            </a:r>
            <a:r>
              <a:rPr lang="en-US" sz="8400" dirty="0" smtClean="0"/>
              <a:t>.</a:t>
            </a:r>
          </a:p>
          <a:p>
            <a:pPr algn="just"/>
            <a:endParaRPr lang="en-US" sz="8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8C7F-52C4-45E6-864A-59D6E5D9830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1457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Creating a Custom Gantt Chart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5026152"/>
          </a:xfrm>
        </p:spPr>
        <p:txBody>
          <a:bodyPr/>
          <a:lstStyle/>
          <a:p>
            <a:pPr algn="just"/>
            <a:r>
              <a:rPr lang="en-US" dirty="0"/>
              <a:t>Next, you will format an individual Gantt bar. You’d like to give more visual attention to the Gantt bar for the </a:t>
            </a:r>
            <a:r>
              <a:rPr lang="en-US" i="1" dirty="0"/>
              <a:t>Hold auditions</a:t>
            </a:r>
            <a:r>
              <a:rPr lang="en-US" dirty="0"/>
              <a:t> task.</a:t>
            </a:r>
          </a:p>
          <a:p>
            <a:pPr algn="just"/>
            <a:r>
              <a:rPr lang="en-US" dirty="0" smtClean="0"/>
              <a:t>Click </a:t>
            </a:r>
            <a:r>
              <a:rPr lang="en-US" dirty="0"/>
              <a:t>the name of task 5, </a:t>
            </a:r>
            <a:r>
              <a:rPr lang="en-US" i="1" dirty="0"/>
              <a:t>Hold auditions</a:t>
            </a:r>
            <a:r>
              <a:rPr lang="en-US" dirty="0"/>
              <a:t>.</a:t>
            </a:r>
          </a:p>
          <a:p>
            <a:pPr algn="just"/>
            <a:r>
              <a:rPr lang="en-US" dirty="0" smtClean="0"/>
              <a:t>On </a:t>
            </a:r>
            <a:r>
              <a:rPr lang="en-US" dirty="0"/>
              <a:t>the </a:t>
            </a:r>
            <a:r>
              <a:rPr lang="en-US" b="1" dirty="0"/>
              <a:t>Format</a:t>
            </a:r>
            <a:r>
              <a:rPr lang="en-US" dirty="0"/>
              <a:t> menu, click </a:t>
            </a:r>
            <a:r>
              <a:rPr lang="en-US" b="1" dirty="0"/>
              <a:t>Bar</a:t>
            </a:r>
            <a:r>
              <a:rPr lang="en-US" dirty="0"/>
              <a:t>.</a:t>
            </a:r>
          </a:p>
          <a:p>
            <a:pPr algn="just"/>
            <a:r>
              <a:rPr lang="en-US" dirty="0" smtClean="0"/>
              <a:t>On </a:t>
            </a:r>
            <a:r>
              <a:rPr lang="en-US" dirty="0"/>
              <a:t>the </a:t>
            </a:r>
            <a:r>
              <a:rPr lang="en-US" b="1" dirty="0"/>
              <a:t>Bar Shape</a:t>
            </a:r>
            <a:r>
              <a:rPr lang="en-US" dirty="0"/>
              <a:t> tab, under </a:t>
            </a:r>
            <a:r>
              <a:rPr lang="en-US" b="1" dirty="0"/>
              <a:t>Middle,</a:t>
            </a:r>
            <a:r>
              <a:rPr lang="en-US" dirty="0"/>
              <a:t> click the </a:t>
            </a:r>
            <a:r>
              <a:rPr lang="en-US" b="1" dirty="0"/>
              <a:t>Color</a:t>
            </a:r>
            <a:r>
              <a:rPr lang="en-US" dirty="0"/>
              <a:t> box.</a:t>
            </a:r>
          </a:p>
          <a:p>
            <a:pPr algn="just"/>
            <a:r>
              <a:rPr lang="en-US" dirty="0" smtClean="0"/>
              <a:t>Click </a:t>
            </a:r>
            <a:r>
              <a:rPr lang="en-US" b="1" dirty="0"/>
              <a:t>Blue,</a:t>
            </a:r>
            <a:r>
              <a:rPr lang="en-US" dirty="0"/>
              <a:t> and then click </a:t>
            </a:r>
            <a:r>
              <a:rPr lang="en-US" b="1" dirty="0"/>
              <a:t>OK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On the </a:t>
            </a:r>
            <a:r>
              <a:rPr lang="en-US" b="1" dirty="0"/>
              <a:t>File</a:t>
            </a:r>
            <a:r>
              <a:rPr lang="en-US" dirty="0"/>
              <a:t> menu, click </a:t>
            </a:r>
            <a:r>
              <a:rPr lang="en-US" b="1" dirty="0"/>
              <a:t>Print </a:t>
            </a:r>
            <a:r>
              <a:rPr lang="en-US" b="1" dirty="0" smtClean="0"/>
              <a:t>Preview</a:t>
            </a:r>
          </a:p>
          <a:p>
            <a:pPr algn="just"/>
            <a:r>
              <a:rPr lang="en-US" dirty="0"/>
              <a:t>On the Print Preview toolbar, click </a:t>
            </a:r>
            <a:r>
              <a:rPr lang="en-US" b="1" dirty="0"/>
              <a:t>Close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8C7F-52C4-45E6-864A-59D6E5D9830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1297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Drawing on a Gantt </a:t>
            </a:r>
            <a:r>
              <a:rPr lang="en-US" b="1" dirty="0" smtClean="0"/>
              <a:t>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7048"/>
            <a:ext cx="9067800" cy="494995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Project includes a Drawing toolbar with which you can draw objects directly on the chart portion of a Gantt chart. For example, if you would like to note a particular event or graphically call out a specific item, you can draw objects, such as text boxes, arrows, and other items, directly on a Gantt chart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In this exercise, you display the Drawing toolbar and add a text box to the Custom Gantt Chart view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On the </a:t>
            </a:r>
            <a:r>
              <a:rPr lang="en-US" b="1" dirty="0">
                <a:hlinkClick r:id="rId2" action="ppaction://hlinkfile"/>
              </a:rPr>
              <a:t>View</a:t>
            </a:r>
            <a:r>
              <a:rPr lang="en-US" dirty="0"/>
              <a:t> menu, point to </a:t>
            </a:r>
            <a:r>
              <a:rPr lang="en-US" b="1" dirty="0"/>
              <a:t>Toolbars,</a:t>
            </a:r>
            <a:r>
              <a:rPr lang="en-US" dirty="0"/>
              <a:t> and then click </a:t>
            </a:r>
            <a:r>
              <a:rPr lang="en-US" b="1" dirty="0"/>
              <a:t>Drawing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On the Drawing toolbar, click the </a:t>
            </a:r>
            <a:r>
              <a:rPr lang="en-US" b="1" dirty="0"/>
              <a:t>Text Box</a:t>
            </a:r>
            <a:r>
              <a:rPr lang="en-US" dirty="0"/>
              <a:t> button, and then drag a small box anywhere on the chart portion of the Custom Gantt Chart view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In the box that you just drew, type Film festival January 10 and 11</a:t>
            </a:r>
          </a:p>
          <a:p>
            <a:pPr algn="just"/>
            <a:r>
              <a:rPr lang="en-US" dirty="0"/>
              <a:t>On the </a:t>
            </a:r>
            <a:r>
              <a:rPr lang="en-US" b="1" dirty="0"/>
              <a:t>Format</a:t>
            </a:r>
            <a:r>
              <a:rPr lang="en-US" dirty="0"/>
              <a:t> menu, point to </a:t>
            </a:r>
            <a:r>
              <a:rPr lang="en-US" b="1" dirty="0"/>
              <a:t>Drawing,</a:t>
            </a:r>
            <a:r>
              <a:rPr lang="en-US" dirty="0"/>
              <a:t> and then click </a:t>
            </a:r>
            <a:r>
              <a:rPr lang="en-US" b="1" dirty="0"/>
              <a:t>Properties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The Format Drawing dialog box appears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8C7F-52C4-45E6-864A-59D6E5D9830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77276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255</TotalTime>
  <Words>1726</Words>
  <Application>Microsoft Office PowerPoint</Application>
  <PresentationFormat>On-screen Show (4:3)</PresentationFormat>
  <Paragraphs>142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Introduction to MS Project 2007</vt:lpstr>
      <vt:lpstr>Assigning Cost Resources to Tasks</vt:lpstr>
      <vt:lpstr>Assigning Material Resources to Tasks</vt:lpstr>
      <vt:lpstr>Assigning Cost Resources to Tasks</vt:lpstr>
      <vt:lpstr>Formatting and Printing Your Plan</vt:lpstr>
      <vt:lpstr>Creating a Custom Gantt Chart View</vt:lpstr>
      <vt:lpstr>Creating a Custom Gantt Chart View</vt:lpstr>
      <vt:lpstr>Creating a Custom Gantt Chart View</vt:lpstr>
      <vt:lpstr>Drawing on a Gantt Chart</vt:lpstr>
      <vt:lpstr>Drawing on a Gantt Chart</vt:lpstr>
      <vt:lpstr>Formatting Text in a View</vt:lpstr>
      <vt:lpstr>Formatting Text in a View</vt:lpstr>
      <vt:lpstr>Formatting and Printing Reports</vt:lpstr>
      <vt:lpstr>Formatting and Printing Reports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MS Project 2007</dc:title>
  <dc:creator>Husnain Khan</dc:creator>
  <cp:lastModifiedBy>HANIF</cp:lastModifiedBy>
  <cp:revision>30</cp:revision>
  <dcterms:created xsi:type="dcterms:W3CDTF">2012-02-26T03:34:52Z</dcterms:created>
  <dcterms:modified xsi:type="dcterms:W3CDTF">2012-11-17T18:36:48Z</dcterms:modified>
</cp:coreProperties>
</file>