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5"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B85A8A-045D-4226-AFAF-A1EFBDBB727E}"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37221840-7F31-4F68-97BF-FB4128F6C3BF}">
      <dgm:prSet/>
      <dgm:spPr/>
      <dgm:t>
        <a:bodyPr/>
        <a:lstStyle/>
        <a:p>
          <a:pPr rtl="0"/>
          <a:r>
            <a:rPr lang="en-US" dirty="0" smtClean="0"/>
            <a:t>END of Tutorial 4</a:t>
          </a:r>
          <a:endParaRPr lang="en-US" dirty="0"/>
        </a:p>
      </dgm:t>
    </dgm:pt>
    <dgm:pt modelId="{53E46097-4215-48A1-B855-1FB749E6651B}" type="parTrans" cxnId="{62AF701A-6607-4FE9-A6CE-CE7FDF3A2F4A}">
      <dgm:prSet/>
      <dgm:spPr/>
      <dgm:t>
        <a:bodyPr/>
        <a:lstStyle/>
        <a:p>
          <a:endParaRPr lang="en-US"/>
        </a:p>
      </dgm:t>
    </dgm:pt>
    <dgm:pt modelId="{450F8C6B-E239-437B-A22F-B4A95EB97AC4}" type="sibTrans" cxnId="{62AF701A-6607-4FE9-A6CE-CE7FDF3A2F4A}">
      <dgm:prSet/>
      <dgm:spPr/>
      <dgm:t>
        <a:bodyPr/>
        <a:lstStyle/>
        <a:p>
          <a:endParaRPr lang="en-US"/>
        </a:p>
      </dgm:t>
    </dgm:pt>
    <dgm:pt modelId="{699442C6-C552-4DCD-8A4E-0B4E70825065}" type="pres">
      <dgm:prSet presAssocID="{8CB85A8A-045D-4226-AFAF-A1EFBDBB727E}" presName="compositeShape" presStyleCnt="0">
        <dgm:presLayoutVars>
          <dgm:chMax val="7"/>
          <dgm:dir/>
          <dgm:resizeHandles val="exact"/>
        </dgm:presLayoutVars>
      </dgm:prSet>
      <dgm:spPr/>
      <dgm:t>
        <a:bodyPr/>
        <a:lstStyle/>
        <a:p>
          <a:endParaRPr lang="en-US"/>
        </a:p>
      </dgm:t>
    </dgm:pt>
    <dgm:pt modelId="{BA76D999-9FA3-4EA2-8A48-231D86EA0E08}" type="pres">
      <dgm:prSet presAssocID="{37221840-7F31-4F68-97BF-FB4128F6C3BF}" presName="circ1TxSh" presStyleLbl="vennNode1" presStyleIdx="0" presStyleCnt="1"/>
      <dgm:spPr/>
      <dgm:t>
        <a:bodyPr/>
        <a:lstStyle/>
        <a:p>
          <a:endParaRPr lang="en-US"/>
        </a:p>
      </dgm:t>
    </dgm:pt>
  </dgm:ptLst>
  <dgm:cxnLst>
    <dgm:cxn modelId="{D3D6B947-BFF5-4E80-92AB-6ED7CC71D8D2}" type="presOf" srcId="{37221840-7F31-4F68-97BF-FB4128F6C3BF}" destId="{BA76D999-9FA3-4EA2-8A48-231D86EA0E08}" srcOrd="0" destOrd="0" presId="urn:microsoft.com/office/officeart/2005/8/layout/venn1"/>
    <dgm:cxn modelId="{49B0ABAE-0CFE-412B-B43A-5DA966519DFC}" type="presOf" srcId="{8CB85A8A-045D-4226-AFAF-A1EFBDBB727E}" destId="{699442C6-C552-4DCD-8A4E-0B4E70825065}" srcOrd="0" destOrd="0" presId="urn:microsoft.com/office/officeart/2005/8/layout/venn1"/>
    <dgm:cxn modelId="{62AF701A-6607-4FE9-A6CE-CE7FDF3A2F4A}" srcId="{8CB85A8A-045D-4226-AFAF-A1EFBDBB727E}" destId="{37221840-7F31-4F68-97BF-FB4128F6C3BF}" srcOrd="0" destOrd="0" parTransId="{53E46097-4215-48A1-B855-1FB749E6651B}" sibTransId="{450F8C6B-E239-437B-A22F-B4A95EB97AC4}"/>
    <dgm:cxn modelId="{D466E72F-23EC-4937-8280-4A766EA26750}" type="presParOf" srcId="{699442C6-C552-4DCD-8A4E-0B4E70825065}" destId="{BA76D999-9FA3-4EA2-8A48-231D86EA0E08}" srcOrd="0" destOrd="0" presId="urn:microsoft.com/office/officeart/2005/8/layout/venn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76D999-9FA3-4EA2-8A48-231D86EA0E08}">
      <dsp:nvSpPr>
        <dsp:cNvPr id="0" name=""/>
        <dsp:cNvSpPr/>
      </dsp:nvSpPr>
      <dsp:spPr>
        <a:xfrm>
          <a:off x="1318418" y="0"/>
          <a:ext cx="5592763" cy="5592763"/>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rtl="0">
            <a:lnSpc>
              <a:spcPct val="90000"/>
            </a:lnSpc>
            <a:spcBef>
              <a:spcPct val="0"/>
            </a:spcBef>
            <a:spcAft>
              <a:spcPct val="35000"/>
            </a:spcAft>
          </a:pPr>
          <a:r>
            <a:rPr lang="en-US" sz="6500" kern="1200" dirty="0" smtClean="0"/>
            <a:t>END of Tutorial </a:t>
          </a:r>
          <a:r>
            <a:rPr lang="en-US" sz="6500" kern="1200" dirty="0" smtClean="0"/>
            <a:t>4</a:t>
          </a:r>
          <a:endParaRPr lang="en-US" sz="6500" kern="1200" dirty="0"/>
        </a:p>
      </dsp:txBody>
      <dsp:txXfrm>
        <a:off x="2137459" y="819041"/>
        <a:ext cx="3954681" cy="395468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B8DE3CE-8137-4C8B-8586-71678E52687D}" type="datetimeFigureOut">
              <a:rPr lang="en-US" smtClean="0"/>
              <a:pPr/>
              <a:t>11/11/2012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4028C7F-52C4-45E6-864A-59D6E5D9830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8DE3CE-8137-4C8B-8586-71678E52687D}" type="datetimeFigureOut">
              <a:rPr lang="en-US" smtClean="0"/>
              <a:pPr/>
              <a:t>11/11/2012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28C7F-52C4-45E6-864A-59D6E5D983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4028C7F-52C4-45E6-864A-59D6E5D9830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8DE3CE-8137-4C8B-8586-71678E52687D}" type="datetimeFigureOut">
              <a:rPr lang="en-US" smtClean="0"/>
              <a:pPr/>
              <a:t>11/11/2012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B8DE3CE-8137-4C8B-8586-71678E52687D}" type="datetimeFigureOut">
              <a:rPr lang="en-US" smtClean="0"/>
              <a:pPr/>
              <a:t>11/11/2012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4028C7F-52C4-45E6-864A-59D6E5D9830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B8DE3CE-8137-4C8B-8586-71678E52687D}" type="datetimeFigureOut">
              <a:rPr lang="en-US" smtClean="0"/>
              <a:pPr/>
              <a:t>11/11/2012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4028C7F-52C4-45E6-864A-59D6E5D9830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B8DE3CE-8137-4C8B-8586-71678E52687D}" type="datetimeFigureOut">
              <a:rPr lang="en-US" smtClean="0"/>
              <a:pPr/>
              <a:t>11/11/2012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28C7F-52C4-45E6-864A-59D6E5D9830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B8DE3CE-8137-4C8B-8586-71678E52687D}" type="datetimeFigureOut">
              <a:rPr lang="en-US" smtClean="0"/>
              <a:pPr/>
              <a:t>11/11/2012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4028C7F-52C4-45E6-864A-59D6E5D9830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8DE3CE-8137-4C8B-8586-71678E52687D}" type="datetimeFigureOut">
              <a:rPr lang="en-US" smtClean="0"/>
              <a:pPr/>
              <a:t>11/11/2012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4028C7F-52C4-45E6-864A-59D6E5D983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B8DE3CE-8137-4C8B-8586-71678E52687D}" type="datetimeFigureOut">
              <a:rPr lang="en-US" smtClean="0"/>
              <a:pPr/>
              <a:t>11/11/2012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4028C7F-52C4-45E6-864A-59D6E5D983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4028C7F-52C4-45E6-864A-59D6E5D9830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B8DE3CE-8137-4C8B-8586-71678E52687D}" type="datetimeFigureOut">
              <a:rPr lang="en-US" smtClean="0"/>
              <a:pPr/>
              <a:t>11/11/2012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4028C7F-52C4-45E6-864A-59D6E5D9830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B8DE3CE-8137-4C8B-8586-71678E52687D}" type="datetimeFigureOut">
              <a:rPr lang="en-US" smtClean="0"/>
              <a:pPr/>
              <a:t>11/11/2012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B8DE3CE-8137-4C8B-8586-71678E52687D}" type="datetimeFigureOut">
              <a:rPr lang="en-US" smtClean="0"/>
              <a:pPr/>
              <a:t>11/11/2012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4028C7F-52C4-45E6-864A-59D6E5D9830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k:@MSITStore:I:\SWE%20466%20(2012%20spring)\ebooksclub.org__Microsoft__Office_Project_2007_Step_by_Step__Step_By_Step__Microsoft__.chm::/final/BBL0203.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k:@MSITStore:I:\SWE%20466%20(2012%20spring)\ebooksclub.org__Microsoft__Office_Project_2007_Step_by_Step__Step_By_Step__Microsoft__.chm::/final/BBL0216.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k:@MSITStore:I:\SWE%20466%20(2012%20spring)\ebooksclub.org__Microsoft__Office_Project_2007_Step_by_Step__Step_By_Step__Microsoft__.chm::/final/BBL0201.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hyperlink" Target="mk:@MSITStore:I:\SWE%20466%20(2012%20spring)\ebooksclub.org__Microsoft__Office_Project_2007_Step_by_Step__Step_By_Step__Microsoft__.chm::/final/BBL0214.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k:@MSITStore:I:\SWE%20466%20(2012%20spring)\ebooksclub.org__Microsoft__Office_Project_2007_Step_by_Step__Step_By_Step__Microsoft__.chm::/final/BBL0213.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k:@MSITStore:I:\SWE%20466%20(2012%20spring)\ebooksclub.org__Microsoft__Office_Project_2007_Step_by_Step__Step_By_Step__Microsoft__.chm::/final/BBL0212.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k:@MSITStore:I:\SWE%20466%20(2012%20spring)\ebooksclub.org__Microsoft__Office_Project_2007_Step_by_Step__Step_By_Step__Microsoft__.chm::/final/BBL0214.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3352800"/>
            <a:ext cx="7772400" cy="3048000"/>
          </a:xfrm>
        </p:spPr>
        <p:txBody>
          <a:bodyPr>
            <a:normAutofit/>
          </a:bodyPr>
          <a:lstStyle/>
          <a:p>
            <a:pPr algn="ctr"/>
            <a:r>
              <a:rPr lang="en-US" sz="2400" dirty="0" smtClean="0">
                <a:solidFill>
                  <a:schemeClr val="tx1"/>
                </a:solidFill>
              </a:rPr>
              <a:t>Tutorial 4</a:t>
            </a:r>
          </a:p>
          <a:p>
            <a:pPr algn="ctr"/>
            <a:r>
              <a:rPr lang="en-US" sz="2400" dirty="0" smtClean="0">
                <a:solidFill>
                  <a:schemeClr val="tx1"/>
                </a:solidFill>
              </a:rPr>
              <a:t>Instructor: Hanif Ullah</a:t>
            </a:r>
          </a:p>
          <a:p>
            <a:pPr algn="ctr"/>
            <a:r>
              <a:rPr lang="en-US" sz="2400" dirty="0" smtClean="0">
                <a:solidFill>
                  <a:schemeClr val="tx1"/>
                </a:solidFill>
              </a:rPr>
              <a:t>Email ID: </a:t>
            </a:r>
            <a:r>
              <a:rPr lang="en-US" sz="2400" cap="none" dirty="0" smtClean="0">
                <a:solidFill>
                  <a:schemeClr val="tx1"/>
                </a:solidFill>
              </a:rPr>
              <a:t>hanif.ksu@hotmail.com</a:t>
            </a:r>
          </a:p>
          <a:p>
            <a:pPr algn="ctr"/>
            <a:r>
              <a:rPr lang="en-US" sz="2400" dirty="0" smtClean="0">
                <a:solidFill>
                  <a:schemeClr val="tx1"/>
                </a:solidFill>
              </a:rPr>
              <a:t>Office #: 2029</a:t>
            </a:r>
          </a:p>
          <a:p>
            <a:pPr algn="ctr"/>
            <a:r>
              <a:rPr lang="en-US" sz="2400" dirty="0" smtClean="0">
                <a:solidFill>
                  <a:schemeClr val="tx1"/>
                </a:solidFill>
              </a:rPr>
              <a:t>Date: 04/11/2012</a:t>
            </a:r>
            <a:endParaRPr lang="en-US" sz="2400" dirty="0">
              <a:solidFill>
                <a:schemeClr val="tx1"/>
              </a:solidFill>
            </a:endParaRPr>
          </a:p>
        </p:txBody>
      </p:sp>
      <p:sp>
        <p:nvSpPr>
          <p:cNvPr id="2" name="Title 1"/>
          <p:cNvSpPr>
            <a:spLocks noGrp="1"/>
          </p:cNvSpPr>
          <p:nvPr>
            <p:ph type="ctrTitle"/>
          </p:nvPr>
        </p:nvSpPr>
        <p:spPr>
          <a:xfrm>
            <a:off x="609600" y="304800"/>
            <a:ext cx="7772400" cy="1470025"/>
          </a:xfrm>
        </p:spPr>
        <p:txBody>
          <a:bodyPr/>
          <a:lstStyle/>
          <a:p>
            <a:pPr algn="ctr"/>
            <a:r>
              <a:rPr lang="en-US" dirty="0" smtClean="0">
                <a:solidFill>
                  <a:schemeClr val="tx1"/>
                </a:solidFill>
              </a:rPr>
              <a:t>Introduction to MS Project 2007</a:t>
            </a:r>
            <a:endParaRPr lang="en-US" dirty="0">
              <a:solidFill>
                <a:schemeClr val="tx1"/>
              </a:solidFill>
            </a:endParaRPr>
          </a:p>
        </p:txBody>
      </p:sp>
    </p:spTree>
    <p:extLst>
      <p:ext uri="{BB962C8B-B14F-4D97-AF65-F5344CB8AC3E}">
        <p14:creationId xmlns="" xmlns:p14="http://schemas.microsoft.com/office/powerpoint/2010/main" val="2594445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Assigning Work Resources to Tasks</a:t>
            </a:r>
            <a:endParaRPr lang="en-US" dirty="0"/>
          </a:p>
        </p:txBody>
      </p:sp>
      <p:sp>
        <p:nvSpPr>
          <p:cNvPr id="3" name="Content Placeholder 2"/>
          <p:cNvSpPr>
            <a:spLocks noGrp="1"/>
          </p:cNvSpPr>
          <p:nvPr>
            <p:ph sz="quarter" idx="1"/>
          </p:nvPr>
        </p:nvSpPr>
        <p:spPr>
          <a:xfrm>
            <a:off x="152400" y="1676400"/>
            <a:ext cx="8839200" cy="4949952"/>
          </a:xfrm>
        </p:spPr>
        <p:txBody>
          <a:bodyPr/>
          <a:lstStyle/>
          <a:p>
            <a:pPr algn="just"/>
            <a:r>
              <a:rPr lang="en-US" dirty="0"/>
              <a:t>In the </a:t>
            </a:r>
            <a:r>
              <a:rPr lang="en-US" b="1" dirty="0"/>
              <a:t>Assign Resources</a:t>
            </a:r>
            <a:r>
              <a:rPr lang="en-US" dirty="0"/>
              <a:t> dialog box, click </a:t>
            </a:r>
            <a:r>
              <a:rPr lang="en-US" b="1" dirty="0"/>
              <a:t>Scott Cooper,</a:t>
            </a:r>
            <a:r>
              <a:rPr lang="en-US" dirty="0"/>
              <a:t> and then click </a:t>
            </a:r>
            <a:r>
              <a:rPr lang="en-US" b="1" dirty="0"/>
              <a:t>Assign</a:t>
            </a:r>
            <a:r>
              <a:rPr lang="en-US" dirty="0" smtClean="0"/>
              <a:t>.</a:t>
            </a:r>
          </a:p>
          <a:p>
            <a:pPr algn="just"/>
            <a:r>
              <a:rPr lang="en-US" dirty="0"/>
              <a:t>In the </a:t>
            </a:r>
            <a:r>
              <a:rPr lang="en-US" b="1" dirty="0"/>
              <a:t>Task Name</a:t>
            </a:r>
            <a:r>
              <a:rPr lang="en-US" dirty="0"/>
              <a:t> column, click the name of task 5, </a:t>
            </a:r>
            <a:r>
              <a:rPr lang="en-US" i="1" dirty="0"/>
              <a:t>Hold auditions</a:t>
            </a:r>
            <a:r>
              <a:rPr lang="en-US" dirty="0"/>
              <a:t>.</a:t>
            </a:r>
          </a:p>
          <a:p>
            <a:pPr algn="just"/>
            <a:r>
              <a:rPr lang="en-US" dirty="0" smtClean="0"/>
              <a:t>In </a:t>
            </a:r>
            <a:r>
              <a:rPr lang="en-US" dirty="0"/>
              <a:t>the </a:t>
            </a:r>
            <a:r>
              <a:rPr lang="en-US" b="1" dirty="0"/>
              <a:t>Assign Resources</a:t>
            </a:r>
            <a:r>
              <a:rPr lang="en-US" dirty="0"/>
              <a:t> dialog box, click </a:t>
            </a:r>
            <a:r>
              <a:rPr lang="en-US" b="1" dirty="0"/>
              <a:t>Peter Kelly,</a:t>
            </a:r>
            <a:r>
              <a:rPr lang="en-US" dirty="0"/>
              <a:t> hold down the </a:t>
            </a:r>
            <a:r>
              <a:rPr lang="en-US" b="1" dirty="0" smtClean="0"/>
              <a:t>Ctrl</a:t>
            </a:r>
            <a:r>
              <a:rPr lang="en-US" dirty="0" smtClean="0"/>
              <a:t> key</a:t>
            </a:r>
            <a:r>
              <a:rPr lang="en-US" dirty="0"/>
              <a:t>, click </a:t>
            </a:r>
            <a:r>
              <a:rPr lang="en-US" b="1" dirty="0"/>
              <a:t>Scott Cooper,</a:t>
            </a:r>
            <a:r>
              <a:rPr lang="en-US" dirty="0"/>
              <a:t> and then click </a:t>
            </a:r>
            <a:r>
              <a:rPr lang="en-US" b="1" dirty="0"/>
              <a:t>Assign</a:t>
            </a:r>
            <a:r>
              <a:rPr lang="en-US" dirty="0"/>
              <a:t>.</a:t>
            </a:r>
          </a:p>
          <a:p>
            <a:pPr algn="just"/>
            <a:endParaRPr lang="en-US" dirty="0"/>
          </a:p>
          <a:p>
            <a:endParaRPr lang="en-US" dirty="0"/>
          </a:p>
        </p:txBody>
      </p:sp>
    </p:spTree>
    <p:extLst>
      <p:ext uri="{BB962C8B-B14F-4D97-AF65-F5344CB8AC3E}">
        <p14:creationId xmlns="" xmlns:p14="http://schemas.microsoft.com/office/powerpoint/2010/main" val="3725105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Assigning Additional Resources to a Task</a:t>
            </a:r>
          </a:p>
        </p:txBody>
      </p:sp>
      <p:sp>
        <p:nvSpPr>
          <p:cNvPr id="3" name="Content Placeholder 2"/>
          <p:cNvSpPr>
            <a:spLocks noGrp="1"/>
          </p:cNvSpPr>
          <p:nvPr>
            <p:ph sz="quarter" idx="1"/>
          </p:nvPr>
        </p:nvSpPr>
        <p:spPr>
          <a:xfrm>
            <a:off x="76200" y="1527048"/>
            <a:ext cx="8915400" cy="5102352"/>
          </a:xfrm>
        </p:spPr>
        <p:txBody>
          <a:bodyPr>
            <a:normAutofit/>
          </a:bodyPr>
          <a:lstStyle/>
          <a:p>
            <a:pPr algn="just"/>
            <a:r>
              <a:rPr lang="en-US" dirty="0"/>
              <a:t>Now you will assign additional resources to some of the pre-production tasks to observe the effect on the overall duration of the tasks. By default, Project uses a scheduling method called </a:t>
            </a:r>
            <a:r>
              <a:rPr lang="en-US" i="1" dirty="0">
                <a:hlinkClick r:id="rId2" action="ppaction://hlinkfile"/>
              </a:rPr>
              <a:t>effort-driven scheduling</a:t>
            </a:r>
            <a:r>
              <a:rPr lang="en-US" dirty="0"/>
              <a:t>. This means that the task’s initial work value, or amount of effort, remains constant regardless of the number of resources you assign. The most visible effect of effort-driven scheduling is that, as you assign additional resources to a task, that task’s duration decreases. Project applies effort-driven scheduling only when you assign resources to or remove resources from tasks.</a:t>
            </a:r>
          </a:p>
        </p:txBody>
      </p:sp>
    </p:spTree>
    <p:extLst>
      <p:ext uri="{BB962C8B-B14F-4D97-AF65-F5344CB8AC3E}">
        <p14:creationId xmlns="" xmlns:p14="http://schemas.microsoft.com/office/powerpoint/2010/main" val="2556514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Assigning Additional Resources to a Task</a:t>
            </a:r>
            <a:endParaRPr lang="en-US" dirty="0"/>
          </a:p>
        </p:txBody>
      </p:sp>
      <p:sp>
        <p:nvSpPr>
          <p:cNvPr id="3" name="Content Placeholder 2"/>
          <p:cNvSpPr>
            <a:spLocks noGrp="1"/>
          </p:cNvSpPr>
          <p:nvPr>
            <p:ph sz="quarter" idx="1"/>
          </p:nvPr>
        </p:nvSpPr>
        <p:spPr>
          <a:xfrm>
            <a:off x="190499" y="1783357"/>
            <a:ext cx="8915400" cy="5102352"/>
          </a:xfrm>
        </p:spPr>
        <p:txBody>
          <a:bodyPr/>
          <a:lstStyle/>
          <a:p>
            <a:pPr algn="just"/>
            <a:r>
              <a:rPr lang="en-US" dirty="0"/>
              <a:t>In this exercise, you assign additional resources to tasks and observe how this affects task durations.</a:t>
            </a:r>
          </a:p>
          <a:p>
            <a:pPr algn="just"/>
            <a:r>
              <a:rPr lang="en-US" dirty="0" smtClean="0"/>
              <a:t>In </a:t>
            </a:r>
            <a:r>
              <a:rPr lang="en-US" dirty="0"/>
              <a:t>the Gantt Chart view, click the name of task 2, </a:t>
            </a:r>
            <a:r>
              <a:rPr lang="en-US" b="1" dirty="0"/>
              <a:t>Develop script</a:t>
            </a:r>
            <a:r>
              <a:rPr lang="en-US" dirty="0" smtClean="0"/>
              <a:t>.</a:t>
            </a:r>
          </a:p>
          <a:p>
            <a:pPr algn="just"/>
            <a:r>
              <a:rPr lang="en-US" dirty="0"/>
              <a:t>Currently, Scott Cooper is assigned to this task. A quick check of the scheduling formula looks like this:</a:t>
            </a:r>
          </a:p>
          <a:p>
            <a:pPr algn="just"/>
            <a:endParaRPr lang="en-US" dirty="0" smtClean="0"/>
          </a:p>
          <a:p>
            <a:pPr algn="just"/>
            <a:endParaRPr lang="en-US" dirty="0"/>
          </a:p>
          <a:p>
            <a:pPr algn="just"/>
            <a:r>
              <a:rPr lang="en-US" dirty="0"/>
              <a:t>You can see these values in the Task Form</a:t>
            </a:r>
            <a:r>
              <a:rPr lang="en-US" dirty="0" smtClean="0"/>
              <a:t>. </a:t>
            </a:r>
            <a:endParaRPr lang="en-US" dirty="0"/>
          </a:p>
          <a:p>
            <a:pPr algn="just"/>
            <a:endParaRPr lang="en-US" dirty="0"/>
          </a:p>
          <a:p>
            <a:endParaRPr lang="en-US" dirty="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057400" y="4956464"/>
            <a:ext cx="5181599" cy="419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312158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Assigning Additional Resources to a Task</a:t>
            </a:r>
            <a:endParaRPr lang="en-US" dirty="0"/>
          </a:p>
        </p:txBody>
      </p:sp>
      <p:sp>
        <p:nvSpPr>
          <p:cNvPr id="3" name="Content Placeholder 2"/>
          <p:cNvSpPr>
            <a:spLocks noGrp="1"/>
          </p:cNvSpPr>
          <p:nvPr>
            <p:ph sz="quarter" idx="1"/>
          </p:nvPr>
        </p:nvSpPr>
        <p:spPr>
          <a:xfrm>
            <a:off x="0" y="1527048"/>
            <a:ext cx="8991600" cy="5102352"/>
          </a:xfrm>
        </p:spPr>
        <p:txBody>
          <a:bodyPr>
            <a:normAutofit fontScale="92500"/>
          </a:bodyPr>
          <a:lstStyle/>
          <a:p>
            <a:pPr algn="just"/>
            <a:r>
              <a:rPr lang="en-US" dirty="0"/>
              <a:t>Next, you will assign a second resource to the task.</a:t>
            </a:r>
          </a:p>
          <a:p>
            <a:pPr algn="just"/>
            <a:r>
              <a:rPr lang="en-US" dirty="0" smtClean="0"/>
              <a:t>In </a:t>
            </a:r>
            <a:r>
              <a:rPr lang="en-US" dirty="0"/>
              <a:t>the </a:t>
            </a:r>
            <a:r>
              <a:rPr lang="en-US" b="1" dirty="0"/>
              <a:t>Resource Name</a:t>
            </a:r>
            <a:r>
              <a:rPr lang="en-US" dirty="0"/>
              <a:t> column in the </a:t>
            </a:r>
            <a:r>
              <a:rPr lang="en-US" b="1" dirty="0"/>
              <a:t>Assign Resources</a:t>
            </a:r>
            <a:r>
              <a:rPr lang="en-US" dirty="0"/>
              <a:t> dialog box, click </a:t>
            </a:r>
            <a:r>
              <a:rPr lang="en-US" b="1" dirty="0"/>
              <a:t>Patti</a:t>
            </a:r>
            <a:r>
              <a:rPr lang="en-US" dirty="0"/>
              <a:t> </a:t>
            </a:r>
            <a:r>
              <a:rPr lang="en-US" b="1" dirty="0" err="1"/>
              <a:t>Mintz</a:t>
            </a:r>
            <a:r>
              <a:rPr lang="en-US" b="1" dirty="0"/>
              <a:t>, </a:t>
            </a:r>
            <a:r>
              <a:rPr lang="en-US" dirty="0"/>
              <a:t>and click </a:t>
            </a:r>
            <a:r>
              <a:rPr lang="en-US" b="1" dirty="0"/>
              <a:t>Assign</a:t>
            </a:r>
            <a:r>
              <a:rPr lang="en-US" dirty="0"/>
              <a:t>.</a:t>
            </a:r>
          </a:p>
          <a:p>
            <a:pPr algn="just"/>
            <a:r>
              <a:rPr lang="en-US" dirty="0"/>
              <a:t>Patti </a:t>
            </a:r>
            <a:r>
              <a:rPr lang="en-US" dirty="0" err="1"/>
              <a:t>Mintz</a:t>
            </a:r>
            <a:r>
              <a:rPr lang="en-US" dirty="0"/>
              <a:t> is assigned to task 2</a:t>
            </a:r>
            <a:r>
              <a:rPr lang="en-US" dirty="0" smtClean="0"/>
              <a:t>.</a:t>
            </a:r>
          </a:p>
          <a:p>
            <a:pPr algn="just"/>
            <a:r>
              <a:rPr lang="en-US" dirty="0"/>
              <a:t>Next, you use a feature called a </a:t>
            </a:r>
            <a:r>
              <a:rPr lang="en-US" i="1" dirty="0"/>
              <a:t>Smart Tag</a:t>
            </a:r>
            <a:r>
              <a:rPr lang="en-US" dirty="0"/>
              <a:t> to control how Project schedules the work on a task when assigning multiple resources.</a:t>
            </a:r>
          </a:p>
          <a:p>
            <a:pPr algn="just"/>
            <a:r>
              <a:rPr lang="en-US" dirty="0" smtClean="0"/>
              <a:t>In </a:t>
            </a:r>
            <a:r>
              <a:rPr lang="en-US" dirty="0"/>
              <a:t>the Gantt Chart view, click the name of task 4, </a:t>
            </a:r>
            <a:r>
              <a:rPr lang="en-US" i="1" dirty="0"/>
              <a:t>Pick locations</a:t>
            </a:r>
            <a:r>
              <a:rPr lang="en-US" dirty="0" smtClean="0"/>
              <a:t>.</a:t>
            </a:r>
          </a:p>
          <a:p>
            <a:pPr algn="just"/>
            <a:r>
              <a:rPr lang="en-US" dirty="0"/>
              <a:t>Currently, only Scott Cooper is assigned to this two-day task. You’d like to assign an additional resource and reduce the task’s duration to one day</a:t>
            </a:r>
            <a:r>
              <a:rPr lang="en-US" dirty="0" smtClean="0"/>
              <a:t>. </a:t>
            </a:r>
            <a:endParaRPr lang="en-US" dirty="0"/>
          </a:p>
          <a:p>
            <a:pPr algn="just"/>
            <a:endParaRPr lang="en-US" dirty="0"/>
          </a:p>
          <a:p>
            <a:endParaRPr lang="en-US" dirty="0"/>
          </a:p>
        </p:txBody>
      </p:sp>
    </p:spTree>
    <p:extLst>
      <p:ext uri="{BB962C8B-B14F-4D97-AF65-F5344CB8AC3E}">
        <p14:creationId xmlns="" xmlns:p14="http://schemas.microsoft.com/office/powerpoint/2010/main" val="951371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Assigning Additional Resources to a Task</a:t>
            </a:r>
            <a:endParaRPr lang="en-US" dirty="0"/>
          </a:p>
        </p:txBody>
      </p:sp>
      <p:sp>
        <p:nvSpPr>
          <p:cNvPr id="3" name="Content Placeholder 2"/>
          <p:cNvSpPr>
            <a:spLocks noGrp="1"/>
          </p:cNvSpPr>
          <p:nvPr>
            <p:ph sz="quarter" idx="1"/>
          </p:nvPr>
        </p:nvSpPr>
        <p:spPr>
          <a:xfrm>
            <a:off x="0" y="1527048"/>
            <a:ext cx="8991600" cy="5102352"/>
          </a:xfrm>
        </p:spPr>
        <p:txBody>
          <a:bodyPr>
            <a:normAutofit fontScale="92500"/>
          </a:bodyPr>
          <a:lstStyle/>
          <a:p>
            <a:pPr algn="just"/>
            <a:r>
              <a:rPr lang="en-US" dirty="0"/>
              <a:t>In the </a:t>
            </a:r>
            <a:r>
              <a:rPr lang="en-US" b="1" dirty="0"/>
              <a:t>Resource Name</a:t>
            </a:r>
            <a:r>
              <a:rPr lang="en-US" dirty="0"/>
              <a:t> column of the </a:t>
            </a:r>
            <a:r>
              <a:rPr lang="en-US" b="1" dirty="0"/>
              <a:t>Assign Resources</a:t>
            </a:r>
            <a:r>
              <a:rPr lang="en-US" dirty="0"/>
              <a:t> dialog box, click </a:t>
            </a:r>
            <a:r>
              <a:rPr lang="en-US" b="1" dirty="0"/>
              <a:t>Patti</a:t>
            </a:r>
            <a:r>
              <a:rPr lang="en-US" dirty="0"/>
              <a:t> </a:t>
            </a:r>
            <a:r>
              <a:rPr lang="en-US" b="1" dirty="0" err="1"/>
              <a:t>Mintz</a:t>
            </a:r>
            <a:r>
              <a:rPr lang="en-US" b="1" dirty="0"/>
              <a:t>,</a:t>
            </a:r>
            <a:r>
              <a:rPr lang="en-US" dirty="0"/>
              <a:t> and then click </a:t>
            </a:r>
            <a:r>
              <a:rPr lang="en-US" b="1" dirty="0"/>
              <a:t>Assign</a:t>
            </a:r>
            <a:r>
              <a:rPr lang="en-US" dirty="0"/>
              <a:t>.</a:t>
            </a:r>
          </a:p>
          <a:p>
            <a:pPr algn="just"/>
            <a:r>
              <a:rPr lang="en-US" dirty="0"/>
              <a:t>Patti </a:t>
            </a:r>
            <a:r>
              <a:rPr lang="en-US" dirty="0" err="1"/>
              <a:t>Mintz</a:t>
            </a:r>
            <a:r>
              <a:rPr lang="en-US" dirty="0"/>
              <a:t> is also assigned to task 4</a:t>
            </a:r>
            <a:r>
              <a:rPr lang="en-US" dirty="0" smtClean="0"/>
              <a:t>.</a:t>
            </a:r>
          </a:p>
          <a:p>
            <a:pPr algn="just"/>
            <a:r>
              <a:rPr lang="en-US" dirty="0"/>
              <a:t>Click the name of task 4, and then click the </a:t>
            </a:r>
            <a:r>
              <a:rPr lang="en-US" b="1" dirty="0"/>
              <a:t>Smart Tag Actions</a:t>
            </a:r>
            <a:r>
              <a:rPr lang="en-US" dirty="0"/>
              <a:t> button that appears just to the left of the task name</a:t>
            </a:r>
            <a:r>
              <a:rPr lang="en-US" dirty="0" smtClean="0"/>
              <a:t>.</a:t>
            </a:r>
          </a:p>
          <a:p>
            <a:r>
              <a:rPr lang="en-US" dirty="0"/>
              <a:t>For this task, you want the additional resource assignment to reduce the task’s duration. Because this is the default setting on the Smart Tag Actions list, you don’t need to make any changes.</a:t>
            </a:r>
          </a:p>
          <a:p>
            <a:r>
              <a:rPr lang="en-US" dirty="0" smtClean="0"/>
              <a:t>Click </a:t>
            </a:r>
            <a:r>
              <a:rPr lang="en-US" dirty="0"/>
              <a:t>the </a:t>
            </a:r>
            <a:r>
              <a:rPr lang="en-US" b="1" dirty="0"/>
              <a:t>Smart Tag Actions</a:t>
            </a:r>
            <a:r>
              <a:rPr lang="en-US" dirty="0"/>
              <a:t> button again to close the list.</a:t>
            </a:r>
          </a:p>
          <a:p>
            <a:pPr algn="just"/>
            <a:endParaRPr lang="en-US" dirty="0"/>
          </a:p>
          <a:p>
            <a:pPr algn="just"/>
            <a:endParaRPr lang="en-US" dirty="0"/>
          </a:p>
        </p:txBody>
      </p:sp>
    </p:spTree>
    <p:extLst>
      <p:ext uri="{BB962C8B-B14F-4D97-AF65-F5344CB8AC3E}">
        <p14:creationId xmlns="" xmlns:p14="http://schemas.microsoft.com/office/powerpoint/2010/main" val="3522946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Assigning Additional Resources to a Task</a:t>
            </a:r>
            <a:endParaRPr lang="en-US" dirty="0"/>
          </a:p>
        </p:txBody>
      </p:sp>
      <p:sp>
        <p:nvSpPr>
          <p:cNvPr id="3" name="Content Placeholder 2"/>
          <p:cNvSpPr>
            <a:spLocks noGrp="1"/>
          </p:cNvSpPr>
          <p:nvPr>
            <p:ph sz="quarter" idx="1"/>
          </p:nvPr>
        </p:nvSpPr>
        <p:spPr>
          <a:xfrm>
            <a:off x="0" y="1676400"/>
            <a:ext cx="8991600" cy="4724400"/>
          </a:xfrm>
        </p:spPr>
        <p:txBody>
          <a:bodyPr>
            <a:normAutofit fontScale="85000" lnSpcReduction="10000"/>
          </a:bodyPr>
          <a:lstStyle/>
          <a:p>
            <a:pPr algn="just"/>
            <a:r>
              <a:rPr lang="en-US" dirty="0"/>
              <a:t>To conclude this exercise, you will assign additional resources to a task and change how Project schedules the work on the task. </a:t>
            </a:r>
          </a:p>
          <a:p>
            <a:pPr algn="just"/>
            <a:r>
              <a:rPr lang="en-US" dirty="0" smtClean="0"/>
              <a:t>In </a:t>
            </a:r>
            <a:r>
              <a:rPr lang="en-US" dirty="0"/>
              <a:t>the Gantt Chart view, click the name of task 5, </a:t>
            </a:r>
            <a:r>
              <a:rPr lang="en-US" b="1" dirty="0"/>
              <a:t>Hold auditions</a:t>
            </a:r>
            <a:r>
              <a:rPr lang="en-US" dirty="0"/>
              <a:t>.</a:t>
            </a:r>
          </a:p>
          <a:p>
            <a:pPr algn="just"/>
            <a:r>
              <a:rPr lang="en-US" dirty="0" smtClean="0"/>
              <a:t>In </a:t>
            </a:r>
            <a:r>
              <a:rPr lang="en-US" dirty="0"/>
              <a:t>the </a:t>
            </a:r>
            <a:r>
              <a:rPr lang="en-US" b="1" dirty="0"/>
              <a:t>Resource Name</a:t>
            </a:r>
            <a:r>
              <a:rPr lang="en-US" dirty="0"/>
              <a:t> column of the </a:t>
            </a:r>
            <a:r>
              <a:rPr lang="en-US" b="1" dirty="0"/>
              <a:t>Assign Resources</a:t>
            </a:r>
            <a:r>
              <a:rPr lang="en-US" dirty="0"/>
              <a:t> dialog box, click </a:t>
            </a:r>
            <a:r>
              <a:rPr lang="en-US" b="1" dirty="0"/>
              <a:t>Jonathan</a:t>
            </a:r>
            <a:r>
              <a:rPr lang="en-US" dirty="0"/>
              <a:t> </a:t>
            </a:r>
            <a:r>
              <a:rPr lang="en-US" b="1" dirty="0" err="1"/>
              <a:t>Mollerup</a:t>
            </a:r>
            <a:r>
              <a:rPr lang="en-US" b="1" dirty="0"/>
              <a:t>,</a:t>
            </a:r>
            <a:r>
              <a:rPr lang="en-US" dirty="0"/>
              <a:t> hold down </a:t>
            </a:r>
            <a:r>
              <a:rPr lang="en-US" dirty="0" smtClean="0"/>
              <a:t>the </a:t>
            </a:r>
            <a:r>
              <a:rPr lang="en-US" b="1" dirty="0" smtClean="0"/>
              <a:t>Ctrl</a:t>
            </a:r>
            <a:r>
              <a:rPr lang="en-US" dirty="0" smtClean="0"/>
              <a:t> </a:t>
            </a:r>
            <a:r>
              <a:rPr lang="en-US" dirty="0"/>
              <a:t>key, click </a:t>
            </a:r>
            <a:r>
              <a:rPr lang="en-US" b="1" dirty="0"/>
              <a:t>Patti </a:t>
            </a:r>
            <a:r>
              <a:rPr lang="en-US" b="1" dirty="0" err="1"/>
              <a:t>Mintz</a:t>
            </a:r>
            <a:r>
              <a:rPr lang="en-US" b="1" dirty="0"/>
              <a:t>,</a:t>
            </a:r>
            <a:r>
              <a:rPr lang="en-US" dirty="0"/>
              <a:t> and then click </a:t>
            </a:r>
            <a:r>
              <a:rPr lang="en-US" b="1" dirty="0"/>
              <a:t>Assign</a:t>
            </a:r>
            <a:r>
              <a:rPr lang="en-US" dirty="0" smtClean="0"/>
              <a:t>.</a:t>
            </a:r>
          </a:p>
          <a:p>
            <a:pPr algn="just"/>
            <a:r>
              <a:rPr lang="en-US" dirty="0"/>
              <a:t>Click the name of task 5, and then click the </a:t>
            </a:r>
            <a:r>
              <a:rPr lang="en-US" b="1" dirty="0"/>
              <a:t>Smart Tag Actions</a:t>
            </a:r>
            <a:r>
              <a:rPr lang="en-US" dirty="0"/>
              <a:t> button when it appears.</a:t>
            </a:r>
          </a:p>
          <a:p>
            <a:pPr algn="just"/>
            <a:r>
              <a:rPr lang="en-US" dirty="0" smtClean="0"/>
              <a:t>On </a:t>
            </a:r>
            <a:r>
              <a:rPr lang="en-US" dirty="0"/>
              <a:t>the </a:t>
            </a:r>
            <a:r>
              <a:rPr lang="en-US" b="1" dirty="0"/>
              <a:t>Smart Tag Actions</a:t>
            </a:r>
            <a:r>
              <a:rPr lang="en-US" dirty="0"/>
              <a:t> list, select the option </a:t>
            </a:r>
            <a:r>
              <a:rPr lang="en-US" b="1" dirty="0"/>
              <a:t>Increase total work because the</a:t>
            </a:r>
            <a:r>
              <a:rPr lang="en-US" dirty="0"/>
              <a:t> </a:t>
            </a:r>
            <a:r>
              <a:rPr lang="en-US" b="1" dirty="0"/>
              <a:t>task requires more person-hours</a:t>
            </a:r>
            <a:r>
              <a:rPr lang="en-US" dirty="0"/>
              <a:t>.</a:t>
            </a:r>
            <a:r>
              <a:rPr lang="en-US" b="1" dirty="0"/>
              <a:t> Keep duration constant.</a:t>
            </a:r>
            <a:r>
              <a:rPr lang="en-US" dirty="0"/>
              <a:t> </a:t>
            </a:r>
            <a:endParaRPr lang="en-US" dirty="0" smtClean="0"/>
          </a:p>
          <a:p>
            <a:pPr algn="just"/>
            <a:r>
              <a:rPr lang="en-US" dirty="0"/>
              <a:t>On the </a:t>
            </a:r>
            <a:r>
              <a:rPr lang="en-US" b="1" dirty="0"/>
              <a:t>Window</a:t>
            </a:r>
            <a:r>
              <a:rPr lang="en-US" dirty="0"/>
              <a:t> menu, click </a:t>
            </a:r>
            <a:r>
              <a:rPr lang="en-US" b="1" dirty="0"/>
              <a:t>Remove Split</a:t>
            </a:r>
            <a:r>
              <a:rPr lang="en-US" dirty="0" smtClean="0"/>
              <a:t>.</a:t>
            </a:r>
            <a:endParaRPr lang="en-US" dirty="0"/>
          </a:p>
          <a:p>
            <a:endParaRPr lang="en-US" dirty="0"/>
          </a:p>
          <a:p>
            <a:pPr algn="just"/>
            <a:endParaRPr lang="en-US" dirty="0"/>
          </a:p>
        </p:txBody>
      </p:sp>
    </p:spTree>
    <p:extLst>
      <p:ext uri="{BB962C8B-B14F-4D97-AF65-F5344CB8AC3E}">
        <p14:creationId xmlns="" xmlns:p14="http://schemas.microsoft.com/office/powerpoint/2010/main" val="1834202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Assigning Material Resources to Tasks</a:t>
            </a:r>
            <a:endParaRPr lang="en-US" dirty="0"/>
          </a:p>
        </p:txBody>
      </p:sp>
      <p:sp>
        <p:nvSpPr>
          <p:cNvPr id="3" name="Content Placeholder 2"/>
          <p:cNvSpPr>
            <a:spLocks noGrp="1"/>
          </p:cNvSpPr>
          <p:nvPr>
            <p:ph sz="quarter" idx="1"/>
          </p:nvPr>
        </p:nvSpPr>
        <p:spPr>
          <a:xfrm>
            <a:off x="152400" y="1527048"/>
            <a:ext cx="8839200" cy="4721352"/>
          </a:xfrm>
        </p:spPr>
        <p:txBody>
          <a:bodyPr>
            <a:normAutofit fontScale="92500" lnSpcReduction="10000"/>
          </a:bodyPr>
          <a:lstStyle/>
          <a:p>
            <a:pPr algn="just"/>
            <a:r>
              <a:rPr lang="en-US" dirty="0"/>
              <a:t>In this exercise, you assign the material resource Video Tape to a task and enter a fixed-unit quantity of consumption.</a:t>
            </a:r>
          </a:p>
          <a:p>
            <a:pPr algn="just"/>
            <a:r>
              <a:rPr lang="en-US" dirty="0" smtClean="0"/>
              <a:t>In </a:t>
            </a:r>
            <a:r>
              <a:rPr lang="en-US" dirty="0"/>
              <a:t>the </a:t>
            </a:r>
            <a:r>
              <a:rPr lang="en-US" b="1" dirty="0"/>
              <a:t>Task Name</a:t>
            </a:r>
            <a:r>
              <a:rPr lang="en-US" dirty="0"/>
              <a:t> column, click the name of task 4, </a:t>
            </a:r>
            <a:r>
              <a:rPr lang="en-US" b="1" dirty="0"/>
              <a:t>Pick locations</a:t>
            </a:r>
            <a:r>
              <a:rPr lang="en-US" dirty="0"/>
              <a:t>.</a:t>
            </a:r>
          </a:p>
          <a:p>
            <a:pPr algn="just"/>
            <a:r>
              <a:rPr lang="en-US" dirty="0"/>
              <a:t>You plan to use up to four tapes while picking locations.</a:t>
            </a:r>
          </a:p>
          <a:p>
            <a:pPr algn="just"/>
            <a:r>
              <a:rPr lang="en-US" dirty="0" smtClean="0"/>
              <a:t>In </a:t>
            </a:r>
            <a:r>
              <a:rPr lang="en-US" dirty="0"/>
              <a:t>the </a:t>
            </a:r>
            <a:r>
              <a:rPr lang="en-US" b="1" dirty="0"/>
              <a:t>Assign Resources</a:t>
            </a:r>
            <a:r>
              <a:rPr lang="en-US" dirty="0"/>
              <a:t> dialog box, select the </a:t>
            </a:r>
            <a:r>
              <a:rPr lang="en-US" b="1" dirty="0">
                <a:hlinkClick r:id="rId2" action="ppaction://hlinkfile"/>
              </a:rPr>
              <a:t>Units</a:t>
            </a:r>
            <a:r>
              <a:rPr lang="en-US" dirty="0"/>
              <a:t> field for the Video Tape resource. </a:t>
            </a:r>
          </a:p>
          <a:p>
            <a:pPr algn="just"/>
            <a:r>
              <a:rPr lang="en-US" dirty="0" smtClean="0"/>
              <a:t>Type </a:t>
            </a:r>
            <a:r>
              <a:rPr lang="en-US" dirty="0"/>
              <a:t>or select 4, and then press </a:t>
            </a:r>
            <a:r>
              <a:rPr lang="en-US" b="1" dirty="0" smtClean="0"/>
              <a:t>Enter</a:t>
            </a:r>
            <a:r>
              <a:rPr lang="en-US" dirty="0" smtClean="0"/>
              <a:t>.</a:t>
            </a:r>
          </a:p>
          <a:p>
            <a:pPr algn="just"/>
            <a:r>
              <a:rPr lang="en-US" dirty="0"/>
              <a:t>Because video tape is a material resource, it cannot do work. Therefore, assigning a material resource does not affect the duration of a task</a:t>
            </a:r>
            <a:r>
              <a:rPr lang="en-US" dirty="0" smtClean="0"/>
              <a:t>.</a:t>
            </a:r>
            <a:endParaRPr lang="en-US" dirty="0"/>
          </a:p>
        </p:txBody>
      </p:sp>
    </p:spTree>
    <p:extLst>
      <p:ext uri="{BB962C8B-B14F-4D97-AF65-F5344CB8AC3E}">
        <p14:creationId xmlns="" xmlns:p14="http://schemas.microsoft.com/office/powerpoint/2010/main" val="2310548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Assigning Cost Resources to Tasks</a:t>
            </a:r>
            <a:endParaRPr lang="en-US" dirty="0"/>
          </a:p>
        </p:txBody>
      </p:sp>
      <p:sp>
        <p:nvSpPr>
          <p:cNvPr id="3" name="Content Placeholder 2"/>
          <p:cNvSpPr>
            <a:spLocks noGrp="1"/>
          </p:cNvSpPr>
          <p:nvPr>
            <p:ph sz="quarter" idx="1"/>
          </p:nvPr>
        </p:nvSpPr>
        <p:spPr>
          <a:xfrm>
            <a:off x="152400" y="1527048"/>
            <a:ext cx="8839200" cy="5102352"/>
          </a:xfrm>
        </p:spPr>
        <p:txBody>
          <a:bodyPr>
            <a:normAutofit fontScale="77500" lnSpcReduction="20000"/>
          </a:bodyPr>
          <a:lstStyle/>
          <a:p>
            <a:pPr algn="just"/>
            <a:r>
              <a:rPr lang="en-US" dirty="0"/>
              <a:t>Cost resource costs, which are a fixed dollar amount that you enter when assigning the cost resource to a task. The amount is not affected by changes in duration or any other schedule changes to the task, although you can edit the amount at any time</a:t>
            </a:r>
            <a:r>
              <a:rPr lang="en-US" dirty="0" smtClean="0"/>
              <a:t>.</a:t>
            </a:r>
          </a:p>
          <a:p>
            <a:pPr algn="just"/>
            <a:r>
              <a:rPr lang="en-US" dirty="0"/>
              <a:t>If task 4, </a:t>
            </a:r>
            <a:r>
              <a:rPr lang="en-US" b="1" dirty="0"/>
              <a:t>Pick locations,</a:t>
            </a:r>
            <a:r>
              <a:rPr lang="en-US" dirty="0"/>
              <a:t> is not already selected, click it the </a:t>
            </a:r>
            <a:r>
              <a:rPr lang="en-US" b="1" dirty="0"/>
              <a:t>Task Name</a:t>
            </a:r>
            <a:r>
              <a:rPr lang="en-US" dirty="0"/>
              <a:t> column.</a:t>
            </a:r>
          </a:p>
          <a:p>
            <a:pPr algn="just"/>
            <a:r>
              <a:rPr lang="en-US" dirty="0" smtClean="0"/>
              <a:t>In </a:t>
            </a:r>
            <a:r>
              <a:rPr lang="en-US" dirty="0"/>
              <a:t>the </a:t>
            </a:r>
            <a:r>
              <a:rPr lang="en-US" b="1" dirty="0"/>
              <a:t>Assign Resources</a:t>
            </a:r>
            <a:r>
              <a:rPr lang="en-US" dirty="0"/>
              <a:t> dialog box, select the </a:t>
            </a:r>
            <a:r>
              <a:rPr lang="en-US" i="1" dirty="0">
                <a:hlinkClick r:id="rId2" action="ppaction://hlinkfile"/>
              </a:rPr>
              <a:t>Cost</a:t>
            </a:r>
            <a:r>
              <a:rPr lang="en-US" dirty="0"/>
              <a:t> field for the Travel cost resource.</a:t>
            </a:r>
          </a:p>
          <a:p>
            <a:pPr algn="just"/>
            <a:r>
              <a:rPr lang="en-US" dirty="0" smtClean="0"/>
              <a:t>Type </a:t>
            </a:r>
            <a:r>
              <a:rPr lang="en-US" dirty="0"/>
              <a:t>500, and then press </a:t>
            </a:r>
            <a:r>
              <a:rPr lang="en-US" b="1" dirty="0" smtClean="0"/>
              <a:t>Enter</a:t>
            </a:r>
            <a:r>
              <a:rPr lang="en-US" dirty="0" smtClean="0"/>
              <a:t>.</a:t>
            </a:r>
          </a:p>
          <a:p>
            <a:pPr algn="just"/>
            <a:r>
              <a:rPr lang="en-US" dirty="0"/>
              <a:t>Task 4 now includes costs resulting from all three types of resource assignments: work, material, and cost.</a:t>
            </a:r>
          </a:p>
          <a:p>
            <a:pPr algn="just"/>
            <a:r>
              <a:rPr lang="en-US" dirty="0" smtClean="0"/>
              <a:t>Click </a:t>
            </a:r>
            <a:r>
              <a:rPr lang="en-US" dirty="0"/>
              <a:t>the name of task 5, </a:t>
            </a:r>
            <a:r>
              <a:rPr lang="en-US" b="1" dirty="0"/>
              <a:t>Hold auditions</a:t>
            </a:r>
            <a:r>
              <a:rPr lang="en-US" dirty="0"/>
              <a:t>.</a:t>
            </a:r>
          </a:p>
          <a:p>
            <a:pPr algn="just"/>
            <a:r>
              <a:rPr lang="en-US" dirty="0" smtClean="0"/>
              <a:t>In </a:t>
            </a:r>
            <a:r>
              <a:rPr lang="en-US" dirty="0"/>
              <a:t>the </a:t>
            </a:r>
            <a:r>
              <a:rPr lang="en-US" b="1" dirty="0"/>
              <a:t>Assign Resources</a:t>
            </a:r>
            <a:r>
              <a:rPr lang="en-US" dirty="0"/>
              <a:t> dialog box, select the </a:t>
            </a:r>
            <a:r>
              <a:rPr lang="en-US" i="1" dirty="0">
                <a:hlinkClick r:id="rId2" action="ppaction://hlinkfile"/>
              </a:rPr>
              <a:t>Cost</a:t>
            </a:r>
            <a:r>
              <a:rPr lang="en-US" dirty="0"/>
              <a:t> field for the Catering cost resource.</a:t>
            </a:r>
          </a:p>
          <a:p>
            <a:pPr algn="just"/>
            <a:r>
              <a:rPr lang="en-US" dirty="0" smtClean="0"/>
              <a:t>Type </a:t>
            </a:r>
            <a:r>
              <a:rPr lang="en-US" dirty="0"/>
              <a:t>250, and then click </a:t>
            </a:r>
            <a:r>
              <a:rPr lang="en-US" b="1" dirty="0"/>
              <a:t>Assign</a:t>
            </a:r>
            <a:r>
              <a:rPr lang="en-US" dirty="0"/>
              <a:t>.</a:t>
            </a:r>
          </a:p>
          <a:p>
            <a:pPr algn="just"/>
            <a:r>
              <a:rPr lang="en-US" dirty="0"/>
              <a:t>Project assigns the cost resource to the task. </a:t>
            </a:r>
          </a:p>
          <a:p>
            <a:pPr algn="just"/>
            <a:endParaRPr lang="en-US" dirty="0"/>
          </a:p>
          <a:p>
            <a:pPr algn="just"/>
            <a:endParaRPr lang="en-US" dirty="0"/>
          </a:p>
          <a:p>
            <a:pPr algn="just"/>
            <a:endParaRPr lang="en-US" dirty="0"/>
          </a:p>
          <a:p>
            <a:pPr algn="just"/>
            <a:endParaRPr lang="en-US" dirty="0"/>
          </a:p>
        </p:txBody>
      </p:sp>
    </p:spTree>
    <p:extLst>
      <p:ext uri="{BB962C8B-B14F-4D97-AF65-F5344CB8AC3E}">
        <p14:creationId xmlns="" xmlns:p14="http://schemas.microsoft.com/office/powerpoint/2010/main" val="3830236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2843846970"/>
              </p:ext>
            </p:extLst>
          </p:nvPr>
        </p:nvGraphicFramePr>
        <p:xfrm>
          <a:off x="457200" y="533400"/>
          <a:ext cx="8229600" cy="5592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46496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Entering Resource Pay Rates</a:t>
            </a:r>
            <a:endParaRPr lang="en-US" dirty="0"/>
          </a:p>
        </p:txBody>
      </p:sp>
      <p:sp>
        <p:nvSpPr>
          <p:cNvPr id="3" name="Content Placeholder 2"/>
          <p:cNvSpPr>
            <a:spLocks noGrp="1"/>
          </p:cNvSpPr>
          <p:nvPr>
            <p:ph sz="quarter" idx="1"/>
          </p:nvPr>
        </p:nvSpPr>
        <p:spPr>
          <a:xfrm>
            <a:off x="152400" y="1752600"/>
            <a:ext cx="8839200" cy="4873752"/>
          </a:xfrm>
        </p:spPr>
        <p:txBody>
          <a:bodyPr>
            <a:normAutofit fontScale="92500" lnSpcReduction="10000"/>
          </a:bodyPr>
          <a:lstStyle/>
          <a:p>
            <a:pPr algn="just"/>
            <a:r>
              <a:rPr lang="en-US" dirty="0"/>
              <a:t>Almost all projects have some financial aspect, and cost limits drive the </a:t>
            </a:r>
            <a:r>
              <a:rPr lang="en-US" i="1" dirty="0">
                <a:hlinkClick r:id="rId2" action="ppaction://hlinkfile"/>
              </a:rPr>
              <a:t>scope</a:t>
            </a:r>
            <a:r>
              <a:rPr lang="en-US" dirty="0"/>
              <a:t> of many </a:t>
            </a:r>
            <a:r>
              <a:rPr lang="en-US" dirty="0" smtClean="0"/>
              <a:t>projects</a:t>
            </a:r>
          </a:p>
          <a:p>
            <a:pPr algn="just"/>
            <a:r>
              <a:rPr lang="en-US" dirty="0"/>
              <a:t>In this exercise, you enter cost information for each work resource.</a:t>
            </a:r>
          </a:p>
          <a:p>
            <a:pPr algn="just"/>
            <a:r>
              <a:rPr lang="en-US" dirty="0" smtClean="0"/>
              <a:t>In </a:t>
            </a:r>
            <a:r>
              <a:rPr lang="en-US" dirty="0"/>
              <a:t>the Resource Sheet, click the </a:t>
            </a:r>
            <a:r>
              <a:rPr lang="en-US" b="1" dirty="0"/>
              <a:t>Std. Rate</a:t>
            </a:r>
            <a:r>
              <a:rPr lang="en-US" dirty="0"/>
              <a:t> field for Jonathan </a:t>
            </a:r>
            <a:r>
              <a:rPr lang="en-US" dirty="0" err="1"/>
              <a:t>Mollerup</a:t>
            </a:r>
            <a:r>
              <a:rPr lang="en-US" dirty="0"/>
              <a:t>.</a:t>
            </a:r>
          </a:p>
          <a:p>
            <a:pPr algn="just"/>
            <a:r>
              <a:rPr lang="en-US" dirty="0" smtClean="0"/>
              <a:t>Type </a:t>
            </a:r>
            <a:r>
              <a:rPr lang="en-US" dirty="0"/>
              <a:t>10 and press </a:t>
            </a:r>
            <a:r>
              <a:rPr lang="en-US" b="1" dirty="0" smtClean="0"/>
              <a:t>Enter</a:t>
            </a:r>
            <a:r>
              <a:rPr lang="en-US" dirty="0" smtClean="0"/>
              <a:t>.</a:t>
            </a:r>
          </a:p>
          <a:p>
            <a:pPr algn="just"/>
            <a:r>
              <a:rPr lang="en-US" dirty="0"/>
              <a:t>Jonathan’s standard hourly rate of $10 appears in the Std. Rate column. Note that the default standard rate is hourly, so you did not need to specify cost per hour</a:t>
            </a:r>
            <a:r>
              <a:rPr lang="en-US" dirty="0" smtClean="0"/>
              <a:t>.</a:t>
            </a:r>
          </a:p>
          <a:p>
            <a:pPr algn="just"/>
            <a:r>
              <a:rPr lang="en-US" dirty="0"/>
              <a:t>In the </a:t>
            </a:r>
            <a:r>
              <a:rPr lang="en-US" b="1" dirty="0"/>
              <a:t>Std. Rate</a:t>
            </a:r>
            <a:r>
              <a:rPr lang="en-US" dirty="0"/>
              <a:t> field for Jon </a:t>
            </a:r>
            <a:r>
              <a:rPr lang="en-US" dirty="0" err="1"/>
              <a:t>Ganio</a:t>
            </a:r>
            <a:r>
              <a:rPr lang="en-US" dirty="0"/>
              <a:t>, type 15.50 and </a:t>
            </a:r>
            <a:r>
              <a:rPr lang="en-US" dirty="0" smtClean="0"/>
              <a:t>press </a:t>
            </a:r>
            <a:r>
              <a:rPr lang="en-US" b="1" dirty="0"/>
              <a:t>Enter</a:t>
            </a:r>
            <a:r>
              <a:rPr lang="en-US" dirty="0"/>
              <a:t>.</a:t>
            </a:r>
            <a:r>
              <a:rPr lang="en-US" dirty="0" smtClean="0"/>
              <a:t> </a:t>
            </a:r>
            <a:endParaRPr lang="en-US" dirty="0"/>
          </a:p>
          <a:p>
            <a:pPr algn="just"/>
            <a:endParaRPr lang="en-US" dirty="0"/>
          </a:p>
          <a:p>
            <a:pPr algn="just"/>
            <a:endParaRPr lang="en-US" dirty="0"/>
          </a:p>
        </p:txBody>
      </p:sp>
    </p:spTree>
    <p:extLst>
      <p:ext uri="{BB962C8B-B14F-4D97-AF65-F5344CB8AC3E}">
        <p14:creationId xmlns="" xmlns:p14="http://schemas.microsoft.com/office/powerpoint/2010/main" val="4218126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Entering Resource Pay Rates</a:t>
            </a:r>
            <a:endParaRPr lang="en-US" dirty="0"/>
          </a:p>
        </p:txBody>
      </p:sp>
      <p:sp>
        <p:nvSpPr>
          <p:cNvPr id="3" name="Content Placeholder 2"/>
          <p:cNvSpPr>
            <a:spLocks noGrp="1"/>
          </p:cNvSpPr>
          <p:nvPr>
            <p:ph sz="quarter" idx="1"/>
          </p:nvPr>
        </p:nvSpPr>
        <p:spPr>
          <a:xfrm>
            <a:off x="152400" y="1527048"/>
            <a:ext cx="8839200" cy="5102352"/>
          </a:xfrm>
        </p:spPr>
        <p:txBody>
          <a:bodyPr>
            <a:normAutofit/>
          </a:bodyPr>
          <a:lstStyle/>
          <a:p>
            <a:pPr algn="just"/>
            <a:r>
              <a:rPr lang="en-US" sz="2000" dirty="0"/>
              <a:t>Enter the following standard pay rates for the given resources</a:t>
            </a:r>
            <a:r>
              <a:rPr lang="en-US" sz="2000" dirty="0" smtClean="0"/>
              <a:t>.</a:t>
            </a:r>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r>
              <a:rPr lang="en-US" sz="2000" dirty="0" smtClean="0"/>
              <a:t>Note that you enter a fixed amount rather than a rate (hourly, daily, or weekly) for the video tape’s cost. For material resources, the standard rate value is per unit of consumption-in our case, 30-minute cassettes.</a:t>
            </a:r>
          </a:p>
          <a:p>
            <a:pPr algn="just"/>
            <a:r>
              <a:rPr lang="en-US" sz="2000" dirty="0" smtClean="0"/>
              <a:t>Note also that you cannot enter a standard pay rate for the Travel cost resource. You specify the cost when you assign the cost resource to a task.</a:t>
            </a:r>
          </a:p>
          <a:p>
            <a:pPr algn="just"/>
            <a:endParaRPr lang="en-US" dirty="0" smtClean="0"/>
          </a:p>
          <a:p>
            <a:pPr algn="just"/>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2460983057"/>
              </p:ext>
            </p:extLst>
          </p:nvPr>
        </p:nvGraphicFramePr>
        <p:xfrm>
          <a:off x="762000" y="1981200"/>
          <a:ext cx="7848600" cy="2926080"/>
        </p:xfrm>
        <a:graphic>
          <a:graphicData uri="http://schemas.openxmlformats.org/drawingml/2006/table">
            <a:tbl>
              <a:tblPr>
                <a:tableStyleId>{08FB837D-C827-4EFA-A057-4D05807E0F7C}</a:tableStyleId>
              </a:tblPr>
              <a:tblGrid>
                <a:gridCol w="3924300"/>
                <a:gridCol w="3924300"/>
              </a:tblGrid>
              <a:tr h="323850">
                <a:tc>
                  <a:txBody>
                    <a:bodyPr/>
                    <a:lstStyle/>
                    <a:p>
                      <a:pPr algn="l"/>
                      <a:r>
                        <a:rPr lang="en-US" dirty="0"/>
                        <a:t>Resource Name </a:t>
                      </a:r>
                    </a:p>
                  </a:txBody>
                  <a:tcPr/>
                </a:tc>
                <a:tc>
                  <a:txBody>
                    <a:bodyPr/>
                    <a:lstStyle/>
                    <a:p>
                      <a:pPr algn="l"/>
                      <a:r>
                        <a:rPr lang="en-US"/>
                        <a:t>Standard Rate </a:t>
                      </a:r>
                    </a:p>
                  </a:txBody>
                  <a:tcPr/>
                </a:tc>
              </a:tr>
              <a:tr h="323850">
                <a:tc>
                  <a:txBody>
                    <a:bodyPr/>
                    <a:lstStyle/>
                    <a:p>
                      <a:pPr algn="l"/>
                      <a:r>
                        <a:rPr lang="en-US"/>
                        <a:t>Garrett R.Vargas</a:t>
                      </a:r>
                    </a:p>
                  </a:txBody>
                  <a:tcPr/>
                </a:tc>
                <a:tc>
                  <a:txBody>
                    <a:bodyPr/>
                    <a:lstStyle/>
                    <a:p>
                      <a:pPr algn="l"/>
                      <a:r>
                        <a:rPr lang="en-US" dirty="0"/>
                        <a:t>800/w</a:t>
                      </a:r>
                    </a:p>
                  </a:txBody>
                  <a:tcPr/>
                </a:tc>
              </a:tr>
              <a:tr h="323850">
                <a:tc>
                  <a:txBody>
                    <a:bodyPr/>
                    <a:lstStyle/>
                    <a:p>
                      <a:pPr algn="l"/>
                      <a:r>
                        <a:rPr lang="en-US"/>
                        <a:t>John Rodman</a:t>
                      </a:r>
                    </a:p>
                  </a:txBody>
                  <a:tcPr/>
                </a:tc>
                <a:tc>
                  <a:txBody>
                    <a:bodyPr/>
                    <a:lstStyle/>
                    <a:p>
                      <a:pPr algn="l"/>
                      <a:r>
                        <a:rPr lang="en-US" dirty="0"/>
                        <a:t>22</a:t>
                      </a:r>
                    </a:p>
                  </a:txBody>
                  <a:tcPr/>
                </a:tc>
              </a:tr>
              <a:tr h="323850">
                <a:tc>
                  <a:txBody>
                    <a:bodyPr/>
                    <a:lstStyle/>
                    <a:p>
                      <a:pPr algn="l"/>
                      <a:r>
                        <a:rPr lang="en-US"/>
                        <a:t>Electrician</a:t>
                      </a:r>
                    </a:p>
                  </a:txBody>
                  <a:tcPr/>
                </a:tc>
                <a:tc>
                  <a:txBody>
                    <a:bodyPr/>
                    <a:lstStyle/>
                    <a:p>
                      <a:pPr algn="l"/>
                      <a:r>
                        <a:rPr lang="en-US" dirty="0"/>
                        <a:t>22</a:t>
                      </a:r>
                    </a:p>
                  </a:txBody>
                  <a:tcPr/>
                </a:tc>
              </a:tr>
              <a:tr h="323850">
                <a:tc>
                  <a:txBody>
                    <a:bodyPr/>
                    <a:lstStyle/>
                    <a:p>
                      <a:pPr algn="l"/>
                      <a:r>
                        <a:rPr lang="en-US"/>
                        <a:t>Mini-DV camcorder</a:t>
                      </a:r>
                    </a:p>
                  </a:txBody>
                  <a:tcPr/>
                </a:tc>
                <a:tc>
                  <a:txBody>
                    <a:bodyPr/>
                    <a:lstStyle/>
                    <a:p>
                      <a:pPr algn="l"/>
                      <a:r>
                        <a:rPr lang="en-US" dirty="0"/>
                        <a:t>250/w</a:t>
                      </a:r>
                    </a:p>
                  </a:txBody>
                  <a:tcPr/>
                </a:tc>
              </a:tr>
              <a:tr h="323850">
                <a:tc>
                  <a:txBody>
                    <a:bodyPr/>
                    <a:lstStyle/>
                    <a:p>
                      <a:pPr algn="l"/>
                      <a:r>
                        <a:rPr lang="en-US"/>
                        <a:t>Camera boom</a:t>
                      </a:r>
                    </a:p>
                  </a:txBody>
                  <a:tcPr/>
                </a:tc>
                <a:tc>
                  <a:txBody>
                    <a:bodyPr/>
                    <a:lstStyle/>
                    <a:p>
                      <a:pPr algn="l"/>
                      <a:r>
                        <a:rPr lang="en-US" dirty="0"/>
                        <a:t>0</a:t>
                      </a:r>
                    </a:p>
                  </a:txBody>
                  <a:tcPr/>
                </a:tc>
              </a:tr>
              <a:tr h="323850">
                <a:tc>
                  <a:txBody>
                    <a:bodyPr/>
                    <a:lstStyle/>
                    <a:p>
                      <a:pPr algn="l"/>
                      <a:r>
                        <a:rPr lang="en-US"/>
                        <a:t>Editing lab</a:t>
                      </a:r>
                    </a:p>
                  </a:txBody>
                  <a:tcPr/>
                </a:tc>
                <a:tc>
                  <a:txBody>
                    <a:bodyPr/>
                    <a:lstStyle/>
                    <a:p>
                      <a:pPr algn="l"/>
                      <a:r>
                        <a:rPr lang="en-US" dirty="0"/>
                        <a:t>200/d</a:t>
                      </a:r>
                    </a:p>
                  </a:txBody>
                  <a:tcPr/>
                </a:tc>
              </a:tr>
              <a:tr h="323850">
                <a:tc>
                  <a:txBody>
                    <a:bodyPr/>
                    <a:lstStyle/>
                    <a:p>
                      <a:pPr algn="l"/>
                      <a:r>
                        <a:rPr lang="en-US" dirty="0"/>
                        <a:t>Video tape</a:t>
                      </a:r>
                    </a:p>
                  </a:txBody>
                  <a:tcPr/>
                </a:tc>
                <a:tc>
                  <a:txBody>
                    <a:bodyPr/>
                    <a:lstStyle/>
                    <a:p>
                      <a:pPr algn="l"/>
                      <a:r>
                        <a:rPr lang="en-US" dirty="0"/>
                        <a:t>5</a:t>
                      </a:r>
                    </a:p>
                  </a:txBody>
                  <a:tcPr/>
                </a:tc>
              </a:tr>
            </a:tbl>
          </a:graphicData>
        </a:graphic>
      </p:graphicFrame>
    </p:spTree>
    <p:extLst>
      <p:ext uri="{BB962C8B-B14F-4D97-AF65-F5344CB8AC3E}">
        <p14:creationId xmlns="" xmlns:p14="http://schemas.microsoft.com/office/powerpoint/2010/main" val="252300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87552"/>
          </a:xfrm>
        </p:spPr>
        <p:txBody>
          <a:bodyPr>
            <a:normAutofit fontScale="90000"/>
          </a:bodyPr>
          <a:lstStyle/>
          <a:p>
            <a:r>
              <a:rPr lang="en-US" b="1" dirty="0"/>
              <a:t>Adjusting Working Time for Individual </a:t>
            </a:r>
            <a:r>
              <a:rPr lang="en-US" b="1" dirty="0" smtClean="0"/>
              <a:t>Resources</a:t>
            </a:r>
            <a:endParaRPr lang="en-US" dirty="0"/>
          </a:p>
        </p:txBody>
      </p:sp>
      <p:sp>
        <p:nvSpPr>
          <p:cNvPr id="3" name="Content Placeholder 2"/>
          <p:cNvSpPr>
            <a:spLocks noGrp="1"/>
          </p:cNvSpPr>
          <p:nvPr>
            <p:ph sz="quarter" idx="1"/>
          </p:nvPr>
        </p:nvSpPr>
        <p:spPr>
          <a:xfrm>
            <a:off x="152400" y="1752600"/>
            <a:ext cx="8839200" cy="4949952"/>
          </a:xfrm>
        </p:spPr>
        <p:txBody>
          <a:bodyPr/>
          <a:lstStyle/>
          <a:p>
            <a:pPr algn="just"/>
            <a:r>
              <a:rPr lang="en-US" dirty="0"/>
              <a:t>Project uses different types of calendars for different purposes. In this exercise, we will focus on the resource calendar. A </a:t>
            </a:r>
            <a:r>
              <a:rPr lang="en-US" i="1" dirty="0">
                <a:hlinkClick r:id="rId2" action="ppaction://hlinkfile"/>
              </a:rPr>
              <a:t>resource calendar</a:t>
            </a:r>
            <a:r>
              <a:rPr lang="en-US" dirty="0"/>
              <a:t> controls the working and nonworking times of a resource. Project uses resource calendars to determine when work for a specific resource can be scheduled. Resource calendars apply only to work resources (people and equipment) and not to material or cost resources</a:t>
            </a:r>
            <a:r>
              <a:rPr lang="en-US" dirty="0" smtClean="0"/>
              <a:t>.</a:t>
            </a:r>
          </a:p>
          <a:p>
            <a:pPr algn="just"/>
            <a:r>
              <a:rPr lang="en-US" dirty="0"/>
              <a:t>In this exercise, you specify the working and nonworking times for individual work resources.</a:t>
            </a:r>
          </a:p>
          <a:p>
            <a:pPr algn="just"/>
            <a:endParaRPr lang="en-US" dirty="0"/>
          </a:p>
          <a:p>
            <a:endParaRPr lang="en-US" dirty="0"/>
          </a:p>
          <a:p>
            <a:endParaRPr lang="en-US" dirty="0"/>
          </a:p>
        </p:txBody>
      </p:sp>
    </p:spTree>
    <p:extLst>
      <p:ext uri="{BB962C8B-B14F-4D97-AF65-F5344CB8AC3E}">
        <p14:creationId xmlns="" xmlns:p14="http://schemas.microsoft.com/office/powerpoint/2010/main" val="1872894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87552"/>
          </a:xfrm>
        </p:spPr>
        <p:txBody>
          <a:bodyPr>
            <a:normAutofit fontScale="90000"/>
          </a:bodyPr>
          <a:lstStyle/>
          <a:p>
            <a:r>
              <a:rPr lang="en-US" b="1" dirty="0"/>
              <a:t>Adjusting Working Time for Individual Resources</a:t>
            </a:r>
            <a:endParaRPr lang="en-US" dirty="0"/>
          </a:p>
        </p:txBody>
      </p:sp>
      <p:sp>
        <p:nvSpPr>
          <p:cNvPr id="3" name="Content Placeholder 2"/>
          <p:cNvSpPr>
            <a:spLocks noGrp="1"/>
          </p:cNvSpPr>
          <p:nvPr>
            <p:ph sz="quarter" idx="1"/>
          </p:nvPr>
        </p:nvSpPr>
        <p:spPr>
          <a:xfrm>
            <a:off x="76200" y="1524000"/>
            <a:ext cx="8915400" cy="5102352"/>
          </a:xfrm>
        </p:spPr>
        <p:txBody>
          <a:bodyPr>
            <a:normAutofit fontScale="92500" lnSpcReduction="20000"/>
          </a:bodyPr>
          <a:lstStyle/>
          <a:p>
            <a:pPr algn="just"/>
            <a:r>
              <a:rPr lang="en-US" dirty="0"/>
              <a:t>On the </a:t>
            </a:r>
            <a:r>
              <a:rPr lang="en-US" b="1" dirty="0"/>
              <a:t>Tools</a:t>
            </a:r>
            <a:r>
              <a:rPr lang="en-US" dirty="0"/>
              <a:t> menu, click </a:t>
            </a:r>
            <a:r>
              <a:rPr lang="en-US" b="1" dirty="0"/>
              <a:t>Change Working Time</a:t>
            </a:r>
            <a:r>
              <a:rPr lang="en-US" dirty="0"/>
              <a:t>.</a:t>
            </a:r>
          </a:p>
          <a:p>
            <a:pPr algn="just"/>
            <a:r>
              <a:rPr lang="en-US" dirty="0"/>
              <a:t>The Change Working Time dialog box appears.</a:t>
            </a:r>
          </a:p>
          <a:p>
            <a:pPr algn="just"/>
            <a:r>
              <a:rPr lang="en-US" dirty="0" smtClean="0"/>
              <a:t>In </a:t>
            </a:r>
            <a:r>
              <a:rPr lang="en-US" dirty="0"/>
              <a:t>the </a:t>
            </a:r>
            <a:r>
              <a:rPr lang="en-US" b="1" dirty="0"/>
              <a:t>For calendar</a:t>
            </a:r>
            <a:r>
              <a:rPr lang="en-US" dirty="0"/>
              <a:t> box, click </a:t>
            </a:r>
            <a:r>
              <a:rPr lang="en-US" b="1" dirty="0"/>
              <a:t>Garrett </a:t>
            </a:r>
            <a:r>
              <a:rPr lang="en-US" b="1" dirty="0" err="1"/>
              <a:t>R.Vargas</a:t>
            </a:r>
            <a:r>
              <a:rPr lang="en-US" dirty="0" smtClean="0"/>
              <a:t>.</a:t>
            </a:r>
          </a:p>
          <a:p>
            <a:pPr algn="just"/>
            <a:r>
              <a:rPr lang="en-US" dirty="0"/>
              <a:t>Garrett </a:t>
            </a:r>
            <a:r>
              <a:rPr lang="en-US" dirty="0" err="1"/>
              <a:t>R.Vargas’s</a:t>
            </a:r>
            <a:r>
              <a:rPr lang="en-US" dirty="0"/>
              <a:t> resource calendar appears in the Change Working Time dialog box. Garrett has told you he will not be available to work on Thursday and Friday, </a:t>
            </a:r>
            <a:r>
              <a:rPr lang="en-US" dirty="0" smtClean="0"/>
              <a:t>November 19 </a:t>
            </a:r>
            <a:r>
              <a:rPr lang="en-US" dirty="0"/>
              <a:t>and </a:t>
            </a:r>
            <a:r>
              <a:rPr lang="en-US" dirty="0" smtClean="0"/>
              <a:t>20, </a:t>
            </a:r>
            <a:r>
              <a:rPr lang="en-US" dirty="0"/>
              <a:t>because he plans to attend a film festival</a:t>
            </a:r>
            <a:r>
              <a:rPr lang="en-US" dirty="0" smtClean="0"/>
              <a:t>.</a:t>
            </a:r>
          </a:p>
          <a:p>
            <a:pPr algn="just"/>
            <a:r>
              <a:rPr lang="en-US" dirty="0"/>
              <a:t>On the </a:t>
            </a:r>
            <a:r>
              <a:rPr lang="en-US" b="1" dirty="0"/>
              <a:t>Exceptions</a:t>
            </a:r>
            <a:r>
              <a:rPr lang="en-US" dirty="0"/>
              <a:t> tab in the </a:t>
            </a:r>
            <a:r>
              <a:rPr lang="en-US" b="1" dirty="0"/>
              <a:t>Change Working Time</a:t>
            </a:r>
            <a:r>
              <a:rPr lang="en-US" dirty="0"/>
              <a:t> dialog box, click in the first row directly below the </a:t>
            </a:r>
            <a:r>
              <a:rPr lang="en-US" b="1" dirty="0"/>
              <a:t>Name</a:t>
            </a:r>
            <a:r>
              <a:rPr lang="en-US" dirty="0"/>
              <a:t> column heading and type Garrett attending West Coast Film Festival</a:t>
            </a:r>
          </a:p>
          <a:p>
            <a:pPr algn="just"/>
            <a:r>
              <a:rPr lang="en-US" dirty="0"/>
              <a:t>The description for the calendar exception is a handy reminder for you and others who may view the project plan later.</a:t>
            </a:r>
          </a:p>
          <a:p>
            <a:pPr algn="just"/>
            <a:endParaRPr lang="en-US" dirty="0"/>
          </a:p>
          <a:p>
            <a:endParaRPr lang="en-US" dirty="0"/>
          </a:p>
          <a:p>
            <a:pPr algn="just"/>
            <a:endParaRPr lang="en-US" dirty="0"/>
          </a:p>
          <a:p>
            <a:endParaRPr lang="en-US" dirty="0"/>
          </a:p>
        </p:txBody>
      </p:sp>
    </p:spTree>
    <p:extLst>
      <p:ext uri="{BB962C8B-B14F-4D97-AF65-F5344CB8AC3E}">
        <p14:creationId xmlns="" xmlns:p14="http://schemas.microsoft.com/office/powerpoint/2010/main" val="1522043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87552"/>
          </a:xfrm>
        </p:spPr>
        <p:txBody>
          <a:bodyPr>
            <a:normAutofit fontScale="90000"/>
          </a:bodyPr>
          <a:lstStyle/>
          <a:p>
            <a:r>
              <a:rPr lang="en-US" b="1" dirty="0"/>
              <a:t>Adjusting Working Time for Individual Resources</a:t>
            </a:r>
            <a:endParaRPr lang="en-US" dirty="0"/>
          </a:p>
        </p:txBody>
      </p:sp>
      <p:sp>
        <p:nvSpPr>
          <p:cNvPr id="3" name="Content Placeholder 2"/>
          <p:cNvSpPr>
            <a:spLocks noGrp="1"/>
          </p:cNvSpPr>
          <p:nvPr>
            <p:ph sz="quarter" idx="1"/>
          </p:nvPr>
        </p:nvSpPr>
        <p:spPr>
          <a:xfrm>
            <a:off x="152400" y="1371600"/>
            <a:ext cx="8839200" cy="5178552"/>
          </a:xfrm>
        </p:spPr>
        <p:txBody>
          <a:bodyPr>
            <a:noAutofit/>
          </a:bodyPr>
          <a:lstStyle/>
          <a:p>
            <a:pPr algn="just"/>
            <a:r>
              <a:rPr lang="en-US" sz="1800" dirty="0"/>
              <a:t>Click in the </a:t>
            </a:r>
            <a:r>
              <a:rPr lang="en-US" sz="1800" b="1" dirty="0"/>
              <a:t>Start</a:t>
            </a:r>
            <a:r>
              <a:rPr lang="en-US" sz="1800" dirty="0"/>
              <a:t> field and type or select </a:t>
            </a:r>
            <a:r>
              <a:rPr lang="en-US" sz="1800" dirty="0" smtClean="0"/>
              <a:t>19/11/2012</a:t>
            </a:r>
            <a:r>
              <a:rPr lang="en-US" sz="1800" dirty="0" smtClean="0"/>
              <a:t>.</a:t>
            </a:r>
            <a:endParaRPr lang="en-US" sz="1800" dirty="0"/>
          </a:p>
          <a:p>
            <a:pPr algn="just"/>
            <a:r>
              <a:rPr lang="en-US" sz="1800" dirty="0" smtClean="0"/>
              <a:t>Click </a:t>
            </a:r>
            <a:r>
              <a:rPr lang="en-US" sz="1800" dirty="0"/>
              <a:t>in the </a:t>
            </a:r>
            <a:r>
              <a:rPr lang="en-US" sz="1800" b="1" dirty="0"/>
              <a:t>Finish</a:t>
            </a:r>
            <a:r>
              <a:rPr lang="en-US" sz="1800" dirty="0"/>
              <a:t> field, type or select </a:t>
            </a:r>
            <a:r>
              <a:rPr lang="en-US" sz="1800" dirty="0" smtClean="0"/>
              <a:t>20/11/2012</a:t>
            </a:r>
            <a:r>
              <a:rPr lang="en-US" sz="1800" dirty="0" smtClean="0"/>
              <a:t>, </a:t>
            </a:r>
            <a:r>
              <a:rPr lang="en-US" sz="1800" dirty="0"/>
              <a:t>and then press </a:t>
            </a:r>
            <a:r>
              <a:rPr lang="en-US" sz="1800" b="1" dirty="0" smtClean="0"/>
              <a:t>Enter.</a:t>
            </a:r>
          </a:p>
          <a:p>
            <a:r>
              <a:rPr lang="en-US" sz="1800" dirty="0"/>
              <a:t>To conclude this exercise, you will set up a “4 by 10” work schedule (that is, 4 days per week, 10 hours per day) for a resource.</a:t>
            </a:r>
          </a:p>
          <a:p>
            <a:r>
              <a:rPr lang="en-US" sz="1800" dirty="0" smtClean="0"/>
              <a:t>In </a:t>
            </a:r>
            <a:r>
              <a:rPr lang="en-US" sz="1800" dirty="0"/>
              <a:t>the </a:t>
            </a:r>
            <a:r>
              <a:rPr lang="en-US" sz="1800" b="1" dirty="0"/>
              <a:t>For</a:t>
            </a:r>
            <a:r>
              <a:rPr lang="en-US" sz="1800" dirty="0"/>
              <a:t> box, click </a:t>
            </a:r>
            <a:r>
              <a:rPr lang="en-US" sz="1800" b="1" dirty="0"/>
              <a:t>John Rodman</a:t>
            </a:r>
            <a:r>
              <a:rPr lang="en-US" sz="1800" dirty="0"/>
              <a:t>.</a:t>
            </a:r>
          </a:p>
          <a:p>
            <a:r>
              <a:rPr lang="en-US" sz="1800" dirty="0" smtClean="0"/>
              <a:t>When </a:t>
            </a:r>
            <a:r>
              <a:rPr lang="en-US" sz="1800" dirty="0"/>
              <a:t>prompted to save the resource calendar changes that you made for Garrett, click </a:t>
            </a:r>
            <a:r>
              <a:rPr lang="en-US" sz="1800" b="1" dirty="0"/>
              <a:t>Yes</a:t>
            </a:r>
            <a:r>
              <a:rPr lang="en-US" sz="1800" dirty="0"/>
              <a:t>.</a:t>
            </a:r>
          </a:p>
          <a:p>
            <a:r>
              <a:rPr lang="en-US" sz="1800" dirty="0" smtClean="0"/>
              <a:t>Click </a:t>
            </a:r>
            <a:r>
              <a:rPr lang="en-US" sz="1800" dirty="0"/>
              <a:t>the </a:t>
            </a:r>
            <a:r>
              <a:rPr lang="en-US" sz="1800" b="1" dirty="0"/>
              <a:t>Work Weeks</a:t>
            </a:r>
            <a:r>
              <a:rPr lang="en-US" sz="1800" dirty="0"/>
              <a:t> tab in the </a:t>
            </a:r>
            <a:r>
              <a:rPr lang="en-US" sz="1800" b="1" dirty="0"/>
              <a:t>Change Working Time</a:t>
            </a:r>
            <a:r>
              <a:rPr lang="en-US" sz="1800" dirty="0"/>
              <a:t> dialog box.</a:t>
            </a:r>
          </a:p>
          <a:p>
            <a:r>
              <a:rPr lang="en-US" sz="1800" dirty="0" smtClean="0"/>
              <a:t>Click </a:t>
            </a:r>
            <a:r>
              <a:rPr lang="en-US" sz="1800" b="1" dirty="0"/>
              <a:t>[Default],</a:t>
            </a:r>
            <a:r>
              <a:rPr lang="en-US" sz="1800" dirty="0"/>
              <a:t> and then click </a:t>
            </a:r>
            <a:r>
              <a:rPr lang="en-US" sz="1800" b="1" dirty="0"/>
              <a:t>Details</a:t>
            </a:r>
            <a:r>
              <a:rPr lang="en-US" sz="1800" dirty="0"/>
              <a:t>.</a:t>
            </a:r>
          </a:p>
          <a:p>
            <a:r>
              <a:rPr lang="en-US" sz="1800" dirty="0" smtClean="0"/>
              <a:t> </a:t>
            </a:r>
            <a:r>
              <a:rPr lang="en-US" sz="1800" dirty="0"/>
              <a:t>Under </a:t>
            </a:r>
            <a:r>
              <a:rPr lang="en-US" sz="1800" b="1" dirty="0"/>
              <a:t>Selected Day(s),</a:t>
            </a:r>
            <a:r>
              <a:rPr lang="en-US" sz="1800" dirty="0"/>
              <a:t> select </a:t>
            </a:r>
            <a:r>
              <a:rPr lang="en-US" sz="1800" b="1" dirty="0"/>
              <a:t>Monday</a:t>
            </a:r>
            <a:r>
              <a:rPr lang="en-US" sz="1800" dirty="0"/>
              <a:t> through </a:t>
            </a:r>
            <a:r>
              <a:rPr lang="en-US" sz="1800" b="1" dirty="0"/>
              <a:t>Thursday</a:t>
            </a:r>
            <a:r>
              <a:rPr lang="en-US" sz="1800" dirty="0"/>
              <a:t>.</a:t>
            </a:r>
          </a:p>
          <a:p>
            <a:r>
              <a:rPr lang="en-US" sz="1800" dirty="0" smtClean="0"/>
              <a:t>Click </a:t>
            </a:r>
            <a:r>
              <a:rPr lang="en-US" sz="1800" b="1" dirty="0"/>
              <a:t>Set day(s) to these specific working times</a:t>
            </a:r>
            <a:r>
              <a:rPr lang="en-US" sz="1800" dirty="0"/>
              <a:t>.</a:t>
            </a:r>
          </a:p>
          <a:p>
            <a:r>
              <a:rPr lang="en-US" sz="1800" dirty="0" smtClean="0"/>
              <a:t>In </a:t>
            </a:r>
            <a:r>
              <a:rPr lang="en-US" sz="1800" dirty="0"/>
              <a:t>the lower </a:t>
            </a:r>
            <a:r>
              <a:rPr lang="en-US" sz="1800" b="1" dirty="0"/>
              <a:t>To</a:t>
            </a:r>
            <a:r>
              <a:rPr lang="en-US" sz="1800" dirty="0"/>
              <a:t> box, click </a:t>
            </a:r>
            <a:r>
              <a:rPr lang="en-US" sz="1800" b="1" dirty="0"/>
              <a:t>5:00 PM</a:t>
            </a:r>
            <a:r>
              <a:rPr lang="en-US" sz="1800" dirty="0"/>
              <a:t> and replace it with 7:00 PM, and then press </a:t>
            </a:r>
            <a:r>
              <a:rPr lang="en-US" sz="1800" dirty="0" smtClean="0"/>
              <a:t> </a:t>
            </a:r>
            <a:r>
              <a:rPr lang="en-US" sz="1800" b="1" dirty="0" smtClean="0"/>
              <a:t>Enter</a:t>
            </a:r>
            <a:endParaRPr lang="en-US" sz="1800" b="1" dirty="0"/>
          </a:p>
          <a:p>
            <a:r>
              <a:rPr lang="en-US" sz="1800" dirty="0" smtClean="0"/>
              <a:t>Click </a:t>
            </a:r>
            <a:r>
              <a:rPr lang="en-US" sz="1800" b="1" dirty="0"/>
              <a:t>Friday</a:t>
            </a:r>
            <a:r>
              <a:rPr lang="en-US" sz="1800" dirty="0"/>
              <a:t>.</a:t>
            </a:r>
          </a:p>
          <a:p>
            <a:r>
              <a:rPr lang="en-US" sz="1800" dirty="0" smtClean="0"/>
              <a:t>Click </a:t>
            </a:r>
            <a:r>
              <a:rPr lang="en-US" sz="1800" b="1" dirty="0"/>
              <a:t>Set days to nonworking time</a:t>
            </a:r>
            <a:r>
              <a:rPr lang="en-US" sz="1800" dirty="0" smtClean="0"/>
              <a:t>. </a:t>
            </a:r>
          </a:p>
          <a:p>
            <a:r>
              <a:rPr lang="en-US" sz="1800" dirty="0"/>
              <a:t>Click </a:t>
            </a:r>
            <a:r>
              <a:rPr lang="en-US" sz="1800" b="1" dirty="0"/>
              <a:t>OK</a:t>
            </a:r>
            <a:r>
              <a:rPr lang="en-US" sz="1800" dirty="0"/>
              <a:t> to close the Details dialog box.</a:t>
            </a:r>
          </a:p>
        </p:txBody>
      </p:sp>
    </p:spTree>
    <p:extLst>
      <p:ext uri="{BB962C8B-B14F-4D97-AF65-F5344CB8AC3E}">
        <p14:creationId xmlns="" xmlns:p14="http://schemas.microsoft.com/office/powerpoint/2010/main" val="3113902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Documenting Resources</a:t>
            </a:r>
            <a:endParaRPr lang="en-US" dirty="0"/>
          </a:p>
        </p:txBody>
      </p:sp>
      <p:sp>
        <p:nvSpPr>
          <p:cNvPr id="3" name="Content Placeholder 2"/>
          <p:cNvSpPr>
            <a:spLocks noGrp="1"/>
          </p:cNvSpPr>
          <p:nvPr>
            <p:ph sz="quarter" idx="1"/>
          </p:nvPr>
        </p:nvSpPr>
        <p:spPr>
          <a:xfrm>
            <a:off x="152400" y="1527048"/>
            <a:ext cx="8839200" cy="5102352"/>
          </a:xfrm>
        </p:spPr>
        <p:txBody>
          <a:bodyPr>
            <a:normAutofit/>
          </a:bodyPr>
          <a:lstStyle/>
          <a:p>
            <a:pPr algn="just"/>
            <a:r>
              <a:rPr lang="en-US" dirty="0"/>
              <a:t>In this exercise, you enter resource notes to document that a resource can assume multiple roles in the TV commercial project</a:t>
            </a:r>
            <a:r>
              <a:rPr lang="en-US" dirty="0" smtClean="0"/>
              <a:t>.</a:t>
            </a:r>
          </a:p>
          <a:p>
            <a:pPr algn="just"/>
            <a:r>
              <a:rPr lang="en-US" dirty="0"/>
              <a:t>In the </a:t>
            </a:r>
            <a:r>
              <a:rPr lang="en-US" b="1" dirty="0"/>
              <a:t>Resource Name</a:t>
            </a:r>
            <a:r>
              <a:rPr lang="en-US" dirty="0"/>
              <a:t> column, click </a:t>
            </a:r>
            <a:r>
              <a:rPr lang="en-US" b="1" dirty="0"/>
              <a:t>Garrett </a:t>
            </a:r>
            <a:r>
              <a:rPr lang="en-US" b="1" dirty="0" err="1"/>
              <a:t>R.Vargas</a:t>
            </a:r>
            <a:r>
              <a:rPr lang="en-US" dirty="0"/>
              <a:t>.</a:t>
            </a:r>
          </a:p>
          <a:p>
            <a:pPr algn="just"/>
            <a:r>
              <a:rPr lang="en-US" dirty="0" smtClean="0"/>
              <a:t>On </a:t>
            </a:r>
            <a:r>
              <a:rPr lang="en-US" dirty="0"/>
              <a:t>the </a:t>
            </a:r>
            <a:r>
              <a:rPr lang="en-US" b="1" dirty="0">
                <a:hlinkClick r:id="rId2" action="ppaction://hlinkfile"/>
              </a:rPr>
              <a:t>Project</a:t>
            </a:r>
            <a:r>
              <a:rPr lang="en-US" dirty="0"/>
              <a:t> menu, click </a:t>
            </a:r>
            <a:r>
              <a:rPr lang="en-US" b="1" dirty="0"/>
              <a:t>Resource Notes</a:t>
            </a:r>
            <a:r>
              <a:rPr lang="en-US" dirty="0"/>
              <a:t>. </a:t>
            </a:r>
            <a:endParaRPr lang="en-US" dirty="0" smtClean="0"/>
          </a:p>
          <a:p>
            <a:pPr algn="just"/>
            <a:r>
              <a:rPr lang="en-US" dirty="0"/>
              <a:t>In the </a:t>
            </a:r>
            <a:r>
              <a:rPr lang="en-US" b="1" dirty="0"/>
              <a:t>Notes</a:t>
            </a:r>
            <a:r>
              <a:rPr lang="en-US" dirty="0"/>
              <a:t> box, type Garrett is trained on camera and lights and then click </a:t>
            </a:r>
            <a:r>
              <a:rPr lang="en-US" b="1" dirty="0"/>
              <a:t>OK</a:t>
            </a:r>
            <a:r>
              <a:rPr lang="en-US" dirty="0"/>
              <a:t>.</a:t>
            </a:r>
          </a:p>
          <a:p>
            <a:pPr algn="just"/>
            <a:r>
              <a:rPr lang="en-US" dirty="0"/>
              <a:t>A note icon appears in the Indicators column.</a:t>
            </a:r>
          </a:p>
          <a:p>
            <a:pPr algn="just"/>
            <a:r>
              <a:rPr lang="en-US" dirty="0" smtClean="0"/>
              <a:t>Point </a:t>
            </a:r>
            <a:r>
              <a:rPr lang="en-US" dirty="0"/>
              <a:t>to the note icon.</a:t>
            </a:r>
          </a:p>
          <a:p>
            <a:endParaRPr lang="en-US" dirty="0"/>
          </a:p>
          <a:p>
            <a:pPr algn="just"/>
            <a:endParaRPr lang="en-US" dirty="0"/>
          </a:p>
          <a:p>
            <a:endParaRPr lang="en-US" dirty="0"/>
          </a:p>
        </p:txBody>
      </p:sp>
    </p:spTree>
    <p:extLst>
      <p:ext uri="{BB962C8B-B14F-4D97-AF65-F5344CB8AC3E}">
        <p14:creationId xmlns="" xmlns:p14="http://schemas.microsoft.com/office/powerpoint/2010/main" val="1503007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Assigning Work Resources to Tasks</a:t>
            </a:r>
          </a:p>
        </p:txBody>
      </p:sp>
      <p:sp>
        <p:nvSpPr>
          <p:cNvPr id="3" name="Content Placeholder 2"/>
          <p:cNvSpPr>
            <a:spLocks noGrp="1"/>
          </p:cNvSpPr>
          <p:nvPr>
            <p:ph sz="quarter" idx="1"/>
          </p:nvPr>
        </p:nvSpPr>
        <p:spPr>
          <a:xfrm>
            <a:off x="76200" y="1527048"/>
            <a:ext cx="8915400" cy="4949952"/>
          </a:xfrm>
        </p:spPr>
        <p:txBody>
          <a:bodyPr/>
          <a:lstStyle/>
          <a:p>
            <a:pPr algn="just"/>
            <a:r>
              <a:rPr lang="en-US" dirty="0"/>
              <a:t>Assigning a </a:t>
            </a:r>
            <a:r>
              <a:rPr lang="en-US" i="1" dirty="0"/>
              <a:t>work resource</a:t>
            </a:r>
            <a:r>
              <a:rPr lang="en-US" dirty="0"/>
              <a:t> to a task enables you to track the progress of the resource’s work on the task. If you enter resource pay rates, Project also calculates resource and task costs for you</a:t>
            </a:r>
            <a:r>
              <a:rPr lang="en-US" dirty="0" smtClean="0"/>
              <a:t>.</a:t>
            </a:r>
          </a:p>
          <a:p>
            <a:pPr algn="just"/>
            <a:r>
              <a:rPr lang="en-US" dirty="0"/>
              <a:t>On the </a:t>
            </a:r>
            <a:r>
              <a:rPr lang="en-US" b="1" dirty="0"/>
              <a:t>Tools</a:t>
            </a:r>
            <a:r>
              <a:rPr lang="en-US" dirty="0"/>
              <a:t> menu, click </a:t>
            </a:r>
            <a:r>
              <a:rPr lang="en-US" b="1" dirty="0"/>
              <a:t>Assign Resources</a:t>
            </a:r>
            <a:r>
              <a:rPr lang="en-US" dirty="0" smtClean="0"/>
              <a:t>.</a:t>
            </a:r>
          </a:p>
          <a:p>
            <a:pPr algn="just"/>
            <a:r>
              <a:rPr lang="en-US" dirty="0"/>
              <a:t>In the </a:t>
            </a:r>
            <a:r>
              <a:rPr lang="en-US" b="1" dirty="0"/>
              <a:t>Task Name</a:t>
            </a:r>
            <a:r>
              <a:rPr lang="en-US" dirty="0"/>
              <a:t> column, click task 2, </a:t>
            </a:r>
            <a:r>
              <a:rPr lang="en-US" b="1" dirty="0"/>
              <a:t>Develop script</a:t>
            </a:r>
            <a:r>
              <a:rPr lang="en-US" dirty="0"/>
              <a:t>. </a:t>
            </a:r>
          </a:p>
          <a:p>
            <a:pPr algn="just"/>
            <a:r>
              <a:rPr lang="en-US" dirty="0" smtClean="0"/>
              <a:t>In </a:t>
            </a:r>
            <a:r>
              <a:rPr lang="en-US" dirty="0"/>
              <a:t>the </a:t>
            </a:r>
            <a:r>
              <a:rPr lang="en-US" b="1" dirty="0"/>
              <a:t>Resource Name</a:t>
            </a:r>
            <a:r>
              <a:rPr lang="en-US" dirty="0"/>
              <a:t> column in the </a:t>
            </a:r>
            <a:r>
              <a:rPr lang="en-US" b="1" dirty="0"/>
              <a:t>Assign Resources</a:t>
            </a:r>
            <a:r>
              <a:rPr lang="en-US" dirty="0"/>
              <a:t> dialog box, click </a:t>
            </a:r>
            <a:r>
              <a:rPr lang="en-US" b="1" dirty="0"/>
              <a:t>Scott</a:t>
            </a:r>
            <a:r>
              <a:rPr lang="en-US" dirty="0"/>
              <a:t> </a:t>
            </a:r>
            <a:r>
              <a:rPr lang="en-US" b="1" dirty="0"/>
              <a:t>Cooper</a:t>
            </a:r>
            <a:r>
              <a:rPr lang="en-US" dirty="0"/>
              <a:t>, and then click the </a:t>
            </a:r>
            <a:r>
              <a:rPr lang="en-US" b="1" dirty="0"/>
              <a:t>Assign</a:t>
            </a:r>
            <a:r>
              <a:rPr lang="en-US" dirty="0"/>
              <a:t> button</a:t>
            </a:r>
            <a:r>
              <a:rPr lang="en-US" dirty="0" smtClean="0"/>
              <a:t>.</a:t>
            </a:r>
          </a:p>
          <a:p>
            <a:pPr algn="just"/>
            <a:r>
              <a:rPr lang="en-US" dirty="0"/>
              <a:t>On the </a:t>
            </a:r>
            <a:r>
              <a:rPr lang="en-US" b="1" dirty="0"/>
              <a:t>Window</a:t>
            </a:r>
            <a:r>
              <a:rPr lang="en-US" dirty="0"/>
              <a:t> menu, click </a:t>
            </a:r>
            <a:r>
              <a:rPr lang="en-US" b="1" dirty="0">
                <a:hlinkClick r:id="rId2" action="ppaction://hlinkfile"/>
              </a:rPr>
              <a:t>Split</a:t>
            </a:r>
            <a:r>
              <a:rPr lang="en-US" dirty="0" smtClean="0"/>
              <a:t>. </a:t>
            </a:r>
            <a:endParaRPr lang="en-US" dirty="0"/>
          </a:p>
          <a:p>
            <a:pPr algn="just"/>
            <a:endParaRPr lang="en-US" dirty="0"/>
          </a:p>
          <a:p>
            <a:pPr algn="just"/>
            <a:endParaRPr lang="en-US" dirty="0"/>
          </a:p>
        </p:txBody>
      </p:sp>
    </p:spTree>
    <p:extLst>
      <p:ext uri="{BB962C8B-B14F-4D97-AF65-F5344CB8AC3E}">
        <p14:creationId xmlns="" xmlns:p14="http://schemas.microsoft.com/office/powerpoint/2010/main" val="311149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Assigning Work Resources to Tasks</a:t>
            </a:r>
            <a:endParaRPr lang="en-US" dirty="0"/>
          </a:p>
        </p:txBody>
      </p:sp>
      <p:sp>
        <p:nvSpPr>
          <p:cNvPr id="3" name="Content Placeholder 2"/>
          <p:cNvSpPr>
            <a:spLocks noGrp="1"/>
          </p:cNvSpPr>
          <p:nvPr>
            <p:ph sz="quarter" idx="1"/>
          </p:nvPr>
        </p:nvSpPr>
        <p:spPr>
          <a:xfrm>
            <a:off x="152400" y="1527048"/>
            <a:ext cx="8915400" cy="5102352"/>
          </a:xfrm>
        </p:spPr>
        <p:txBody>
          <a:bodyPr>
            <a:normAutofit lnSpcReduction="10000"/>
          </a:bodyPr>
          <a:lstStyle/>
          <a:p>
            <a:pPr algn="just"/>
            <a:r>
              <a:rPr lang="en-US" dirty="0"/>
              <a:t>Next, you assign two resources simultaneously to a task.</a:t>
            </a:r>
          </a:p>
          <a:p>
            <a:pPr algn="just"/>
            <a:r>
              <a:rPr lang="en-US" dirty="0" smtClean="0"/>
              <a:t>In </a:t>
            </a:r>
            <a:r>
              <a:rPr lang="en-US" dirty="0"/>
              <a:t>the </a:t>
            </a:r>
            <a:r>
              <a:rPr lang="en-US" b="1" dirty="0"/>
              <a:t>Task Name</a:t>
            </a:r>
            <a:r>
              <a:rPr lang="en-US" dirty="0"/>
              <a:t> column, click task 3, </a:t>
            </a:r>
            <a:r>
              <a:rPr lang="en-US" b="1" dirty="0"/>
              <a:t>Develop production boards</a:t>
            </a:r>
            <a:r>
              <a:rPr lang="en-US" dirty="0"/>
              <a:t>.</a:t>
            </a:r>
          </a:p>
          <a:p>
            <a:pPr algn="just"/>
            <a:r>
              <a:rPr lang="en-US" dirty="0" smtClean="0"/>
              <a:t>In </a:t>
            </a:r>
            <a:r>
              <a:rPr lang="en-US" dirty="0"/>
              <a:t>the </a:t>
            </a:r>
            <a:r>
              <a:rPr lang="en-US" b="1" dirty="0"/>
              <a:t>Assign Resources</a:t>
            </a:r>
            <a:r>
              <a:rPr lang="en-US" dirty="0"/>
              <a:t> dialog box, click </a:t>
            </a:r>
            <a:r>
              <a:rPr lang="en-US" b="1" dirty="0"/>
              <a:t>Garrett </a:t>
            </a:r>
            <a:r>
              <a:rPr lang="en-US" b="1" dirty="0" err="1"/>
              <a:t>R.Vargas</a:t>
            </a:r>
            <a:r>
              <a:rPr lang="en-US" b="1" dirty="0"/>
              <a:t>,</a:t>
            </a:r>
            <a:r>
              <a:rPr lang="en-US" dirty="0"/>
              <a:t> hold down the </a:t>
            </a:r>
            <a:r>
              <a:rPr lang="en-US" b="1" dirty="0" smtClean="0"/>
              <a:t>Ctrl</a:t>
            </a:r>
            <a:r>
              <a:rPr lang="en-US" dirty="0" smtClean="0"/>
              <a:t> key </a:t>
            </a:r>
            <a:r>
              <a:rPr lang="en-US" dirty="0"/>
              <a:t>to make a nonadjacent selection, click </a:t>
            </a:r>
            <a:r>
              <a:rPr lang="en-US" b="1" dirty="0"/>
              <a:t>Patti </a:t>
            </a:r>
            <a:r>
              <a:rPr lang="en-US" b="1" dirty="0" err="1"/>
              <a:t>Mintz</a:t>
            </a:r>
            <a:r>
              <a:rPr lang="en-US" b="1" dirty="0"/>
              <a:t>,</a:t>
            </a:r>
            <a:r>
              <a:rPr lang="en-US" dirty="0"/>
              <a:t> and then click </a:t>
            </a:r>
            <a:r>
              <a:rPr lang="en-US" b="1" dirty="0"/>
              <a:t>Assign</a:t>
            </a:r>
            <a:r>
              <a:rPr lang="en-US" dirty="0"/>
              <a:t>.</a:t>
            </a:r>
          </a:p>
          <a:p>
            <a:pPr algn="just"/>
            <a:r>
              <a:rPr lang="en-US" dirty="0"/>
              <a:t>To conclude this exercise, you will make initial resource assignments for the remaining pre-production tasks.</a:t>
            </a:r>
          </a:p>
          <a:p>
            <a:pPr algn="just"/>
            <a:r>
              <a:rPr lang="en-US" dirty="0"/>
              <a:t>In the </a:t>
            </a:r>
            <a:r>
              <a:rPr lang="en-US" b="1" dirty="0"/>
              <a:t>Task Name</a:t>
            </a:r>
            <a:r>
              <a:rPr lang="en-US" dirty="0"/>
              <a:t> column, click the name of task 4, </a:t>
            </a:r>
            <a:r>
              <a:rPr lang="en-US" i="1" dirty="0"/>
              <a:t>Pick locations</a:t>
            </a:r>
            <a:r>
              <a:rPr lang="en-US" dirty="0" smtClean="0"/>
              <a:t>. </a:t>
            </a:r>
            <a:endParaRPr lang="en-US" dirty="0"/>
          </a:p>
          <a:p>
            <a:pPr algn="just"/>
            <a:endParaRPr lang="en-US" dirty="0"/>
          </a:p>
          <a:p>
            <a:endParaRPr lang="en-US" dirty="0"/>
          </a:p>
        </p:txBody>
      </p:sp>
    </p:spTree>
    <p:extLst>
      <p:ext uri="{BB962C8B-B14F-4D97-AF65-F5344CB8AC3E}">
        <p14:creationId xmlns="" xmlns:p14="http://schemas.microsoft.com/office/powerpoint/2010/main" val="40594640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236</TotalTime>
  <Words>1779</Words>
  <Application>Microsoft Office PowerPoint</Application>
  <PresentationFormat>On-screen Show (4:3)</PresentationFormat>
  <Paragraphs>141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Introduction to MS Project 2007</vt:lpstr>
      <vt:lpstr>Entering Resource Pay Rates</vt:lpstr>
      <vt:lpstr>Entering Resource Pay Rates</vt:lpstr>
      <vt:lpstr>Adjusting Working Time for Individual Resources</vt:lpstr>
      <vt:lpstr>Adjusting Working Time for Individual Resources</vt:lpstr>
      <vt:lpstr>Adjusting Working Time for Individual Resources</vt:lpstr>
      <vt:lpstr>Documenting Resources</vt:lpstr>
      <vt:lpstr>Assigning Work Resources to Tasks</vt:lpstr>
      <vt:lpstr>Assigning Work Resources to Tasks</vt:lpstr>
      <vt:lpstr>Assigning Work Resources to Tasks</vt:lpstr>
      <vt:lpstr>Assigning Additional Resources to a Task</vt:lpstr>
      <vt:lpstr>Assigning Additional Resources to a Task</vt:lpstr>
      <vt:lpstr>Assigning Additional Resources to a Task</vt:lpstr>
      <vt:lpstr>Assigning Additional Resources to a Task</vt:lpstr>
      <vt:lpstr>Assigning Additional Resources to a Task</vt:lpstr>
      <vt:lpstr>Assigning Material Resources to Tasks</vt:lpstr>
      <vt:lpstr>Assigning Cost Resources to Tasks</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MS Project 2007</dc:title>
  <dc:creator>Husnain Khan</dc:creator>
  <cp:lastModifiedBy>HANIF</cp:lastModifiedBy>
  <cp:revision>26</cp:revision>
  <dcterms:created xsi:type="dcterms:W3CDTF">2012-02-26T03:34:52Z</dcterms:created>
  <dcterms:modified xsi:type="dcterms:W3CDTF">2012-11-11T07:52:36Z</dcterms:modified>
</cp:coreProperties>
</file>