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85A8A-045D-4226-AFAF-A1EFBDBB727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7221840-7F31-4F68-97BF-FB4128F6C3BF}">
      <dgm:prSet/>
      <dgm:spPr/>
      <dgm:t>
        <a:bodyPr/>
        <a:lstStyle/>
        <a:p>
          <a:pPr rtl="0"/>
          <a:r>
            <a:rPr lang="en-US" dirty="0" smtClean="0"/>
            <a:t>END of Tutorial 3</a:t>
          </a:r>
          <a:endParaRPr lang="en-US" dirty="0"/>
        </a:p>
      </dgm:t>
    </dgm:pt>
    <dgm:pt modelId="{53E46097-4215-48A1-B855-1FB749E6651B}" type="parTrans" cxnId="{62AF701A-6607-4FE9-A6CE-CE7FDF3A2F4A}">
      <dgm:prSet/>
      <dgm:spPr/>
      <dgm:t>
        <a:bodyPr/>
        <a:lstStyle/>
        <a:p>
          <a:endParaRPr lang="en-US"/>
        </a:p>
      </dgm:t>
    </dgm:pt>
    <dgm:pt modelId="{450F8C6B-E239-437B-A22F-B4A95EB97AC4}" type="sibTrans" cxnId="{62AF701A-6607-4FE9-A6CE-CE7FDF3A2F4A}">
      <dgm:prSet/>
      <dgm:spPr/>
      <dgm:t>
        <a:bodyPr/>
        <a:lstStyle/>
        <a:p>
          <a:endParaRPr lang="en-US"/>
        </a:p>
      </dgm:t>
    </dgm:pt>
    <dgm:pt modelId="{699442C6-C552-4DCD-8A4E-0B4E70825065}" type="pres">
      <dgm:prSet presAssocID="{8CB85A8A-045D-4226-AFAF-A1EFBDBB727E}" presName="compositeShape" presStyleCnt="0">
        <dgm:presLayoutVars>
          <dgm:chMax val="7"/>
          <dgm:dir/>
          <dgm:resizeHandles val="exact"/>
        </dgm:presLayoutVars>
      </dgm:prSet>
      <dgm:spPr/>
      <dgm:t>
        <a:bodyPr/>
        <a:lstStyle/>
        <a:p>
          <a:endParaRPr lang="en-US"/>
        </a:p>
      </dgm:t>
    </dgm:pt>
    <dgm:pt modelId="{BA76D999-9FA3-4EA2-8A48-231D86EA0E08}" type="pres">
      <dgm:prSet presAssocID="{37221840-7F31-4F68-97BF-FB4128F6C3BF}" presName="circ1TxSh" presStyleLbl="vennNode1" presStyleIdx="0" presStyleCnt="1"/>
      <dgm:spPr/>
      <dgm:t>
        <a:bodyPr/>
        <a:lstStyle/>
        <a:p>
          <a:endParaRPr lang="en-US"/>
        </a:p>
      </dgm:t>
    </dgm:pt>
  </dgm:ptLst>
  <dgm:cxnLst>
    <dgm:cxn modelId="{D3D6B947-BFF5-4E80-92AB-6ED7CC71D8D2}" type="presOf" srcId="{37221840-7F31-4F68-97BF-FB4128F6C3BF}" destId="{BA76D999-9FA3-4EA2-8A48-231D86EA0E08}" srcOrd="0" destOrd="0" presId="urn:microsoft.com/office/officeart/2005/8/layout/venn1"/>
    <dgm:cxn modelId="{49B0ABAE-0CFE-412B-B43A-5DA966519DFC}" type="presOf" srcId="{8CB85A8A-045D-4226-AFAF-A1EFBDBB727E}" destId="{699442C6-C552-4DCD-8A4E-0B4E70825065}" srcOrd="0" destOrd="0" presId="urn:microsoft.com/office/officeart/2005/8/layout/venn1"/>
    <dgm:cxn modelId="{62AF701A-6607-4FE9-A6CE-CE7FDF3A2F4A}" srcId="{8CB85A8A-045D-4226-AFAF-A1EFBDBB727E}" destId="{37221840-7F31-4F68-97BF-FB4128F6C3BF}" srcOrd="0" destOrd="0" parTransId="{53E46097-4215-48A1-B855-1FB749E6651B}" sibTransId="{450F8C6B-E239-437B-A22F-B4A95EB97AC4}"/>
    <dgm:cxn modelId="{D466E72F-23EC-4937-8280-4A766EA26750}" type="presParOf" srcId="{699442C6-C552-4DCD-8A4E-0B4E70825065}" destId="{BA76D999-9FA3-4EA2-8A48-231D86EA0E08}"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28C7F-52C4-45E6-864A-59D6E5D983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028C7F-52C4-45E6-864A-59D6E5D9830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028C7F-52C4-45E6-864A-59D6E5D983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8DE3CE-8137-4C8B-8586-71678E52687D}"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28C7F-52C4-45E6-864A-59D6E5D9830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028C7F-52C4-45E6-864A-59D6E5D9830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028C7F-52C4-45E6-864A-59D6E5D983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028C7F-52C4-45E6-864A-59D6E5D983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B8DE3CE-8137-4C8B-8586-71678E52687D}" type="datetimeFigureOut">
              <a:rPr lang="en-US" smtClean="0"/>
              <a:pPr/>
              <a:t>10/14/2012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028C7F-52C4-45E6-864A-59D6E5D9830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B8DE3CE-8137-4C8B-8586-71678E52687D}" type="datetimeFigureOut">
              <a:rPr lang="en-US" smtClean="0"/>
              <a:pPr/>
              <a:t>10/14/2012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B8DE3CE-8137-4C8B-8586-71678E52687D}" type="datetimeFigureOut">
              <a:rPr lang="en-US" smtClean="0"/>
              <a:pPr/>
              <a:t>10/14/2012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028C7F-52C4-45E6-864A-59D6E5D9830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3.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8.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8.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8.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8.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k:@MSITStore:D:\Tutorials%20and%20their%20data\Dr.%20Shamim\MS%20project%202007%20Tutorial%20Data\SWE%20466%20(2012%20spring)\ebooksclub.org__Microsoft__Office_Project_2007_Step_by_Step__Step_By_Step__Microsoft__.chm::/final/BBL0209.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k:@MSITStore:D:\Tutorials%20and%20their%20data\Dr.%20Shamim\MS%20project%202007%20Tutorial%20Data\SWE%20466%20(2012%20spring)\ebooksclub.org__Microsoft__Office_Project_2007_Step_by_Step__Step_By_Step__Microsoft__.chm::/final/BBL020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k:@MSITStore:I:\SWE%20466%20(2012%20spring)\ebooksclub.org__Microsoft__Office_Project_2007_Step_by_Step__Step_By_Step__Microsoft__.chm::/final/BBL0214.html" TargetMode="External"/><Relationship Id="rId2" Type="http://schemas.openxmlformats.org/officeDocument/2006/relationships/hyperlink" Target="mk:@MSITStore:I:\SWE%20466%20(2012%20spring)\ebooksclub.org__Microsoft__Office_Project_2007_Step_by_Step__Step_By_Step__Microsoft__.chm::/final/BBL0213.html" TargetMode="External"/><Relationship Id="rId1" Type="http://schemas.openxmlformats.org/officeDocument/2006/relationships/slideLayout" Target="../slideLayouts/slideLayout2.xml"/><Relationship Id="rId4" Type="http://schemas.openxmlformats.org/officeDocument/2006/relationships/hyperlink" Target="mk:@MSITStore:I:\SWE%20466%20(2012%20spring)\ebooksclub.org__Microsoft__Office_Project_2007_Step_by_Step__Step_By_Step__Microsoft__.chm::/final/BBL0202.html" TargetMode="Externa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mk:@MSITStore:I:\SWE%20466%20(2012%20spring)\ebooksclub.org__Microsoft__Office_Project_2007_Step_by_Step__Step_By_Step__Microsoft__.chm::/final/BBL0214.html" TargetMode="External"/><Relationship Id="rId2" Type="http://schemas.openxmlformats.org/officeDocument/2006/relationships/hyperlink" Target="mk:@MSITStore:I:\SWE%20466%20(2012%20spring)\ebooksclub.org__Microsoft__Office_Project_2007_Step_by_Step__Step_By_Step__Microsoft__.chm::/final/BBL021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k:@MSITStore:I:\SWE%20466%20(2012%20spring)\ebooksclub.org__Microsoft__Office_Project_2007_Step_by_Step__Step_By_Step__Microsoft__.chm::/final/BBL0213.html"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k:@MSITStore:I:\SWE%20466%20(2012%20spring)\ebooksclub.org__Microsoft__Office_Project_2007_Step_by_Step__Step_By_Step__Microsoft__.chm::/final/BBL021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k:@MSITStore:I:\SWE%20466%20(2012%20spring)\ebooksclub.org__Microsoft__Office_Project_2007_Step_by_Step__Step_By_Step__Microsoft__.chm::/final/BBL0212.html" TargetMode="External"/><Relationship Id="rId2" Type="http://schemas.openxmlformats.org/officeDocument/2006/relationships/hyperlink" Target="mk:@MSITStore:I:\SWE%20466%20(2012%20spring)\ebooksclub.org__Microsoft__Office_Project_2007_Step_by_Step__Step_By_Step__Microsoft__.chm::/final/BBL0210.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mk:@MSITStore:I:\SWE%20466%20(2012%20spring)\ebooksclub.org__Microsoft__Office_Project_2007_Step_by_Step__Step_By_Step__Microsoft__.chm::/final/BBL0206.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352800"/>
            <a:ext cx="7772400" cy="3048000"/>
          </a:xfrm>
        </p:spPr>
        <p:txBody>
          <a:bodyPr>
            <a:normAutofit/>
          </a:bodyPr>
          <a:lstStyle/>
          <a:p>
            <a:pPr algn="ctr"/>
            <a:r>
              <a:rPr lang="en-US" sz="2400" dirty="0" smtClean="0">
                <a:solidFill>
                  <a:schemeClr val="tx1"/>
                </a:solidFill>
              </a:rPr>
              <a:t>Tutorial 3</a:t>
            </a:r>
          </a:p>
          <a:p>
            <a:pPr algn="ctr"/>
            <a:r>
              <a:rPr lang="en-US" sz="2400" dirty="0" smtClean="0">
                <a:solidFill>
                  <a:schemeClr val="tx1"/>
                </a:solidFill>
              </a:rPr>
              <a:t>Instructor: Hanif Ullah</a:t>
            </a:r>
          </a:p>
          <a:p>
            <a:pPr algn="ctr"/>
            <a:r>
              <a:rPr lang="en-US" sz="2400" dirty="0" smtClean="0">
                <a:solidFill>
                  <a:schemeClr val="tx1"/>
                </a:solidFill>
              </a:rPr>
              <a:t>Email ID: </a:t>
            </a:r>
            <a:r>
              <a:rPr lang="en-US" sz="2400" cap="none" dirty="0" smtClean="0">
                <a:solidFill>
                  <a:schemeClr val="tx1"/>
                </a:solidFill>
              </a:rPr>
              <a:t>hanif.ksu@hotmail.com</a:t>
            </a:r>
          </a:p>
          <a:p>
            <a:pPr algn="ctr"/>
            <a:r>
              <a:rPr lang="en-US" sz="2400" dirty="0" smtClean="0">
                <a:solidFill>
                  <a:schemeClr val="tx1"/>
                </a:solidFill>
              </a:rPr>
              <a:t>Office #: 2029</a:t>
            </a:r>
          </a:p>
          <a:p>
            <a:pPr algn="ctr"/>
            <a:r>
              <a:rPr lang="en-US" sz="2400" dirty="0" smtClean="0">
                <a:solidFill>
                  <a:schemeClr val="tx1"/>
                </a:solidFill>
              </a:rPr>
              <a:t>Date: </a:t>
            </a:r>
            <a:r>
              <a:rPr lang="en-US" sz="2400" dirty="0" smtClean="0">
                <a:solidFill>
                  <a:schemeClr val="tx1"/>
                </a:solidFill>
              </a:rPr>
              <a:t>14/10/2012</a:t>
            </a:r>
            <a:endParaRPr lang="en-US" sz="2400" dirty="0">
              <a:solidFill>
                <a:schemeClr val="tx1"/>
              </a:solidFill>
            </a:endParaRPr>
          </a:p>
        </p:txBody>
      </p:sp>
      <p:sp>
        <p:nvSpPr>
          <p:cNvPr id="2" name="Title 1"/>
          <p:cNvSpPr>
            <a:spLocks noGrp="1"/>
          </p:cNvSpPr>
          <p:nvPr>
            <p:ph type="ctrTitle"/>
          </p:nvPr>
        </p:nvSpPr>
        <p:spPr>
          <a:xfrm>
            <a:off x="609600" y="304800"/>
            <a:ext cx="7772400" cy="1470025"/>
          </a:xfrm>
        </p:spPr>
        <p:txBody>
          <a:bodyPr/>
          <a:lstStyle/>
          <a:p>
            <a:pPr algn="ctr"/>
            <a:r>
              <a:rPr lang="en-US" dirty="0" smtClean="0">
                <a:solidFill>
                  <a:schemeClr val="tx1"/>
                </a:solidFill>
              </a:rPr>
              <a:t>Introduction to MS Project 2007</a:t>
            </a:r>
            <a:endParaRPr lang="en-US" dirty="0">
              <a:solidFill>
                <a:schemeClr val="tx1"/>
              </a:solidFill>
            </a:endParaRPr>
          </a:p>
        </p:txBody>
      </p:sp>
    </p:spTree>
    <p:extLst>
      <p:ext uri="{BB962C8B-B14F-4D97-AF65-F5344CB8AC3E}">
        <p14:creationId xmlns:p14="http://schemas.microsoft.com/office/powerpoint/2010/main" xmlns="" val="259444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Checking the Plan’s </a:t>
            </a:r>
            <a:r>
              <a:rPr lang="en-US" b="1" dirty="0" smtClean="0"/>
              <a:t>Duration</a:t>
            </a:r>
            <a:endParaRPr lang="en-US" dirty="0"/>
          </a:p>
        </p:txBody>
      </p:sp>
      <p:sp>
        <p:nvSpPr>
          <p:cNvPr id="3" name="Content Placeholder 2"/>
          <p:cNvSpPr>
            <a:spLocks noGrp="1"/>
          </p:cNvSpPr>
          <p:nvPr>
            <p:ph sz="quarter" idx="1"/>
          </p:nvPr>
        </p:nvSpPr>
        <p:spPr>
          <a:xfrm>
            <a:off x="152400" y="1527048"/>
            <a:ext cx="8915400" cy="5102352"/>
          </a:xfrm>
        </p:spPr>
        <p:txBody>
          <a:bodyPr>
            <a:normAutofit fontScale="92500" lnSpcReduction="10000"/>
          </a:bodyPr>
          <a:lstStyle/>
          <a:p>
            <a:pPr algn="just"/>
            <a:r>
              <a:rPr lang="en-US" dirty="0"/>
              <a:t>In this exercise, you see the current total duration and scheduled finish date of the project based on the task durations and relationships you’ve entered</a:t>
            </a:r>
            <a:r>
              <a:rPr lang="en-US" dirty="0" smtClean="0"/>
              <a:t>.</a:t>
            </a:r>
          </a:p>
          <a:p>
            <a:pPr algn="just"/>
            <a:r>
              <a:rPr lang="en-US" dirty="0"/>
              <a:t>On the </a:t>
            </a:r>
            <a:r>
              <a:rPr lang="en-US" b="1" dirty="0">
                <a:hlinkClick r:id="rId2"/>
              </a:rPr>
              <a:t>Project</a:t>
            </a:r>
            <a:r>
              <a:rPr lang="en-US" dirty="0"/>
              <a:t> menu, click </a:t>
            </a:r>
            <a:r>
              <a:rPr lang="en-US" b="1" dirty="0"/>
              <a:t>Project Information</a:t>
            </a:r>
            <a:r>
              <a:rPr lang="en-US" dirty="0" smtClean="0"/>
              <a:t>.</a:t>
            </a:r>
          </a:p>
          <a:p>
            <a:pPr algn="just"/>
            <a:r>
              <a:rPr lang="en-US" dirty="0"/>
              <a:t>Note the finish </a:t>
            </a:r>
            <a:r>
              <a:rPr lang="en-US" dirty="0" smtClean="0"/>
              <a:t>date</a:t>
            </a:r>
          </a:p>
          <a:p>
            <a:pPr algn="just"/>
            <a:r>
              <a:rPr lang="en-US" dirty="0"/>
              <a:t>Next, let’s look at the duration information in more detail.</a:t>
            </a:r>
          </a:p>
          <a:p>
            <a:pPr algn="just"/>
            <a:r>
              <a:rPr lang="en-US" dirty="0" smtClean="0"/>
              <a:t>Click </a:t>
            </a:r>
            <a:r>
              <a:rPr lang="en-US" dirty="0"/>
              <a:t>the </a:t>
            </a:r>
            <a:r>
              <a:rPr lang="en-US" b="1" dirty="0"/>
              <a:t>Statistics</a:t>
            </a:r>
            <a:r>
              <a:rPr lang="en-US" dirty="0"/>
              <a:t> button.</a:t>
            </a:r>
          </a:p>
          <a:p>
            <a:pPr algn="just"/>
            <a:r>
              <a:rPr lang="en-US" dirty="0"/>
              <a:t>The Project Statistics dialog box appears</a:t>
            </a:r>
            <a:r>
              <a:rPr lang="en-US" dirty="0" smtClean="0"/>
              <a:t>.</a:t>
            </a:r>
          </a:p>
          <a:p>
            <a:pPr algn="just"/>
            <a:r>
              <a:rPr lang="en-US" dirty="0"/>
              <a:t>You don’t need to pay attention to all of these numbers yet, but the current finish date and current duration are worth noting. The duration is the number of working days in the project calendar between the project’s start date and finish date</a:t>
            </a:r>
            <a:r>
              <a:rPr lang="en-US" dirty="0" smtClean="0"/>
              <a:t>. </a:t>
            </a:r>
            <a:endParaRPr lang="en-US" dirty="0"/>
          </a:p>
          <a:p>
            <a:endParaRPr lang="en-US" dirty="0"/>
          </a:p>
          <a:p>
            <a:pPr algn="just"/>
            <a:endParaRPr lang="en-US" dirty="0"/>
          </a:p>
          <a:p>
            <a:endParaRPr lang="en-US" dirty="0"/>
          </a:p>
        </p:txBody>
      </p:sp>
    </p:spTree>
    <p:extLst>
      <p:ext uri="{BB962C8B-B14F-4D97-AF65-F5344CB8AC3E}">
        <p14:creationId xmlns:p14="http://schemas.microsoft.com/office/powerpoint/2010/main" xmlns="" val="405946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Checking the Plan’s Duration</a:t>
            </a:r>
            <a:endParaRPr lang="en-US" dirty="0"/>
          </a:p>
        </p:txBody>
      </p:sp>
      <p:sp>
        <p:nvSpPr>
          <p:cNvPr id="3" name="Content Placeholder 2"/>
          <p:cNvSpPr>
            <a:spLocks noGrp="1"/>
          </p:cNvSpPr>
          <p:nvPr>
            <p:ph sz="quarter" idx="1"/>
          </p:nvPr>
        </p:nvSpPr>
        <p:spPr>
          <a:xfrm>
            <a:off x="152400" y="1527048"/>
            <a:ext cx="8839200" cy="4949952"/>
          </a:xfrm>
        </p:spPr>
        <p:txBody>
          <a:bodyPr/>
          <a:lstStyle/>
          <a:p>
            <a:pPr algn="just"/>
            <a:r>
              <a:rPr lang="en-US" dirty="0"/>
              <a:t>Next, you will display the complete project by changing the timescale in the Gantt Chart view.</a:t>
            </a:r>
          </a:p>
          <a:p>
            <a:pPr algn="just"/>
            <a:r>
              <a:rPr lang="en-US" dirty="0" smtClean="0"/>
              <a:t>On </a:t>
            </a:r>
            <a:r>
              <a:rPr lang="en-US" dirty="0"/>
              <a:t>the </a:t>
            </a:r>
            <a:r>
              <a:rPr lang="en-US" b="1" dirty="0">
                <a:hlinkClick r:id="rId2"/>
              </a:rPr>
              <a:t>View</a:t>
            </a:r>
            <a:r>
              <a:rPr lang="en-US" dirty="0"/>
              <a:t> menu, click </a:t>
            </a:r>
            <a:r>
              <a:rPr lang="en-US" b="1" dirty="0"/>
              <a:t>Zoom</a:t>
            </a:r>
            <a:r>
              <a:rPr lang="en-US" dirty="0"/>
              <a:t>.</a:t>
            </a:r>
          </a:p>
          <a:p>
            <a:pPr algn="just"/>
            <a:r>
              <a:rPr lang="en-US" dirty="0"/>
              <a:t>The Zoom dialog box appears</a:t>
            </a:r>
            <a:r>
              <a:rPr lang="en-US" dirty="0" smtClean="0"/>
              <a:t>.</a:t>
            </a:r>
          </a:p>
          <a:p>
            <a:pPr algn="just"/>
            <a:r>
              <a:rPr lang="en-US" dirty="0"/>
              <a:t>Click </a:t>
            </a:r>
            <a:r>
              <a:rPr lang="en-US" b="1" dirty="0"/>
              <a:t>Entire project,</a:t>
            </a:r>
            <a:r>
              <a:rPr lang="en-US" dirty="0"/>
              <a:t> and then click </a:t>
            </a:r>
            <a:r>
              <a:rPr lang="en-US" b="1" dirty="0" smtClean="0"/>
              <a:t>OK</a:t>
            </a:r>
          </a:p>
          <a:p>
            <a:pPr algn="just"/>
            <a:r>
              <a:rPr lang="en-US" dirty="0"/>
              <a:t>The entire project appears on the screen</a:t>
            </a:r>
            <a:r>
              <a:rPr lang="en-US" dirty="0" smtClean="0"/>
              <a:t>.</a:t>
            </a:r>
          </a:p>
          <a:p>
            <a:pPr algn="just"/>
            <a:r>
              <a:rPr lang="en-US" dirty="0"/>
              <a:t>You can see the project’s overall duration in the Gantt Chart view.</a:t>
            </a:r>
          </a:p>
          <a:p>
            <a:pPr marL="0" indent="0" algn="just">
              <a:buNone/>
            </a:pPr>
            <a:endParaRPr lang="en-US" dirty="0"/>
          </a:p>
          <a:p>
            <a:endParaRPr lang="en-US" dirty="0"/>
          </a:p>
        </p:txBody>
      </p:sp>
    </p:spTree>
    <p:extLst>
      <p:ext uri="{BB962C8B-B14F-4D97-AF65-F5344CB8AC3E}">
        <p14:creationId xmlns:p14="http://schemas.microsoft.com/office/powerpoint/2010/main" xmlns="" val="3725105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Resources</a:t>
            </a:r>
          </a:p>
        </p:txBody>
      </p:sp>
      <p:sp>
        <p:nvSpPr>
          <p:cNvPr id="3" name="Content Placeholder 2"/>
          <p:cNvSpPr>
            <a:spLocks noGrp="1"/>
          </p:cNvSpPr>
          <p:nvPr>
            <p:ph sz="quarter" idx="1"/>
          </p:nvPr>
        </p:nvSpPr>
        <p:spPr>
          <a:xfrm>
            <a:off x="76200" y="1527048"/>
            <a:ext cx="8915400" cy="5102352"/>
          </a:xfrm>
        </p:spPr>
        <p:txBody>
          <a:bodyPr>
            <a:normAutofit fontScale="92500" lnSpcReduction="10000"/>
          </a:bodyPr>
          <a:lstStyle/>
          <a:p>
            <a:pPr algn="just">
              <a:buNone/>
            </a:pPr>
            <a:r>
              <a:rPr lang="en-US" i="1" dirty="0">
                <a:hlinkClick r:id="rId2"/>
              </a:rPr>
              <a:t>Resources</a:t>
            </a:r>
            <a:r>
              <a:rPr lang="en-US" dirty="0"/>
              <a:t> include the people and equipment needed to complete the tasks in a project. Microsoft Office Project 2007 focuses on two aspects of resources: their availability and their costs. Availability determines when specific resources can work on tasks and how much work they can perform, and </a:t>
            </a:r>
            <a:r>
              <a:rPr lang="en-US" i="1" dirty="0"/>
              <a:t>costs</a:t>
            </a:r>
            <a:r>
              <a:rPr lang="en-US" dirty="0"/>
              <a:t> refer to how much money will be required to pay for those resources. In addition, Project supports two other types of special resources: material and cost.</a:t>
            </a:r>
          </a:p>
          <a:p>
            <a:pPr algn="just">
              <a:buNone/>
            </a:pPr>
            <a:r>
              <a:rPr lang="en-US" dirty="0" smtClean="0"/>
              <a:t>There are three main types of resources.</a:t>
            </a:r>
            <a:endParaRPr lang="en-US" dirty="0"/>
          </a:p>
          <a:p>
            <a:pPr marL="514350" indent="-514350" algn="just">
              <a:buFont typeface="+mj-lt"/>
              <a:buAutoNum type="arabicPeriod"/>
            </a:pPr>
            <a:r>
              <a:rPr lang="en-US" sz="2800" dirty="0"/>
              <a:t>People or equipment or work resources</a:t>
            </a:r>
          </a:p>
          <a:p>
            <a:pPr marL="514350" indent="-514350" algn="just">
              <a:buFont typeface="+mj-lt"/>
              <a:buAutoNum type="arabicPeriod"/>
            </a:pPr>
            <a:r>
              <a:rPr lang="en-US" sz="2800" dirty="0"/>
              <a:t>Consumable materials or material resources</a:t>
            </a:r>
          </a:p>
          <a:p>
            <a:pPr marL="514350" indent="-514350" algn="just">
              <a:buFont typeface="+mj-lt"/>
              <a:buAutoNum type="arabicPeriod"/>
            </a:pPr>
            <a:r>
              <a:rPr lang="en-US" sz="2800" dirty="0"/>
              <a:t>Cost items or </a:t>
            </a:r>
            <a:r>
              <a:rPr lang="en-US" sz="2800" dirty="0" smtClean="0"/>
              <a:t>cost </a:t>
            </a:r>
            <a:r>
              <a:rPr lang="en-US" sz="2800" dirty="0"/>
              <a:t>resources</a:t>
            </a:r>
          </a:p>
          <a:p>
            <a:pPr algn="just"/>
            <a:endParaRPr lang="en-US" dirty="0"/>
          </a:p>
        </p:txBody>
      </p:sp>
    </p:spTree>
    <p:extLst>
      <p:ext uri="{BB962C8B-B14F-4D97-AF65-F5344CB8AC3E}">
        <p14:creationId xmlns:p14="http://schemas.microsoft.com/office/powerpoint/2010/main" xmlns="" val="2556514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a:t>
            </a:r>
            <a:r>
              <a:rPr lang="en-US" b="1" dirty="0" smtClean="0"/>
              <a:t>Work </a:t>
            </a:r>
            <a:r>
              <a:rPr lang="en-US" b="1" dirty="0"/>
              <a:t>Resources</a:t>
            </a:r>
            <a:endParaRPr lang="en-US" dirty="0"/>
          </a:p>
        </p:txBody>
      </p:sp>
      <p:sp>
        <p:nvSpPr>
          <p:cNvPr id="3" name="Content Placeholder 2"/>
          <p:cNvSpPr>
            <a:spLocks noGrp="1"/>
          </p:cNvSpPr>
          <p:nvPr>
            <p:ph sz="quarter" idx="1"/>
          </p:nvPr>
        </p:nvSpPr>
        <p:spPr>
          <a:xfrm>
            <a:off x="152400" y="1527048"/>
            <a:ext cx="8915400" cy="5102352"/>
          </a:xfrm>
        </p:spPr>
        <p:txBody>
          <a:bodyPr/>
          <a:lstStyle/>
          <a:p>
            <a:r>
              <a:rPr lang="en-US" i="1" dirty="0">
                <a:hlinkClick r:id="rId2"/>
              </a:rPr>
              <a:t>Work resources</a:t>
            </a:r>
            <a:r>
              <a:rPr lang="en-US" dirty="0"/>
              <a:t> are the people and equipment that do the work of the project</a:t>
            </a:r>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049410676"/>
              </p:ext>
            </p:extLst>
          </p:nvPr>
        </p:nvGraphicFramePr>
        <p:xfrm>
          <a:off x="228600" y="2514600"/>
          <a:ext cx="8763000" cy="3688080"/>
        </p:xfrm>
        <a:graphic>
          <a:graphicData uri="http://schemas.openxmlformats.org/drawingml/2006/table">
            <a:tbl>
              <a:tblPr>
                <a:tableStyleId>{08FB837D-C827-4EFA-A057-4D05807E0F7C}</a:tableStyleId>
              </a:tblPr>
              <a:tblGrid>
                <a:gridCol w="6705600"/>
                <a:gridCol w="2057400"/>
              </a:tblGrid>
              <a:tr h="409074">
                <a:tc>
                  <a:txBody>
                    <a:bodyPr/>
                    <a:lstStyle/>
                    <a:p>
                      <a:pPr algn="just"/>
                      <a:r>
                        <a:rPr lang="en-US" dirty="0"/>
                        <a:t>Work Resource </a:t>
                      </a:r>
                    </a:p>
                  </a:txBody>
                  <a:tcPr/>
                </a:tc>
                <a:tc>
                  <a:txBody>
                    <a:bodyPr/>
                    <a:lstStyle/>
                    <a:p>
                      <a:pPr algn="just"/>
                      <a:r>
                        <a:rPr lang="en-US"/>
                        <a:t>Example </a:t>
                      </a:r>
                    </a:p>
                  </a:txBody>
                  <a:tcPr/>
                </a:tc>
              </a:tr>
              <a:tr h="409074">
                <a:tc>
                  <a:txBody>
                    <a:bodyPr/>
                    <a:lstStyle/>
                    <a:p>
                      <a:pPr algn="just"/>
                      <a:r>
                        <a:rPr lang="en-US" dirty="0"/>
                        <a:t>Individual people identified by name</a:t>
                      </a:r>
                    </a:p>
                  </a:txBody>
                  <a:tcPr/>
                </a:tc>
                <a:tc>
                  <a:txBody>
                    <a:bodyPr/>
                    <a:lstStyle/>
                    <a:p>
                      <a:pPr algn="just"/>
                      <a:r>
                        <a:rPr lang="en-US"/>
                        <a:t>Jon Ganio; Jim Hance</a:t>
                      </a:r>
                    </a:p>
                  </a:txBody>
                  <a:tcPr/>
                </a:tc>
              </a:tr>
              <a:tr h="715879">
                <a:tc>
                  <a:txBody>
                    <a:bodyPr/>
                    <a:lstStyle/>
                    <a:p>
                      <a:pPr algn="just"/>
                      <a:r>
                        <a:rPr lang="en-US" dirty="0"/>
                        <a:t>Individual people identified by job title or function</a:t>
                      </a:r>
                    </a:p>
                  </a:txBody>
                  <a:tcPr/>
                </a:tc>
                <a:tc>
                  <a:txBody>
                    <a:bodyPr/>
                    <a:lstStyle/>
                    <a:p>
                      <a:pPr algn="just"/>
                      <a:r>
                        <a:rPr lang="en-US" dirty="0"/>
                        <a:t>Director; camera operator</a:t>
                      </a:r>
                    </a:p>
                  </a:txBody>
                  <a:tcPr/>
                </a:tc>
              </a:tr>
              <a:tr h="1282967">
                <a:tc>
                  <a:txBody>
                    <a:bodyPr/>
                    <a:lstStyle/>
                    <a:p>
                      <a:pPr algn="just"/>
                      <a:r>
                        <a:rPr lang="en-US"/>
                        <a:t>Groups of people who have common skills (When assigning such interchangeable resources to a task, do not be concerned who the individual resource is as long as the resource has the right skills.)</a:t>
                      </a:r>
                    </a:p>
                  </a:txBody>
                  <a:tcPr/>
                </a:tc>
                <a:tc>
                  <a:txBody>
                    <a:bodyPr/>
                    <a:lstStyle/>
                    <a:p>
                      <a:pPr algn="just"/>
                      <a:r>
                        <a:rPr lang="en-US" dirty="0"/>
                        <a:t>Electricians; carpenters; extras</a:t>
                      </a:r>
                    </a:p>
                  </a:txBody>
                  <a:tcPr/>
                </a:tc>
              </a:tr>
              <a:tr h="409074">
                <a:tc>
                  <a:txBody>
                    <a:bodyPr/>
                    <a:lstStyle/>
                    <a:p>
                      <a:pPr algn="just"/>
                      <a:r>
                        <a:rPr lang="en-US" dirty="0"/>
                        <a:t>Equipment</a:t>
                      </a:r>
                    </a:p>
                  </a:txBody>
                  <a:tcPr/>
                </a:tc>
                <a:tc>
                  <a:txBody>
                    <a:bodyPr/>
                    <a:lstStyle/>
                    <a:p>
                      <a:pPr algn="just"/>
                      <a:r>
                        <a:rPr lang="en-US" dirty="0"/>
                        <a:t>Video camera; 600-watt light</a:t>
                      </a:r>
                    </a:p>
                  </a:txBody>
                  <a:tcPr/>
                </a:tc>
              </a:tr>
            </a:tbl>
          </a:graphicData>
        </a:graphic>
      </p:graphicFrame>
    </p:spTree>
    <p:extLst>
      <p:ext uri="{BB962C8B-B14F-4D97-AF65-F5344CB8AC3E}">
        <p14:creationId xmlns:p14="http://schemas.microsoft.com/office/powerpoint/2010/main" xmlns="" val="231215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a:t>
            </a:r>
            <a:r>
              <a:rPr lang="en-US" b="1" dirty="0" smtClean="0"/>
              <a:t>People </a:t>
            </a:r>
            <a:r>
              <a:rPr lang="en-US" b="1" dirty="0"/>
              <a:t>Resources</a:t>
            </a:r>
            <a:endParaRPr lang="en-US" dirty="0"/>
          </a:p>
        </p:txBody>
      </p:sp>
      <p:sp>
        <p:nvSpPr>
          <p:cNvPr id="3" name="Content Placeholder 2"/>
          <p:cNvSpPr>
            <a:spLocks noGrp="1"/>
          </p:cNvSpPr>
          <p:nvPr>
            <p:ph sz="quarter" idx="1"/>
          </p:nvPr>
        </p:nvSpPr>
        <p:spPr>
          <a:xfrm>
            <a:off x="0" y="1527048"/>
            <a:ext cx="8991600" cy="5102352"/>
          </a:xfrm>
        </p:spPr>
        <p:txBody>
          <a:bodyPr>
            <a:normAutofit/>
          </a:bodyPr>
          <a:lstStyle/>
          <a:p>
            <a:pPr algn="just"/>
            <a:r>
              <a:rPr lang="en-US" dirty="0"/>
              <a:t>On the </a:t>
            </a:r>
            <a:r>
              <a:rPr lang="en-US" b="1" dirty="0">
                <a:hlinkClick r:id="rId2"/>
              </a:rPr>
              <a:t>View</a:t>
            </a:r>
            <a:r>
              <a:rPr lang="en-US" dirty="0"/>
              <a:t> menu, click </a:t>
            </a:r>
            <a:r>
              <a:rPr lang="en-US" b="1" dirty="0"/>
              <a:t>Resource Sheet</a:t>
            </a:r>
            <a:r>
              <a:rPr lang="en-US" b="1" dirty="0" smtClean="0"/>
              <a:t>.</a:t>
            </a:r>
          </a:p>
          <a:p>
            <a:pPr algn="just"/>
            <a:r>
              <a:rPr lang="en-US" dirty="0"/>
              <a:t>In the Resource Sheet view, click the cell directly below the </a:t>
            </a:r>
            <a:r>
              <a:rPr lang="en-US" b="1" dirty="0"/>
              <a:t>Resource Name</a:t>
            </a:r>
            <a:r>
              <a:rPr lang="en-US" dirty="0"/>
              <a:t> column heading.</a:t>
            </a:r>
          </a:p>
          <a:p>
            <a:pPr algn="just"/>
            <a:r>
              <a:rPr lang="en-US" dirty="0" smtClean="0"/>
              <a:t>Type </a:t>
            </a:r>
            <a:r>
              <a:rPr lang="en-US" dirty="0"/>
              <a:t>Jonathan </a:t>
            </a:r>
            <a:r>
              <a:rPr lang="en-US" dirty="0" err="1"/>
              <a:t>Mollerup</a:t>
            </a:r>
            <a:r>
              <a:rPr lang="en-US" dirty="0"/>
              <a:t>, and </a:t>
            </a:r>
            <a:r>
              <a:rPr lang="en-US" dirty="0" smtClean="0"/>
              <a:t>press </a:t>
            </a:r>
            <a:r>
              <a:rPr lang="en-US" b="1" dirty="0"/>
              <a:t>Enter</a:t>
            </a:r>
            <a:r>
              <a:rPr lang="en-US" dirty="0" smtClean="0"/>
              <a:t> </a:t>
            </a:r>
            <a:r>
              <a:rPr lang="en-US" dirty="0"/>
              <a:t>.</a:t>
            </a:r>
          </a:p>
          <a:p>
            <a:pPr algn="just"/>
            <a:r>
              <a:rPr lang="en-US" dirty="0"/>
              <a:t>Project creates a new resource.</a:t>
            </a:r>
          </a:p>
          <a:p>
            <a:pPr algn="just"/>
            <a:r>
              <a:rPr lang="en-US" dirty="0"/>
              <a:t>On the next empty rows in the </a:t>
            </a:r>
            <a:r>
              <a:rPr lang="en-US" b="1" dirty="0"/>
              <a:t>Resource Name</a:t>
            </a:r>
            <a:r>
              <a:rPr lang="en-US" dirty="0"/>
              <a:t> column, enter the following names:</a:t>
            </a:r>
          </a:p>
          <a:p>
            <a:pPr algn="just"/>
            <a:r>
              <a:rPr lang="en-US" dirty="0"/>
              <a:t>Jon </a:t>
            </a:r>
            <a:r>
              <a:rPr lang="en-US" dirty="0" err="1"/>
              <a:t>Ganio</a:t>
            </a:r>
            <a:endParaRPr lang="en-US" dirty="0"/>
          </a:p>
          <a:p>
            <a:pPr algn="just"/>
            <a:r>
              <a:rPr lang="en-US" dirty="0"/>
              <a:t>Garrett </a:t>
            </a:r>
            <a:r>
              <a:rPr lang="en-US" dirty="0" err="1"/>
              <a:t>R.Vargas</a:t>
            </a:r>
            <a:endParaRPr lang="en-US" dirty="0"/>
          </a:p>
          <a:p>
            <a:pPr algn="just"/>
            <a:r>
              <a:rPr lang="en-US" dirty="0"/>
              <a:t>John Rodman</a:t>
            </a:r>
          </a:p>
          <a:p>
            <a:endParaRPr lang="en-US" dirty="0"/>
          </a:p>
        </p:txBody>
      </p:sp>
    </p:spTree>
    <p:extLst>
      <p:ext uri="{BB962C8B-B14F-4D97-AF65-F5344CB8AC3E}">
        <p14:creationId xmlns:p14="http://schemas.microsoft.com/office/powerpoint/2010/main" xmlns="" val="951371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People</a:t>
            </a:r>
            <a:r>
              <a:rPr lang="en-US" b="1" dirty="0" smtClean="0"/>
              <a:t> </a:t>
            </a:r>
            <a:r>
              <a:rPr lang="en-US" b="1" dirty="0"/>
              <a:t>Resources</a:t>
            </a:r>
            <a:endParaRPr lang="en-US" dirty="0"/>
          </a:p>
        </p:txBody>
      </p:sp>
      <p:sp>
        <p:nvSpPr>
          <p:cNvPr id="3" name="Content Placeholder 2"/>
          <p:cNvSpPr>
            <a:spLocks noGrp="1"/>
          </p:cNvSpPr>
          <p:nvPr>
            <p:ph sz="quarter" idx="1"/>
          </p:nvPr>
        </p:nvSpPr>
        <p:spPr>
          <a:xfrm>
            <a:off x="0" y="1527048"/>
            <a:ext cx="8991600" cy="5102352"/>
          </a:xfrm>
        </p:spPr>
        <p:txBody>
          <a:bodyPr>
            <a:normAutofit fontScale="85000" lnSpcReduction="10000"/>
          </a:bodyPr>
          <a:lstStyle/>
          <a:p>
            <a:pPr algn="just"/>
            <a:r>
              <a:rPr lang="en-US" dirty="0"/>
              <a:t>You can also have a resource that represents multiple people.</a:t>
            </a:r>
          </a:p>
          <a:p>
            <a:pPr algn="just"/>
            <a:r>
              <a:rPr lang="en-US" dirty="0" smtClean="0"/>
              <a:t>In </a:t>
            </a:r>
            <a:r>
              <a:rPr lang="en-US" dirty="0"/>
              <a:t>the </a:t>
            </a:r>
            <a:r>
              <a:rPr lang="en-US" i="1" dirty="0"/>
              <a:t>Resource Name</a:t>
            </a:r>
            <a:r>
              <a:rPr lang="en-US" dirty="0"/>
              <a:t> field below the last resource, type Electrician, and then </a:t>
            </a:r>
            <a:r>
              <a:rPr lang="en-US" dirty="0" smtClean="0"/>
              <a:t>press </a:t>
            </a:r>
            <a:r>
              <a:rPr lang="en-US" b="1" dirty="0"/>
              <a:t>Tab</a:t>
            </a:r>
            <a:r>
              <a:rPr lang="en-US" dirty="0" smtClean="0"/>
              <a:t> </a:t>
            </a:r>
            <a:r>
              <a:rPr lang="en-US" dirty="0"/>
              <a:t>.</a:t>
            </a:r>
          </a:p>
          <a:p>
            <a:pPr algn="just"/>
            <a:r>
              <a:rPr lang="en-US" dirty="0" smtClean="0"/>
              <a:t>In </a:t>
            </a:r>
            <a:r>
              <a:rPr lang="en-US" dirty="0"/>
              <a:t>the </a:t>
            </a:r>
            <a:r>
              <a:rPr lang="en-US" b="1" dirty="0"/>
              <a:t>Type</a:t>
            </a:r>
            <a:r>
              <a:rPr lang="en-US" dirty="0"/>
              <a:t> field, make sure that </a:t>
            </a:r>
            <a:r>
              <a:rPr lang="en-US" b="1" dirty="0">
                <a:hlinkClick r:id="rId2"/>
              </a:rPr>
              <a:t>Work</a:t>
            </a:r>
            <a:r>
              <a:rPr lang="en-US" dirty="0"/>
              <a:t> is selected, and then </a:t>
            </a:r>
            <a:r>
              <a:rPr lang="en-US" dirty="0" smtClean="0"/>
              <a:t>press</a:t>
            </a:r>
            <a:r>
              <a:rPr lang="en-US" b="1" dirty="0"/>
              <a:t> Tab</a:t>
            </a:r>
            <a:r>
              <a:rPr lang="en-US" dirty="0" smtClean="0"/>
              <a:t> </a:t>
            </a:r>
            <a:r>
              <a:rPr lang="en-US" dirty="0"/>
              <a:t>several times to move to the </a:t>
            </a:r>
            <a:r>
              <a:rPr lang="en-US" i="1" dirty="0"/>
              <a:t>Max. Units</a:t>
            </a:r>
            <a:r>
              <a:rPr lang="en-US" dirty="0"/>
              <a:t> field</a:t>
            </a:r>
            <a:r>
              <a:rPr lang="en-US" dirty="0" smtClean="0"/>
              <a:t>.</a:t>
            </a:r>
          </a:p>
          <a:p>
            <a:pPr algn="just"/>
            <a:r>
              <a:rPr lang="en-US" dirty="0"/>
              <a:t>The </a:t>
            </a:r>
            <a:r>
              <a:rPr lang="en-US" i="1" dirty="0"/>
              <a:t>Max. Units</a:t>
            </a:r>
            <a:r>
              <a:rPr lang="en-US" dirty="0"/>
              <a:t> field represents the maximum capacity of a resource to accomplish any task. Specifying that a resource, such as Jon </a:t>
            </a:r>
            <a:r>
              <a:rPr lang="en-US" dirty="0" err="1"/>
              <a:t>Ganio</a:t>
            </a:r>
            <a:r>
              <a:rPr lang="en-US" dirty="0"/>
              <a:t>, has 100% maximum units means that 100% of Jon’s time is available to work on the tasks to which you assign him</a:t>
            </a:r>
            <a:r>
              <a:rPr lang="en-US" dirty="0" smtClean="0"/>
              <a:t>.</a:t>
            </a:r>
          </a:p>
          <a:p>
            <a:pPr algn="just"/>
            <a:r>
              <a:rPr lang="en-US" dirty="0"/>
              <a:t>In the </a:t>
            </a:r>
            <a:r>
              <a:rPr lang="en-US" b="1" dirty="0"/>
              <a:t>Max. Units</a:t>
            </a:r>
            <a:r>
              <a:rPr lang="en-US" dirty="0"/>
              <a:t> field for the electrician, type or select 200%, and then </a:t>
            </a:r>
            <a:r>
              <a:rPr lang="en-US" dirty="0" smtClean="0"/>
              <a:t>press </a:t>
            </a:r>
            <a:r>
              <a:rPr lang="en-US" b="1" dirty="0" smtClean="0"/>
              <a:t>Enter</a:t>
            </a:r>
            <a:r>
              <a:rPr lang="en-US" dirty="0" smtClean="0"/>
              <a:t>.</a:t>
            </a:r>
            <a:endParaRPr lang="en-US" dirty="0"/>
          </a:p>
          <a:p>
            <a:pPr algn="just"/>
            <a:r>
              <a:rPr lang="en-US" dirty="0"/>
              <a:t>Click the </a:t>
            </a:r>
            <a:r>
              <a:rPr lang="en-US" i="1" dirty="0"/>
              <a:t>Max. Units</a:t>
            </a:r>
            <a:r>
              <a:rPr lang="en-US" dirty="0"/>
              <a:t> field for Jon </a:t>
            </a:r>
            <a:r>
              <a:rPr lang="en-US" dirty="0" err="1"/>
              <a:t>Ganio</a:t>
            </a:r>
            <a:r>
              <a:rPr lang="en-US" dirty="0"/>
              <a:t>, type or select 50%, and then </a:t>
            </a:r>
            <a:r>
              <a:rPr lang="en-US" dirty="0" smtClean="0"/>
              <a:t>press </a:t>
            </a:r>
            <a:r>
              <a:rPr lang="en-US" b="1" dirty="0"/>
              <a:t>Enter</a:t>
            </a:r>
            <a:r>
              <a:rPr lang="en-US" dirty="0" smtClean="0"/>
              <a:t>.</a:t>
            </a:r>
            <a:endParaRPr lang="en-US" dirty="0"/>
          </a:p>
        </p:txBody>
      </p:sp>
    </p:spTree>
    <p:extLst>
      <p:ext uri="{BB962C8B-B14F-4D97-AF65-F5344CB8AC3E}">
        <p14:creationId xmlns:p14="http://schemas.microsoft.com/office/powerpoint/2010/main" xmlns="" val="3522946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Equipment Resources</a:t>
            </a:r>
            <a:endParaRPr lang="en-US" dirty="0"/>
          </a:p>
        </p:txBody>
      </p:sp>
      <p:sp>
        <p:nvSpPr>
          <p:cNvPr id="3" name="Content Placeholder 2"/>
          <p:cNvSpPr>
            <a:spLocks noGrp="1"/>
          </p:cNvSpPr>
          <p:nvPr>
            <p:ph sz="quarter" idx="1"/>
          </p:nvPr>
        </p:nvSpPr>
        <p:spPr>
          <a:xfrm>
            <a:off x="76200" y="1527048"/>
            <a:ext cx="8991600" cy="5026152"/>
          </a:xfrm>
        </p:spPr>
        <p:txBody>
          <a:bodyPr>
            <a:normAutofit fontScale="92500" lnSpcReduction="10000"/>
          </a:bodyPr>
          <a:lstStyle/>
          <a:p>
            <a:pPr algn="just"/>
            <a:r>
              <a:rPr lang="en-US" dirty="0"/>
              <a:t>In Project, you set up people and equipment resources in exactly the same way because people and equipment are both examples of work resources</a:t>
            </a:r>
            <a:r>
              <a:rPr lang="en-US" dirty="0" smtClean="0"/>
              <a:t>.</a:t>
            </a:r>
          </a:p>
          <a:p>
            <a:pPr algn="just"/>
            <a:r>
              <a:rPr lang="en-US" dirty="0"/>
              <a:t>In this exercise, you enter information about equipment resources in the Resource Information dialog box.</a:t>
            </a:r>
          </a:p>
          <a:p>
            <a:pPr algn="just"/>
            <a:r>
              <a:rPr lang="en-US" dirty="0"/>
              <a:t>In the Resource Sheet, click the next empty cell in the </a:t>
            </a:r>
            <a:r>
              <a:rPr lang="en-US" b="1" dirty="0"/>
              <a:t>Resource Name</a:t>
            </a:r>
            <a:r>
              <a:rPr lang="en-US" dirty="0"/>
              <a:t> column</a:t>
            </a:r>
            <a:r>
              <a:rPr lang="en-US" dirty="0" smtClean="0"/>
              <a:t>.</a:t>
            </a:r>
          </a:p>
          <a:p>
            <a:pPr algn="just"/>
            <a:r>
              <a:rPr lang="en-US" dirty="0"/>
              <a:t>On the Standard toolbar, click the </a:t>
            </a:r>
            <a:r>
              <a:rPr lang="en-US" b="1" dirty="0"/>
              <a:t>Resource Information</a:t>
            </a:r>
            <a:r>
              <a:rPr lang="en-US" dirty="0"/>
              <a:t> button</a:t>
            </a:r>
            <a:r>
              <a:rPr lang="en-US" dirty="0" smtClean="0"/>
              <a:t>.</a:t>
            </a:r>
          </a:p>
          <a:p>
            <a:pPr algn="just"/>
            <a:r>
              <a:rPr lang="en-US" dirty="0"/>
              <a:t>Click the </a:t>
            </a:r>
            <a:r>
              <a:rPr lang="en-US" b="1" dirty="0"/>
              <a:t>General</a:t>
            </a:r>
            <a:r>
              <a:rPr lang="en-US" dirty="0"/>
              <a:t> tab if it is not already </a:t>
            </a:r>
            <a:r>
              <a:rPr lang="en-US" dirty="0" smtClean="0"/>
              <a:t>displayed</a:t>
            </a:r>
          </a:p>
          <a:p>
            <a:pPr algn="just"/>
            <a:r>
              <a:rPr lang="en-US" dirty="0"/>
              <a:t>In the </a:t>
            </a:r>
            <a:r>
              <a:rPr lang="en-US" b="1" dirty="0"/>
              <a:t>Resource name</a:t>
            </a:r>
            <a:r>
              <a:rPr lang="en-US" dirty="0"/>
              <a:t> field, type Mini-DV Camcorder</a:t>
            </a:r>
          </a:p>
          <a:p>
            <a:pPr algn="just"/>
            <a:r>
              <a:rPr lang="en-US" dirty="0" smtClean="0"/>
              <a:t>In </a:t>
            </a:r>
            <a:r>
              <a:rPr lang="en-US" dirty="0"/>
              <a:t>the </a:t>
            </a:r>
            <a:r>
              <a:rPr lang="en-US" b="1" dirty="0"/>
              <a:t>Type</a:t>
            </a:r>
            <a:r>
              <a:rPr lang="en-US" dirty="0"/>
              <a:t> field, click </a:t>
            </a:r>
            <a:r>
              <a:rPr lang="en-US" b="1" dirty="0">
                <a:hlinkClick r:id="rId2"/>
              </a:rPr>
              <a:t>Work</a:t>
            </a:r>
            <a:r>
              <a:rPr lang="en-US" dirty="0" smtClean="0"/>
              <a:t>.</a:t>
            </a:r>
          </a:p>
          <a:p>
            <a:endParaRPr lang="en-US" dirty="0"/>
          </a:p>
          <a:p>
            <a:pPr algn="just"/>
            <a:endParaRPr lang="en-US" dirty="0"/>
          </a:p>
        </p:txBody>
      </p:sp>
    </p:spTree>
    <p:extLst>
      <p:ext uri="{BB962C8B-B14F-4D97-AF65-F5344CB8AC3E}">
        <p14:creationId xmlns:p14="http://schemas.microsoft.com/office/powerpoint/2010/main" xmlns="" val="1834202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Equipment Resources</a:t>
            </a:r>
            <a:endParaRPr lang="en-US" dirty="0"/>
          </a:p>
        </p:txBody>
      </p:sp>
      <p:sp>
        <p:nvSpPr>
          <p:cNvPr id="3" name="Content Placeholder 2"/>
          <p:cNvSpPr>
            <a:spLocks noGrp="1"/>
          </p:cNvSpPr>
          <p:nvPr>
            <p:ph sz="quarter" idx="1"/>
          </p:nvPr>
        </p:nvSpPr>
        <p:spPr>
          <a:xfrm>
            <a:off x="152400" y="1527048"/>
            <a:ext cx="8839200" cy="5026152"/>
          </a:xfrm>
        </p:spPr>
        <p:txBody>
          <a:bodyPr/>
          <a:lstStyle/>
          <a:p>
            <a:pPr algn="just"/>
            <a:r>
              <a:rPr lang="en-US" dirty="0"/>
              <a:t>In the </a:t>
            </a:r>
            <a:r>
              <a:rPr lang="en-US" b="1" dirty="0"/>
              <a:t>Max. Units</a:t>
            </a:r>
            <a:r>
              <a:rPr lang="en-US" dirty="0"/>
              <a:t> field for the Mini-DV Camcorder, type or click the arrows until the value shown is 300% and press </a:t>
            </a:r>
            <a:r>
              <a:rPr lang="en-US" b="1" dirty="0" smtClean="0"/>
              <a:t>Enter</a:t>
            </a:r>
            <a:r>
              <a:rPr lang="en-US" dirty="0" smtClean="0"/>
              <a:t>. This </a:t>
            </a:r>
            <a:r>
              <a:rPr lang="en-US" dirty="0"/>
              <a:t>means that you plan to have three camcorders available every workday</a:t>
            </a:r>
            <a:r>
              <a:rPr lang="en-US" dirty="0" smtClean="0"/>
              <a:t>.</a:t>
            </a:r>
          </a:p>
          <a:p>
            <a:pPr algn="just"/>
            <a:r>
              <a:rPr lang="en-US" dirty="0"/>
              <a:t>Enter the following information about equipment resources directly in the Resource Sheet or in the </a:t>
            </a:r>
            <a:r>
              <a:rPr lang="en-US" b="1" dirty="0"/>
              <a:t>Resource Information</a:t>
            </a:r>
            <a:r>
              <a:rPr lang="en-US" dirty="0"/>
              <a:t> dialog box, whichever you prefer. In either case, make sure </a:t>
            </a:r>
            <a:r>
              <a:rPr lang="en-US" b="1" dirty="0">
                <a:hlinkClick r:id="rId2"/>
              </a:rPr>
              <a:t>Work</a:t>
            </a:r>
            <a:r>
              <a:rPr lang="en-US" dirty="0"/>
              <a:t> is selected in the </a:t>
            </a:r>
            <a:r>
              <a:rPr lang="en-US" b="1" dirty="0"/>
              <a:t>Type</a:t>
            </a:r>
            <a:r>
              <a:rPr lang="en-US" dirty="0"/>
              <a:t> field</a:t>
            </a:r>
            <a:r>
              <a:rPr lang="en-US" dirty="0" smtClean="0"/>
              <a:t>.</a:t>
            </a:r>
          </a:p>
          <a:p>
            <a:pPr algn="just"/>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969091151"/>
              </p:ext>
            </p:extLst>
          </p:nvPr>
        </p:nvGraphicFramePr>
        <p:xfrm>
          <a:off x="3276600" y="5105400"/>
          <a:ext cx="4724400" cy="1097280"/>
        </p:xfrm>
        <a:graphic>
          <a:graphicData uri="http://schemas.openxmlformats.org/drawingml/2006/table">
            <a:tbl>
              <a:tblPr/>
              <a:tblGrid>
                <a:gridCol w="2743200"/>
                <a:gridCol w="1981200"/>
              </a:tblGrid>
              <a:tr h="365760">
                <a:tc>
                  <a:txBody>
                    <a:bodyPr/>
                    <a:lstStyle/>
                    <a:p>
                      <a:pPr algn="l"/>
                      <a:r>
                        <a:rPr lang="en-US" b="1" dirty="0"/>
                        <a:t>Resource name</a:t>
                      </a:r>
                      <a:r>
                        <a:rPr lang="en-US" dirty="0"/>
                        <a:t> </a:t>
                      </a:r>
                    </a:p>
                  </a:txBody>
                  <a:tcPr>
                    <a:lnL>
                      <a:noFill/>
                    </a:lnL>
                    <a:lnR>
                      <a:noFill/>
                    </a:lnR>
                    <a:lnT>
                      <a:noFill/>
                    </a:lnT>
                    <a:lnB>
                      <a:noFill/>
                    </a:lnB>
                  </a:tcPr>
                </a:tc>
                <a:tc>
                  <a:txBody>
                    <a:bodyPr/>
                    <a:lstStyle/>
                    <a:p>
                      <a:pPr algn="l"/>
                      <a:r>
                        <a:rPr lang="en-US" b="1"/>
                        <a:t>Max. Units</a:t>
                      </a:r>
                      <a:r>
                        <a:rPr lang="en-US"/>
                        <a:t> </a:t>
                      </a:r>
                    </a:p>
                  </a:txBody>
                  <a:tcPr>
                    <a:lnL>
                      <a:noFill/>
                    </a:lnL>
                    <a:lnR>
                      <a:noFill/>
                    </a:lnR>
                    <a:lnT>
                      <a:noFill/>
                    </a:lnT>
                    <a:lnB>
                      <a:noFill/>
                    </a:lnB>
                  </a:tcPr>
                </a:tc>
              </a:tr>
              <a:tr h="0">
                <a:tc>
                  <a:txBody>
                    <a:bodyPr/>
                    <a:lstStyle/>
                    <a:p>
                      <a:pPr algn="l"/>
                      <a:r>
                        <a:rPr lang="en-US" dirty="0"/>
                        <a:t>Camera Boom</a:t>
                      </a:r>
                    </a:p>
                  </a:txBody>
                  <a:tcPr>
                    <a:lnL>
                      <a:noFill/>
                    </a:lnL>
                    <a:lnR>
                      <a:noFill/>
                    </a:lnR>
                    <a:lnT>
                      <a:noFill/>
                    </a:lnT>
                    <a:lnB>
                      <a:noFill/>
                    </a:lnB>
                  </a:tcPr>
                </a:tc>
                <a:tc>
                  <a:txBody>
                    <a:bodyPr/>
                    <a:lstStyle/>
                    <a:p>
                      <a:pPr algn="l"/>
                      <a:r>
                        <a:rPr lang="en-US"/>
                        <a:t>200%</a:t>
                      </a:r>
                    </a:p>
                  </a:txBody>
                  <a:tcPr>
                    <a:lnL>
                      <a:noFill/>
                    </a:lnL>
                    <a:lnR>
                      <a:noFill/>
                    </a:lnR>
                    <a:lnT>
                      <a:noFill/>
                    </a:lnT>
                    <a:lnB>
                      <a:noFill/>
                    </a:lnB>
                  </a:tcPr>
                </a:tc>
              </a:tr>
              <a:tr h="0">
                <a:tc>
                  <a:txBody>
                    <a:bodyPr/>
                    <a:lstStyle/>
                    <a:p>
                      <a:pPr algn="l"/>
                      <a:r>
                        <a:rPr lang="en-US"/>
                        <a:t>Editing Lab</a:t>
                      </a:r>
                    </a:p>
                  </a:txBody>
                  <a:tcPr>
                    <a:lnL>
                      <a:noFill/>
                    </a:lnL>
                    <a:lnR>
                      <a:noFill/>
                    </a:lnR>
                    <a:lnT>
                      <a:noFill/>
                    </a:lnT>
                    <a:lnB>
                      <a:noFill/>
                    </a:lnB>
                  </a:tcPr>
                </a:tc>
                <a:tc>
                  <a:txBody>
                    <a:bodyPr/>
                    <a:lstStyle/>
                    <a:p>
                      <a:pPr algn="l"/>
                      <a:r>
                        <a:rPr lang="en-US" dirty="0"/>
                        <a:t>100%</a:t>
                      </a:r>
                    </a:p>
                  </a:txBody>
                  <a:tcPr>
                    <a:lnL>
                      <a:noFill/>
                    </a:lnL>
                    <a:lnR>
                      <a:noFill/>
                    </a:lnR>
                    <a:lnT>
                      <a:noFill/>
                    </a:lnT>
                    <a:lnB>
                      <a:noFill/>
                    </a:lnB>
                  </a:tcPr>
                </a:tc>
              </a:tr>
            </a:tbl>
          </a:graphicData>
        </a:graphic>
      </p:graphicFrame>
    </p:spTree>
    <p:extLst>
      <p:ext uri="{BB962C8B-B14F-4D97-AF65-F5344CB8AC3E}">
        <p14:creationId xmlns:p14="http://schemas.microsoft.com/office/powerpoint/2010/main" xmlns="" val="2310548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Material Resources</a:t>
            </a:r>
            <a:endParaRPr lang="en-US" dirty="0"/>
          </a:p>
        </p:txBody>
      </p:sp>
      <p:sp>
        <p:nvSpPr>
          <p:cNvPr id="3" name="Content Placeholder 2"/>
          <p:cNvSpPr>
            <a:spLocks noGrp="1"/>
          </p:cNvSpPr>
          <p:nvPr>
            <p:ph sz="quarter" idx="1"/>
          </p:nvPr>
        </p:nvSpPr>
        <p:spPr>
          <a:xfrm>
            <a:off x="152400" y="1527048"/>
            <a:ext cx="8839200" cy="4949952"/>
          </a:xfrm>
        </p:spPr>
        <p:txBody>
          <a:bodyPr>
            <a:normAutofit fontScale="77500" lnSpcReduction="20000"/>
          </a:bodyPr>
          <a:lstStyle/>
          <a:p>
            <a:pPr algn="just"/>
            <a:r>
              <a:rPr lang="en-US" i="1" dirty="0">
                <a:hlinkClick r:id="rId2" action="ppaction://hlinkfile"/>
              </a:rPr>
              <a:t>Material resources</a:t>
            </a:r>
            <a:r>
              <a:rPr lang="en-US" dirty="0"/>
              <a:t> are consumables that you use up as the project proceeds. On a construction project, material resources might include nails, lumber, and concrete. For the toy commercial project, video tape is the consumable resource that interests you most</a:t>
            </a:r>
            <a:r>
              <a:rPr lang="en-US" dirty="0" smtClean="0"/>
              <a:t>.</a:t>
            </a:r>
          </a:p>
          <a:p>
            <a:pPr algn="just"/>
            <a:r>
              <a:rPr lang="en-US" dirty="0"/>
              <a:t>In this exercise, you enter information about a material resource.</a:t>
            </a:r>
          </a:p>
          <a:p>
            <a:pPr algn="just"/>
            <a:r>
              <a:rPr lang="en-US" dirty="0" smtClean="0"/>
              <a:t>In </a:t>
            </a:r>
            <a:r>
              <a:rPr lang="en-US" dirty="0"/>
              <a:t>the Resource Sheet, click the next empty cell in the </a:t>
            </a:r>
            <a:r>
              <a:rPr lang="en-US" b="1" dirty="0"/>
              <a:t>Resource Name</a:t>
            </a:r>
            <a:r>
              <a:rPr lang="en-US" dirty="0"/>
              <a:t> column.</a:t>
            </a:r>
          </a:p>
          <a:p>
            <a:pPr algn="just"/>
            <a:r>
              <a:rPr lang="en-US" dirty="0" smtClean="0"/>
              <a:t>Type </a:t>
            </a:r>
            <a:r>
              <a:rPr lang="en-US" dirty="0"/>
              <a:t>Video Tape and </a:t>
            </a:r>
            <a:r>
              <a:rPr lang="en-US" dirty="0" smtClean="0"/>
              <a:t>press </a:t>
            </a:r>
            <a:r>
              <a:rPr lang="en-US" b="1" dirty="0" smtClean="0"/>
              <a:t>Tab</a:t>
            </a:r>
            <a:r>
              <a:rPr lang="en-US" dirty="0" smtClean="0"/>
              <a:t>.</a:t>
            </a:r>
            <a:endParaRPr lang="en-US" dirty="0"/>
          </a:p>
          <a:p>
            <a:pPr algn="just"/>
            <a:r>
              <a:rPr lang="en-US" dirty="0" smtClean="0"/>
              <a:t>In </a:t>
            </a:r>
            <a:r>
              <a:rPr lang="en-US" dirty="0"/>
              <a:t>the </a:t>
            </a:r>
            <a:r>
              <a:rPr lang="en-US" b="1" dirty="0"/>
              <a:t>Type</a:t>
            </a:r>
            <a:r>
              <a:rPr lang="en-US" dirty="0"/>
              <a:t> field, click the down arrow, select </a:t>
            </a:r>
            <a:r>
              <a:rPr lang="en-US" b="1" dirty="0"/>
              <a:t>Material,</a:t>
            </a:r>
            <a:r>
              <a:rPr lang="en-US" dirty="0"/>
              <a:t> and press </a:t>
            </a:r>
            <a:r>
              <a:rPr lang="en-US" b="1" dirty="0"/>
              <a:t>Tab</a:t>
            </a:r>
            <a:r>
              <a:rPr lang="en-US" dirty="0" smtClean="0"/>
              <a:t>. </a:t>
            </a:r>
            <a:endParaRPr lang="en-US" dirty="0"/>
          </a:p>
          <a:p>
            <a:pPr algn="just"/>
            <a:r>
              <a:rPr lang="en-US" dirty="0" smtClean="0"/>
              <a:t>In </a:t>
            </a:r>
            <a:r>
              <a:rPr lang="en-US" dirty="0"/>
              <a:t>the </a:t>
            </a:r>
            <a:r>
              <a:rPr lang="en-US" b="1" dirty="0"/>
              <a:t>Material Label</a:t>
            </a:r>
            <a:r>
              <a:rPr lang="en-US" dirty="0"/>
              <a:t> field, type 30-min. cassette and press </a:t>
            </a:r>
            <a:r>
              <a:rPr lang="en-US" b="1" dirty="0"/>
              <a:t>Enter</a:t>
            </a:r>
            <a:r>
              <a:rPr lang="en-US" dirty="0" smtClean="0"/>
              <a:t>.</a:t>
            </a:r>
          </a:p>
          <a:p>
            <a:pPr algn="just"/>
            <a:r>
              <a:rPr lang="en-US" dirty="0"/>
              <a:t>You will use 30-minute cassettes as the unit of measure to track video tape consumption during the project</a:t>
            </a:r>
            <a:r>
              <a:rPr lang="en-US" dirty="0" smtClean="0"/>
              <a:t>.</a:t>
            </a:r>
          </a:p>
          <a:p>
            <a:pPr algn="just"/>
            <a:r>
              <a:rPr lang="en-US" dirty="0"/>
              <a:t>Note that you cannot enter a </a:t>
            </a:r>
            <a:r>
              <a:rPr lang="en-US" b="1" dirty="0"/>
              <a:t>Max. Units</a:t>
            </a:r>
            <a:r>
              <a:rPr lang="en-US" dirty="0"/>
              <a:t> value for a material resource. Since a material resource is a consumable item and not a person or piece of equipment that performs work, the Max. Units value doesn’t apply.</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xmlns="" val="3830236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Up Cost Resources</a:t>
            </a:r>
            <a:endParaRPr lang="en-US" dirty="0"/>
          </a:p>
        </p:txBody>
      </p:sp>
      <p:sp>
        <p:nvSpPr>
          <p:cNvPr id="3" name="Content Placeholder 2"/>
          <p:cNvSpPr>
            <a:spLocks noGrp="1"/>
          </p:cNvSpPr>
          <p:nvPr>
            <p:ph sz="quarter" idx="1"/>
          </p:nvPr>
        </p:nvSpPr>
        <p:spPr>
          <a:xfrm>
            <a:off x="0" y="1527048"/>
            <a:ext cx="9067800" cy="4873752"/>
          </a:xfrm>
        </p:spPr>
        <p:txBody>
          <a:bodyPr>
            <a:normAutofit fontScale="85000" lnSpcReduction="10000"/>
          </a:bodyPr>
          <a:lstStyle/>
          <a:p>
            <a:pPr algn="just"/>
            <a:r>
              <a:rPr lang="en-US" dirty="0"/>
              <a:t>You can use a </a:t>
            </a:r>
            <a:r>
              <a:rPr lang="en-US" i="1" dirty="0">
                <a:hlinkClick r:id="rId2" action="ppaction://hlinkfile"/>
              </a:rPr>
              <a:t>cost resource</a:t>
            </a:r>
            <a:r>
              <a:rPr lang="en-US" dirty="0"/>
              <a:t> to represent a financial cost associated with a task in a project. While work resources, such as people and equipment, can have associated costs (hourly rates and fixed costs per assignment), the sole purpose of a cost resource is to associate a particular type of cost with one or more tasks. Common types of cost resources might include categories of expenses you’d want to track on a project for accounting purposes such as travel, entertainment, or training. Like material resources, cost resources do no work and have no effect on the scheduling of a task</a:t>
            </a:r>
            <a:r>
              <a:rPr lang="en-US" dirty="0" smtClean="0"/>
              <a:t>.</a:t>
            </a:r>
          </a:p>
          <a:p>
            <a:r>
              <a:rPr lang="en-US" dirty="0"/>
              <a:t>In the Resource Sheet, click the next empty cell in the </a:t>
            </a:r>
            <a:r>
              <a:rPr lang="en-US" b="1" dirty="0"/>
              <a:t>Resource Name</a:t>
            </a:r>
            <a:r>
              <a:rPr lang="en-US" dirty="0"/>
              <a:t> column.</a:t>
            </a:r>
          </a:p>
          <a:p>
            <a:r>
              <a:rPr lang="en-US" dirty="0" smtClean="0"/>
              <a:t>Type </a:t>
            </a:r>
            <a:r>
              <a:rPr lang="en-US" dirty="0"/>
              <a:t>Travel and press </a:t>
            </a:r>
            <a:r>
              <a:rPr lang="en-US" b="1" dirty="0" smtClean="0"/>
              <a:t>Tab</a:t>
            </a:r>
            <a:r>
              <a:rPr lang="en-US" dirty="0" smtClean="0"/>
              <a:t>.</a:t>
            </a:r>
            <a:endParaRPr lang="en-US" dirty="0"/>
          </a:p>
          <a:p>
            <a:r>
              <a:rPr lang="en-US" dirty="0" smtClean="0"/>
              <a:t>In </a:t>
            </a:r>
            <a:r>
              <a:rPr lang="en-US" dirty="0"/>
              <a:t>the </a:t>
            </a:r>
            <a:r>
              <a:rPr lang="en-US" b="1" dirty="0"/>
              <a:t>Type</a:t>
            </a:r>
            <a:r>
              <a:rPr lang="en-US" dirty="0"/>
              <a:t> field, click the down arrow, select </a:t>
            </a:r>
            <a:r>
              <a:rPr lang="en-US" b="1" dirty="0">
                <a:hlinkClick r:id="rId2" action="ppaction://hlinkfile"/>
              </a:rPr>
              <a:t>Cost,</a:t>
            </a:r>
            <a:r>
              <a:rPr lang="en-US" dirty="0"/>
              <a:t> and </a:t>
            </a:r>
            <a:r>
              <a:rPr lang="en-US" dirty="0" smtClean="0"/>
              <a:t>press </a:t>
            </a:r>
            <a:r>
              <a:rPr lang="en-US" b="1" dirty="0" smtClean="0"/>
              <a:t>Enter</a:t>
            </a:r>
            <a:r>
              <a:rPr lang="en-US" dirty="0" smtClean="0"/>
              <a:t>. </a:t>
            </a:r>
            <a:endParaRPr lang="en-US" dirty="0"/>
          </a:p>
          <a:p>
            <a:pPr algn="just"/>
            <a:endParaRPr lang="en-US" dirty="0" smtClean="0"/>
          </a:p>
          <a:p>
            <a:pPr algn="just"/>
            <a:endParaRPr lang="en-US" dirty="0"/>
          </a:p>
        </p:txBody>
      </p:sp>
    </p:spTree>
    <p:extLst>
      <p:ext uri="{BB962C8B-B14F-4D97-AF65-F5344CB8AC3E}">
        <p14:creationId xmlns:p14="http://schemas.microsoft.com/office/powerpoint/2010/main" xmlns="" val="213699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Linking Tasks</a:t>
            </a:r>
            <a:endParaRPr lang="en-US" dirty="0"/>
          </a:p>
        </p:txBody>
      </p:sp>
      <p:sp>
        <p:nvSpPr>
          <p:cNvPr id="3" name="Content Placeholder 2"/>
          <p:cNvSpPr>
            <a:spLocks noGrp="1"/>
          </p:cNvSpPr>
          <p:nvPr>
            <p:ph sz="quarter" idx="1"/>
          </p:nvPr>
        </p:nvSpPr>
        <p:spPr>
          <a:xfrm>
            <a:off x="152400" y="1527048"/>
            <a:ext cx="8839200" cy="4873752"/>
          </a:xfrm>
        </p:spPr>
        <p:txBody>
          <a:bodyPr/>
          <a:lstStyle/>
          <a:p>
            <a:pPr algn="just"/>
            <a:r>
              <a:rPr lang="en-US" dirty="0"/>
              <a:t>Projects require tasks to be performed in a specific order. For example, the task of filming a scene must be completed before the task of editing the filmed scene can occur. These two tasks have a finish-to-start </a:t>
            </a:r>
            <a:r>
              <a:rPr lang="en-US" i="1" dirty="0">
                <a:hlinkClick r:id="rId2"/>
              </a:rPr>
              <a:t>relationship</a:t>
            </a:r>
            <a:r>
              <a:rPr lang="en-US" dirty="0"/>
              <a:t> (also called a link or dependency) that has two aspects</a:t>
            </a:r>
            <a:r>
              <a:rPr lang="en-US" dirty="0" smtClean="0"/>
              <a:t>:</a:t>
            </a:r>
          </a:p>
          <a:p>
            <a:r>
              <a:rPr lang="en-US" dirty="0"/>
              <a:t>The second task must occur later than the first task; this is a </a:t>
            </a:r>
            <a:r>
              <a:rPr lang="en-US" i="1" dirty="0">
                <a:hlinkClick r:id="rId3"/>
              </a:rPr>
              <a:t>sequence</a:t>
            </a:r>
            <a:r>
              <a:rPr lang="en-US" dirty="0"/>
              <a:t>.</a:t>
            </a:r>
          </a:p>
          <a:p>
            <a:r>
              <a:rPr lang="en-US" dirty="0"/>
              <a:t>The second task can occur only if the first task is completed; this is a </a:t>
            </a:r>
            <a:r>
              <a:rPr lang="en-US" i="1" dirty="0">
                <a:hlinkClick r:id="rId4"/>
              </a:rPr>
              <a:t>dependency</a:t>
            </a:r>
            <a:r>
              <a:rPr lang="en-US" dirty="0"/>
              <a:t>.</a:t>
            </a:r>
          </a:p>
          <a:p>
            <a:pPr algn="just"/>
            <a:endParaRPr lang="en-US" dirty="0"/>
          </a:p>
        </p:txBody>
      </p:sp>
    </p:spTree>
    <p:extLst>
      <p:ext uri="{BB962C8B-B14F-4D97-AF65-F5344CB8AC3E}">
        <p14:creationId xmlns:p14="http://schemas.microsoft.com/office/powerpoint/2010/main" xmlns="" val="421812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68922750"/>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649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Linking Tasks</a:t>
            </a:r>
            <a:endParaRPr lang="en-US" dirty="0"/>
          </a:p>
        </p:txBody>
      </p:sp>
      <p:sp>
        <p:nvSpPr>
          <p:cNvPr id="3" name="Content Placeholder 2"/>
          <p:cNvSpPr>
            <a:spLocks noGrp="1"/>
          </p:cNvSpPr>
          <p:nvPr>
            <p:ph sz="quarter" idx="1"/>
          </p:nvPr>
        </p:nvSpPr>
        <p:spPr>
          <a:xfrm>
            <a:off x="152400" y="1527048"/>
            <a:ext cx="8839200" cy="4949952"/>
          </a:xfrm>
        </p:spPr>
        <p:txBody>
          <a:bodyPr>
            <a:normAutofit fontScale="92500" lnSpcReduction="10000"/>
          </a:bodyPr>
          <a:lstStyle/>
          <a:p>
            <a:pPr algn="just"/>
            <a:r>
              <a:rPr lang="en-US" dirty="0"/>
              <a:t>In Project, the first task (“film the scene”) is called the </a:t>
            </a:r>
            <a:r>
              <a:rPr lang="en-US" i="1" dirty="0">
                <a:hlinkClick r:id="rId2"/>
              </a:rPr>
              <a:t>predecessor</a:t>
            </a:r>
            <a:r>
              <a:rPr lang="en-US" dirty="0"/>
              <a:t> because it precedes tasks that depend on it. The second task (“edit the filmed scene”) is called the </a:t>
            </a:r>
            <a:r>
              <a:rPr lang="en-US" i="1" dirty="0">
                <a:hlinkClick r:id="rId3"/>
              </a:rPr>
              <a:t>successor</a:t>
            </a:r>
            <a:r>
              <a:rPr lang="en-US" dirty="0"/>
              <a:t> because it succeeds tasks on which it is dependent. Any task can be a predecessor for one or more successor tasks. Likewise, any task can be a successor to one or more predecessor tasks</a:t>
            </a:r>
            <a:r>
              <a:rPr lang="en-US" dirty="0" smtClean="0"/>
              <a:t>.</a:t>
            </a:r>
          </a:p>
          <a:p>
            <a:pPr algn="just">
              <a:buNone/>
            </a:pPr>
            <a:r>
              <a:rPr lang="en-US" dirty="0"/>
              <a:t>Tasks can be linked in four ways: -</a:t>
            </a:r>
          </a:p>
          <a:p>
            <a:pPr lvl="1" algn="just"/>
            <a:r>
              <a:rPr lang="en-US" u="sng" dirty="0"/>
              <a:t>Finish-to-Start</a:t>
            </a:r>
            <a:r>
              <a:rPr lang="en-US" dirty="0"/>
              <a:t>: Predecessor finishes and the other starts</a:t>
            </a:r>
          </a:p>
          <a:p>
            <a:pPr lvl="1" algn="just"/>
            <a:r>
              <a:rPr lang="en-US" u="sng" dirty="0"/>
              <a:t>Start-to-Finish: </a:t>
            </a:r>
            <a:r>
              <a:rPr lang="en-US" dirty="0"/>
              <a:t>Task begins at the same time as its predecessor finishes.</a:t>
            </a:r>
          </a:p>
          <a:p>
            <a:pPr lvl="1" algn="just"/>
            <a:r>
              <a:rPr lang="en-US" u="sng" dirty="0"/>
              <a:t>Finish-to-Finish:</a:t>
            </a:r>
            <a:r>
              <a:rPr lang="en-US" dirty="0"/>
              <a:t> Both tasks finish at the same time.</a:t>
            </a:r>
          </a:p>
          <a:p>
            <a:pPr lvl="1" algn="just"/>
            <a:r>
              <a:rPr lang="en-US" u="sng" dirty="0"/>
              <a:t>Start-to-Start:</a:t>
            </a:r>
            <a:r>
              <a:rPr lang="en-US" dirty="0"/>
              <a:t> Start of the predecessor determines when the other starts. This is the default setting for any pair of tasks</a:t>
            </a:r>
            <a:r>
              <a:rPr lang="en-US" dirty="0" smtClean="0"/>
              <a:t>.</a:t>
            </a:r>
            <a:endParaRPr lang="en-US" dirty="0"/>
          </a:p>
        </p:txBody>
      </p:sp>
    </p:spTree>
    <p:extLst>
      <p:ext uri="{BB962C8B-B14F-4D97-AF65-F5344CB8AC3E}">
        <p14:creationId xmlns:p14="http://schemas.microsoft.com/office/powerpoint/2010/main" xmlns="" val="25230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Linking Tasks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326180948"/>
              </p:ext>
            </p:extLst>
          </p:nvPr>
        </p:nvGraphicFramePr>
        <p:xfrm>
          <a:off x="228600" y="1527175"/>
          <a:ext cx="8686800" cy="5126038"/>
        </p:xfrm>
        <a:graphic>
          <a:graphicData uri="http://schemas.openxmlformats.org/drawingml/2006/table">
            <a:tbl>
              <a:tblPr>
                <a:tableStyleId>{08FB837D-C827-4EFA-A057-4D05807E0F7C}</a:tableStyleId>
              </a:tblPr>
              <a:tblGrid>
                <a:gridCol w="2133600"/>
                <a:gridCol w="2057400"/>
                <a:gridCol w="4495800"/>
              </a:tblGrid>
              <a:tr h="557178">
                <a:tc>
                  <a:txBody>
                    <a:bodyPr/>
                    <a:lstStyle/>
                    <a:p>
                      <a:pPr algn="ctr"/>
                      <a:r>
                        <a:rPr lang="en-US" sz="1400" dirty="0"/>
                        <a:t>This task </a:t>
                      </a:r>
                      <a:r>
                        <a:rPr lang="en-US" sz="1400" dirty="0">
                          <a:hlinkClick r:id="rId2"/>
                        </a:rPr>
                        <a:t>relationship</a:t>
                      </a:r>
                      <a:r>
                        <a:rPr lang="en-US" sz="1400" dirty="0"/>
                        <a:t> </a:t>
                      </a:r>
                    </a:p>
                  </a:txBody>
                  <a:tcPr marL="49696" marR="49696" marT="24848" marB="24848"/>
                </a:tc>
                <a:tc>
                  <a:txBody>
                    <a:bodyPr/>
                    <a:lstStyle/>
                    <a:p>
                      <a:pPr algn="ctr"/>
                      <a:r>
                        <a:rPr lang="en-US" sz="1400" dirty="0"/>
                        <a:t>Looks like this in the Gantt chart </a:t>
                      </a:r>
                    </a:p>
                  </a:txBody>
                  <a:tcPr marL="49696" marR="49696" marT="24848" marB="24848"/>
                </a:tc>
                <a:tc>
                  <a:txBody>
                    <a:bodyPr/>
                    <a:lstStyle/>
                    <a:p>
                      <a:pPr algn="ctr"/>
                      <a:r>
                        <a:rPr lang="en-US" sz="1400" dirty="0"/>
                        <a:t>Example </a:t>
                      </a:r>
                    </a:p>
                  </a:txBody>
                  <a:tcPr marL="49696" marR="49696" marT="24848" marB="24848"/>
                </a:tc>
              </a:tr>
              <a:tr h="891485">
                <a:tc>
                  <a:txBody>
                    <a:bodyPr/>
                    <a:lstStyle/>
                    <a:p>
                      <a:pPr algn="l"/>
                      <a:r>
                        <a:rPr lang="en-US" sz="1400" dirty="0"/>
                        <a:t>Finish-to-start (FS)</a:t>
                      </a:r>
                    </a:p>
                  </a:txBody>
                  <a:tcPr marL="49696" marR="49696" marT="24848" marB="24848"/>
                </a:tc>
                <a:tc>
                  <a:txBody>
                    <a:bodyPr/>
                    <a:lstStyle/>
                    <a:p>
                      <a:pPr algn="l"/>
                      <a:endParaRPr lang="en-US" sz="1400" dirty="0"/>
                    </a:p>
                  </a:txBody>
                  <a:tcPr marL="49696" marR="49696" marT="24848" marB="24848"/>
                </a:tc>
                <a:tc>
                  <a:txBody>
                    <a:bodyPr/>
                    <a:lstStyle/>
                    <a:p>
                      <a:pPr algn="l"/>
                      <a:r>
                        <a:rPr lang="en-US" sz="1400"/>
                        <a:t>A film scene must be shot before it can be edited.</a:t>
                      </a:r>
                    </a:p>
                  </a:txBody>
                  <a:tcPr marL="49696" marR="49696" marT="24848" marB="24848"/>
                </a:tc>
              </a:tr>
              <a:tr h="1225791">
                <a:tc>
                  <a:txBody>
                    <a:bodyPr/>
                    <a:lstStyle/>
                    <a:p>
                      <a:pPr algn="l"/>
                      <a:r>
                        <a:rPr lang="en-US" sz="1400"/>
                        <a:t>Start-to-start (SS)</a:t>
                      </a:r>
                    </a:p>
                  </a:txBody>
                  <a:tcPr marL="49696" marR="49696" marT="24848" marB="24848"/>
                </a:tc>
                <a:tc>
                  <a:txBody>
                    <a:bodyPr/>
                    <a:lstStyle/>
                    <a:p>
                      <a:pPr algn="l"/>
                      <a:endParaRPr lang="en-US" sz="1400" dirty="0"/>
                    </a:p>
                  </a:txBody>
                  <a:tcPr marL="49696" marR="49696" marT="24848" marB="24848"/>
                </a:tc>
                <a:tc>
                  <a:txBody>
                    <a:bodyPr/>
                    <a:lstStyle/>
                    <a:p>
                      <a:pPr algn="l"/>
                      <a:r>
                        <a:rPr lang="en-US" sz="1400" dirty="0"/>
                        <a:t>Reviewing a script and developing the script breakdown and schedule are closely related, and they should occur simultaneously.</a:t>
                      </a:r>
                    </a:p>
                  </a:txBody>
                  <a:tcPr marL="49696" marR="49696" marT="24848" marB="24848"/>
                </a:tc>
              </a:tr>
              <a:tr h="891485">
                <a:tc>
                  <a:txBody>
                    <a:bodyPr/>
                    <a:lstStyle/>
                    <a:p>
                      <a:pPr algn="l"/>
                      <a:r>
                        <a:rPr lang="en-US" sz="1400"/>
                        <a:t>Finish-to-finish (FF)</a:t>
                      </a:r>
                    </a:p>
                  </a:txBody>
                  <a:tcPr marL="49696" marR="49696" marT="24848" marB="24848"/>
                </a:tc>
                <a:tc>
                  <a:txBody>
                    <a:bodyPr/>
                    <a:lstStyle/>
                    <a:p>
                      <a:pPr algn="l"/>
                      <a:endParaRPr lang="en-US" sz="1400" dirty="0"/>
                    </a:p>
                  </a:txBody>
                  <a:tcPr marL="49696" marR="49696" marT="24848" marB="24848"/>
                </a:tc>
                <a:tc>
                  <a:txBody>
                    <a:bodyPr/>
                    <a:lstStyle/>
                    <a:p>
                      <a:pPr algn="l"/>
                      <a:r>
                        <a:rPr lang="en-US" sz="1400" dirty="0"/>
                        <a:t>Tasks that require specific equipment must end when the equipment rental ends.</a:t>
                      </a:r>
                    </a:p>
                  </a:txBody>
                  <a:tcPr marL="49696" marR="49696" marT="24848" marB="24848"/>
                </a:tc>
              </a:tr>
              <a:tr h="1560099">
                <a:tc>
                  <a:txBody>
                    <a:bodyPr/>
                    <a:lstStyle/>
                    <a:p>
                      <a:pPr algn="l"/>
                      <a:r>
                        <a:rPr lang="en-US" sz="1400"/>
                        <a:t>Start-to-finish (SF)</a:t>
                      </a:r>
                    </a:p>
                  </a:txBody>
                  <a:tcPr marL="49696" marR="49696" marT="24848" marB="24848"/>
                </a:tc>
                <a:tc>
                  <a:txBody>
                    <a:bodyPr/>
                    <a:lstStyle/>
                    <a:p>
                      <a:pPr algn="l"/>
                      <a:endParaRPr lang="en-US" sz="1400" dirty="0"/>
                    </a:p>
                  </a:txBody>
                  <a:tcPr marL="49696" marR="49696" marT="24848" marB="24848"/>
                </a:tc>
                <a:tc>
                  <a:txBody>
                    <a:bodyPr/>
                    <a:lstStyle/>
                    <a:p>
                      <a:pPr algn="l"/>
                      <a:r>
                        <a:rPr lang="en-US" sz="1400" dirty="0"/>
                        <a:t>The time when the editing lab becomes available determines when a pre-editing task must end. (This type of relationship is rarely used.)</a:t>
                      </a:r>
                    </a:p>
                  </a:txBody>
                  <a:tcPr marL="49696" marR="49696" marT="24848" marB="24848"/>
                </a:tc>
              </a:tr>
            </a:tbl>
          </a:graphicData>
        </a:graphic>
      </p:graphicFrame>
      <p:sp>
        <p:nvSpPr>
          <p:cNvPr id="5" name="AutoShape 1" descr="Image from book"/>
          <p:cNvSpPr>
            <a:spLocks noChangeAspect="1" noChangeArrowheads="1"/>
          </p:cNvSpPr>
          <p:nvPr/>
        </p:nvSpPr>
        <p:spPr bwMode="auto">
          <a:xfrm>
            <a:off x="2235200" y="1327150"/>
            <a:ext cx="476250" cy="2000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2" descr="Image from book"/>
          <p:cNvSpPr>
            <a:spLocks noChangeAspect="1" noChangeArrowheads="1"/>
          </p:cNvSpPr>
          <p:nvPr/>
        </p:nvSpPr>
        <p:spPr bwMode="auto">
          <a:xfrm>
            <a:off x="2235200" y="1327150"/>
            <a:ext cx="342900" cy="2000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3" descr="Image from book"/>
          <p:cNvSpPr>
            <a:spLocks noChangeAspect="1" noChangeArrowheads="1"/>
          </p:cNvSpPr>
          <p:nvPr/>
        </p:nvSpPr>
        <p:spPr bwMode="auto">
          <a:xfrm>
            <a:off x="2235200" y="1327150"/>
            <a:ext cx="352425" cy="2000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from book"/>
          <p:cNvSpPr>
            <a:spLocks noChangeAspect="1" noChangeArrowheads="1"/>
          </p:cNvSpPr>
          <p:nvPr/>
        </p:nvSpPr>
        <p:spPr bwMode="auto">
          <a:xfrm>
            <a:off x="2235200" y="1327150"/>
            <a:ext cx="476250" cy="2000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83741" y="2133600"/>
            <a:ext cx="990600" cy="416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704523" y="2938607"/>
            <a:ext cx="990600" cy="577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711450" y="4267200"/>
            <a:ext cx="1066800" cy="5541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711450" y="5433374"/>
            <a:ext cx="1214823" cy="510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5606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Linking Tasks</a:t>
            </a:r>
            <a:endParaRPr lang="en-US" dirty="0"/>
          </a:p>
        </p:txBody>
      </p:sp>
      <p:sp>
        <p:nvSpPr>
          <p:cNvPr id="3" name="Content Placeholder 2"/>
          <p:cNvSpPr>
            <a:spLocks noGrp="1"/>
          </p:cNvSpPr>
          <p:nvPr>
            <p:ph sz="quarter" idx="1"/>
          </p:nvPr>
        </p:nvSpPr>
        <p:spPr>
          <a:xfrm>
            <a:off x="152400" y="1527048"/>
            <a:ext cx="8839200" cy="4949952"/>
          </a:xfrm>
        </p:spPr>
        <p:txBody>
          <a:bodyPr/>
          <a:lstStyle/>
          <a:p>
            <a:pPr algn="just"/>
            <a:r>
              <a:rPr lang="en-US" dirty="0"/>
              <a:t>First you’ll create a finish-to-start dependency between two tasks</a:t>
            </a:r>
            <a:r>
              <a:rPr lang="en-US" dirty="0" smtClean="0"/>
              <a:t>.</a:t>
            </a:r>
          </a:p>
          <a:p>
            <a:pPr algn="just"/>
            <a:r>
              <a:rPr lang="en-US" dirty="0"/>
              <a:t>Select the names of tasks 2 and 3</a:t>
            </a:r>
            <a:r>
              <a:rPr lang="en-US" dirty="0" smtClean="0"/>
              <a:t>.</a:t>
            </a:r>
          </a:p>
          <a:p>
            <a:pPr algn="just"/>
            <a:r>
              <a:rPr lang="en-US" dirty="0"/>
              <a:t>On the </a:t>
            </a:r>
            <a:r>
              <a:rPr lang="en-US" b="1" dirty="0"/>
              <a:t>Edit</a:t>
            </a:r>
            <a:r>
              <a:rPr lang="en-US" dirty="0"/>
              <a:t> menu, click </a:t>
            </a:r>
            <a:r>
              <a:rPr lang="en-US" b="1" dirty="0"/>
              <a:t>Link Tasks</a:t>
            </a:r>
            <a:r>
              <a:rPr lang="en-US" dirty="0" smtClean="0"/>
              <a:t>.</a:t>
            </a:r>
          </a:p>
          <a:p>
            <a:pPr algn="just"/>
            <a:r>
              <a:rPr lang="en-US" dirty="0"/>
              <a:t>Next, you will link several tasks at once.</a:t>
            </a:r>
          </a:p>
          <a:p>
            <a:pPr algn="just"/>
            <a:r>
              <a:rPr lang="en-US" dirty="0"/>
              <a:t>Select the names of tasks 3 through 6.</a:t>
            </a:r>
          </a:p>
          <a:p>
            <a:pPr algn="just"/>
            <a:r>
              <a:rPr lang="en-US" dirty="0" smtClean="0"/>
              <a:t>On </a:t>
            </a:r>
            <a:r>
              <a:rPr lang="en-US" dirty="0"/>
              <a:t>the </a:t>
            </a:r>
            <a:r>
              <a:rPr lang="en-US" b="1" dirty="0"/>
              <a:t>Edit</a:t>
            </a:r>
            <a:r>
              <a:rPr lang="en-US" dirty="0"/>
              <a:t> menu, click </a:t>
            </a:r>
            <a:r>
              <a:rPr lang="en-US" b="1" dirty="0"/>
              <a:t>Link Tasks</a:t>
            </a:r>
            <a:r>
              <a:rPr lang="en-US" dirty="0"/>
              <a:t>.</a:t>
            </a:r>
          </a:p>
          <a:p>
            <a:pPr algn="just"/>
            <a:r>
              <a:rPr lang="en-US" dirty="0"/>
              <a:t>Tasks 3 through 6 are linked with a finish-to-start relationship.</a:t>
            </a:r>
          </a:p>
          <a:p>
            <a:endParaRPr lang="en-US" dirty="0"/>
          </a:p>
          <a:p>
            <a:endParaRPr lang="en-US" dirty="0"/>
          </a:p>
        </p:txBody>
      </p:sp>
    </p:spTree>
    <p:extLst>
      <p:ext uri="{BB962C8B-B14F-4D97-AF65-F5344CB8AC3E}">
        <p14:creationId xmlns:p14="http://schemas.microsoft.com/office/powerpoint/2010/main" xmlns="" val="187289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Linking Tasks</a:t>
            </a:r>
            <a:endParaRPr lang="en-US" dirty="0"/>
          </a:p>
        </p:txBody>
      </p:sp>
      <p:sp>
        <p:nvSpPr>
          <p:cNvPr id="3" name="Content Placeholder 2"/>
          <p:cNvSpPr>
            <a:spLocks noGrp="1"/>
          </p:cNvSpPr>
          <p:nvPr>
            <p:ph sz="quarter" idx="1"/>
          </p:nvPr>
        </p:nvSpPr>
        <p:spPr>
          <a:xfrm>
            <a:off x="76200" y="1527048"/>
            <a:ext cx="8915400" cy="5102352"/>
          </a:xfrm>
        </p:spPr>
        <p:txBody>
          <a:bodyPr>
            <a:normAutofit fontScale="92500"/>
          </a:bodyPr>
          <a:lstStyle/>
          <a:p>
            <a:pPr algn="just"/>
            <a:r>
              <a:rPr lang="en-US" dirty="0"/>
              <a:t>Next, you will link two tasks in a different way by making task 8 the predecessor of task 9.</a:t>
            </a:r>
          </a:p>
          <a:p>
            <a:pPr algn="just"/>
            <a:r>
              <a:rPr lang="en-US" dirty="0"/>
              <a:t>Select the name of task 9.</a:t>
            </a:r>
          </a:p>
          <a:p>
            <a:pPr algn="just"/>
            <a:r>
              <a:rPr lang="en-US" b="1" dirty="0"/>
              <a:t>6.</a:t>
            </a:r>
            <a:r>
              <a:rPr lang="en-US" dirty="0"/>
              <a:t> On the </a:t>
            </a:r>
            <a:r>
              <a:rPr lang="en-US" b="1" dirty="0">
                <a:hlinkClick r:id="rId2"/>
              </a:rPr>
              <a:t>Project</a:t>
            </a:r>
            <a:r>
              <a:rPr lang="en-US" dirty="0"/>
              <a:t> menu, click </a:t>
            </a:r>
            <a:r>
              <a:rPr lang="en-US" b="1" dirty="0"/>
              <a:t>Task Information</a:t>
            </a:r>
            <a:r>
              <a:rPr lang="en-US" dirty="0"/>
              <a:t>. </a:t>
            </a:r>
          </a:p>
          <a:p>
            <a:pPr algn="just"/>
            <a:r>
              <a:rPr lang="en-US" dirty="0"/>
              <a:t>Click the </a:t>
            </a:r>
            <a:r>
              <a:rPr lang="en-US" b="1" dirty="0"/>
              <a:t>Predecessors</a:t>
            </a:r>
            <a:r>
              <a:rPr lang="en-US" dirty="0"/>
              <a:t> tab.</a:t>
            </a:r>
          </a:p>
          <a:p>
            <a:pPr algn="just"/>
            <a:r>
              <a:rPr lang="en-US" b="1" dirty="0"/>
              <a:t>8.</a:t>
            </a:r>
            <a:r>
              <a:rPr lang="en-US" dirty="0"/>
              <a:t> Click the empty cell below the </a:t>
            </a:r>
            <a:r>
              <a:rPr lang="en-US" b="1" dirty="0"/>
              <a:t>Task Name</a:t>
            </a:r>
            <a:r>
              <a:rPr lang="en-US" dirty="0"/>
              <a:t> column heading, and then click the down arrow that appears.</a:t>
            </a:r>
          </a:p>
          <a:p>
            <a:pPr algn="just"/>
            <a:r>
              <a:rPr lang="en-US" b="1" dirty="0"/>
              <a:t>9.</a:t>
            </a:r>
            <a:r>
              <a:rPr lang="en-US" dirty="0"/>
              <a:t> On the </a:t>
            </a:r>
            <a:r>
              <a:rPr lang="en-US" b="1" dirty="0"/>
              <a:t>Task Name</a:t>
            </a:r>
            <a:r>
              <a:rPr lang="en-US" dirty="0"/>
              <a:t> list, click </a:t>
            </a:r>
            <a:r>
              <a:rPr lang="en-US" b="1" dirty="0"/>
              <a:t>Rehearse,</a:t>
            </a:r>
            <a:r>
              <a:rPr lang="en-US" dirty="0"/>
              <a:t> and press </a:t>
            </a:r>
            <a:r>
              <a:rPr lang="en-US" dirty="0" smtClean="0"/>
              <a:t> </a:t>
            </a:r>
            <a:r>
              <a:rPr lang="en-US" b="1" dirty="0"/>
              <a:t>Enter</a:t>
            </a:r>
            <a:r>
              <a:rPr lang="en-US" dirty="0" smtClean="0"/>
              <a:t>.</a:t>
            </a:r>
          </a:p>
          <a:p>
            <a:pPr algn="just"/>
            <a:r>
              <a:rPr lang="en-US" dirty="0"/>
              <a:t>Click </a:t>
            </a:r>
            <a:r>
              <a:rPr lang="en-US" b="1" dirty="0"/>
              <a:t>OK</a:t>
            </a:r>
            <a:r>
              <a:rPr lang="en-US" dirty="0"/>
              <a:t> to close the Task Information dialog box.</a:t>
            </a:r>
          </a:p>
          <a:p>
            <a:pPr algn="just"/>
            <a:r>
              <a:rPr lang="en-US" dirty="0"/>
              <a:t>Tasks 8 and 9 are linked with a finish-to-start relationship.</a:t>
            </a:r>
          </a:p>
          <a:p>
            <a:pPr algn="just"/>
            <a:endParaRPr lang="en-US" dirty="0"/>
          </a:p>
          <a:p>
            <a:endParaRPr lang="en-US" dirty="0"/>
          </a:p>
        </p:txBody>
      </p:sp>
    </p:spTree>
    <p:extLst>
      <p:ext uri="{BB962C8B-B14F-4D97-AF65-F5344CB8AC3E}">
        <p14:creationId xmlns:p14="http://schemas.microsoft.com/office/powerpoint/2010/main" xmlns="" val="152204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Linking Tasks</a:t>
            </a:r>
            <a:endParaRPr lang="en-US" dirty="0"/>
          </a:p>
        </p:txBody>
      </p:sp>
      <p:sp>
        <p:nvSpPr>
          <p:cNvPr id="3" name="Content Placeholder 2"/>
          <p:cNvSpPr>
            <a:spLocks noGrp="1"/>
          </p:cNvSpPr>
          <p:nvPr>
            <p:ph sz="quarter" idx="1"/>
          </p:nvPr>
        </p:nvSpPr>
        <p:spPr>
          <a:xfrm>
            <a:off x="152400" y="1527048"/>
            <a:ext cx="8839200" cy="4873752"/>
          </a:xfrm>
        </p:spPr>
        <p:txBody>
          <a:bodyPr>
            <a:normAutofit/>
          </a:bodyPr>
          <a:lstStyle/>
          <a:p>
            <a:pPr algn="just"/>
            <a:r>
              <a:rPr lang="en-US" dirty="0"/>
              <a:t>To finalize this exercise, you’ll link the remaining production tasks and then link the two summary tasks.</a:t>
            </a:r>
          </a:p>
          <a:p>
            <a:pPr algn="just"/>
            <a:r>
              <a:rPr lang="en-US" dirty="0" smtClean="0"/>
              <a:t>Select </a:t>
            </a:r>
            <a:r>
              <a:rPr lang="en-US" dirty="0"/>
              <a:t>the names of tasks 9 and 10.</a:t>
            </a:r>
          </a:p>
          <a:p>
            <a:pPr algn="just"/>
            <a:r>
              <a:rPr lang="en-US" dirty="0" smtClean="0"/>
              <a:t>On </a:t>
            </a:r>
            <a:r>
              <a:rPr lang="en-US" dirty="0"/>
              <a:t>the </a:t>
            </a:r>
            <a:r>
              <a:rPr lang="en-US" b="1" dirty="0"/>
              <a:t>Edit</a:t>
            </a:r>
            <a:r>
              <a:rPr lang="en-US" dirty="0"/>
              <a:t> menu, click </a:t>
            </a:r>
            <a:r>
              <a:rPr lang="en-US" b="1" dirty="0"/>
              <a:t>Link Tasks</a:t>
            </a:r>
            <a:r>
              <a:rPr lang="en-US" dirty="0"/>
              <a:t>.</a:t>
            </a:r>
          </a:p>
          <a:p>
            <a:pPr algn="just"/>
            <a:r>
              <a:rPr lang="en-US" dirty="0" smtClean="0"/>
              <a:t>Select </a:t>
            </a:r>
            <a:r>
              <a:rPr lang="en-US" dirty="0"/>
              <a:t>the name of task 1 and, while holding down </a:t>
            </a:r>
            <a:r>
              <a:rPr lang="en-US" dirty="0" smtClean="0"/>
              <a:t>the </a:t>
            </a:r>
            <a:r>
              <a:rPr lang="en-US" b="1" dirty="0"/>
              <a:t>Ctrl</a:t>
            </a:r>
            <a:r>
              <a:rPr lang="en-US" dirty="0" smtClean="0"/>
              <a:t> </a:t>
            </a:r>
            <a:r>
              <a:rPr lang="en-US" dirty="0"/>
              <a:t>key, select the name of task 7. This is how you make a nonadjacent selection in a table in Project.</a:t>
            </a:r>
          </a:p>
          <a:p>
            <a:pPr algn="just"/>
            <a:r>
              <a:rPr lang="en-US" dirty="0" smtClean="0"/>
              <a:t>On </a:t>
            </a:r>
            <a:r>
              <a:rPr lang="en-US" dirty="0"/>
              <a:t>the </a:t>
            </a:r>
            <a:r>
              <a:rPr lang="en-US" b="1" dirty="0"/>
              <a:t>Edit</a:t>
            </a:r>
            <a:r>
              <a:rPr lang="en-US" dirty="0"/>
              <a:t> menu, click </a:t>
            </a:r>
            <a:r>
              <a:rPr lang="en-US" b="1" dirty="0"/>
              <a:t>Link Tasks</a:t>
            </a:r>
            <a:r>
              <a:rPr lang="en-US" dirty="0"/>
              <a:t> to link the two summary tasks.</a:t>
            </a:r>
          </a:p>
          <a:p>
            <a:endParaRPr lang="en-US" dirty="0"/>
          </a:p>
        </p:txBody>
      </p:sp>
    </p:spTree>
    <p:extLst>
      <p:ext uri="{BB962C8B-B14F-4D97-AF65-F5344CB8AC3E}">
        <p14:creationId xmlns:p14="http://schemas.microsoft.com/office/powerpoint/2010/main" xmlns="" val="311390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Documenting Tasks</a:t>
            </a:r>
            <a:endParaRPr lang="en-US" dirty="0"/>
          </a:p>
        </p:txBody>
      </p:sp>
      <p:sp>
        <p:nvSpPr>
          <p:cNvPr id="3" name="Content Placeholder 2"/>
          <p:cNvSpPr>
            <a:spLocks noGrp="1"/>
          </p:cNvSpPr>
          <p:nvPr>
            <p:ph sz="quarter" idx="1"/>
          </p:nvPr>
        </p:nvSpPr>
        <p:spPr>
          <a:xfrm>
            <a:off x="152400" y="1527048"/>
            <a:ext cx="8839200" cy="5102352"/>
          </a:xfrm>
        </p:spPr>
        <p:txBody>
          <a:bodyPr>
            <a:normAutofit lnSpcReduction="10000"/>
          </a:bodyPr>
          <a:lstStyle/>
          <a:p>
            <a:pPr algn="just"/>
            <a:r>
              <a:rPr lang="en-US" dirty="0"/>
              <a:t>You can record additional information about a task in a </a:t>
            </a:r>
            <a:r>
              <a:rPr lang="en-US" i="1" dirty="0">
                <a:hlinkClick r:id="rId2"/>
              </a:rPr>
              <a:t>note</a:t>
            </a:r>
            <a:r>
              <a:rPr lang="en-US" dirty="0" smtClean="0"/>
              <a:t>.</a:t>
            </a:r>
          </a:p>
          <a:p>
            <a:pPr algn="just"/>
            <a:r>
              <a:rPr lang="en-US" dirty="0"/>
              <a:t>In this exercise, you enter task notes and hyperlinks to document important information about some tasks.</a:t>
            </a:r>
          </a:p>
          <a:p>
            <a:pPr algn="just"/>
            <a:r>
              <a:rPr lang="en-US" dirty="0" smtClean="0"/>
              <a:t>Select </a:t>
            </a:r>
            <a:r>
              <a:rPr lang="en-US" dirty="0"/>
              <a:t>the name of task 4, </a:t>
            </a:r>
            <a:r>
              <a:rPr lang="en-US" i="1" dirty="0"/>
              <a:t>Pick locations</a:t>
            </a:r>
            <a:r>
              <a:rPr lang="en-US" dirty="0"/>
              <a:t>.</a:t>
            </a:r>
          </a:p>
          <a:p>
            <a:pPr algn="just"/>
            <a:r>
              <a:rPr lang="en-US" dirty="0" smtClean="0"/>
              <a:t>On </a:t>
            </a:r>
            <a:r>
              <a:rPr lang="en-US" dirty="0"/>
              <a:t>the </a:t>
            </a:r>
            <a:r>
              <a:rPr lang="en-US" b="1" dirty="0">
                <a:hlinkClick r:id="rId3"/>
              </a:rPr>
              <a:t>Project</a:t>
            </a:r>
            <a:r>
              <a:rPr lang="en-US" dirty="0"/>
              <a:t> menu, click </a:t>
            </a:r>
            <a:r>
              <a:rPr lang="en-US" b="1" dirty="0"/>
              <a:t>Task Notes</a:t>
            </a:r>
            <a:r>
              <a:rPr lang="en-US" dirty="0"/>
              <a:t>. </a:t>
            </a:r>
            <a:endParaRPr lang="en-US" dirty="0" smtClean="0"/>
          </a:p>
          <a:p>
            <a:pPr algn="just"/>
            <a:r>
              <a:rPr lang="en-US" dirty="0"/>
              <a:t>In the </a:t>
            </a:r>
            <a:r>
              <a:rPr lang="en-US" b="1" dirty="0"/>
              <a:t>Notes</a:t>
            </a:r>
            <a:r>
              <a:rPr lang="en-US" dirty="0"/>
              <a:t> box, type Includes exterior street scene and indoor studio scenes</a:t>
            </a:r>
            <a:r>
              <a:rPr lang="en-US" dirty="0" smtClean="0"/>
              <a:t>.</a:t>
            </a:r>
          </a:p>
          <a:p>
            <a:pPr algn="just"/>
            <a:r>
              <a:rPr lang="en-US" dirty="0"/>
              <a:t>Click </a:t>
            </a:r>
            <a:r>
              <a:rPr lang="en-US" b="1" dirty="0"/>
              <a:t>OK</a:t>
            </a:r>
            <a:r>
              <a:rPr lang="en-US" dirty="0"/>
              <a:t>.</a:t>
            </a:r>
          </a:p>
          <a:p>
            <a:pPr algn="just"/>
            <a:r>
              <a:rPr lang="en-US" dirty="0"/>
              <a:t>A note icon appears in the Indicators column.</a:t>
            </a:r>
          </a:p>
          <a:p>
            <a:pPr algn="just"/>
            <a:r>
              <a:rPr lang="en-US" dirty="0" smtClean="0"/>
              <a:t>Point </a:t>
            </a:r>
            <a:r>
              <a:rPr lang="en-US" dirty="0"/>
              <a:t>to the note icon.</a:t>
            </a:r>
          </a:p>
          <a:p>
            <a:endParaRPr lang="en-US" dirty="0"/>
          </a:p>
          <a:p>
            <a:endParaRPr lang="en-US" dirty="0"/>
          </a:p>
        </p:txBody>
      </p:sp>
    </p:spTree>
    <p:extLst>
      <p:ext uri="{BB962C8B-B14F-4D97-AF65-F5344CB8AC3E}">
        <p14:creationId xmlns:p14="http://schemas.microsoft.com/office/powerpoint/2010/main" xmlns="" val="150300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Documenting Tasks</a:t>
            </a:r>
            <a:endParaRPr lang="en-US" dirty="0"/>
          </a:p>
        </p:txBody>
      </p:sp>
      <p:sp>
        <p:nvSpPr>
          <p:cNvPr id="3" name="Content Placeholder 2"/>
          <p:cNvSpPr>
            <a:spLocks noGrp="1"/>
          </p:cNvSpPr>
          <p:nvPr>
            <p:ph sz="quarter" idx="1"/>
          </p:nvPr>
        </p:nvSpPr>
        <p:spPr>
          <a:xfrm>
            <a:off x="76200" y="1527048"/>
            <a:ext cx="9067800" cy="4949952"/>
          </a:xfrm>
        </p:spPr>
        <p:txBody>
          <a:bodyPr/>
          <a:lstStyle/>
          <a:p>
            <a:pPr algn="just"/>
            <a:r>
              <a:rPr lang="en-US" dirty="0"/>
              <a:t>To conclude this exercise, you create a hyperlink.</a:t>
            </a:r>
          </a:p>
          <a:p>
            <a:pPr algn="just"/>
            <a:r>
              <a:rPr lang="en-US" dirty="0" smtClean="0"/>
              <a:t>Select </a:t>
            </a:r>
            <a:r>
              <a:rPr lang="en-US" dirty="0"/>
              <a:t>the name of task 5, </a:t>
            </a:r>
            <a:r>
              <a:rPr lang="en-US" i="1" dirty="0"/>
              <a:t>Hold auditions</a:t>
            </a:r>
            <a:r>
              <a:rPr lang="en-US" dirty="0"/>
              <a:t>.</a:t>
            </a:r>
          </a:p>
          <a:p>
            <a:pPr algn="just"/>
            <a:r>
              <a:rPr lang="en-US" dirty="0" smtClean="0"/>
              <a:t>On </a:t>
            </a:r>
            <a:r>
              <a:rPr lang="en-US" dirty="0"/>
              <a:t>the </a:t>
            </a:r>
            <a:r>
              <a:rPr lang="en-US" b="1" dirty="0"/>
              <a:t>Insert</a:t>
            </a:r>
            <a:r>
              <a:rPr lang="en-US" dirty="0"/>
              <a:t> menu, click </a:t>
            </a:r>
            <a:r>
              <a:rPr lang="en-US" b="1" dirty="0">
                <a:hlinkClick r:id="rId2"/>
              </a:rPr>
              <a:t>Hyperlink</a:t>
            </a:r>
            <a:r>
              <a:rPr lang="en-US" dirty="0"/>
              <a:t>. </a:t>
            </a:r>
            <a:endParaRPr lang="en-US" dirty="0" smtClean="0"/>
          </a:p>
          <a:p>
            <a:pPr algn="just"/>
            <a:r>
              <a:rPr lang="en-US" dirty="0"/>
              <a:t>The Insert Hyperlink dialog box appears.</a:t>
            </a:r>
          </a:p>
          <a:p>
            <a:pPr algn="just"/>
            <a:r>
              <a:rPr lang="en-US" dirty="0" smtClean="0"/>
              <a:t>In </a:t>
            </a:r>
            <a:r>
              <a:rPr lang="en-US" dirty="0"/>
              <a:t>the </a:t>
            </a:r>
            <a:r>
              <a:rPr lang="en-US" b="1" dirty="0"/>
              <a:t>Text to display</a:t>
            </a:r>
            <a:r>
              <a:rPr lang="en-US" dirty="0"/>
              <a:t> box, type Check recent agent postings</a:t>
            </a:r>
          </a:p>
          <a:p>
            <a:pPr algn="just"/>
            <a:r>
              <a:rPr lang="en-US" dirty="0" smtClean="0"/>
              <a:t>In </a:t>
            </a:r>
            <a:r>
              <a:rPr lang="en-US" dirty="0"/>
              <a:t>the </a:t>
            </a:r>
            <a:r>
              <a:rPr lang="en-US" b="1" dirty="0"/>
              <a:t>Address</a:t>
            </a:r>
            <a:r>
              <a:rPr lang="en-US" dirty="0"/>
              <a:t> box, type </a:t>
            </a:r>
            <a:r>
              <a:rPr lang="en-US" sz="2000" dirty="0">
                <a:hlinkClick r:id="rId3"/>
              </a:rPr>
              <a:t>http://</a:t>
            </a:r>
            <a:r>
              <a:rPr lang="en-US" sz="2000" dirty="0" smtClean="0">
                <a:hlinkClick r:id="rId3"/>
              </a:rPr>
              <a:t>www.google.com</a:t>
            </a:r>
            <a:r>
              <a:rPr lang="en-US" sz="2000" dirty="0" smtClean="0"/>
              <a:t> </a:t>
            </a:r>
            <a:endParaRPr lang="en-US" sz="2000" dirty="0"/>
          </a:p>
          <a:p>
            <a:pPr algn="just"/>
            <a:r>
              <a:rPr lang="en-US" dirty="0"/>
              <a:t>Click </a:t>
            </a:r>
            <a:r>
              <a:rPr lang="en-US" b="1" dirty="0" smtClean="0"/>
              <a:t>OK</a:t>
            </a:r>
          </a:p>
          <a:p>
            <a:pPr algn="just"/>
            <a:r>
              <a:rPr lang="en-US" dirty="0"/>
              <a:t>A hyperlink icon appears in the Indicators column.</a:t>
            </a:r>
          </a:p>
          <a:p>
            <a:pPr marL="0" indent="0">
              <a:buNone/>
            </a:pPr>
            <a:endParaRPr lang="en-US" dirty="0"/>
          </a:p>
        </p:txBody>
      </p:sp>
    </p:spTree>
    <p:extLst>
      <p:ext uri="{BB962C8B-B14F-4D97-AF65-F5344CB8AC3E}">
        <p14:creationId xmlns:p14="http://schemas.microsoft.com/office/powerpoint/2010/main" xmlns="" val="3111497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122</TotalTime>
  <Words>1893</Words>
  <Application>Microsoft Office PowerPoint</Application>
  <PresentationFormat>On-screen Show (4:3)</PresentationFormat>
  <Paragraphs>153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Introduction to MS Project 2007</vt:lpstr>
      <vt:lpstr>Linking Tasks</vt:lpstr>
      <vt:lpstr>Linking Tasks</vt:lpstr>
      <vt:lpstr>Linking Tasks</vt:lpstr>
      <vt:lpstr>Linking Tasks</vt:lpstr>
      <vt:lpstr>Linking Tasks</vt:lpstr>
      <vt:lpstr>Linking Tasks</vt:lpstr>
      <vt:lpstr>Documenting Tasks</vt:lpstr>
      <vt:lpstr>Documenting Tasks</vt:lpstr>
      <vt:lpstr>Checking the Plan’s Duration</vt:lpstr>
      <vt:lpstr>Checking the Plan’s Duration</vt:lpstr>
      <vt:lpstr>Resources</vt:lpstr>
      <vt:lpstr>Setting Up Work Resources</vt:lpstr>
      <vt:lpstr>Setting Up People Resources</vt:lpstr>
      <vt:lpstr>Setting Up People Resources</vt:lpstr>
      <vt:lpstr>Setting Up Equipment Resources</vt:lpstr>
      <vt:lpstr>Setting Up Equipment Resources</vt:lpstr>
      <vt:lpstr>Setting Up Material Resources</vt:lpstr>
      <vt:lpstr>Setting Up Cost Resources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MS Project 2007</dc:title>
  <dc:creator>Husnain Khan</dc:creator>
  <cp:lastModifiedBy>HANIF</cp:lastModifiedBy>
  <cp:revision>13</cp:revision>
  <dcterms:created xsi:type="dcterms:W3CDTF">2012-02-26T03:34:52Z</dcterms:created>
  <dcterms:modified xsi:type="dcterms:W3CDTF">2012-10-14T07:57:37Z</dcterms:modified>
</cp:coreProperties>
</file>