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B85A8A-045D-4226-AFAF-A1EFBDBB727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221840-7F31-4F68-97BF-FB4128F6C3BF}">
      <dgm:prSet/>
      <dgm:spPr/>
      <dgm:t>
        <a:bodyPr/>
        <a:lstStyle/>
        <a:p>
          <a:pPr rtl="0"/>
          <a:r>
            <a:rPr lang="en-US" dirty="0" smtClean="0"/>
            <a:t>END of </a:t>
          </a:r>
          <a:r>
            <a:rPr lang="en-US" smtClean="0"/>
            <a:t>Tutorial 2</a:t>
          </a:r>
          <a:endParaRPr lang="en-US" dirty="0"/>
        </a:p>
      </dgm:t>
    </dgm:pt>
    <dgm:pt modelId="{53E46097-4215-48A1-B855-1FB749E6651B}" type="parTrans" cxnId="{62AF701A-6607-4FE9-A6CE-CE7FDF3A2F4A}">
      <dgm:prSet/>
      <dgm:spPr/>
      <dgm:t>
        <a:bodyPr/>
        <a:lstStyle/>
        <a:p>
          <a:endParaRPr lang="en-US"/>
        </a:p>
      </dgm:t>
    </dgm:pt>
    <dgm:pt modelId="{450F8C6B-E239-437B-A22F-B4A95EB97AC4}" type="sibTrans" cxnId="{62AF701A-6607-4FE9-A6CE-CE7FDF3A2F4A}">
      <dgm:prSet/>
      <dgm:spPr/>
      <dgm:t>
        <a:bodyPr/>
        <a:lstStyle/>
        <a:p>
          <a:endParaRPr lang="en-US"/>
        </a:p>
      </dgm:t>
    </dgm:pt>
    <dgm:pt modelId="{699442C6-C552-4DCD-8A4E-0B4E70825065}" type="pres">
      <dgm:prSet presAssocID="{8CB85A8A-045D-4226-AFAF-A1EFBDBB727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76D999-9FA3-4EA2-8A48-231D86EA0E08}" type="pres">
      <dgm:prSet presAssocID="{37221840-7F31-4F68-97BF-FB4128F6C3BF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044C6667-0B84-47EB-A027-1BC22EBD095E}" type="presOf" srcId="{8CB85A8A-045D-4226-AFAF-A1EFBDBB727E}" destId="{699442C6-C552-4DCD-8A4E-0B4E70825065}" srcOrd="0" destOrd="0" presId="urn:microsoft.com/office/officeart/2005/8/layout/venn1"/>
    <dgm:cxn modelId="{A59D07EF-3E90-4F49-9020-F8E65AF94EBE}" type="presOf" srcId="{37221840-7F31-4F68-97BF-FB4128F6C3BF}" destId="{BA76D999-9FA3-4EA2-8A48-231D86EA0E08}" srcOrd="0" destOrd="0" presId="urn:microsoft.com/office/officeart/2005/8/layout/venn1"/>
    <dgm:cxn modelId="{62AF701A-6607-4FE9-A6CE-CE7FDF3A2F4A}" srcId="{8CB85A8A-045D-4226-AFAF-A1EFBDBB727E}" destId="{37221840-7F31-4F68-97BF-FB4128F6C3BF}" srcOrd="0" destOrd="0" parTransId="{53E46097-4215-48A1-B855-1FB749E6651B}" sibTransId="{450F8C6B-E239-437B-A22F-B4A95EB97AC4}"/>
    <dgm:cxn modelId="{4A56AF1D-5273-4CD0-BD20-8201F5C1662F}" type="presParOf" srcId="{699442C6-C552-4DCD-8A4E-0B4E70825065}" destId="{BA76D999-9FA3-4EA2-8A48-231D86EA0E0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A27A-B184-4743-A9C4-166E845ECA8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7419A1-085F-4FB6-86E9-6C4F803A9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A27A-B184-4743-A9C4-166E845ECA8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19A1-085F-4FB6-86E9-6C4F803A9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37419A1-085F-4FB6-86E9-6C4F803A9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A27A-B184-4743-A9C4-166E845ECA8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A27A-B184-4743-A9C4-166E845ECA8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37419A1-085F-4FB6-86E9-6C4F803A9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A27A-B184-4743-A9C4-166E845ECA8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7419A1-085F-4FB6-86E9-6C4F803A9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7DA27A-B184-4743-A9C4-166E845ECA8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19A1-085F-4FB6-86E9-6C4F803A9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A27A-B184-4743-A9C4-166E845ECA8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37419A1-085F-4FB6-86E9-6C4F803A9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A27A-B184-4743-A9C4-166E845ECA8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37419A1-085F-4FB6-86E9-6C4F803A9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A27A-B184-4743-A9C4-166E845ECA8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7419A1-085F-4FB6-86E9-6C4F803A9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7419A1-085F-4FB6-86E9-6C4F803A9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DA27A-B184-4743-A9C4-166E845ECA8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37419A1-085F-4FB6-86E9-6C4F803A9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7DA27A-B184-4743-A9C4-166E845ECA8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7DA27A-B184-4743-A9C4-166E845ECA81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7419A1-085F-4FB6-86E9-6C4F803A9A0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02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I:\SWE%20466%20(2012%20spring)\ebooksclub.org__Microsoft__Office_Project_2007_Step_by_Step__Step_By_Step__Microsoft__.chm::/final/BBL0202.html" TargetMode="External"/><Relationship Id="rId2" Type="http://schemas.openxmlformats.org/officeDocument/2006/relationships/hyperlink" Target="mk:@MSITStore:I:\SWE%20466%20(2012%20spring)\ebooksclub.org__Microsoft__Office_Project_2007_Step_by_Step__Step_By_Step__Microsoft__.chm::/final/BBL0215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02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14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I:\SWE%20466%20(2012%20spring)\ebooksclub.org__Microsoft__Office_Project_2007_Step_by_Step__Step_By_Step__Microsoft__.chm::/final/BBL0211.html" TargetMode="External"/><Relationship Id="rId2" Type="http://schemas.openxmlformats.org/officeDocument/2006/relationships/hyperlink" Target="mk:@MSITStore:I:\SWE%20466%20(2012%20spring)\ebooksclub.org__Microsoft__Office_Project_2007_Step_by_Step__Step_By_Step__Microsoft__.chm::/final/BBL0212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L:\SWE%20466%20(2012%20spring)\ebooksclub.org__Microsoft__Office_Project_2007_Step_by_Step__Step_By_Step__Microsoft__.chm::/final/BBL0203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12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I:\SWE%20466%20(2012%20spring)\ebooksclub.org__Microsoft__Office_Project_2007_Step_by_Step__Step_By_Step__Microsoft__.chm::/final/BBL020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352800"/>
            <a:ext cx="7772400" cy="3048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Tutorial 2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Instructor: Hanif Ullah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Email ID: </a:t>
            </a:r>
            <a:r>
              <a:rPr lang="en-US" sz="2400" cap="none" dirty="0" smtClean="0">
                <a:solidFill>
                  <a:schemeClr val="tx1"/>
                </a:solidFill>
              </a:rPr>
              <a:t>hanif.ksu@hotmail.com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Office #: 2029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Date: 19/02/2012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Introduction to MS Project 2007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763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Entering </a:t>
            </a:r>
            <a:r>
              <a:rPr lang="en-US" b="1" dirty="0"/>
              <a:t>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590800"/>
            <a:ext cx="8503920" cy="3058807"/>
          </a:xfrm>
        </p:spPr>
        <p:txBody>
          <a:bodyPr/>
          <a:lstStyle/>
          <a:p>
            <a:r>
              <a:rPr lang="en-US" dirty="0"/>
              <a:t>Click the cell below the </a:t>
            </a:r>
            <a:r>
              <a:rPr lang="en-US" b="1" dirty="0">
                <a:hlinkClick r:id="rId2"/>
              </a:rPr>
              <a:t>Duration</a:t>
            </a:r>
            <a:r>
              <a:rPr lang="en-US" dirty="0"/>
              <a:t> column heading for task 2, Develop script.</a:t>
            </a:r>
          </a:p>
          <a:p>
            <a:r>
              <a:rPr lang="en-US" dirty="0"/>
              <a:t>The </a:t>
            </a:r>
            <a:r>
              <a:rPr lang="en-US" i="1" dirty="0">
                <a:hlinkClick r:id="rId2"/>
              </a:rPr>
              <a:t>Duration</a:t>
            </a:r>
            <a:r>
              <a:rPr lang="en-US" dirty="0"/>
              <a:t> field for task 2 is selected. </a:t>
            </a:r>
          </a:p>
          <a:p>
            <a:r>
              <a:rPr lang="en-US" dirty="0" smtClean="0"/>
              <a:t>Type </a:t>
            </a:r>
            <a:r>
              <a:rPr lang="en-US" dirty="0"/>
              <a:t>5d, and then </a:t>
            </a:r>
            <a:r>
              <a:rPr lang="en-US" dirty="0" smtClean="0"/>
              <a:t>press </a:t>
            </a:r>
            <a:r>
              <a:rPr lang="en-US" b="1" dirty="0" smtClean="0"/>
              <a:t>Enter</a:t>
            </a:r>
            <a:r>
              <a:rPr lang="en-US" dirty="0" smtClean="0"/>
              <a:t> </a:t>
            </a:r>
            <a:r>
              <a:rPr lang="en-US" dirty="0"/>
              <a:t>.</a:t>
            </a:r>
          </a:p>
          <a:p>
            <a:r>
              <a:rPr lang="en-US" dirty="0"/>
              <a:t>The value 5 days appears in the </a:t>
            </a:r>
            <a:r>
              <a:rPr lang="en-US" i="1" dirty="0">
                <a:hlinkClick r:id="rId2"/>
              </a:rPr>
              <a:t>Duration</a:t>
            </a:r>
            <a:r>
              <a:rPr lang="en-US" dirty="0"/>
              <a:t> field.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7677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Entering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Enter the following durations for the remaining tasks.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940877"/>
              </p:ext>
            </p:extLst>
          </p:nvPr>
        </p:nvGraphicFramePr>
        <p:xfrm>
          <a:off x="430212" y="2667000"/>
          <a:ext cx="8305800" cy="3200400"/>
        </p:xfrm>
        <a:graphic>
          <a:graphicData uri="http://schemas.openxmlformats.org/drawingml/2006/table">
            <a:tbl>
              <a:tblPr/>
              <a:tblGrid>
                <a:gridCol w="1779814"/>
                <a:gridCol w="2966357"/>
                <a:gridCol w="355962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hlinkClick r:id="rId2"/>
                        </a:rPr>
                        <a:t>Task ID</a:t>
                      </a:r>
                      <a:r>
                        <a:rPr lang="en-US" dirty="0"/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Task Name</a:t>
                      </a:r>
                      <a:r>
                        <a:rPr lang="en-US"/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hlinkClick r:id="rId3"/>
                        </a:rPr>
                        <a:t>Duration</a:t>
                      </a:r>
                      <a:r>
                        <a:rPr lang="en-US"/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Develop production boards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Pick locations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Hold auditions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Production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(</a:t>
                      </a:r>
                      <a:r>
                        <a:rPr lang="en-US" dirty="0" smtClean="0"/>
                        <a:t>Press Enter </a:t>
                      </a:r>
                      <a:r>
                        <a:rPr lang="en-US" dirty="0"/>
                        <a:t>to skip this task for now)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Rehearse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2d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Shoot video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2d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Log footage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1d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AutoShape 1" descr="Image from book"/>
          <p:cNvSpPr>
            <a:spLocks noChangeAspect="1" noChangeArrowheads="1"/>
          </p:cNvSpPr>
          <p:nvPr/>
        </p:nvSpPr>
        <p:spPr bwMode="auto">
          <a:xfrm>
            <a:off x="301625" y="2085975"/>
            <a:ext cx="25717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0371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606552"/>
          </a:xfrm>
        </p:spPr>
        <p:txBody>
          <a:bodyPr>
            <a:normAutofit/>
          </a:bodyPr>
          <a:lstStyle/>
          <a:p>
            <a:r>
              <a:rPr lang="en-US" b="1" dirty="0"/>
              <a:t>Entering a </a:t>
            </a:r>
            <a:r>
              <a:rPr lang="en-US" b="1" dirty="0" smtClean="0"/>
              <a:t>Milestone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527048"/>
            <a:ext cx="8991600" cy="5102352"/>
          </a:xfrm>
        </p:spPr>
        <p:txBody>
          <a:bodyPr/>
          <a:lstStyle/>
          <a:p>
            <a:pPr algn="just"/>
            <a:r>
              <a:rPr lang="en-US" i="1" dirty="0"/>
              <a:t>Milestones</a:t>
            </a:r>
            <a:r>
              <a:rPr lang="en-US" dirty="0"/>
              <a:t> are significant events that are either reached within the project (such as completion of a phase of work) or imposed upon the project (such as a deadline by which to apply for funding</a:t>
            </a:r>
            <a:r>
              <a:rPr lang="en-US" dirty="0" smtClean="0"/>
              <a:t>).</a:t>
            </a:r>
          </a:p>
          <a:p>
            <a:r>
              <a:rPr lang="en-US" dirty="0"/>
              <a:t>Click the name of task 6, </a:t>
            </a:r>
            <a:r>
              <a:rPr lang="en-US" i="1" dirty="0"/>
              <a:t>Production</a:t>
            </a:r>
            <a:r>
              <a:rPr lang="en-US" dirty="0"/>
              <a:t>.</a:t>
            </a:r>
          </a:p>
          <a:p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dirty="0"/>
              <a:t>Insert</a:t>
            </a:r>
            <a:r>
              <a:rPr lang="en-US" dirty="0"/>
              <a:t> menu, click </a:t>
            </a:r>
            <a:r>
              <a:rPr lang="en-US" b="1" dirty="0"/>
              <a:t>New Task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 Type Pre-Production complete! and then press </a:t>
            </a:r>
            <a:r>
              <a:rPr lang="en-US" dirty="0" smtClean="0"/>
              <a:t>the </a:t>
            </a:r>
            <a:r>
              <a:rPr lang="en-US" b="1" dirty="0" smtClean="0"/>
              <a:t>tab</a:t>
            </a:r>
            <a:r>
              <a:rPr lang="en-US" dirty="0" smtClean="0"/>
              <a:t> </a:t>
            </a:r>
            <a:r>
              <a:rPr lang="en-US" dirty="0"/>
              <a:t>key to move to the Duration </a:t>
            </a:r>
            <a:r>
              <a:rPr lang="en-US" dirty="0" smtClean="0"/>
              <a:t>field</a:t>
            </a:r>
          </a:p>
          <a:p>
            <a:pPr algn="just"/>
            <a:r>
              <a:rPr lang="en-US" dirty="0"/>
              <a:t>In the </a:t>
            </a:r>
            <a:r>
              <a:rPr lang="en-US" i="1" dirty="0">
                <a:hlinkClick r:id="rId2"/>
              </a:rPr>
              <a:t>Duration</a:t>
            </a:r>
            <a:r>
              <a:rPr lang="en-US" dirty="0"/>
              <a:t> field, type 0d and then press </a:t>
            </a:r>
            <a:r>
              <a:rPr lang="en-US" dirty="0" smtClean="0"/>
              <a:t>the </a:t>
            </a:r>
            <a:r>
              <a:rPr lang="en-US" b="1" dirty="0" smtClean="0"/>
              <a:t>Enter</a:t>
            </a:r>
            <a:r>
              <a:rPr lang="en-US" dirty="0" smtClean="0"/>
              <a:t> </a:t>
            </a:r>
            <a:r>
              <a:rPr lang="en-US" dirty="0"/>
              <a:t>key. The milestone is added to your plan.</a:t>
            </a:r>
          </a:p>
        </p:txBody>
      </p:sp>
    </p:spTree>
    <p:extLst>
      <p:ext uri="{BB962C8B-B14F-4D97-AF65-F5344CB8AC3E}">
        <p14:creationId xmlns:p14="http://schemas.microsoft.com/office/powerpoint/2010/main" xmlns="" val="2764746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4800"/>
            <a:ext cx="8534400" cy="682752"/>
          </a:xfrm>
        </p:spPr>
        <p:txBody>
          <a:bodyPr>
            <a:normAutofit/>
          </a:bodyPr>
          <a:lstStyle/>
          <a:p>
            <a:r>
              <a:rPr lang="en-US" b="1" dirty="0"/>
              <a:t>Organizing Tasks into </a:t>
            </a:r>
            <a:r>
              <a:rPr lang="en-US" b="1" dirty="0" smtClean="0"/>
              <a:t>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517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It is helpful to organize groups of closely related tasks that represent a major portion of the project’s work into </a:t>
            </a:r>
            <a:r>
              <a:rPr lang="en-US" i="1" dirty="0" smtClean="0"/>
              <a:t>phases</a:t>
            </a:r>
          </a:p>
          <a:p>
            <a:pPr algn="just"/>
            <a:r>
              <a:rPr lang="en-US" dirty="0"/>
              <a:t>For example, it is common to divide a film or video project into major phases of work such as pre-production, production, and post-production. You create phases by indenting and outdenting tasks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 </a:t>
            </a:r>
            <a:r>
              <a:rPr lang="en-US" i="1" dirty="0">
                <a:hlinkClick r:id="rId2"/>
              </a:rPr>
              <a:t>summary task</a:t>
            </a:r>
            <a:r>
              <a:rPr lang="en-US" dirty="0"/>
              <a:t> behaves differently from other tasks. You can’t edit its duration, start date, or other calculated values directly because this information is derived or “rolled up” from the detail tasks, called </a:t>
            </a:r>
            <a:r>
              <a:rPr lang="en-US" i="1" dirty="0"/>
              <a:t>subtasks</a:t>
            </a:r>
            <a:r>
              <a:rPr lang="en-US" dirty="0"/>
              <a:t> (these appear indented under the summary tasks). Project calculates the duration of a summary task as the span of time from the earliest start date to the latest finish date of its subtasks.</a:t>
            </a:r>
          </a:p>
        </p:txBody>
      </p:sp>
    </p:spTree>
    <p:extLst>
      <p:ext uri="{BB962C8B-B14F-4D97-AF65-F5344CB8AC3E}">
        <p14:creationId xmlns:p14="http://schemas.microsoft.com/office/powerpoint/2010/main" xmlns="" val="432675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Summary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78552"/>
          </a:xfrm>
        </p:spPr>
        <p:txBody>
          <a:bodyPr>
            <a:normAutofit fontScale="92500"/>
          </a:bodyPr>
          <a:lstStyle/>
          <a:p>
            <a:r>
              <a:rPr lang="en-US" dirty="0"/>
              <a:t>In this exercise, you create two summary tasks by indenting tasks.</a:t>
            </a:r>
          </a:p>
          <a:p>
            <a:r>
              <a:rPr lang="en-US" dirty="0" smtClean="0"/>
              <a:t>Select </a:t>
            </a:r>
            <a:r>
              <a:rPr lang="en-US" dirty="0"/>
              <a:t>the names of tasks 2 through 6</a:t>
            </a:r>
            <a:r>
              <a:rPr lang="en-US" dirty="0" smtClean="0"/>
              <a:t>.</a:t>
            </a:r>
          </a:p>
          <a:p>
            <a:r>
              <a:rPr lang="en-US" dirty="0"/>
              <a:t>click the Indent Tasks button on the Formatting toolbar</a:t>
            </a:r>
            <a:r>
              <a:rPr lang="en-US" dirty="0" smtClean="0"/>
              <a:t>.</a:t>
            </a:r>
          </a:p>
          <a:p>
            <a:r>
              <a:rPr lang="en-US" dirty="0"/>
              <a:t>Task 1 becomes a summary task. A summary task bar for it appears in the Gantt chart, and the summary task name is formatted in bold type.</a:t>
            </a:r>
          </a:p>
          <a:p>
            <a:r>
              <a:rPr lang="en-US" dirty="0"/>
              <a:t>Next, select the names of tasks 8 through 10.</a:t>
            </a:r>
          </a:p>
          <a:p>
            <a:r>
              <a:rPr lang="en-US" b="1" dirty="0"/>
              <a:t>4.</a:t>
            </a:r>
            <a:r>
              <a:rPr lang="en-US" dirty="0"/>
              <a:t> On the </a:t>
            </a:r>
            <a:r>
              <a:rPr lang="en-US" b="1" dirty="0">
                <a:hlinkClick r:id="rId2"/>
              </a:rPr>
              <a:t>Project</a:t>
            </a:r>
            <a:r>
              <a:rPr lang="en-US" dirty="0"/>
              <a:t> menu, point to </a:t>
            </a:r>
            <a:r>
              <a:rPr lang="en-US" b="1" dirty="0">
                <a:hlinkClick r:id="rId3"/>
              </a:rPr>
              <a:t>Outline,</a:t>
            </a:r>
            <a:r>
              <a:rPr lang="en-US" dirty="0"/>
              <a:t> and then click </a:t>
            </a:r>
            <a:r>
              <a:rPr lang="en-US" b="1" dirty="0"/>
              <a:t>Indent</a:t>
            </a:r>
            <a:r>
              <a:rPr lang="en-US" dirty="0"/>
              <a:t>.</a:t>
            </a:r>
          </a:p>
          <a:p>
            <a:r>
              <a:rPr lang="en-US" dirty="0"/>
              <a:t>Task 7 becomes a summary task, and a summary task bar for it appears in the Gantt chart.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1874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04965"/>
              </p:ext>
            </p:extLst>
          </p:nvPr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57034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Autofit/>
          </a:bodyPr>
          <a:lstStyle/>
          <a:p>
            <a:r>
              <a:rPr lang="en-US" altLang="en-US" sz="4400" dirty="0" smtClean="0">
                <a:solidFill>
                  <a:schemeClr val="tx1"/>
                </a:solidFill>
              </a:rPr>
              <a:t>MS Project 2007 F</a:t>
            </a:r>
            <a:r>
              <a:rPr lang="en-US" sz="4400" dirty="0" smtClean="0">
                <a:solidFill>
                  <a:schemeClr val="tx1"/>
                </a:solidFill>
              </a:rPr>
              <a:t>amily</a:t>
            </a:r>
            <a:endParaRPr lang="en-US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763000" cy="5562600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/>
              <a:t>Microsoft Office Project Standard 2007 </a:t>
            </a:r>
            <a:r>
              <a:rPr lang="en-US" sz="1800" dirty="0"/>
              <a:t>Windows-based desktop application for project management. The Standard edition is designed for the single project manager and does not interact with Project Server.</a:t>
            </a:r>
          </a:p>
          <a:p>
            <a:pPr algn="just"/>
            <a:r>
              <a:rPr lang="en-US" sz="1800" b="1" dirty="0"/>
              <a:t>Microsoft Office Project Professional 2007 </a:t>
            </a:r>
            <a:r>
              <a:rPr lang="en-US" sz="1800" dirty="0"/>
              <a:t>Windows-based desktop application that includes the complete feature set of the Standard edition, plus-when used with Project Server-additional project team planning and communications features. Project Professional plus Project Server represents Microsoft’s </a:t>
            </a:r>
            <a:r>
              <a:rPr lang="en-US" sz="1800" i="1" dirty="0">
                <a:hlinkClick r:id="rId2" action="ppaction://hlinkfile"/>
              </a:rPr>
              <a:t>enterprise project management </a:t>
            </a:r>
            <a:r>
              <a:rPr lang="en-US" sz="1800" dirty="0"/>
              <a:t>(EPM) product offering.</a:t>
            </a:r>
          </a:p>
          <a:p>
            <a:pPr algn="just"/>
            <a:r>
              <a:rPr lang="en-US" sz="1800" b="1" dirty="0"/>
              <a:t>Microsoft Office Project Server 2007 </a:t>
            </a:r>
            <a:r>
              <a:rPr lang="en-US" sz="1800" dirty="0"/>
              <a:t>Intranet-based solution that enables enterprise-level project collaboration, timesheet reporting, and status reporting when used in conjunction with Project Professional.</a:t>
            </a:r>
          </a:p>
          <a:p>
            <a:pPr algn="just"/>
            <a:r>
              <a:rPr lang="en-US" sz="1800" b="1" dirty="0"/>
              <a:t>Microsoft Office Project Web Access 2007 </a:t>
            </a:r>
            <a:r>
              <a:rPr lang="en-US" sz="1800" dirty="0"/>
              <a:t>Internet Explorer-based interface for working with Project Server.</a:t>
            </a:r>
          </a:p>
          <a:p>
            <a:pPr algn="just"/>
            <a:r>
              <a:rPr lang="en-US" sz="1800" b="1" dirty="0"/>
              <a:t>Microsoft Office Project Portfolio Server 2007 </a:t>
            </a:r>
            <a:r>
              <a:rPr lang="en-US" sz="1800" dirty="0"/>
              <a:t>Portfolio management solution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smtClean="0"/>
              <a:t>In this Lab we will be using and practicing only </a:t>
            </a:r>
            <a:r>
              <a:rPr lang="en-US" sz="1800" b="1" dirty="0"/>
              <a:t>Microsoft Office Project Professional </a:t>
            </a:r>
            <a:r>
              <a:rPr lang="en-US" sz="1800" b="1" dirty="0" smtClean="0"/>
              <a:t>2007.</a:t>
            </a:r>
            <a:endParaRPr lang="en-US" sz="1800" dirty="0"/>
          </a:p>
          <a:p>
            <a:pPr algn="just"/>
            <a:endParaRPr lang="en-US" sz="9600" dirty="0" smtClean="0"/>
          </a:p>
          <a:p>
            <a:pPr algn="just"/>
            <a:endParaRPr lang="en-US" sz="9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21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915400" cy="5486400"/>
          </a:xfrm>
        </p:spPr>
        <p:txBody>
          <a:bodyPr/>
          <a:lstStyle/>
          <a:p>
            <a:pPr marL="342900" indent="-342900" algn="l">
              <a:buFont typeface="Wingdings" pitchFamily="2" charset="2"/>
              <a:buChar char="v"/>
            </a:pPr>
            <a:r>
              <a:rPr lang="en-US" dirty="0"/>
              <a:t>In this exercise, you’ll </a:t>
            </a:r>
            <a:r>
              <a:rPr lang="en-US" dirty="0" smtClean="0"/>
              <a:t>start </a:t>
            </a:r>
            <a:r>
              <a:rPr lang="en-US" dirty="0"/>
              <a:t>Project </a:t>
            </a:r>
            <a:r>
              <a:rPr lang="en-US" dirty="0" smtClean="0"/>
              <a:t>Professional</a:t>
            </a:r>
          </a:p>
          <a:p>
            <a:pPr marL="342900" indent="-342900" algn="l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Starting Project Professional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7724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1015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a New Project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991600" cy="51785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 the </a:t>
            </a:r>
            <a:r>
              <a:rPr lang="en-US" b="1" dirty="0"/>
              <a:t>File</a:t>
            </a:r>
            <a:r>
              <a:rPr lang="en-US" dirty="0"/>
              <a:t> menu, click the </a:t>
            </a:r>
            <a:r>
              <a:rPr lang="en-US" b="1" dirty="0"/>
              <a:t>New </a:t>
            </a:r>
            <a:r>
              <a:rPr lang="en-US" dirty="0"/>
              <a:t>command. Then, in the </a:t>
            </a:r>
            <a:r>
              <a:rPr lang="en-US" b="1" dirty="0"/>
              <a:t>New Project</a:t>
            </a:r>
            <a:r>
              <a:rPr lang="en-US" dirty="0"/>
              <a:t> task pane, click </a:t>
            </a:r>
            <a:r>
              <a:rPr lang="en-US" b="1" dirty="0"/>
              <a:t>Blank Project</a:t>
            </a:r>
            <a:r>
              <a:rPr lang="en-US" dirty="0"/>
              <a:t>.</a:t>
            </a:r>
          </a:p>
          <a:p>
            <a:r>
              <a:rPr lang="en-US" dirty="0"/>
              <a:t>Project creates a new, blank project plan. Next, you’ll set the project’s start date.</a:t>
            </a:r>
          </a:p>
          <a:p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dirty="0">
                <a:hlinkClick r:id="rId2"/>
              </a:rPr>
              <a:t>Project</a:t>
            </a:r>
            <a:r>
              <a:rPr lang="en-US" dirty="0"/>
              <a:t> menu, click </a:t>
            </a:r>
            <a:r>
              <a:rPr lang="en-US" b="1" dirty="0"/>
              <a:t>Project Information</a:t>
            </a:r>
            <a:r>
              <a:rPr lang="en-US" dirty="0"/>
              <a:t>.</a:t>
            </a:r>
          </a:p>
          <a:p>
            <a:r>
              <a:rPr lang="en-US" dirty="0"/>
              <a:t>The Project Information dialog box appears.</a:t>
            </a:r>
          </a:p>
          <a:p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Start date</a:t>
            </a:r>
            <a:r>
              <a:rPr lang="en-US" dirty="0"/>
              <a:t> box, type or select </a:t>
            </a:r>
            <a:r>
              <a:rPr lang="en-US" dirty="0" smtClean="0"/>
              <a:t>current date. </a:t>
            </a:r>
            <a:endParaRPr lang="en-US" dirty="0"/>
          </a:p>
          <a:p>
            <a:r>
              <a:rPr lang="en-US" dirty="0"/>
              <a:t>Click </a:t>
            </a:r>
            <a:r>
              <a:rPr lang="en-US" b="1" dirty="0"/>
              <a:t>OK </a:t>
            </a:r>
            <a:r>
              <a:rPr lang="en-US" dirty="0"/>
              <a:t>to close the Project Information dialog </a:t>
            </a:r>
            <a:r>
              <a:rPr lang="en-US" dirty="0" smtClean="0"/>
              <a:t>box</a:t>
            </a:r>
          </a:p>
          <a:p>
            <a:r>
              <a:rPr lang="en-US" dirty="0"/>
              <a:t>On the </a:t>
            </a:r>
            <a:r>
              <a:rPr lang="en-US" b="1" dirty="0"/>
              <a:t>Standard</a:t>
            </a:r>
            <a:r>
              <a:rPr lang="en-US" dirty="0"/>
              <a:t> toolbar, click the </a:t>
            </a:r>
            <a:r>
              <a:rPr lang="en-US" b="1" dirty="0"/>
              <a:t>Save</a:t>
            </a:r>
            <a:r>
              <a:rPr lang="en-US" dirty="0"/>
              <a:t> </a:t>
            </a:r>
            <a:r>
              <a:rPr lang="en-US" dirty="0" smtClean="0"/>
              <a:t>button</a:t>
            </a:r>
          </a:p>
          <a:p>
            <a:r>
              <a:rPr lang="en-US" dirty="0"/>
              <a:t>In the </a:t>
            </a:r>
            <a:r>
              <a:rPr lang="en-US" b="1" dirty="0"/>
              <a:t>File name</a:t>
            </a:r>
            <a:r>
              <a:rPr lang="en-US" dirty="0"/>
              <a:t> box, type Wingtip Toys Commercial 1</a:t>
            </a:r>
            <a:r>
              <a:rPr lang="en-US" dirty="0" smtClean="0"/>
              <a:t>.</a:t>
            </a:r>
          </a:p>
          <a:p>
            <a:r>
              <a:rPr lang="en-US" dirty="0"/>
              <a:t>Click </a:t>
            </a:r>
            <a:r>
              <a:rPr lang="en-US" b="1" dirty="0"/>
              <a:t>Save</a:t>
            </a:r>
            <a:r>
              <a:rPr lang="en-US" dirty="0"/>
              <a:t> to close the Save As dialog box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574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Setting Nonworking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 the </a:t>
            </a:r>
            <a:r>
              <a:rPr lang="en-US" b="1" dirty="0"/>
              <a:t>Tools</a:t>
            </a:r>
            <a:r>
              <a:rPr lang="en-US" dirty="0"/>
              <a:t> menu, click </a:t>
            </a:r>
            <a:r>
              <a:rPr lang="en-US" b="1" dirty="0"/>
              <a:t>Change Working </a:t>
            </a:r>
            <a:r>
              <a:rPr lang="en-US" b="1" dirty="0" smtClean="0"/>
              <a:t>Time</a:t>
            </a:r>
          </a:p>
          <a:p>
            <a:r>
              <a:rPr lang="en-US" dirty="0"/>
              <a:t>The Change Working Time dialog box </a:t>
            </a:r>
            <a:r>
              <a:rPr lang="en-US" dirty="0" smtClean="0"/>
              <a:t>appears</a:t>
            </a:r>
          </a:p>
          <a:p>
            <a:r>
              <a:rPr lang="en-US" dirty="0"/>
              <a:t>In the </a:t>
            </a:r>
            <a:r>
              <a:rPr lang="en-US" b="1" dirty="0"/>
              <a:t>For calendar</a:t>
            </a:r>
            <a:r>
              <a:rPr lang="en-US" dirty="0"/>
              <a:t> box, click the down </a:t>
            </a:r>
            <a:r>
              <a:rPr lang="en-US" dirty="0" smtClean="0"/>
              <a:t>arrow</a:t>
            </a:r>
          </a:p>
          <a:p>
            <a:r>
              <a:rPr lang="en-US" dirty="0"/>
              <a:t>24 Hours: Has no nonworking time.</a:t>
            </a:r>
          </a:p>
          <a:p>
            <a:r>
              <a:rPr lang="en-US" dirty="0"/>
              <a:t>Night Shift: Covers a “graveyard” shift schedule of Monday night through Saturday morning, 11 P.M. to 8 A.M., with a one-hour break.</a:t>
            </a:r>
          </a:p>
          <a:p>
            <a:r>
              <a:rPr lang="en-US" dirty="0"/>
              <a:t>Standard: The traditional working day, Monday through Friday from 8 A.M. to 5 P.M., with a one-hour lunch break</a:t>
            </a:r>
            <a:r>
              <a:rPr lang="en-US" dirty="0" smtClean="0"/>
              <a:t>.</a:t>
            </a:r>
          </a:p>
          <a:p>
            <a:r>
              <a:rPr lang="en-US" dirty="0"/>
              <a:t>For this project, you’ll use the Standard base calendar as the project calendar, so leave it selected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0680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Setting Nonworking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b="1" dirty="0"/>
              <a:t>Name</a:t>
            </a:r>
            <a:r>
              <a:rPr lang="en-US" dirty="0"/>
              <a:t> field on the </a:t>
            </a:r>
            <a:r>
              <a:rPr lang="en-US" b="1" dirty="0"/>
              <a:t>Exceptions </a:t>
            </a:r>
            <a:r>
              <a:rPr lang="en-US" dirty="0"/>
              <a:t>tab, type Staff at morale event, and then click in the </a:t>
            </a:r>
            <a:r>
              <a:rPr lang="en-US" b="1" dirty="0"/>
              <a:t>Start</a:t>
            </a:r>
            <a:r>
              <a:rPr lang="en-US" dirty="0"/>
              <a:t> </a:t>
            </a:r>
            <a:r>
              <a:rPr lang="en-US" dirty="0" smtClean="0"/>
              <a:t>field</a:t>
            </a:r>
          </a:p>
          <a:p>
            <a:r>
              <a:rPr lang="en-US" dirty="0"/>
              <a:t>In the </a:t>
            </a:r>
            <a:r>
              <a:rPr lang="en-US" b="1" dirty="0"/>
              <a:t>Start </a:t>
            </a:r>
            <a:r>
              <a:rPr lang="en-US" dirty="0" smtClean="0"/>
              <a:t>field, enter the desired non-working day/days.</a:t>
            </a:r>
          </a:p>
          <a:p>
            <a:r>
              <a:rPr lang="en-US" dirty="0"/>
              <a:t>Click </a:t>
            </a:r>
            <a:r>
              <a:rPr lang="en-US" b="1" dirty="0"/>
              <a:t>OK </a:t>
            </a:r>
            <a:r>
              <a:rPr lang="en-US" dirty="0"/>
              <a:t>to close the Change Working Time dialog box</a:t>
            </a:r>
          </a:p>
        </p:txBody>
      </p:sp>
    </p:spTree>
    <p:extLst>
      <p:ext uri="{BB962C8B-B14F-4D97-AF65-F5344CB8AC3E}">
        <p14:creationId xmlns:p14="http://schemas.microsoft.com/office/powerpoint/2010/main" xmlns="" val="3263656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a Task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915400" cy="5102352"/>
          </a:xfrm>
        </p:spPr>
        <p:txBody>
          <a:bodyPr>
            <a:normAutofit fontScale="92500"/>
          </a:bodyPr>
          <a:lstStyle/>
          <a:p>
            <a:pPr algn="just"/>
            <a:r>
              <a:rPr lang="en-US" i="1" dirty="0"/>
              <a:t>Tasks</a:t>
            </a:r>
            <a:r>
              <a:rPr lang="en-US" dirty="0"/>
              <a:t> are the most basic building blocks of any project-tasks represent the work to be done to accomplish the goals of the project. Tasks describe project work in terms of sequence, duration, and resource requirements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Types </a:t>
            </a:r>
            <a:r>
              <a:rPr lang="en-US" dirty="0"/>
              <a:t>of </a:t>
            </a:r>
            <a:r>
              <a:rPr lang="en-US" dirty="0" smtClean="0"/>
              <a:t>Tasks: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dirty="0"/>
              <a:t>summary tasks (which summarize or “roll up” the durations, costs, and so on of subtasks)</a:t>
            </a:r>
            <a:endParaRPr lang="en-US" dirty="0" smtClean="0"/>
          </a:p>
          <a:p>
            <a:pPr lvl="1" algn="just">
              <a:buFont typeface="Wingdings" pitchFamily="2" charset="2"/>
              <a:buChar char="Ø"/>
            </a:pPr>
            <a:r>
              <a:rPr lang="en-US" dirty="0"/>
              <a:t>milestones (which indicate significant events in the life of a project).</a:t>
            </a:r>
            <a:endParaRPr lang="en-US" dirty="0" smtClean="0"/>
          </a:p>
          <a:p>
            <a:pPr algn="just"/>
            <a:r>
              <a:rPr lang="en-US" dirty="0"/>
              <a:t>In the first cell directly below the </a:t>
            </a:r>
            <a:r>
              <a:rPr lang="en-US" b="1" dirty="0"/>
              <a:t>Task Name</a:t>
            </a:r>
            <a:r>
              <a:rPr lang="en-US" dirty="0"/>
              <a:t> column heading, type Pre-Production, and then </a:t>
            </a:r>
            <a:r>
              <a:rPr lang="en-US" dirty="0" smtClean="0"/>
              <a:t>press </a:t>
            </a:r>
            <a:r>
              <a:rPr lang="en-US" b="1" dirty="0" smtClean="0"/>
              <a:t>Enter</a:t>
            </a:r>
          </a:p>
          <a:p>
            <a:pPr algn="just"/>
            <a:r>
              <a:rPr lang="en-US" dirty="0"/>
              <a:t>Enter the following task names below the Pre-Production task name, </a:t>
            </a:r>
            <a:r>
              <a:rPr lang="en-US" dirty="0" smtClean="0"/>
              <a:t>pressing </a:t>
            </a:r>
            <a:r>
              <a:rPr lang="en-US" b="1" dirty="0"/>
              <a:t>Enter</a:t>
            </a:r>
            <a:r>
              <a:rPr lang="en-US" dirty="0" smtClean="0"/>
              <a:t> </a:t>
            </a:r>
            <a:r>
              <a:rPr lang="en-US" dirty="0"/>
              <a:t>after each task name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49096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Creating a Task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Develop script</a:t>
            </a:r>
          </a:p>
          <a:p>
            <a:r>
              <a:rPr lang="en-US" dirty="0"/>
              <a:t>Develop production boards</a:t>
            </a:r>
          </a:p>
          <a:p>
            <a:r>
              <a:rPr lang="en-US" dirty="0"/>
              <a:t>Pick locations</a:t>
            </a:r>
          </a:p>
          <a:p>
            <a:r>
              <a:rPr lang="en-US" dirty="0"/>
              <a:t>Hold auditions</a:t>
            </a:r>
          </a:p>
          <a:p>
            <a:r>
              <a:rPr lang="en-US" dirty="0"/>
              <a:t>Production</a:t>
            </a:r>
          </a:p>
          <a:p>
            <a:r>
              <a:rPr lang="en-US" dirty="0"/>
              <a:t>Rehearse</a:t>
            </a:r>
          </a:p>
          <a:p>
            <a:r>
              <a:rPr lang="en-US" dirty="0"/>
              <a:t>Shoot video</a:t>
            </a:r>
          </a:p>
          <a:p>
            <a:r>
              <a:rPr lang="en-US" dirty="0"/>
              <a:t>Log footage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7937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Estimating Durations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task’s </a:t>
            </a:r>
            <a:r>
              <a:rPr lang="en-US" i="1" dirty="0">
                <a:hlinkClick r:id="rId2"/>
              </a:rPr>
              <a:t>duration</a:t>
            </a:r>
            <a:r>
              <a:rPr lang="en-US" dirty="0"/>
              <a:t> is the amount of time you expect it will take to complete the task</a:t>
            </a:r>
            <a:r>
              <a:rPr lang="en-US" dirty="0" smtClean="0"/>
              <a:t>.</a:t>
            </a:r>
          </a:p>
          <a:p>
            <a:r>
              <a:rPr lang="en-US" dirty="0"/>
              <a:t>When working in Project, you can use </a:t>
            </a:r>
            <a:r>
              <a:rPr lang="en-US" dirty="0" smtClean="0"/>
              <a:t>the following abbreviations </a:t>
            </a:r>
            <a:r>
              <a:rPr lang="en-US" dirty="0"/>
              <a:t>for </a:t>
            </a:r>
            <a:r>
              <a:rPr lang="en-US" dirty="0" smtClean="0"/>
              <a:t>duration.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0629330"/>
              </p:ext>
            </p:extLst>
          </p:nvPr>
        </p:nvGraphicFramePr>
        <p:xfrm>
          <a:off x="457200" y="3581400"/>
          <a:ext cx="8458200" cy="2449124"/>
        </p:xfrm>
        <a:graphic>
          <a:graphicData uri="http://schemas.openxmlformats.org/drawingml/2006/table">
            <a:tbl>
              <a:tblPr/>
              <a:tblGrid>
                <a:gridCol w="3886201"/>
                <a:gridCol w="2590800"/>
                <a:gridCol w="1981199"/>
              </a:tblGrid>
              <a:tr h="620324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If you enter this abbreviation</a:t>
                      </a:r>
                      <a:r>
                        <a:rPr lang="en-US" dirty="0"/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It appears like this</a:t>
                      </a:r>
                      <a:r>
                        <a:rPr lang="en-US" dirty="0"/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/>
                        <a:t>And it means</a:t>
                      </a:r>
                      <a:r>
                        <a:rPr lang="en-US"/>
                        <a:t>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71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min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minute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71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h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hr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hour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71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day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day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71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w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wk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week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4471"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mo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/>
                        <a:t>mon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month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36372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102</TotalTime>
  <Words>1093</Words>
  <Application>Microsoft Office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Introduction to MS Project 2007</vt:lpstr>
      <vt:lpstr>MS Project 2007 Family</vt:lpstr>
      <vt:lpstr>Starting Project Professional</vt:lpstr>
      <vt:lpstr>Creating a New Project Plan</vt:lpstr>
      <vt:lpstr>Setting Nonworking Days</vt:lpstr>
      <vt:lpstr>Setting Nonworking Days</vt:lpstr>
      <vt:lpstr>Creating a Task List</vt:lpstr>
      <vt:lpstr>Creating a Task List</vt:lpstr>
      <vt:lpstr>Estimating Durations</vt:lpstr>
      <vt:lpstr>Entering Durations</vt:lpstr>
      <vt:lpstr>Entering Durations</vt:lpstr>
      <vt:lpstr>Entering a Milestone</vt:lpstr>
      <vt:lpstr>Organizing Tasks into Phases</vt:lpstr>
      <vt:lpstr>Creating Summary Tasks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MS Project 2007</dc:title>
  <dc:creator>Husnain Khan</dc:creator>
  <cp:lastModifiedBy>HANIF</cp:lastModifiedBy>
  <cp:revision>11</cp:revision>
  <dcterms:created xsi:type="dcterms:W3CDTF">2012-02-19T04:25:34Z</dcterms:created>
  <dcterms:modified xsi:type="dcterms:W3CDTF">2012-10-14T07:48:10Z</dcterms:modified>
</cp:coreProperties>
</file>