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6" r:id="rId6"/>
    <p:sldId id="277" r:id="rId7"/>
    <p:sldId id="278" r:id="rId8"/>
    <p:sldId id="279" r:id="rId9"/>
    <p:sldId id="280"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D12E46-B7D7-4E08-ABAF-468D53C74B98}" type="datetimeFigureOut">
              <a:rPr lang="en-US" smtClean="0"/>
              <a:t>26-Sep-12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8926-C2DF-4993-95B3-DEAAE9D8DD8D}"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12E46-B7D7-4E08-ABAF-468D53C74B98}" type="datetimeFigureOut">
              <a:rPr lang="en-US" smtClean="0"/>
              <a:t>26-Sep-12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8926-C2DF-4993-95B3-DEAAE9D8DD8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D12E46-B7D7-4E08-ABAF-468D53C74B98}" type="datetimeFigureOut">
              <a:rPr lang="en-US" smtClean="0"/>
              <a:t>26-Sep-12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8926-C2DF-4993-95B3-DEAAE9D8DD8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0D12E46-B7D7-4E08-ABAF-468D53C74B98}" type="datetimeFigureOut">
              <a:rPr lang="en-US" smtClean="0"/>
              <a:t>26-Sep-12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8926-C2DF-4993-95B3-DEAAE9D8DD8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D12E46-B7D7-4E08-ABAF-468D53C74B98}" type="datetimeFigureOut">
              <a:rPr lang="en-US" smtClean="0"/>
              <a:t>26-Sep-12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88926-C2DF-4993-95B3-DEAAE9D8DD8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0D12E46-B7D7-4E08-ABAF-468D53C74B98}" type="datetimeFigureOut">
              <a:rPr lang="en-US" smtClean="0"/>
              <a:t>26-Sep-12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88926-C2DF-4993-95B3-DEAAE9D8DD8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D12E46-B7D7-4E08-ABAF-468D53C74B98}" type="datetimeFigureOut">
              <a:rPr lang="en-US" smtClean="0"/>
              <a:t>26-Sep-12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688926-C2DF-4993-95B3-DEAAE9D8DD8D}"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D12E46-B7D7-4E08-ABAF-468D53C74B98}" type="datetimeFigureOut">
              <a:rPr lang="en-US" smtClean="0"/>
              <a:t>26-Sep-12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688926-C2DF-4993-95B3-DEAAE9D8DD8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12E46-B7D7-4E08-ABAF-468D53C74B98}" type="datetimeFigureOut">
              <a:rPr lang="en-US" smtClean="0"/>
              <a:t>26-Sep-12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688926-C2DF-4993-95B3-DEAAE9D8DD8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12E46-B7D7-4E08-ABAF-468D53C74B98}" type="datetimeFigureOut">
              <a:rPr lang="en-US" smtClean="0"/>
              <a:t>26-Sep-12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88926-C2DF-4993-95B3-DEAAE9D8DD8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12E46-B7D7-4E08-ABAF-468D53C74B98}" type="datetimeFigureOut">
              <a:rPr lang="en-US" smtClean="0"/>
              <a:t>26-Sep-12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88926-C2DF-4993-95B3-DEAAE9D8DD8D}"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0D12E46-B7D7-4E08-ABAF-468D53C74B98}" type="datetimeFigureOut">
              <a:rPr lang="en-US" smtClean="0"/>
              <a:t>26-Sep-12</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5F688926-C2DF-4993-95B3-DEAAE9D8DD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590800"/>
            <a:ext cx="7239000" cy="2438400"/>
          </a:xfrm>
        </p:spPr>
        <p:txBody>
          <a:bodyPr>
            <a:normAutofit fontScale="92500" lnSpcReduction="10000"/>
          </a:bodyPr>
          <a:lstStyle/>
          <a:p>
            <a:pPr algn="ctr"/>
            <a:r>
              <a:rPr lang="en-US" sz="2800" dirty="0" smtClean="0"/>
              <a:t>Tutorial </a:t>
            </a:r>
            <a:r>
              <a:rPr lang="en-US" sz="2800" dirty="0" smtClean="0"/>
              <a:t>2:</a:t>
            </a:r>
            <a:endParaRPr lang="en-US" sz="2800" dirty="0" smtClean="0"/>
          </a:p>
          <a:p>
            <a:pPr algn="ctr"/>
            <a:r>
              <a:rPr lang="en-US" sz="2800" dirty="0" smtClean="0"/>
              <a:t>Date: </a:t>
            </a:r>
            <a:r>
              <a:rPr lang="en-US" sz="2800" dirty="0" smtClean="0"/>
              <a:t>26/09/2012</a:t>
            </a:r>
            <a:endParaRPr lang="en-US" sz="2800" dirty="0" smtClean="0"/>
          </a:p>
          <a:p>
            <a:pPr algn="ctr"/>
            <a:r>
              <a:rPr lang="en-US" sz="2800" dirty="0" smtClean="0"/>
              <a:t>Instructor: Hanif </a:t>
            </a:r>
            <a:r>
              <a:rPr lang="en-US" sz="2800" dirty="0" smtClean="0"/>
              <a:t>Ullah</a:t>
            </a:r>
          </a:p>
          <a:p>
            <a:pPr algn="ctr"/>
            <a:r>
              <a:rPr lang="en-US" sz="2800" dirty="0" smtClean="0"/>
              <a:t>Office: 2029</a:t>
            </a:r>
            <a:endParaRPr lang="en-US" sz="2800" dirty="0" smtClean="0"/>
          </a:p>
          <a:p>
            <a:pPr algn="ctr"/>
            <a:r>
              <a:rPr lang="en-US" sz="2800" dirty="0" smtClean="0"/>
              <a:t>Email: hanif.ksu@gmail.com</a:t>
            </a:r>
            <a:endParaRPr lang="en-US" sz="2800" dirty="0"/>
          </a:p>
        </p:txBody>
      </p:sp>
      <p:sp>
        <p:nvSpPr>
          <p:cNvPr id="2" name="Title 1"/>
          <p:cNvSpPr>
            <a:spLocks noGrp="1"/>
          </p:cNvSpPr>
          <p:nvPr>
            <p:ph type="ctrTitle"/>
          </p:nvPr>
        </p:nvSpPr>
        <p:spPr>
          <a:xfrm>
            <a:off x="76200" y="533400"/>
            <a:ext cx="9067800" cy="1295399"/>
          </a:xfrm>
        </p:spPr>
        <p:txBody>
          <a:bodyPr/>
          <a:lstStyle/>
          <a:p>
            <a:pPr algn="ctr"/>
            <a:r>
              <a:rPr lang="en-US" sz="4400" dirty="0" smtClean="0"/>
              <a:t>Software Quality Assurance</a:t>
            </a:r>
            <a:endParaRPr lang="en-US" sz="4400" dirty="0"/>
          </a:p>
        </p:txBody>
      </p:sp>
    </p:spTree>
    <p:extLst>
      <p:ext uri="{BB962C8B-B14F-4D97-AF65-F5344CB8AC3E}">
        <p14:creationId xmlns:p14="http://schemas.microsoft.com/office/powerpoint/2010/main" val="1473978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396802">
            <a:off x="1657552" y="2160224"/>
            <a:ext cx="6512511" cy="2080035"/>
          </a:xfrm>
        </p:spPr>
        <p:txBody>
          <a:bodyPr/>
          <a:lstStyle/>
          <a:p>
            <a:pPr algn="ctr"/>
            <a:r>
              <a:rPr lang="en-US" dirty="0" smtClean="0"/>
              <a:t>End of </a:t>
            </a:r>
            <a:r>
              <a:rPr lang="en-US" smtClean="0"/>
              <a:t>Tutorial </a:t>
            </a:r>
            <a:r>
              <a:rPr lang="en-US" smtClean="0"/>
              <a:t>2</a:t>
            </a:r>
            <a:r>
              <a:rPr lang="en-US" dirty="0" smtClean="0"/>
              <a:t/>
            </a:r>
            <a:br>
              <a:rPr lang="en-US" dirty="0" smtClean="0"/>
            </a:br>
            <a:r>
              <a:rPr lang="en-US" dirty="0" smtClean="0"/>
              <a:t>Questions?</a:t>
            </a:r>
            <a:endParaRPr lang="en-US" dirty="0"/>
          </a:p>
        </p:txBody>
      </p:sp>
    </p:spTree>
    <p:extLst>
      <p:ext uri="{BB962C8B-B14F-4D97-AF65-F5344CB8AC3E}">
        <p14:creationId xmlns:p14="http://schemas.microsoft.com/office/powerpoint/2010/main" val="3881624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828800"/>
            <a:ext cx="8686800" cy="3352800"/>
          </a:xfrm>
        </p:spPr>
        <p:txBody>
          <a:bodyPr>
            <a:normAutofit/>
          </a:bodyPr>
          <a:lstStyle/>
          <a:p>
            <a:pPr marL="457200" indent="-457200" algn="just">
              <a:buFont typeface="Wingdings" pitchFamily="2" charset="2"/>
              <a:buChar char="v"/>
            </a:pPr>
            <a:r>
              <a:rPr lang="en-US" sz="2800" dirty="0" smtClean="0"/>
              <a:t> </a:t>
            </a:r>
            <a:r>
              <a:rPr lang="en-US" sz="2800" dirty="0"/>
              <a:t>What are the three factor categories belonging to McCall’s factor model</a:t>
            </a:r>
            <a:r>
              <a:rPr lang="en-US" sz="2800" dirty="0" smtClean="0"/>
              <a:t>?</a:t>
            </a:r>
          </a:p>
          <a:p>
            <a:pPr marL="457200" indent="-457200">
              <a:buFont typeface="Wingdings" pitchFamily="2" charset="2"/>
              <a:buChar char="v"/>
            </a:pPr>
            <a:r>
              <a:rPr lang="en-US" sz="2800" dirty="0" smtClean="0"/>
              <a:t> </a:t>
            </a:r>
            <a:r>
              <a:rPr lang="en-US" sz="2800" dirty="0"/>
              <a:t>The three categories are:</a:t>
            </a:r>
          </a:p>
          <a:p>
            <a:pPr marL="457200" indent="-457200">
              <a:buFont typeface="Wingdings" pitchFamily="2" charset="2"/>
              <a:buChar char="Ø"/>
            </a:pPr>
            <a:r>
              <a:rPr lang="en-US" sz="2800" dirty="0" smtClean="0"/>
              <a:t> Product operation category</a:t>
            </a:r>
          </a:p>
          <a:p>
            <a:pPr marL="457200" indent="-457200">
              <a:buFont typeface="Wingdings" pitchFamily="2" charset="2"/>
              <a:buChar char="Ø"/>
            </a:pPr>
            <a:r>
              <a:rPr lang="en-US" sz="2800" dirty="0" smtClean="0"/>
              <a:t> </a:t>
            </a:r>
            <a:r>
              <a:rPr lang="en-US" sz="2800" dirty="0"/>
              <a:t>Product revision category</a:t>
            </a:r>
          </a:p>
          <a:p>
            <a:pPr marL="457200" indent="-457200">
              <a:buFont typeface="Wingdings" pitchFamily="2" charset="2"/>
              <a:buChar char="Ø"/>
            </a:pPr>
            <a:r>
              <a:rPr lang="en-US" sz="2800" dirty="0" smtClean="0"/>
              <a:t> Product transition category</a:t>
            </a:r>
            <a:endParaRPr lang="en-US" sz="2800" dirty="0"/>
          </a:p>
        </p:txBody>
      </p:sp>
      <p:sp>
        <p:nvSpPr>
          <p:cNvPr id="2" name="Title 1"/>
          <p:cNvSpPr>
            <a:spLocks noGrp="1"/>
          </p:cNvSpPr>
          <p:nvPr>
            <p:ph type="ctrTitle"/>
          </p:nvPr>
        </p:nvSpPr>
        <p:spPr>
          <a:xfrm>
            <a:off x="-34636" y="152400"/>
            <a:ext cx="9067800" cy="914400"/>
          </a:xfrm>
        </p:spPr>
        <p:txBody>
          <a:bodyPr/>
          <a:lstStyle/>
          <a:p>
            <a:pPr algn="ctr"/>
            <a:r>
              <a:rPr lang="en-US" sz="4400" dirty="0"/>
              <a:t>Software quality factors</a:t>
            </a:r>
            <a:endParaRPr lang="en-US" sz="4400" dirty="0"/>
          </a:p>
        </p:txBody>
      </p:sp>
    </p:spTree>
    <p:extLst>
      <p:ext uri="{BB962C8B-B14F-4D97-AF65-F5344CB8AC3E}">
        <p14:creationId xmlns:p14="http://schemas.microsoft.com/office/powerpoint/2010/main" val="1771235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143000"/>
            <a:ext cx="8839200" cy="5334000"/>
          </a:xfrm>
        </p:spPr>
        <p:txBody>
          <a:bodyPr>
            <a:normAutofit fontScale="77500" lnSpcReduction="20000"/>
          </a:bodyPr>
          <a:lstStyle/>
          <a:p>
            <a:pPr marL="457200" indent="-457200" algn="just">
              <a:buFont typeface="Wingdings" pitchFamily="2" charset="2"/>
              <a:buChar char="v"/>
            </a:pPr>
            <a:r>
              <a:rPr lang="en-US" sz="2800" dirty="0" smtClean="0"/>
              <a:t> </a:t>
            </a:r>
            <a:r>
              <a:rPr lang="en-US" sz="2400" dirty="0"/>
              <a:t>What factors are included in each of the categories? </a:t>
            </a:r>
            <a:endParaRPr lang="en-US" sz="2400" dirty="0" smtClean="0"/>
          </a:p>
          <a:p>
            <a:pPr marL="457200" indent="-457200" algn="just">
              <a:buFont typeface="Wingdings" pitchFamily="2" charset="2"/>
              <a:buChar char="v"/>
            </a:pPr>
            <a:r>
              <a:rPr lang="en-US" sz="2400" dirty="0"/>
              <a:t>The 11 factors are grouped into three categories as follows: </a:t>
            </a:r>
            <a:endParaRPr lang="en-US" sz="2400" dirty="0" smtClean="0"/>
          </a:p>
          <a:p>
            <a:pPr marL="342900" indent="-342900">
              <a:buFont typeface="Wingdings" pitchFamily="2" charset="2"/>
              <a:buChar char="v"/>
            </a:pPr>
            <a:r>
              <a:rPr lang="en-US" sz="2400" b="1" dirty="0"/>
              <a:t>Product operation factors: </a:t>
            </a:r>
            <a:endParaRPr lang="en-US" sz="2400" b="1" dirty="0" smtClean="0"/>
          </a:p>
          <a:p>
            <a:pPr marL="342900" indent="-342900">
              <a:buFont typeface="Wingdings" pitchFamily="2" charset="2"/>
              <a:buChar char="Ø"/>
            </a:pPr>
            <a:r>
              <a:rPr lang="en-US" sz="2400" dirty="0" smtClean="0"/>
              <a:t>Correctness:</a:t>
            </a:r>
            <a:r>
              <a:rPr lang="en-US" sz="2000" dirty="0" smtClean="0"/>
              <a:t> </a:t>
            </a:r>
            <a:r>
              <a:rPr lang="en-US" sz="1800" dirty="0"/>
              <a:t>the functionality matches the specification </a:t>
            </a:r>
            <a:endParaRPr lang="en-US" sz="1800" dirty="0" smtClean="0"/>
          </a:p>
          <a:p>
            <a:pPr marL="342900" indent="-342900">
              <a:buFont typeface="Wingdings" pitchFamily="2" charset="2"/>
              <a:buChar char="Ø"/>
            </a:pPr>
            <a:r>
              <a:rPr lang="en-US" sz="2400" dirty="0" smtClean="0"/>
              <a:t>Reliability:</a:t>
            </a:r>
            <a:r>
              <a:rPr lang="en-US" sz="1800" dirty="0"/>
              <a:t> the extent to which the system fails</a:t>
            </a:r>
            <a:r>
              <a:rPr lang="en-US" sz="2000" dirty="0" smtClean="0"/>
              <a:t>.</a:t>
            </a:r>
            <a:endParaRPr lang="en-US" sz="2400" dirty="0"/>
          </a:p>
          <a:p>
            <a:pPr marL="342900" indent="-342900">
              <a:buFont typeface="Wingdings" pitchFamily="2" charset="2"/>
              <a:buChar char="Ø"/>
            </a:pPr>
            <a:r>
              <a:rPr lang="en-US" sz="2400" dirty="0" smtClean="0"/>
              <a:t>Efficiency: </a:t>
            </a:r>
            <a:r>
              <a:rPr lang="en-US" sz="2000" dirty="0"/>
              <a:t>system resource (including </a:t>
            </a:r>
            <a:r>
              <a:rPr lang="en-US" sz="2000" dirty="0" err="1"/>
              <a:t>cpu</a:t>
            </a:r>
            <a:r>
              <a:rPr lang="en-US" sz="2000" dirty="0"/>
              <a:t>, disk, memory, network) usage.</a:t>
            </a:r>
            <a:endParaRPr lang="en-US" sz="2400" dirty="0"/>
          </a:p>
          <a:p>
            <a:pPr marL="342900" indent="-342900">
              <a:buFont typeface="Wingdings" pitchFamily="2" charset="2"/>
              <a:buChar char="Ø"/>
            </a:pPr>
            <a:r>
              <a:rPr lang="en-US" sz="2400" dirty="0" smtClean="0"/>
              <a:t>Integrity: </a:t>
            </a:r>
            <a:r>
              <a:rPr lang="en-US" sz="2000" dirty="0"/>
              <a:t>protection from unauthorized access</a:t>
            </a:r>
            <a:r>
              <a:rPr lang="en-US" sz="2000" dirty="0" smtClean="0"/>
              <a:t>.</a:t>
            </a:r>
          </a:p>
          <a:p>
            <a:pPr marL="342900" indent="-342900">
              <a:buFont typeface="Wingdings" pitchFamily="2" charset="2"/>
              <a:buChar char="Ø"/>
            </a:pPr>
            <a:r>
              <a:rPr lang="en-US" sz="2500" dirty="0" smtClean="0"/>
              <a:t>Usability: </a:t>
            </a:r>
            <a:r>
              <a:rPr lang="en-US" sz="2000" dirty="0"/>
              <a:t>ease of use</a:t>
            </a:r>
            <a:endParaRPr lang="en-US" sz="2500" dirty="0"/>
          </a:p>
          <a:p>
            <a:pPr marL="342900" indent="-342900">
              <a:buFont typeface="Wingdings" pitchFamily="2" charset="2"/>
              <a:buChar char="v"/>
            </a:pPr>
            <a:r>
              <a:rPr lang="en-US" sz="2400" b="1" dirty="0"/>
              <a:t>Product revision factors</a:t>
            </a:r>
            <a:r>
              <a:rPr lang="en-US" sz="2400" dirty="0"/>
              <a:t>: </a:t>
            </a:r>
            <a:endParaRPr lang="en-US" sz="2400" dirty="0" smtClean="0"/>
          </a:p>
          <a:p>
            <a:pPr marL="342900" indent="-342900">
              <a:buFont typeface="Wingdings" pitchFamily="2" charset="2"/>
              <a:buChar char="Ø"/>
            </a:pPr>
            <a:r>
              <a:rPr lang="en-US" sz="2400" dirty="0" smtClean="0"/>
              <a:t>Maintainability: </a:t>
            </a:r>
            <a:r>
              <a:rPr lang="en-US" sz="1800" dirty="0"/>
              <a:t>the ability to find and fix a defect.</a:t>
            </a:r>
            <a:endParaRPr lang="en-US" sz="2400" dirty="0"/>
          </a:p>
          <a:p>
            <a:pPr marL="342900" indent="-342900">
              <a:buFont typeface="Wingdings" pitchFamily="2" charset="2"/>
              <a:buChar char="Ø"/>
            </a:pPr>
            <a:r>
              <a:rPr lang="en-US" sz="2400" dirty="0" smtClean="0"/>
              <a:t>Flexibility: </a:t>
            </a:r>
            <a:r>
              <a:rPr lang="en-US" sz="1800" dirty="0"/>
              <a:t>the ability to make changes required as dictated by the business.</a:t>
            </a:r>
            <a:endParaRPr lang="en-US" sz="2400" dirty="0"/>
          </a:p>
          <a:p>
            <a:pPr marL="342900" indent="-342900">
              <a:buFont typeface="Wingdings" pitchFamily="2" charset="2"/>
              <a:buChar char="Ø"/>
            </a:pPr>
            <a:r>
              <a:rPr lang="en-US" sz="2400" dirty="0" smtClean="0"/>
              <a:t>Testability: </a:t>
            </a:r>
            <a:r>
              <a:rPr lang="en-US" sz="1800" dirty="0"/>
              <a:t>the ability to Validate the software requirements. </a:t>
            </a:r>
            <a:endParaRPr lang="en-US" sz="2400" dirty="0" smtClean="0"/>
          </a:p>
          <a:p>
            <a:pPr marL="342900" indent="-342900">
              <a:buFont typeface="Wingdings" pitchFamily="2" charset="2"/>
              <a:buChar char="v"/>
            </a:pPr>
            <a:r>
              <a:rPr lang="en-US" sz="2400" b="1" dirty="0"/>
              <a:t>Product transition factors: </a:t>
            </a:r>
            <a:endParaRPr lang="en-US" sz="2400" b="1" dirty="0" smtClean="0"/>
          </a:p>
          <a:p>
            <a:pPr marL="342900" indent="-342900">
              <a:buFont typeface="Wingdings" pitchFamily="2" charset="2"/>
              <a:buChar char="Ø"/>
            </a:pPr>
            <a:r>
              <a:rPr lang="en-US" sz="2400" dirty="0" smtClean="0"/>
              <a:t>Portability: </a:t>
            </a:r>
            <a:r>
              <a:rPr lang="en-US" sz="1800" dirty="0"/>
              <a:t>the ability to transfer the software from one environment to another.</a:t>
            </a:r>
            <a:endParaRPr lang="en-US" sz="2400" dirty="0"/>
          </a:p>
          <a:p>
            <a:pPr marL="342900" indent="-342900">
              <a:buFont typeface="Wingdings" pitchFamily="2" charset="2"/>
              <a:buChar char="Ø"/>
            </a:pPr>
            <a:r>
              <a:rPr lang="en-US" sz="2400" dirty="0" smtClean="0"/>
              <a:t>Reusability: </a:t>
            </a:r>
            <a:r>
              <a:rPr lang="en-US" sz="1800" dirty="0"/>
              <a:t>the ease of using existing software components in a different context. </a:t>
            </a:r>
          </a:p>
          <a:p>
            <a:pPr marL="342900" indent="-342900">
              <a:buFont typeface="Wingdings" pitchFamily="2" charset="2"/>
              <a:buChar char="Ø"/>
            </a:pPr>
            <a:r>
              <a:rPr lang="en-US" sz="2400" dirty="0" smtClean="0"/>
              <a:t>Interoperability: </a:t>
            </a:r>
            <a:r>
              <a:rPr lang="en-US" sz="1800" dirty="0"/>
              <a:t>the extent, or ease, to which software components work together. </a:t>
            </a:r>
            <a:endParaRPr lang="en-US" sz="2400" dirty="0"/>
          </a:p>
        </p:txBody>
      </p:sp>
      <p:sp>
        <p:nvSpPr>
          <p:cNvPr id="2" name="Title 1"/>
          <p:cNvSpPr>
            <a:spLocks noGrp="1"/>
          </p:cNvSpPr>
          <p:nvPr>
            <p:ph type="ctrTitle"/>
          </p:nvPr>
        </p:nvSpPr>
        <p:spPr>
          <a:xfrm>
            <a:off x="381000" y="152400"/>
            <a:ext cx="8610600" cy="838200"/>
          </a:xfrm>
        </p:spPr>
        <p:txBody>
          <a:bodyPr/>
          <a:lstStyle/>
          <a:p>
            <a:pPr algn="ctr"/>
            <a:r>
              <a:rPr lang="en-US" sz="4400" dirty="0"/>
              <a:t>Software quality factors</a:t>
            </a:r>
            <a:endParaRPr lang="en-US" sz="4400" dirty="0"/>
          </a:p>
        </p:txBody>
      </p:sp>
    </p:spTree>
    <p:extLst>
      <p:ext uri="{BB962C8B-B14F-4D97-AF65-F5344CB8AC3E}">
        <p14:creationId xmlns:p14="http://schemas.microsoft.com/office/powerpoint/2010/main" val="642527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752600"/>
            <a:ext cx="8839200" cy="3200400"/>
          </a:xfrm>
        </p:spPr>
        <p:txBody>
          <a:bodyPr>
            <a:normAutofit/>
          </a:bodyPr>
          <a:lstStyle/>
          <a:p>
            <a:pPr marL="457200" indent="-457200" algn="just">
              <a:buFont typeface="Wingdings" pitchFamily="2" charset="2"/>
              <a:buChar char="v"/>
            </a:pPr>
            <a:r>
              <a:rPr lang="en-US" sz="2800" dirty="0" smtClean="0"/>
              <a:t> </a:t>
            </a:r>
            <a:r>
              <a:rPr lang="en-US" sz="2400" b="1" dirty="0" smtClean="0"/>
              <a:t>Example of a </a:t>
            </a:r>
            <a:r>
              <a:rPr lang="en-US" sz="2400" b="1" dirty="0"/>
              <a:t>hospital laboratory (Super Lab</a:t>
            </a:r>
            <a:r>
              <a:rPr lang="en-US" sz="2400" b="1" dirty="0" smtClean="0"/>
              <a:t>) System:</a:t>
            </a:r>
          </a:p>
          <a:p>
            <a:pPr marL="457200" indent="-457200" algn="just">
              <a:buFont typeface="Wingdings" pitchFamily="2" charset="2"/>
              <a:buChar char="v"/>
            </a:pPr>
            <a:r>
              <a:rPr lang="en-US" sz="2400" dirty="0"/>
              <a:t>The software requirement document regarding a software system for managing a </a:t>
            </a:r>
            <a:r>
              <a:rPr lang="en-US" sz="2400" b="1" dirty="0"/>
              <a:t>hospital laboratory (Super Lab) </a:t>
            </a:r>
            <a:r>
              <a:rPr lang="en-US" sz="2400" dirty="0"/>
              <a:t>consists of chapters of requirements. For each section, fill in the name of the factor that best fits the requirement (use McCall’s factor model and </a:t>
            </a:r>
            <a:r>
              <a:rPr lang="en-US" sz="2400" dirty="0" smtClean="0"/>
              <a:t>choose </a:t>
            </a:r>
            <a:r>
              <a:rPr lang="en-US" sz="2400" dirty="0"/>
              <a:t>only one factor per requirements </a:t>
            </a:r>
            <a:r>
              <a:rPr lang="en-US" sz="2400" dirty="0" smtClean="0"/>
              <a:t>section in the following slides).</a:t>
            </a:r>
            <a:r>
              <a:rPr lang="en-US" sz="2400" b="1" dirty="0" smtClean="0"/>
              <a:t> </a:t>
            </a:r>
            <a:endParaRPr lang="en-US" sz="2400" b="1" dirty="0"/>
          </a:p>
        </p:txBody>
      </p:sp>
      <p:sp>
        <p:nvSpPr>
          <p:cNvPr id="2" name="Title 1"/>
          <p:cNvSpPr>
            <a:spLocks noGrp="1"/>
          </p:cNvSpPr>
          <p:nvPr>
            <p:ph type="ctrTitle"/>
          </p:nvPr>
        </p:nvSpPr>
        <p:spPr>
          <a:xfrm>
            <a:off x="76200" y="228600"/>
            <a:ext cx="8610600" cy="990600"/>
          </a:xfrm>
        </p:spPr>
        <p:txBody>
          <a:bodyPr/>
          <a:lstStyle/>
          <a:p>
            <a:pPr algn="ctr"/>
            <a:r>
              <a:rPr lang="en-US" sz="4400" dirty="0"/>
              <a:t>Software quality factors</a:t>
            </a:r>
            <a:endParaRPr lang="en-US" sz="4400" dirty="0"/>
          </a:p>
        </p:txBody>
      </p:sp>
    </p:spTree>
    <p:extLst>
      <p:ext uri="{BB962C8B-B14F-4D97-AF65-F5344CB8AC3E}">
        <p14:creationId xmlns:p14="http://schemas.microsoft.com/office/powerpoint/2010/main" val="2904056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1143000"/>
          </a:xfrm>
        </p:spPr>
        <p:txBody>
          <a:bodyPr/>
          <a:lstStyle/>
          <a:p>
            <a:pPr algn="l"/>
            <a:r>
              <a:rPr lang="en-US" sz="4800" dirty="0"/>
              <a:t>Software quality factors</a:t>
            </a:r>
            <a:endParaRPr lang="en-US" dirty="0"/>
          </a:p>
        </p:txBody>
      </p:sp>
      <p:sp>
        <p:nvSpPr>
          <p:cNvPr id="3" name="Content Placeholder 2"/>
          <p:cNvSpPr>
            <a:spLocks noGrp="1"/>
          </p:cNvSpPr>
          <p:nvPr>
            <p:ph sz="quarter" idx="13"/>
          </p:nvPr>
        </p:nvSpPr>
        <p:spPr>
          <a:xfrm>
            <a:off x="228600" y="1600200"/>
            <a:ext cx="6019800" cy="1600200"/>
          </a:xfrm>
        </p:spPr>
        <p:txBody>
          <a:bodyPr/>
          <a:lstStyle/>
          <a:p>
            <a:pPr algn="just"/>
            <a:r>
              <a:rPr lang="en-US" dirty="0"/>
              <a:t>The probability that the “Super-lab” software system will be found in a state of failure during peak hours (9 am to 4 pm) is required to be below 0.5%.</a:t>
            </a:r>
            <a:endParaRPr lang="en-US" dirty="0"/>
          </a:p>
        </p:txBody>
      </p:sp>
      <p:sp>
        <p:nvSpPr>
          <p:cNvPr id="4" name="Content Placeholder 3"/>
          <p:cNvSpPr>
            <a:spLocks noGrp="1"/>
          </p:cNvSpPr>
          <p:nvPr>
            <p:ph sz="quarter" idx="14"/>
          </p:nvPr>
        </p:nvSpPr>
        <p:spPr>
          <a:xfrm>
            <a:off x="6705600" y="1600200"/>
            <a:ext cx="2051304" cy="1295400"/>
          </a:xfrm>
        </p:spPr>
        <p:txBody>
          <a:bodyPr/>
          <a:lstStyle/>
          <a:p>
            <a:endParaRPr lang="en-US" i="1" dirty="0" smtClean="0"/>
          </a:p>
          <a:p>
            <a:r>
              <a:rPr lang="en-US" i="1" dirty="0" smtClean="0"/>
              <a:t>Reliability</a:t>
            </a:r>
            <a:endParaRPr lang="en-US" dirty="0"/>
          </a:p>
        </p:txBody>
      </p:sp>
      <p:sp>
        <p:nvSpPr>
          <p:cNvPr id="5" name="Content Placeholder 2"/>
          <p:cNvSpPr txBox="1">
            <a:spLocks/>
          </p:cNvSpPr>
          <p:nvPr/>
        </p:nvSpPr>
        <p:spPr>
          <a:xfrm>
            <a:off x="304800" y="3581400"/>
            <a:ext cx="6019800" cy="1600200"/>
          </a:xfrm>
          <a:prstGeom prst="rect">
            <a:avLst/>
          </a:prstGeom>
        </p:spPr>
        <p:txBody>
          <a:bodyPr vert="horz" lIns="91440" tIns="45720" rIns="91440" bIns="45720" rtlCol="0">
            <a:normAutofit lnSpcReduction="1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just"/>
            <a:r>
              <a:rPr lang="en-US" dirty="0"/>
              <a:t>The “Super-Lab” software system will enable direct transfer of laboratory results to those files of hospitalized patients managed by the “MD-File” software package.</a:t>
            </a:r>
            <a:endParaRPr lang="en-US" dirty="0"/>
          </a:p>
        </p:txBody>
      </p:sp>
      <p:sp>
        <p:nvSpPr>
          <p:cNvPr id="6" name="Content Placeholder 3"/>
          <p:cNvSpPr txBox="1">
            <a:spLocks/>
          </p:cNvSpPr>
          <p:nvPr/>
        </p:nvSpPr>
        <p:spPr>
          <a:xfrm>
            <a:off x="6553200" y="3579091"/>
            <a:ext cx="2438400" cy="12954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endParaRPr lang="en-US" i="1" dirty="0" smtClean="0"/>
          </a:p>
          <a:p>
            <a:r>
              <a:rPr lang="en-US" i="1" dirty="0"/>
              <a:t>Interoperability</a:t>
            </a:r>
            <a:endParaRPr lang="en-US" dirty="0"/>
          </a:p>
        </p:txBody>
      </p:sp>
    </p:spTree>
    <p:extLst>
      <p:ext uri="{BB962C8B-B14F-4D97-AF65-F5344CB8AC3E}">
        <p14:creationId xmlns:p14="http://schemas.microsoft.com/office/powerpoint/2010/main" val="92263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ircle(in)">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1143000"/>
          </a:xfrm>
        </p:spPr>
        <p:txBody>
          <a:bodyPr/>
          <a:lstStyle/>
          <a:p>
            <a:pPr algn="l"/>
            <a:r>
              <a:rPr lang="en-US" sz="4800" dirty="0"/>
              <a:t>Software quality factors</a:t>
            </a:r>
            <a:endParaRPr lang="en-US" dirty="0"/>
          </a:p>
        </p:txBody>
      </p:sp>
      <p:sp>
        <p:nvSpPr>
          <p:cNvPr id="3" name="Content Placeholder 2"/>
          <p:cNvSpPr>
            <a:spLocks noGrp="1"/>
          </p:cNvSpPr>
          <p:nvPr>
            <p:ph sz="quarter" idx="13"/>
          </p:nvPr>
        </p:nvSpPr>
        <p:spPr>
          <a:xfrm>
            <a:off x="228600" y="1600200"/>
            <a:ext cx="6019800" cy="2362200"/>
          </a:xfrm>
        </p:spPr>
        <p:txBody>
          <a:bodyPr>
            <a:normAutofit fontScale="92500" lnSpcReduction="10000"/>
          </a:bodyPr>
          <a:lstStyle/>
          <a:p>
            <a:pPr algn="just"/>
            <a:r>
              <a:rPr lang="en-US" dirty="0"/>
              <a:t>The “Super-Lab” software system will include a module that prepares a detailed report of the patient’s laboratory test results during his current hospitalization. (This report will serve as an Appendix to the family physician’s file). The time required to obtain this printed report will be less than 30 seconds; the level of accuracy and completeness will be at least 99%.</a:t>
            </a:r>
            <a:endParaRPr lang="en-US" dirty="0"/>
          </a:p>
        </p:txBody>
      </p:sp>
      <p:sp>
        <p:nvSpPr>
          <p:cNvPr id="4" name="Content Placeholder 3"/>
          <p:cNvSpPr>
            <a:spLocks noGrp="1"/>
          </p:cNvSpPr>
          <p:nvPr>
            <p:ph sz="quarter" idx="14"/>
          </p:nvPr>
        </p:nvSpPr>
        <p:spPr>
          <a:xfrm>
            <a:off x="6525491" y="1905000"/>
            <a:ext cx="2438400" cy="1295400"/>
          </a:xfrm>
        </p:spPr>
        <p:txBody>
          <a:bodyPr>
            <a:normAutofit fontScale="70000" lnSpcReduction="20000"/>
          </a:bodyPr>
          <a:lstStyle/>
          <a:p>
            <a:endParaRPr lang="en-US" i="1" dirty="0" smtClean="0"/>
          </a:p>
          <a:p>
            <a:r>
              <a:rPr lang="en-US" i="1" dirty="0" smtClean="0"/>
              <a:t>Correctness (</a:t>
            </a:r>
            <a:r>
              <a:rPr lang="en-US" i="1" dirty="0"/>
              <a:t>referring </a:t>
            </a:r>
            <a:r>
              <a:rPr lang="en-US" i="1" dirty="0" smtClean="0"/>
              <a:t>to availability, accuracy and completeness</a:t>
            </a:r>
            <a:r>
              <a:rPr lang="en-US" i="1" dirty="0"/>
              <a:t>)</a:t>
            </a:r>
            <a:endParaRPr lang="en-US" dirty="0"/>
          </a:p>
        </p:txBody>
      </p:sp>
      <p:sp>
        <p:nvSpPr>
          <p:cNvPr id="5" name="Content Placeholder 2"/>
          <p:cNvSpPr txBox="1">
            <a:spLocks/>
          </p:cNvSpPr>
          <p:nvPr/>
        </p:nvSpPr>
        <p:spPr>
          <a:xfrm>
            <a:off x="304800" y="4226791"/>
            <a:ext cx="6019800" cy="16002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r>
              <a:rPr lang="en-US" dirty="0"/>
              <a:t>The “Super-lab” software to be developed for hospital laboratory </a:t>
            </a:r>
            <a:r>
              <a:rPr lang="en-US" dirty="0" smtClean="0"/>
              <a:t>use may </a:t>
            </a:r>
            <a:r>
              <a:rPr lang="en-US" dirty="0"/>
              <a:t>be adapted later for private laboratory use.</a:t>
            </a:r>
            <a:endParaRPr lang="en-US" dirty="0"/>
          </a:p>
        </p:txBody>
      </p:sp>
      <p:sp>
        <p:nvSpPr>
          <p:cNvPr id="6" name="Content Placeholder 3"/>
          <p:cNvSpPr txBox="1">
            <a:spLocks/>
          </p:cNvSpPr>
          <p:nvPr/>
        </p:nvSpPr>
        <p:spPr>
          <a:xfrm>
            <a:off x="6705600" y="4114800"/>
            <a:ext cx="2133600" cy="12954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endParaRPr lang="en-US" i="1" dirty="0" smtClean="0"/>
          </a:p>
          <a:p>
            <a:r>
              <a:rPr lang="en-US" i="1" dirty="0"/>
              <a:t>Flexibility</a:t>
            </a:r>
            <a:endParaRPr lang="en-US" dirty="0"/>
          </a:p>
        </p:txBody>
      </p:sp>
    </p:spTree>
    <p:extLst>
      <p:ext uri="{BB962C8B-B14F-4D97-AF65-F5344CB8AC3E}">
        <p14:creationId xmlns:p14="http://schemas.microsoft.com/office/powerpoint/2010/main" val="60128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
                                            <p:txEl>
                                              <p:charRg st="1" end="68"/>
                                            </p:txEl>
                                          </p:spTgt>
                                        </p:tgtEl>
                                        <p:attrNameLst>
                                          <p:attrName>style.visibility</p:attrName>
                                        </p:attrNameLst>
                                      </p:cBhvr>
                                      <p:to>
                                        <p:strVal val="visible"/>
                                      </p:to>
                                    </p:set>
                                    <p:anim calcmode="lin" valueType="num">
                                      <p:cBhvr>
                                        <p:cTn id="13" dur="500" fill="hold"/>
                                        <p:tgtEl>
                                          <p:spTgt spid="4">
                                            <p:txEl>
                                              <p:charRg st="1" end="68"/>
                                            </p:txEl>
                                          </p:spTgt>
                                        </p:tgtEl>
                                        <p:attrNameLst>
                                          <p:attrName>ppt_w</p:attrName>
                                        </p:attrNameLst>
                                      </p:cBhvr>
                                      <p:tavLst>
                                        <p:tav tm="0">
                                          <p:val>
                                            <p:fltVal val="0"/>
                                          </p:val>
                                        </p:tav>
                                        <p:tav tm="100000">
                                          <p:val>
                                            <p:strVal val="#ppt_w"/>
                                          </p:val>
                                        </p:tav>
                                      </p:tavLst>
                                    </p:anim>
                                    <p:anim calcmode="lin" valueType="num">
                                      <p:cBhvr>
                                        <p:cTn id="14" dur="500" fill="hold"/>
                                        <p:tgtEl>
                                          <p:spTgt spid="4">
                                            <p:txEl>
                                              <p:charRg st="1" end="68"/>
                                            </p:txEl>
                                          </p:spTgt>
                                        </p:tgtEl>
                                        <p:attrNameLst>
                                          <p:attrName>ppt_h</p:attrName>
                                        </p:attrNameLst>
                                      </p:cBhvr>
                                      <p:tavLst>
                                        <p:tav tm="0">
                                          <p:val>
                                            <p:fltVal val="0"/>
                                          </p:val>
                                        </p:tav>
                                        <p:tav tm="100000">
                                          <p:val>
                                            <p:strVal val="#ppt_h"/>
                                          </p:val>
                                        </p:tav>
                                      </p:tavLst>
                                    </p:anim>
                                    <p:animEffect transition="in" filter="fade">
                                      <p:cBhvr>
                                        <p:cTn id="15" dur="500"/>
                                        <p:tgtEl>
                                          <p:spTgt spid="4">
                                            <p:txEl>
                                              <p:charRg st="1" end="68"/>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fltVal val="0"/>
                                          </p:val>
                                        </p:tav>
                                        <p:tav tm="100000">
                                          <p:val>
                                            <p:strVal val="#ppt_h"/>
                                          </p:val>
                                        </p:tav>
                                      </p:tavLst>
                                    </p:anim>
                                    <p:anim calcmode="lin" valueType="num">
                                      <p:cBhvr>
                                        <p:cTn id="29" dur="1000" fill="hold"/>
                                        <p:tgtEl>
                                          <p:spTgt spid="6"/>
                                        </p:tgtEl>
                                        <p:attrNameLst>
                                          <p:attrName>style.rotation</p:attrName>
                                        </p:attrNameLst>
                                      </p:cBhvr>
                                      <p:tavLst>
                                        <p:tav tm="0">
                                          <p:val>
                                            <p:fltVal val="90"/>
                                          </p:val>
                                        </p:tav>
                                        <p:tav tm="100000">
                                          <p:val>
                                            <p:fltVal val="0"/>
                                          </p:val>
                                        </p:tav>
                                      </p:tavLst>
                                    </p:anim>
                                    <p:animEffect transition="in" filter="fade">
                                      <p:cBhvr>
                                        <p:cTn id="3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09600" y="152400"/>
            <a:ext cx="8153400" cy="1143000"/>
          </a:xfrm>
        </p:spPr>
        <p:txBody>
          <a:bodyPr/>
          <a:lstStyle/>
          <a:p>
            <a:pPr algn="l"/>
            <a:r>
              <a:rPr lang="en-US" sz="4800" dirty="0"/>
              <a:t>Software quality factors</a:t>
            </a:r>
            <a:endParaRPr lang="en-US" dirty="0"/>
          </a:p>
        </p:txBody>
      </p:sp>
      <p:sp>
        <p:nvSpPr>
          <p:cNvPr id="6" name="Content Placeholder 2"/>
          <p:cNvSpPr>
            <a:spLocks noGrp="1"/>
          </p:cNvSpPr>
          <p:nvPr>
            <p:ph sz="quarter" idx="13"/>
          </p:nvPr>
        </p:nvSpPr>
        <p:spPr>
          <a:xfrm>
            <a:off x="228600" y="1600200"/>
            <a:ext cx="6019800" cy="2362200"/>
          </a:xfrm>
        </p:spPr>
        <p:txBody>
          <a:bodyPr>
            <a:normAutofit/>
          </a:bodyPr>
          <a:lstStyle/>
          <a:p>
            <a:pPr algn="just"/>
            <a:r>
              <a:rPr lang="en-US" dirty="0"/>
              <a:t>The training of a laboratory technician, requiring no more than 3 days, will enable the technician to reach level C of “Super-Lab” software usage. This means he or she will be able to manage reception of 20patients per Hour.</a:t>
            </a:r>
            <a:endParaRPr lang="en-US" dirty="0"/>
          </a:p>
        </p:txBody>
      </p:sp>
      <p:sp>
        <p:nvSpPr>
          <p:cNvPr id="7" name="Content Placeholder 3"/>
          <p:cNvSpPr>
            <a:spLocks noGrp="1"/>
          </p:cNvSpPr>
          <p:nvPr>
            <p:ph sz="quarter" idx="14"/>
          </p:nvPr>
        </p:nvSpPr>
        <p:spPr>
          <a:xfrm>
            <a:off x="6550891" y="1828800"/>
            <a:ext cx="2438400" cy="1295400"/>
          </a:xfrm>
        </p:spPr>
        <p:txBody>
          <a:bodyPr>
            <a:normAutofit/>
          </a:bodyPr>
          <a:lstStyle/>
          <a:p>
            <a:endParaRPr lang="en-US" i="1" dirty="0" smtClean="0"/>
          </a:p>
          <a:p>
            <a:r>
              <a:rPr lang="en-US" i="1" dirty="0"/>
              <a:t>Usability</a:t>
            </a:r>
            <a:endParaRPr lang="en-US" dirty="0"/>
          </a:p>
        </p:txBody>
      </p:sp>
      <p:sp>
        <p:nvSpPr>
          <p:cNvPr id="8" name="Content Placeholder 2"/>
          <p:cNvSpPr txBox="1">
            <a:spLocks/>
          </p:cNvSpPr>
          <p:nvPr/>
        </p:nvSpPr>
        <p:spPr>
          <a:xfrm>
            <a:off x="304800" y="4226790"/>
            <a:ext cx="6248400" cy="2402610"/>
          </a:xfrm>
          <a:prstGeom prst="rect">
            <a:avLst/>
          </a:prstGeom>
        </p:spPr>
        <p:txBody>
          <a:bodyPr vert="horz" lIns="91440" tIns="45720" rIns="91440" bIns="45720" rtlCol="0">
            <a:normAutofit fontScale="8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just"/>
            <a:r>
              <a:rPr lang="en-US" dirty="0"/>
              <a:t>The “Super-Lab” software system will record a detailed user‘s Log. In addition, the system will report attempts by unauthorized persons to obtain medical information from the laboratory test results data base. The report will include the following </a:t>
            </a:r>
            <a:r>
              <a:rPr lang="en-US" dirty="0" smtClean="0"/>
              <a:t>information: </a:t>
            </a:r>
            <a:r>
              <a:rPr lang="en-US" dirty="0"/>
              <a:t>The network identification of the applying terminal, the system code of the employee who requested that information, the day and time of attempt and the type of attempt.</a:t>
            </a:r>
            <a:endParaRPr lang="en-US" dirty="0"/>
          </a:p>
        </p:txBody>
      </p:sp>
      <p:sp>
        <p:nvSpPr>
          <p:cNvPr id="9" name="Content Placeholder 3"/>
          <p:cNvSpPr txBox="1">
            <a:spLocks/>
          </p:cNvSpPr>
          <p:nvPr/>
        </p:nvSpPr>
        <p:spPr>
          <a:xfrm>
            <a:off x="6869546" y="4379191"/>
            <a:ext cx="2237509" cy="12954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endParaRPr lang="en-US" i="1" dirty="0" smtClean="0"/>
          </a:p>
          <a:p>
            <a:r>
              <a:rPr lang="en-US" i="1" dirty="0"/>
              <a:t>Integrity</a:t>
            </a:r>
            <a:endParaRPr lang="en-US" dirty="0"/>
          </a:p>
        </p:txBody>
      </p:sp>
    </p:spTree>
    <p:extLst>
      <p:ext uri="{BB962C8B-B14F-4D97-AF65-F5344CB8AC3E}">
        <p14:creationId xmlns:p14="http://schemas.microsoft.com/office/powerpoint/2010/main" val="100131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xEl>
                                              <p:charRg st="1" end="11"/>
                                            </p:txEl>
                                          </p:spTgt>
                                        </p:tgtEl>
                                        <p:attrNameLst>
                                          <p:attrName>style.visibility</p:attrName>
                                        </p:attrNameLst>
                                      </p:cBhvr>
                                      <p:to>
                                        <p:strVal val="visible"/>
                                      </p:to>
                                    </p:set>
                                    <p:animEffect transition="in" filter="wipe(down)">
                                      <p:cBhvr>
                                        <p:cTn id="13" dur="500"/>
                                        <p:tgtEl>
                                          <p:spTgt spid="7">
                                            <p:txEl>
                                              <p:charRg st="1" end="1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90"/>
                                          </p:val>
                                        </p:tav>
                                        <p:tav tm="100000">
                                          <p:val>
                                            <p:fltVal val="0"/>
                                          </p:val>
                                        </p:tav>
                                      </p:tavLst>
                                    </p:anim>
                                    <p:animEffect transition="in" filter="fade">
                                      <p:cBhvr>
                                        <p:cTn id="2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09600" y="152400"/>
            <a:ext cx="8153400" cy="1143000"/>
          </a:xfrm>
        </p:spPr>
        <p:txBody>
          <a:bodyPr/>
          <a:lstStyle/>
          <a:p>
            <a:pPr algn="l"/>
            <a:r>
              <a:rPr lang="en-US" sz="4800" dirty="0"/>
              <a:t>Software quality factors</a:t>
            </a:r>
            <a:endParaRPr lang="en-US" dirty="0"/>
          </a:p>
        </p:txBody>
      </p:sp>
      <p:sp>
        <p:nvSpPr>
          <p:cNvPr id="6" name="Content Placeholder 2"/>
          <p:cNvSpPr>
            <a:spLocks noGrp="1"/>
          </p:cNvSpPr>
          <p:nvPr>
            <p:ph sz="quarter" idx="13"/>
          </p:nvPr>
        </p:nvSpPr>
        <p:spPr>
          <a:xfrm>
            <a:off x="228600" y="1600200"/>
            <a:ext cx="6019800" cy="1600200"/>
          </a:xfrm>
        </p:spPr>
        <p:txBody>
          <a:bodyPr>
            <a:normAutofit/>
          </a:bodyPr>
          <a:lstStyle/>
          <a:p>
            <a:pPr algn="just"/>
            <a:r>
              <a:rPr lang="en-US" dirty="0"/>
              <a:t>The “Super-Lab” sub-system that deals with billing patients for their tests may be eventually used as a subsystem in the “physiotherapy center” software package.</a:t>
            </a:r>
            <a:endParaRPr lang="en-US" dirty="0"/>
          </a:p>
        </p:txBody>
      </p:sp>
      <p:sp>
        <p:nvSpPr>
          <p:cNvPr id="7" name="Content Placeholder 3"/>
          <p:cNvSpPr>
            <a:spLocks noGrp="1"/>
          </p:cNvSpPr>
          <p:nvPr>
            <p:ph sz="quarter" idx="14"/>
          </p:nvPr>
        </p:nvSpPr>
        <p:spPr>
          <a:xfrm>
            <a:off x="6553200" y="1676400"/>
            <a:ext cx="2438400" cy="1295400"/>
          </a:xfrm>
        </p:spPr>
        <p:txBody>
          <a:bodyPr>
            <a:normAutofit/>
          </a:bodyPr>
          <a:lstStyle/>
          <a:p>
            <a:endParaRPr lang="en-US" i="1" dirty="0" smtClean="0"/>
          </a:p>
          <a:p>
            <a:r>
              <a:rPr lang="en-US" i="1" dirty="0"/>
              <a:t>Reusability</a:t>
            </a:r>
            <a:endParaRPr lang="en-US" dirty="0"/>
          </a:p>
        </p:txBody>
      </p:sp>
      <p:sp>
        <p:nvSpPr>
          <p:cNvPr id="8" name="Content Placeholder 2"/>
          <p:cNvSpPr txBox="1">
            <a:spLocks/>
          </p:cNvSpPr>
          <p:nvPr/>
        </p:nvSpPr>
        <p:spPr>
          <a:xfrm>
            <a:off x="304800" y="4226790"/>
            <a:ext cx="6248400" cy="1201305"/>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r>
              <a:rPr lang="en-US" dirty="0"/>
              <a:t>The different system components should be kept so simple as possible, and very well documented.</a:t>
            </a:r>
          </a:p>
        </p:txBody>
      </p:sp>
      <p:sp>
        <p:nvSpPr>
          <p:cNvPr id="9" name="Content Placeholder 3"/>
          <p:cNvSpPr txBox="1">
            <a:spLocks/>
          </p:cNvSpPr>
          <p:nvPr/>
        </p:nvSpPr>
        <p:spPr>
          <a:xfrm>
            <a:off x="6844146" y="3962400"/>
            <a:ext cx="2237509" cy="12954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endParaRPr lang="en-US" i="1" dirty="0" smtClean="0"/>
          </a:p>
          <a:p>
            <a:r>
              <a:rPr lang="en-US" i="1" dirty="0"/>
              <a:t>Correctness</a:t>
            </a:r>
            <a:endParaRPr lang="en-US" dirty="0"/>
          </a:p>
        </p:txBody>
      </p:sp>
    </p:spTree>
    <p:extLst>
      <p:ext uri="{BB962C8B-B14F-4D97-AF65-F5344CB8AC3E}">
        <p14:creationId xmlns:p14="http://schemas.microsoft.com/office/powerpoint/2010/main" val="165421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7">
                                            <p:txEl>
                                              <p:charRg st="1" end="13"/>
                                            </p:txEl>
                                          </p:spTgt>
                                        </p:tgtEl>
                                        <p:attrNameLst>
                                          <p:attrName>style.visibility</p:attrName>
                                        </p:attrNameLst>
                                      </p:cBhvr>
                                      <p:to>
                                        <p:strVal val="visible"/>
                                      </p:to>
                                    </p:set>
                                    <p:animEffect transition="in" filter="fade">
                                      <p:cBhvr>
                                        <p:cTn id="13" dur="2000"/>
                                        <p:tgtEl>
                                          <p:spTgt spid="7">
                                            <p:txEl>
                                              <p:charRg st="1" end="13"/>
                                            </p:txEl>
                                          </p:spTgt>
                                        </p:tgtEl>
                                      </p:cBhvr>
                                    </p:animEffect>
                                    <p:anim calcmode="lin" valueType="num">
                                      <p:cBhvr>
                                        <p:cTn id="14" dur="2000" fill="hold"/>
                                        <p:tgtEl>
                                          <p:spTgt spid="7">
                                            <p:txEl>
                                              <p:charRg st="1" end="13"/>
                                            </p:txEl>
                                          </p:spTgt>
                                        </p:tgtEl>
                                        <p:attrNameLst>
                                          <p:attrName>ppt_w</p:attrName>
                                        </p:attrNameLst>
                                      </p:cBhvr>
                                      <p:tavLst>
                                        <p:tav tm="0" fmla="#ppt_w*sin(2.5*pi*$)">
                                          <p:val>
                                            <p:fltVal val="0"/>
                                          </p:val>
                                        </p:tav>
                                        <p:tav tm="100000">
                                          <p:val>
                                            <p:fltVal val="1"/>
                                          </p:val>
                                        </p:tav>
                                      </p:tavLst>
                                    </p:anim>
                                    <p:anim calcmode="lin" valueType="num">
                                      <p:cBhvr>
                                        <p:cTn id="15" dur="2000" fill="hold"/>
                                        <p:tgtEl>
                                          <p:spTgt spid="7">
                                            <p:txEl>
                                              <p:charRg st="1" end="13"/>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09600" y="152400"/>
            <a:ext cx="8153400" cy="1143000"/>
          </a:xfrm>
        </p:spPr>
        <p:txBody>
          <a:bodyPr/>
          <a:lstStyle/>
          <a:p>
            <a:pPr algn="l"/>
            <a:r>
              <a:rPr lang="en-US" sz="4800" dirty="0"/>
              <a:t>Software quality factors</a:t>
            </a:r>
            <a:endParaRPr lang="en-US" dirty="0"/>
          </a:p>
        </p:txBody>
      </p:sp>
      <p:sp>
        <p:nvSpPr>
          <p:cNvPr id="6" name="Content Placeholder 2"/>
          <p:cNvSpPr>
            <a:spLocks noGrp="1"/>
          </p:cNvSpPr>
          <p:nvPr>
            <p:ph sz="quarter" idx="13"/>
          </p:nvPr>
        </p:nvSpPr>
        <p:spPr>
          <a:xfrm>
            <a:off x="228600" y="1600200"/>
            <a:ext cx="6019800" cy="2057400"/>
          </a:xfrm>
        </p:spPr>
        <p:txBody>
          <a:bodyPr>
            <a:normAutofit fontScale="92500"/>
          </a:bodyPr>
          <a:lstStyle/>
          <a:p>
            <a:pPr algn="just"/>
            <a:r>
              <a:rPr lang="en-US" dirty="0"/>
              <a:t>The software system should be able to serve 12 workstations and 8 automatic testing machines with a single model AS20 server and a cs25 communication server that will be able to serve 25 communication lines. This hardware system should conform to all availability </a:t>
            </a:r>
            <a:r>
              <a:rPr lang="en-US" dirty="0" smtClean="0"/>
              <a:t>requirements.</a:t>
            </a:r>
            <a:endParaRPr lang="en-US" dirty="0"/>
          </a:p>
        </p:txBody>
      </p:sp>
      <p:sp>
        <p:nvSpPr>
          <p:cNvPr id="7" name="Content Placeholder 3"/>
          <p:cNvSpPr>
            <a:spLocks noGrp="1"/>
          </p:cNvSpPr>
          <p:nvPr>
            <p:ph sz="quarter" idx="14"/>
          </p:nvPr>
        </p:nvSpPr>
        <p:spPr>
          <a:xfrm>
            <a:off x="6844146" y="1828800"/>
            <a:ext cx="2133600" cy="1295400"/>
          </a:xfrm>
        </p:spPr>
        <p:txBody>
          <a:bodyPr>
            <a:normAutofit/>
          </a:bodyPr>
          <a:lstStyle/>
          <a:p>
            <a:endParaRPr lang="en-US" i="1" dirty="0" smtClean="0"/>
          </a:p>
          <a:p>
            <a:r>
              <a:rPr lang="en-US" i="1" dirty="0"/>
              <a:t>Efficiency</a:t>
            </a:r>
            <a:endParaRPr lang="en-US" dirty="0"/>
          </a:p>
        </p:txBody>
      </p:sp>
      <p:sp>
        <p:nvSpPr>
          <p:cNvPr id="8" name="Content Placeholder 2"/>
          <p:cNvSpPr txBox="1">
            <a:spLocks/>
          </p:cNvSpPr>
          <p:nvPr/>
        </p:nvSpPr>
        <p:spPr>
          <a:xfrm>
            <a:off x="304800" y="4226790"/>
            <a:ext cx="6248400" cy="1201305"/>
          </a:xfrm>
          <a:prstGeom prst="rect">
            <a:avLst/>
          </a:prstGeom>
        </p:spPr>
        <p:txBody>
          <a:bodyPr vert="horz" lIns="91440" tIns="45720" rIns="91440" bIns="45720" rtlCol="0">
            <a:normAutofit fontScale="925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r>
              <a:rPr lang="en-US" dirty="0"/>
              <a:t>The “Super-Lab” software package developed for the Linux Operating System should be compatible for applications in a window NT environment.</a:t>
            </a:r>
          </a:p>
        </p:txBody>
      </p:sp>
      <p:sp>
        <p:nvSpPr>
          <p:cNvPr id="9" name="Content Placeholder 3"/>
          <p:cNvSpPr txBox="1">
            <a:spLocks/>
          </p:cNvSpPr>
          <p:nvPr/>
        </p:nvSpPr>
        <p:spPr>
          <a:xfrm>
            <a:off x="6844146" y="3962400"/>
            <a:ext cx="2237509" cy="12954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endParaRPr lang="en-US" i="1" dirty="0" smtClean="0"/>
          </a:p>
          <a:p>
            <a:r>
              <a:rPr lang="en-US" i="1" dirty="0"/>
              <a:t>Portability</a:t>
            </a:r>
            <a:endParaRPr lang="en-US" dirty="0"/>
          </a:p>
        </p:txBody>
      </p:sp>
    </p:spTree>
    <p:extLst>
      <p:ext uri="{BB962C8B-B14F-4D97-AF65-F5344CB8AC3E}">
        <p14:creationId xmlns:p14="http://schemas.microsoft.com/office/powerpoint/2010/main" val="428022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7">
                                            <p:txEl>
                                              <p:charRg st="1" end="12"/>
                                            </p:txEl>
                                          </p:spTgt>
                                        </p:tgtEl>
                                        <p:attrNameLst>
                                          <p:attrName>style.visibility</p:attrName>
                                        </p:attrNameLst>
                                      </p:cBhvr>
                                      <p:to>
                                        <p:strVal val="visible"/>
                                      </p:to>
                                    </p:set>
                                    <p:anim calcmode="lin" valueType="num">
                                      <p:cBhvr>
                                        <p:cTn id="13" dur="1000" fill="hold"/>
                                        <p:tgtEl>
                                          <p:spTgt spid="7">
                                            <p:txEl>
                                              <p:charRg st="1" end="12"/>
                                            </p:txEl>
                                          </p:spTgt>
                                        </p:tgtEl>
                                        <p:attrNameLst>
                                          <p:attrName>ppt_w</p:attrName>
                                        </p:attrNameLst>
                                      </p:cBhvr>
                                      <p:tavLst>
                                        <p:tav tm="0">
                                          <p:val>
                                            <p:fltVal val="0"/>
                                          </p:val>
                                        </p:tav>
                                        <p:tav tm="100000">
                                          <p:val>
                                            <p:strVal val="#ppt_w"/>
                                          </p:val>
                                        </p:tav>
                                      </p:tavLst>
                                    </p:anim>
                                    <p:anim calcmode="lin" valueType="num">
                                      <p:cBhvr>
                                        <p:cTn id="14" dur="1000" fill="hold"/>
                                        <p:tgtEl>
                                          <p:spTgt spid="7">
                                            <p:txEl>
                                              <p:charRg st="1" end="12"/>
                                            </p:txEl>
                                          </p:spTgt>
                                        </p:tgtEl>
                                        <p:attrNameLst>
                                          <p:attrName>ppt_h</p:attrName>
                                        </p:attrNameLst>
                                      </p:cBhvr>
                                      <p:tavLst>
                                        <p:tav tm="0">
                                          <p:val>
                                            <p:fltVal val="0"/>
                                          </p:val>
                                        </p:tav>
                                        <p:tav tm="100000">
                                          <p:val>
                                            <p:strVal val="#ppt_h"/>
                                          </p:val>
                                        </p:tav>
                                      </p:tavLst>
                                    </p:anim>
                                    <p:anim calcmode="lin" valueType="num">
                                      <p:cBhvr>
                                        <p:cTn id="15" dur="1000" fill="hold"/>
                                        <p:tgtEl>
                                          <p:spTgt spid="7">
                                            <p:txEl>
                                              <p:charRg st="1" end="12"/>
                                            </p:txEl>
                                          </p:spTgt>
                                        </p:tgtEl>
                                        <p:attrNameLst>
                                          <p:attrName>style.rotation</p:attrName>
                                        </p:attrNameLst>
                                      </p:cBhvr>
                                      <p:tavLst>
                                        <p:tav tm="0">
                                          <p:val>
                                            <p:fltVal val="90"/>
                                          </p:val>
                                        </p:tav>
                                        <p:tav tm="100000">
                                          <p:val>
                                            <p:fltVal val="0"/>
                                          </p:val>
                                        </p:tav>
                                      </p:tavLst>
                                    </p:anim>
                                    <p:animEffect transition="in" filter="fade">
                                      <p:cBhvr>
                                        <p:cTn id="16" dur="1000"/>
                                        <p:tgtEl>
                                          <p:spTgt spid="7">
                                            <p:txEl>
                                              <p:charRg st="1" end="1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1000" fill="hold"/>
                                        <p:tgtEl>
                                          <p:spTgt spid="9"/>
                                        </p:tgtEl>
                                        <p:attrNameLst>
                                          <p:attrName>ppt_w</p:attrName>
                                        </p:attrNameLst>
                                      </p:cBhvr>
                                      <p:tavLst>
                                        <p:tav tm="0">
                                          <p:val>
                                            <p:fltVal val="0"/>
                                          </p:val>
                                        </p:tav>
                                        <p:tav tm="100000">
                                          <p:val>
                                            <p:strVal val="#ppt_w"/>
                                          </p:val>
                                        </p:tav>
                                      </p:tavLst>
                                    </p:anim>
                                    <p:anim calcmode="lin" valueType="num">
                                      <p:cBhvr>
                                        <p:cTn id="29" dur="1000" fill="hold"/>
                                        <p:tgtEl>
                                          <p:spTgt spid="9"/>
                                        </p:tgtEl>
                                        <p:attrNameLst>
                                          <p:attrName>ppt_h</p:attrName>
                                        </p:attrNameLst>
                                      </p:cBhvr>
                                      <p:tavLst>
                                        <p:tav tm="0">
                                          <p:val>
                                            <p:fltVal val="0"/>
                                          </p:val>
                                        </p:tav>
                                        <p:tav tm="100000">
                                          <p:val>
                                            <p:strVal val="#ppt_h"/>
                                          </p:val>
                                        </p:tav>
                                      </p:tavLst>
                                    </p:anim>
                                    <p:anim calcmode="lin" valueType="num">
                                      <p:cBhvr>
                                        <p:cTn id="30" dur="1000" fill="hold"/>
                                        <p:tgtEl>
                                          <p:spTgt spid="9"/>
                                        </p:tgtEl>
                                        <p:attrNameLst>
                                          <p:attrName>style.rotation</p:attrName>
                                        </p:attrNameLst>
                                      </p:cBhvr>
                                      <p:tavLst>
                                        <p:tav tm="0">
                                          <p:val>
                                            <p:fltVal val="90"/>
                                          </p:val>
                                        </p:tav>
                                        <p:tav tm="100000">
                                          <p:val>
                                            <p:fltVal val="0"/>
                                          </p:val>
                                        </p:tav>
                                      </p:tavLst>
                                    </p:anim>
                                    <p:animEffect transition="in" filter="fade">
                                      <p:cBhvr>
                                        <p:cTn id="3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p:bldP spid="9" grpId="0"/>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527</TotalTime>
  <Words>708</Words>
  <Application>Microsoft Office PowerPoint</Application>
  <PresentationFormat>On-screen Show (4:3)</PresentationFormat>
  <Paragraphs>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Slipstream</vt:lpstr>
      <vt:lpstr>Software Quality Assurance</vt:lpstr>
      <vt:lpstr>Software quality factors</vt:lpstr>
      <vt:lpstr>Software quality factors</vt:lpstr>
      <vt:lpstr>Software quality factors</vt:lpstr>
      <vt:lpstr>Software quality factors</vt:lpstr>
      <vt:lpstr>Software quality factors</vt:lpstr>
      <vt:lpstr>Software quality factors</vt:lpstr>
      <vt:lpstr>Software quality factors</vt:lpstr>
      <vt:lpstr>Software quality factors</vt:lpstr>
      <vt:lpstr>End of Tutorial 2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Quality Assurance</dc:title>
  <dc:creator>Husnain Khan</dc:creator>
  <cp:lastModifiedBy>hanif</cp:lastModifiedBy>
  <cp:revision>20</cp:revision>
  <dcterms:created xsi:type="dcterms:W3CDTF">2012-09-18T14:44:10Z</dcterms:created>
  <dcterms:modified xsi:type="dcterms:W3CDTF">2012-09-26T10:52:15Z</dcterms:modified>
</cp:coreProperties>
</file>