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B85A8A-045D-4226-AFAF-A1EFBDBB727E}"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US"/>
        </a:p>
      </dgm:t>
    </dgm:pt>
    <dgm:pt modelId="{37221840-7F31-4F68-97BF-FB4128F6C3BF}">
      <dgm:prSet/>
      <dgm:spPr/>
      <dgm:t>
        <a:bodyPr/>
        <a:lstStyle/>
        <a:p>
          <a:pPr rtl="0"/>
          <a:r>
            <a:rPr lang="en-US" dirty="0" smtClean="0"/>
            <a:t>END of Tutorial 1</a:t>
          </a:r>
          <a:endParaRPr lang="en-US" dirty="0"/>
        </a:p>
      </dgm:t>
    </dgm:pt>
    <dgm:pt modelId="{53E46097-4215-48A1-B855-1FB749E6651B}" type="parTrans" cxnId="{62AF701A-6607-4FE9-A6CE-CE7FDF3A2F4A}">
      <dgm:prSet/>
      <dgm:spPr/>
      <dgm:t>
        <a:bodyPr/>
        <a:lstStyle/>
        <a:p>
          <a:endParaRPr lang="en-US"/>
        </a:p>
      </dgm:t>
    </dgm:pt>
    <dgm:pt modelId="{450F8C6B-E239-437B-A22F-B4A95EB97AC4}" type="sibTrans" cxnId="{62AF701A-6607-4FE9-A6CE-CE7FDF3A2F4A}">
      <dgm:prSet/>
      <dgm:spPr/>
      <dgm:t>
        <a:bodyPr/>
        <a:lstStyle/>
        <a:p>
          <a:endParaRPr lang="en-US"/>
        </a:p>
      </dgm:t>
    </dgm:pt>
    <dgm:pt modelId="{699442C6-C552-4DCD-8A4E-0B4E70825065}" type="pres">
      <dgm:prSet presAssocID="{8CB85A8A-045D-4226-AFAF-A1EFBDBB727E}" presName="compositeShape" presStyleCnt="0">
        <dgm:presLayoutVars>
          <dgm:chMax val="7"/>
          <dgm:dir/>
          <dgm:resizeHandles val="exact"/>
        </dgm:presLayoutVars>
      </dgm:prSet>
      <dgm:spPr/>
      <dgm:t>
        <a:bodyPr/>
        <a:lstStyle/>
        <a:p>
          <a:endParaRPr lang="en-US"/>
        </a:p>
      </dgm:t>
    </dgm:pt>
    <dgm:pt modelId="{BA76D999-9FA3-4EA2-8A48-231D86EA0E08}" type="pres">
      <dgm:prSet presAssocID="{37221840-7F31-4F68-97BF-FB4128F6C3BF}" presName="circ1TxSh" presStyleLbl="vennNode1" presStyleIdx="0" presStyleCnt="1"/>
      <dgm:spPr/>
      <dgm:t>
        <a:bodyPr/>
        <a:lstStyle/>
        <a:p>
          <a:endParaRPr lang="en-US"/>
        </a:p>
      </dgm:t>
    </dgm:pt>
  </dgm:ptLst>
  <dgm:cxnLst>
    <dgm:cxn modelId="{BF9A2199-E2FC-4858-84A8-74D6A8421715}" type="presOf" srcId="{8CB85A8A-045D-4226-AFAF-A1EFBDBB727E}" destId="{699442C6-C552-4DCD-8A4E-0B4E70825065}" srcOrd="0" destOrd="0" presId="urn:microsoft.com/office/officeart/2005/8/layout/venn1"/>
    <dgm:cxn modelId="{E13AD9D7-A89B-4528-B2AF-692019F467F8}" type="presOf" srcId="{37221840-7F31-4F68-97BF-FB4128F6C3BF}" destId="{BA76D999-9FA3-4EA2-8A48-231D86EA0E08}" srcOrd="0" destOrd="0" presId="urn:microsoft.com/office/officeart/2005/8/layout/venn1"/>
    <dgm:cxn modelId="{62AF701A-6607-4FE9-A6CE-CE7FDF3A2F4A}" srcId="{8CB85A8A-045D-4226-AFAF-A1EFBDBB727E}" destId="{37221840-7F31-4F68-97BF-FB4128F6C3BF}" srcOrd="0" destOrd="0" parTransId="{53E46097-4215-48A1-B855-1FB749E6651B}" sibTransId="{450F8C6B-E239-437B-A22F-B4A95EB97AC4}"/>
    <dgm:cxn modelId="{5B67BC58-93F9-4CDE-941C-9611DAA35C17}" type="presParOf" srcId="{699442C6-C552-4DCD-8A4E-0B4E70825065}" destId="{BA76D999-9FA3-4EA2-8A48-231D86EA0E08}"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76D999-9FA3-4EA2-8A48-231D86EA0E08}">
      <dsp:nvSpPr>
        <dsp:cNvPr id="0" name=""/>
        <dsp:cNvSpPr/>
      </dsp:nvSpPr>
      <dsp:spPr>
        <a:xfrm>
          <a:off x="1318418" y="0"/>
          <a:ext cx="5592763" cy="559276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889250" rtl="0">
            <a:lnSpc>
              <a:spcPct val="90000"/>
            </a:lnSpc>
            <a:spcBef>
              <a:spcPct val="0"/>
            </a:spcBef>
            <a:spcAft>
              <a:spcPct val="35000"/>
            </a:spcAft>
          </a:pPr>
          <a:r>
            <a:rPr lang="en-US" sz="6500" kern="1200" dirty="0" smtClean="0"/>
            <a:t>END of Tutorial 1</a:t>
          </a:r>
          <a:endParaRPr lang="en-US" sz="6500" kern="1200" dirty="0"/>
        </a:p>
      </dsp:txBody>
      <dsp:txXfrm>
        <a:off x="2137459" y="819041"/>
        <a:ext cx="3954681" cy="395468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57364"/>
            <a:ext cx="7772400" cy="1470025"/>
          </a:xfrm>
        </p:spPr>
        <p:txBody>
          <a:bodyPr anchor="ctr"/>
          <a:lstStyle>
            <a:lvl1pPr algn="r">
              <a:defRPr>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defRPr>
            </a:lvl1pPr>
          </a:lstStyle>
          <a:p>
            <a:r>
              <a:rPr kumimoji="0" lang="en-US" smtClean="0"/>
              <a:t>Click to edit Master title style</a:t>
            </a:r>
            <a:endParaRPr kumimoji="0" lang="en-US"/>
          </a:p>
        </p:txBody>
      </p:sp>
      <p:sp>
        <p:nvSpPr>
          <p:cNvPr id="3" name="Subtitle 2"/>
          <p:cNvSpPr>
            <a:spLocks noGrp="1"/>
          </p:cNvSpPr>
          <p:nvPr>
            <p:ph type="subTitle" idx="1"/>
          </p:nvPr>
        </p:nvSpPr>
        <p:spPr>
          <a:xfrm>
            <a:off x="2062792" y="3357562"/>
            <a:ext cx="6400800" cy="1752600"/>
          </a:xfrm>
        </p:spPr>
        <p:txBody>
          <a:bodyPr/>
          <a:lstStyle>
            <a:lvl1pPr marL="0" indent="0" algn="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009892A-0574-4753-B3B5-882803074C2D}" type="datetimeFigureOut">
              <a:rPr lang="en-US" smtClean="0"/>
              <a:pPr/>
              <a:t>26-Feb-12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00B4B-F5D2-44DD-9A19-A980681504E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2207747" y="1332379"/>
            <a:ext cx="6482858" cy="144000"/>
            <a:chOff x="2214546" y="1427612"/>
            <a:chExt cx="6482858" cy="144000"/>
          </a:xfrm>
        </p:grpSpPr>
        <p:sp>
          <p:nvSpPr>
            <p:cNvPr id="8" name="Chevron 7"/>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9" name="Rectangle 8"/>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600200"/>
            <a:ext cx="8229600" cy="482919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09892A-0574-4753-B3B5-882803074C2D}" type="datetimeFigureOut">
              <a:rPr lang="en-US" smtClean="0"/>
              <a:pPr/>
              <a:t>26-Feb-12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00B4B-F5D2-44DD-9A19-A980681504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5206" y="274638"/>
            <a:ext cx="1471594" cy="6154758"/>
          </a:xfrm>
        </p:spPr>
        <p:txBody>
          <a:bodyPr vert="eaVert"/>
          <a:lstStyle>
            <a:lvl1pPr>
              <a:defRPr>
                <a:effectLst>
                  <a:outerShdw blurRad="50800" dist="50800" dir="18900000" algn="tl" rotWithShape="0">
                    <a:srgbClr val="000000">
                      <a:alpha val="43137"/>
                    </a:srgbClr>
                  </a:outerShdw>
                </a:effectLst>
              </a:defRPr>
            </a:lvl1p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686568" cy="6154758"/>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09892A-0574-4753-B3B5-882803074C2D}" type="datetimeFigureOut">
              <a:rPr lang="en-US" smtClean="0"/>
              <a:pPr/>
              <a:t>26-Feb-12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00B4B-F5D2-44DD-9A19-A980681504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23"/>
          <p:cNvGrpSpPr/>
          <p:nvPr/>
        </p:nvGrpSpPr>
        <p:grpSpPr>
          <a:xfrm>
            <a:off x="2207747" y="1332379"/>
            <a:ext cx="6482858" cy="144000"/>
            <a:chOff x="2214546" y="1427612"/>
            <a:chExt cx="6482858" cy="144000"/>
          </a:xfrm>
        </p:grpSpPr>
        <p:sp>
          <p:nvSpPr>
            <p:cNvPr id="10" name="Chevron 9"/>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23" name="Rectangle 22"/>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09892A-0574-4753-B3B5-882803074C2D}" type="datetimeFigureOut">
              <a:rPr lang="en-US" smtClean="0"/>
              <a:pPr/>
              <a:t>26-Feb-12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00B4B-F5D2-44DD-9A19-A980681504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286113"/>
            <a:ext cx="7772400" cy="1362075"/>
          </a:xfrm>
        </p:spPr>
        <p:txBody>
          <a:bodyPr anchor="t"/>
          <a:lstStyle>
            <a:lvl1pPr algn="r">
              <a:defRPr sz="4000" b="0" cap="all">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1785926"/>
            <a:ext cx="7772400" cy="1500187"/>
          </a:xfrm>
        </p:spPr>
        <p:txBody>
          <a:bodyPr anchor="b"/>
          <a:lstStyle>
            <a:lvl1pPr marL="0" indent="0" algn="r">
              <a:buNone/>
              <a:defRPr sz="2000">
                <a:solidFill>
                  <a:schemeClr val="tx1">
                    <a:tint val="75000"/>
                  </a:schemeClr>
                </a:solidFill>
              </a:defRPr>
            </a:lvl1pPr>
            <a:lvl2pPr marL="457200" indent="0" algn="r">
              <a:buNone/>
              <a:defRPr sz="1800">
                <a:solidFill>
                  <a:schemeClr val="tx1">
                    <a:tint val="75000"/>
                  </a:schemeClr>
                </a:solidFill>
              </a:defRPr>
            </a:lvl2pPr>
            <a:lvl3pPr marL="914400" indent="0" algn="r">
              <a:buNone/>
              <a:defRPr sz="1600">
                <a:solidFill>
                  <a:schemeClr val="tx1">
                    <a:tint val="75000"/>
                  </a:schemeClr>
                </a:solidFill>
              </a:defRPr>
            </a:lvl3pPr>
            <a:lvl4pPr marL="1371600" indent="0" algn="r">
              <a:buNone/>
              <a:defRPr sz="1400">
                <a:solidFill>
                  <a:schemeClr val="tx1">
                    <a:tint val="75000"/>
                  </a:schemeClr>
                </a:solidFill>
              </a:defRPr>
            </a:lvl4pPr>
            <a:lvl5pPr marL="1828800" indent="0" algn="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09892A-0574-4753-B3B5-882803074C2D}" type="datetimeFigureOut">
              <a:rPr lang="en-US" smtClean="0"/>
              <a:pPr/>
              <a:t>26-Feb-12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00B4B-F5D2-44DD-9A19-A980681504E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2207747" y="1332379"/>
            <a:ext cx="6482858" cy="144000"/>
            <a:chOff x="2214546" y="1427612"/>
            <a:chExt cx="6482858" cy="144000"/>
          </a:xfrm>
        </p:grpSpPr>
        <p:sp>
          <p:nvSpPr>
            <p:cNvPr id="9" name="Chevron 8"/>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0" name="Rectangle 9"/>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09892A-0574-4753-B3B5-882803074C2D}" type="datetimeFigureOut">
              <a:rPr lang="en-US" smtClean="0"/>
              <a:pPr/>
              <a:t>26-Feb-12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100B4B-F5D2-44DD-9A19-A980681504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2207747" y="1332379"/>
            <a:ext cx="6482858" cy="144000"/>
            <a:chOff x="2214546" y="1427612"/>
            <a:chExt cx="6482858" cy="144000"/>
          </a:xfrm>
        </p:grpSpPr>
        <p:sp>
          <p:nvSpPr>
            <p:cNvPr id="11" name="Chevron 10"/>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2" name="Rectangle 11"/>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009892A-0574-4753-B3B5-882803074C2D}" type="datetimeFigureOut">
              <a:rPr lang="en-US" smtClean="0"/>
              <a:pPr/>
              <a:t>26-Feb-12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100B4B-F5D2-44DD-9A19-A980681504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2207747" y="1332379"/>
            <a:ext cx="6482858" cy="144000"/>
            <a:chOff x="2214546" y="1427612"/>
            <a:chExt cx="6482858" cy="144000"/>
          </a:xfrm>
        </p:grpSpPr>
        <p:sp>
          <p:nvSpPr>
            <p:cNvPr id="7" name="Chevron 6"/>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8" name="Rectangle 7"/>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009892A-0574-4753-B3B5-882803074C2D}" type="datetimeFigureOut">
              <a:rPr lang="en-US" smtClean="0"/>
              <a:pPr/>
              <a:t>26-Feb-12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100B4B-F5D2-44DD-9A19-A980681504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09892A-0574-4753-B3B5-882803074C2D}" type="datetimeFigureOut">
              <a:rPr lang="en-US" smtClean="0"/>
              <a:pPr/>
              <a:t>26-Feb-12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100B4B-F5D2-44DD-9A19-A980681504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0745" y="285728"/>
            <a:ext cx="5106055" cy="1162050"/>
          </a:xfrm>
        </p:spPr>
        <p:txBody>
          <a:bodyPr anchor="ctr">
            <a:normAutofit/>
          </a:bodyPr>
          <a:lstStyle>
            <a:lvl1pPr algn="ctr">
              <a:defRPr sz="3200" b="0" kern="1200" cap="all">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effectLst>
                  <a:outerShdw blurRad="44450" dist="41910" dir="3600000" algn="tl">
                    <a:srgbClr val="000000">
                      <a:alpha val="50000"/>
                    </a:srgbClr>
                  </a:outerShdw>
                </a:effectLst>
                <a:latin typeface="+mj-lt"/>
                <a:ea typeface="+mj-ea"/>
                <a:cs typeface="+mj-cs"/>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3575050" y="1446218"/>
            <a:ext cx="5111750" cy="46796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57201" y="285729"/>
            <a:ext cx="3008313" cy="5840435"/>
          </a:xfrm>
        </p:spPr>
        <p:txBody>
          <a:bodyPr anchor="b"/>
          <a:lstStyle>
            <a:lvl1pPr marL="0" indent="0">
              <a:spcAft>
                <a:spcPts val="0"/>
              </a:spcAft>
              <a:buNone/>
              <a:defRPr sz="1400"/>
            </a:lvl1pPr>
            <a:lvl2pPr marL="457200" indent="0">
              <a:spcAft>
                <a:spcPts val="0"/>
              </a:spcAft>
              <a:buNone/>
              <a:defRPr sz="1200"/>
            </a:lvl2pPr>
            <a:lvl3pPr marL="914400" indent="0">
              <a:spcAft>
                <a:spcPts val="0"/>
              </a:spcAft>
              <a:buNone/>
              <a:defRPr sz="1000"/>
            </a:lvl3pPr>
            <a:lvl4pPr marL="1371600" indent="0">
              <a:spcAft>
                <a:spcPts val="0"/>
              </a:spcAft>
              <a:buNone/>
              <a:defRPr sz="900"/>
            </a:lvl4pPr>
            <a:lvl5pPr marL="1828800" indent="0">
              <a:spcAft>
                <a:spcPts val="0"/>
              </a:spcAft>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09892A-0574-4753-B3B5-882803074C2D}" type="datetimeFigureOut">
              <a:rPr lang="en-US" smtClean="0"/>
              <a:pPr/>
              <a:t>26-Feb-12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100B4B-F5D2-44DD-9A19-A980681504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715272" y="615868"/>
            <a:ext cx="928694" cy="5813528"/>
          </a:xfrm>
        </p:spPr>
        <p:txBody>
          <a:bodyPr vert="eaVert" anchor="ctr">
            <a:normAutofit/>
          </a:bodyPr>
          <a:lstStyle>
            <a:lvl1pPr algn="l">
              <a:defRPr sz="2800" b="0" kern="1200" cap="all">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effectLst>
                  <a:outerShdw blurRad="44450" dist="41910" dir="18600000" algn="tl">
                    <a:srgbClr val="000000">
                      <a:alpha val="50000"/>
                    </a:srgbClr>
                  </a:outerShdw>
                </a:effectLst>
                <a:latin typeface="+mj-lt"/>
                <a:ea typeface="+mj-ea"/>
                <a:cs typeface="+mj-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714348" y="612777"/>
            <a:ext cx="6858048" cy="4745051"/>
          </a:xfrm>
          <a:ln w="38100" cap="flat" cmpd="sng" algn="ctr">
            <a:gradFill flip="none" rotWithShape="1">
              <a:gsLst>
                <a:gs pos="0">
                  <a:srgbClr val="000082"/>
                </a:gs>
                <a:gs pos="30000">
                  <a:srgbClr val="66008F"/>
                </a:gs>
                <a:gs pos="64999">
                  <a:srgbClr val="BA0066"/>
                </a:gs>
                <a:gs pos="89999">
                  <a:srgbClr val="FF0000"/>
                </a:gs>
                <a:gs pos="100000">
                  <a:srgbClr val="FF8200"/>
                </a:gs>
              </a:gsLst>
              <a:path path="rect">
                <a:fillToRect l="100000" t="100000"/>
              </a:path>
              <a:tileRect r="-100000" b="-100000"/>
            </a:gradFill>
            <a:prstDash val="solid"/>
          </a:ln>
          <a:effectLst>
            <a:outerShdw blurRad="38100" dist="50800" dir="5400000" algn="tl" rotWithShape="0">
              <a:srgbClr val="000000">
                <a:alpha val="50000"/>
              </a:srgbClr>
            </a:outerShdw>
          </a:effectLst>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714348" y="5500702"/>
            <a:ext cx="6858048" cy="92869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09892A-0574-4753-B3B5-882803074C2D}" type="datetimeFigureOut">
              <a:rPr lang="en-US" smtClean="0"/>
              <a:pPr/>
              <a:t>26-Feb-12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100B4B-F5D2-44DD-9A19-A980681504E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blipFill>
            <a:blip r:embed="rId13" cstate="print">
              <a:alphaModFix amt="30000"/>
              <a:duotone>
                <a:schemeClr val="accent1"/>
                <a:srgbClr val="FFFFFF"/>
              </a:duotone>
            </a:blip>
            <a:tile tx="0" ty="0" sx="100000" sy="100000" flip="none" algn="tl"/>
          </a:blipFill>
          <a:ln w="25400" cap="flat" cmpd="sng" algn="ctr">
            <a:noFill/>
            <a:prstDash val="solid"/>
          </a:ln>
          <a:effectLst/>
        </p:spPr>
        <p:style>
          <a:lnRef idx="2">
            <a:schemeClr val="accent1"/>
          </a:lnRef>
          <a:fillRef idx="1">
            <a:schemeClr val="accent1"/>
          </a:fillRef>
          <a:effectRef idx="0">
            <a:schemeClr val="accent1"/>
          </a:effectRef>
          <a:fontRef idx="minor">
            <a:schemeClr val="lt1"/>
          </a:fontRef>
        </p:style>
        <p:txBody>
          <a:bodyPr rtlCol="0" anchor="ctr"/>
          <a:lstStyle/>
          <a:p>
            <a:pPr marL="0" algn="ctr" rtl="0" eaLnBrk="1" latinLnBrk="0" hangingPunct="1"/>
            <a:endParaRPr kumimoji="0" lang="zh-CN" altLang="en-US" kern="1200">
              <a:solidFill>
                <a:schemeClr val="lt1"/>
              </a:solidFill>
              <a:latin typeface="+mn-lt"/>
              <a:ea typeface="+mn-ea"/>
              <a:cs typeface="+mn-cs"/>
            </a:endParaRPr>
          </a:p>
        </p:txBody>
      </p:sp>
      <p:grpSp>
        <p:nvGrpSpPr>
          <p:cNvPr id="8" name="Group 17"/>
          <p:cNvGrpSpPr/>
          <p:nvPr/>
        </p:nvGrpSpPr>
        <p:grpSpPr>
          <a:xfrm>
            <a:off x="0" y="6570024"/>
            <a:ext cx="9144000" cy="288000"/>
            <a:chOff x="0" y="6353387"/>
            <a:chExt cx="9144000" cy="361763"/>
          </a:xfrm>
        </p:grpSpPr>
        <p:grpSp>
          <p:nvGrpSpPr>
            <p:cNvPr id="9" name="Group 16"/>
            <p:cNvGrpSpPr/>
            <p:nvPr/>
          </p:nvGrpSpPr>
          <p:grpSpPr>
            <a:xfrm>
              <a:off x="0" y="6353387"/>
              <a:ext cx="8756597" cy="360000"/>
              <a:chOff x="1" y="6353387"/>
              <a:chExt cx="8756597" cy="360000"/>
            </a:xfrm>
          </p:grpSpPr>
          <p:sp>
            <p:nvSpPr>
              <p:cNvPr id="10" name="Freeform 9"/>
              <p:cNvSpPr/>
              <p:nvPr userDrawn="1"/>
            </p:nvSpPr>
            <p:spPr>
              <a:xfrm>
                <a:off x="1" y="6533387"/>
                <a:ext cx="8756597" cy="180000"/>
              </a:xfrm>
              <a:custGeom>
                <a:avLst/>
                <a:gdLst/>
                <a:ahLst/>
                <a:cxnLst/>
                <a:rect l="0" t="0" r="0" b="0"/>
                <a:pathLst>
                  <a:path w="7867650" h="177288">
                    <a:moveTo>
                      <a:pt x="7867650" y="177288"/>
                    </a:moveTo>
                    <a:lnTo>
                      <a:pt x="0" y="171450"/>
                    </a:lnTo>
                    <a:lnTo>
                      <a:pt x="0" y="0"/>
                    </a:lnTo>
                    <a:lnTo>
                      <a:pt x="7753350" y="0"/>
                    </a:lnTo>
                    <a:close/>
                  </a:path>
                </a:pathLst>
              </a:custGeom>
              <a:gradFill flip="none" rotWithShape="1">
                <a:gsLst>
                  <a:gs pos="25000">
                    <a:schemeClr val="accent1">
                      <a:shade val="50000"/>
                      <a:alpha val="75000"/>
                    </a:schemeClr>
                  </a:gs>
                  <a:gs pos="100000">
                    <a:schemeClr val="accent1">
                      <a:tint val="40000"/>
                      <a:alpha val="5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11" name="Freeform 10"/>
              <p:cNvSpPr/>
              <p:nvPr userDrawn="1"/>
            </p:nvSpPr>
            <p:spPr>
              <a:xfrm flipV="1">
                <a:off x="1" y="6353387"/>
                <a:ext cx="8756597" cy="180000"/>
              </a:xfrm>
              <a:custGeom>
                <a:avLst/>
                <a:gdLst/>
                <a:ahLst/>
                <a:cxnLst/>
                <a:rect l="0" t="0" r="0" b="0"/>
                <a:pathLst>
                  <a:path w="7867650" h="177288">
                    <a:moveTo>
                      <a:pt x="7867650" y="177288"/>
                    </a:moveTo>
                    <a:lnTo>
                      <a:pt x="0" y="171450"/>
                    </a:lnTo>
                    <a:lnTo>
                      <a:pt x="0" y="0"/>
                    </a:lnTo>
                    <a:lnTo>
                      <a:pt x="7753350" y="0"/>
                    </a:lnTo>
                    <a:close/>
                  </a:path>
                </a:pathLst>
              </a:custGeom>
              <a:gradFill flip="none" rotWithShape="1">
                <a:gsLst>
                  <a:gs pos="25000">
                    <a:schemeClr val="accent1">
                      <a:shade val="75000"/>
                      <a:alpha val="75000"/>
                    </a:schemeClr>
                  </a:gs>
                  <a:gs pos="100000">
                    <a:schemeClr val="accent1">
                      <a:tint val="40000"/>
                      <a:alpha val="5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grpSp>
          <p:nvGrpSpPr>
            <p:cNvPr id="15" name="Group 15"/>
            <p:cNvGrpSpPr/>
            <p:nvPr/>
          </p:nvGrpSpPr>
          <p:grpSpPr>
            <a:xfrm>
              <a:off x="8640700" y="6354583"/>
              <a:ext cx="503300" cy="360567"/>
              <a:chOff x="8640700" y="6354583"/>
              <a:chExt cx="503300" cy="360567"/>
            </a:xfrm>
          </p:grpSpPr>
          <p:sp>
            <p:nvSpPr>
              <p:cNvPr id="12" name="Chevron 11"/>
              <p:cNvSpPr/>
              <p:nvPr userDrawn="1"/>
            </p:nvSpPr>
            <p:spPr>
              <a:xfrm flipH="1">
                <a:off x="8640700" y="6354583"/>
                <a:ext cx="249884" cy="360000"/>
              </a:xfrm>
              <a:prstGeom prst="chevron">
                <a:avLst>
                  <a:gd name="adj" fmla="val 50000"/>
                </a:avLst>
              </a:prstGeom>
              <a:gradFill flip="none" rotWithShape="1">
                <a:gsLst>
                  <a:gs pos="0">
                    <a:schemeClr val="accent1">
                      <a:alpha val="60000"/>
                    </a:schemeClr>
                  </a:gs>
                  <a:gs pos="100000">
                    <a:schemeClr val="accent1"/>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3" name="Chevron 12"/>
              <p:cNvSpPr/>
              <p:nvPr userDrawn="1"/>
            </p:nvSpPr>
            <p:spPr>
              <a:xfrm flipH="1">
                <a:off x="8767248" y="6355150"/>
                <a:ext cx="249884" cy="360000"/>
              </a:xfrm>
              <a:prstGeom prst="chevron">
                <a:avLst>
                  <a:gd name="adj" fmla="val 50000"/>
                </a:avLst>
              </a:prstGeom>
              <a:gradFill flip="none" rotWithShape="1">
                <a:gsLst>
                  <a:gs pos="0">
                    <a:schemeClr val="accent1"/>
                  </a:gs>
                  <a:gs pos="100000">
                    <a:schemeClr val="accent1">
                      <a:shade val="7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4" name="Chevron 13"/>
              <p:cNvSpPr/>
              <p:nvPr userDrawn="1"/>
            </p:nvSpPr>
            <p:spPr>
              <a:xfrm flipH="1">
                <a:off x="8894116" y="6355000"/>
                <a:ext cx="249884" cy="360000"/>
              </a:xfrm>
              <a:prstGeom prst="chevron">
                <a:avLst>
                  <a:gd name="adj" fmla="val 50000"/>
                </a:avLst>
              </a:prstGeom>
              <a:gradFill flip="none" rotWithShape="1">
                <a:gsLst>
                  <a:gs pos="0">
                    <a:schemeClr val="accent1">
                      <a:shade val="75000"/>
                    </a:schemeClr>
                  </a:gs>
                  <a:gs pos="100000">
                    <a:schemeClr val="accent1">
                      <a:shade val="50000"/>
                      <a:shade val="2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grpSp>
      </p:grpSp>
      <p:sp>
        <p:nvSpPr>
          <p:cNvPr id="2" name="Title Placeholder 1"/>
          <p:cNvSpPr>
            <a:spLocks noGrp="1"/>
          </p:cNvSpPr>
          <p:nvPr>
            <p:ph type="title"/>
          </p:nvPr>
        </p:nvSpPr>
        <p:spPr>
          <a:xfrm>
            <a:off x="457200" y="274638"/>
            <a:ext cx="8229600" cy="1143000"/>
          </a:xfrm>
          <a:prstGeom prst="rect">
            <a:avLst/>
          </a:prstGeom>
        </p:spPr>
        <p:txBody>
          <a:bodyPr vert="horz" rtlCol="0" anchor="ctr">
            <a:normAutofit/>
            <a:scene3d>
              <a:camera prst="orthographicFront"/>
              <a:lightRig rig="threePt" dir="tl">
                <a:rot lat="0" lon="0" rev="7200000"/>
              </a:lightRig>
            </a:scene3d>
            <a:sp3d contourW="6350">
              <a:contourClr>
                <a:schemeClr val="accent1"/>
              </a:contourClr>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0" y="6570000"/>
            <a:ext cx="1643042" cy="288000"/>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A009892A-0574-4753-B3B5-882803074C2D}" type="datetimeFigureOut">
              <a:rPr lang="en-US" smtClean="0"/>
              <a:pPr/>
              <a:t>26-Feb-12</a:t>
            </a:fld>
            <a:endParaRPr lang="en-US"/>
          </a:p>
        </p:txBody>
      </p:sp>
      <p:sp>
        <p:nvSpPr>
          <p:cNvPr id="5" name="Footer Placeholder 4"/>
          <p:cNvSpPr>
            <a:spLocks noGrp="1"/>
          </p:cNvSpPr>
          <p:nvPr>
            <p:ph type="ftr" sz="quarter" idx="3"/>
          </p:nvPr>
        </p:nvSpPr>
        <p:spPr>
          <a:xfrm>
            <a:off x="1643042" y="6570000"/>
            <a:ext cx="4214842" cy="288000"/>
          </a:xfrm>
          <a:prstGeom prst="rect">
            <a:avLst/>
          </a:prstGeom>
        </p:spPr>
        <p:txBody>
          <a:bodyPr vert="horz" rtlCol="0" anchor="ctr"/>
          <a:lstStyle>
            <a:lvl1pPr algn="l" eaLnBrk="1" latinLnBrk="0" hangingPunct="1">
              <a:defRPr kumimoji="0" sz="1200">
                <a:solidFill>
                  <a:schemeClr val="tx1">
                    <a:tint val="85000"/>
                  </a:schemeClr>
                </a:solidFill>
              </a:defRPr>
            </a:lvl1pPr>
          </a:lstStyle>
          <a:p>
            <a:endParaRPr lang="en-US"/>
          </a:p>
        </p:txBody>
      </p:sp>
      <p:sp>
        <p:nvSpPr>
          <p:cNvPr id="6" name="Slide Number Placeholder 5"/>
          <p:cNvSpPr>
            <a:spLocks noGrp="1"/>
          </p:cNvSpPr>
          <p:nvPr>
            <p:ph type="sldNum" sz="quarter" idx="4"/>
          </p:nvPr>
        </p:nvSpPr>
        <p:spPr>
          <a:xfrm>
            <a:off x="8572528" y="6570000"/>
            <a:ext cx="571472" cy="288000"/>
          </a:xfrm>
          <a:prstGeom prst="rect">
            <a:avLst/>
          </a:prstGeom>
        </p:spPr>
        <p:txBody>
          <a:bodyPr vert="horz" rtlCol="0" anchor="ctr"/>
          <a:lstStyle>
            <a:lvl1pPr algn="ctr" eaLnBrk="1" latinLnBrk="0" hangingPunct="1">
              <a:defRPr kumimoji="0" sz="1200">
                <a:solidFill>
                  <a:schemeClr val="tx1">
                    <a:tint val="95000"/>
                  </a:schemeClr>
                </a:solidFill>
              </a:defRPr>
            </a:lvl1pPr>
          </a:lstStyle>
          <a:p>
            <a:fld id="{35100B4B-F5D2-44DD-9A19-A980681504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eaLnBrk="1" latinLnBrk="0" hangingPunct="1">
        <a:spcBef>
          <a:spcPct val="0"/>
        </a:spcBef>
        <a:buNone/>
        <a:defRPr kumimoji="0" lang="zh-CN" altLang="en-US" sz="4400" b="1" kern="1200" dirty="0">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5400000" scaled="1"/>
            <a:tileRect/>
          </a:gradFill>
          <a:effectLst>
            <a:outerShdw blurRad="44450" dist="41910" dir="3600000" algn="tl">
              <a:srgbClr val="000000">
                <a:alpha val="5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60000"/>
        <a:buFont typeface="Wingdings 2"/>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anif.ksu@hot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772400" cy="1470025"/>
          </a:xfrm>
        </p:spPr>
        <p:txBody>
          <a:bodyPr/>
          <a:lstStyle/>
          <a:p>
            <a:pPr algn="ctr"/>
            <a:r>
              <a:rPr lang="en-US" dirty="0" smtClean="0">
                <a:solidFill>
                  <a:schemeClr val="tx1"/>
                </a:solidFill>
              </a:rPr>
              <a:t>Introduction to MS Project 2007</a:t>
            </a:r>
            <a:endParaRPr lang="en-US" dirty="0">
              <a:solidFill>
                <a:schemeClr val="tx1"/>
              </a:solidFill>
            </a:endParaRPr>
          </a:p>
        </p:txBody>
      </p:sp>
      <p:sp>
        <p:nvSpPr>
          <p:cNvPr id="3" name="Subtitle 2"/>
          <p:cNvSpPr>
            <a:spLocks noGrp="1"/>
          </p:cNvSpPr>
          <p:nvPr>
            <p:ph type="subTitle" idx="1"/>
          </p:nvPr>
        </p:nvSpPr>
        <p:spPr>
          <a:xfrm>
            <a:off x="1524000" y="2438400"/>
            <a:ext cx="6400800" cy="2743200"/>
          </a:xfrm>
        </p:spPr>
        <p:txBody>
          <a:bodyPr>
            <a:normAutofit/>
          </a:bodyPr>
          <a:lstStyle/>
          <a:p>
            <a:pPr algn="ctr"/>
            <a:r>
              <a:rPr lang="en-US" dirty="0" smtClean="0">
                <a:solidFill>
                  <a:schemeClr val="tx1"/>
                </a:solidFill>
              </a:rPr>
              <a:t>Tutorial 1</a:t>
            </a:r>
          </a:p>
          <a:p>
            <a:pPr algn="ctr"/>
            <a:r>
              <a:rPr lang="en-US" dirty="0" smtClean="0">
                <a:solidFill>
                  <a:schemeClr val="tx1"/>
                </a:solidFill>
              </a:rPr>
              <a:t>Instructor: Hanif Ullah</a:t>
            </a:r>
          </a:p>
          <a:p>
            <a:pPr algn="ctr"/>
            <a:r>
              <a:rPr lang="en-US" dirty="0" smtClean="0">
                <a:solidFill>
                  <a:schemeClr val="tx1"/>
                </a:solidFill>
              </a:rPr>
              <a:t>Email ID: </a:t>
            </a:r>
            <a:r>
              <a:rPr lang="en-US" dirty="0" smtClean="0">
                <a:solidFill>
                  <a:schemeClr val="tx1"/>
                </a:solidFill>
                <a:hlinkClick r:id="rId2"/>
              </a:rPr>
              <a:t>hanif.ksu@hotmail.com</a:t>
            </a:r>
            <a:endParaRPr lang="en-US" dirty="0" smtClean="0">
              <a:solidFill>
                <a:schemeClr val="tx1"/>
              </a:solidFill>
            </a:endParaRPr>
          </a:p>
          <a:p>
            <a:pPr algn="ctr"/>
            <a:r>
              <a:rPr lang="en-US" dirty="0" smtClean="0">
                <a:solidFill>
                  <a:schemeClr val="tx1"/>
                </a:solidFill>
              </a:rPr>
              <a:t>Office #: </a:t>
            </a:r>
            <a:r>
              <a:rPr lang="en-US" dirty="0" smtClean="0">
                <a:solidFill>
                  <a:schemeClr val="tx1"/>
                </a:solidFill>
              </a:rPr>
              <a:t>2029</a:t>
            </a:r>
          </a:p>
          <a:p>
            <a:pPr algn="ctr"/>
            <a:r>
              <a:rPr lang="en-US" dirty="0" smtClean="0">
                <a:solidFill>
                  <a:schemeClr val="tx1"/>
                </a:solidFill>
              </a:rPr>
              <a:t>Date: 12/02/2012</a:t>
            </a:r>
            <a:endParaRPr lang="en-US" dirty="0" smtClean="0">
              <a:solidFill>
                <a:schemeClr val="tx1"/>
              </a:solidFill>
            </a:endParaRPr>
          </a:p>
          <a:p>
            <a:pPr algn="ct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dirty="0" smtClean="0">
                <a:solidFill>
                  <a:schemeClr val="tx1"/>
                </a:solidFill>
              </a:rPr>
              <a:t>Brief introduction to what Microsoft Project 2007</a:t>
            </a:r>
          </a:p>
        </p:txBody>
      </p:sp>
      <p:sp>
        <p:nvSpPr>
          <p:cNvPr id="3" name="Content Placeholder 2"/>
          <p:cNvSpPr>
            <a:spLocks noGrp="1"/>
          </p:cNvSpPr>
          <p:nvPr>
            <p:ph idx="1"/>
          </p:nvPr>
        </p:nvSpPr>
        <p:spPr>
          <a:xfrm>
            <a:off x="457200" y="1600200"/>
            <a:ext cx="8534400" cy="4525963"/>
          </a:xfrm>
        </p:spPr>
        <p:txBody>
          <a:bodyPr>
            <a:normAutofit/>
          </a:bodyPr>
          <a:lstStyle/>
          <a:p>
            <a:pPr algn="just"/>
            <a:r>
              <a:rPr lang="en-US" sz="2400" dirty="0" smtClean="0"/>
              <a:t>MS Project 2007 can be a wonderful assistant to have in the project if you utilize it in the correct way</a:t>
            </a:r>
          </a:p>
          <a:p>
            <a:pPr algn="just"/>
            <a:r>
              <a:rPr lang="en-US" sz="2400" dirty="0" smtClean="0"/>
              <a:t>Correctly use of MS Project 2007 will support you with the following</a:t>
            </a:r>
          </a:p>
          <a:p>
            <a:pPr algn="just"/>
            <a:r>
              <a:rPr lang="en-US" sz="2400" b="1" dirty="0" smtClean="0"/>
              <a:t>Task administration.</a:t>
            </a:r>
            <a:r>
              <a:rPr lang="en-US" sz="2400" dirty="0" smtClean="0"/>
              <a:t> You are able to plan and administrate all the tasks you have in the project. You can look (via views) upon the tasks from different angles that provide information in different ways</a:t>
            </a:r>
          </a:p>
          <a:p>
            <a:pPr algn="just"/>
            <a:r>
              <a:rPr lang="en-US" sz="2400" b="1" dirty="0" smtClean="0"/>
              <a:t>Resource administration.</a:t>
            </a:r>
            <a:r>
              <a:rPr lang="en-US" sz="2400" dirty="0" smtClean="0"/>
              <a:t> You have extensive possibilities to administrate the resources in the project, both human and material resources</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solidFill>
                  <a:schemeClr val="tx1"/>
                </a:solidFill>
              </a:rPr>
              <a:t>Brief introduction to what Microsoft Project 2007</a:t>
            </a:r>
            <a:endParaRPr lang="en-US" dirty="0"/>
          </a:p>
        </p:txBody>
      </p:sp>
      <p:sp>
        <p:nvSpPr>
          <p:cNvPr id="3" name="Content Placeholder 2"/>
          <p:cNvSpPr>
            <a:spLocks noGrp="1"/>
          </p:cNvSpPr>
          <p:nvPr>
            <p:ph idx="1"/>
          </p:nvPr>
        </p:nvSpPr>
        <p:spPr/>
        <p:txBody>
          <a:bodyPr/>
          <a:lstStyle/>
          <a:p>
            <a:pPr algn="just"/>
            <a:r>
              <a:rPr lang="en-US" sz="2400" b="1" dirty="0" smtClean="0"/>
              <a:t>Reporting.</a:t>
            </a:r>
            <a:r>
              <a:rPr lang="en-US" dirty="0" smtClean="0"/>
              <a:t> </a:t>
            </a:r>
            <a:r>
              <a:rPr lang="en-US" sz="2400" dirty="0" smtClean="0"/>
              <a:t>The tool have useful reports that you  can easily produce</a:t>
            </a:r>
          </a:p>
          <a:p>
            <a:pPr algn="just"/>
            <a:r>
              <a:rPr lang="en-US" sz="2400" b="1" dirty="0" smtClean="0"/>
              <a:t>Budgeting.</a:t>
            </a:r>
            <a:r>
              <a:rPr lang="en-US" sz="2400" dirty="0" smtClean="0"/>
              <a:t> Use Microsoft Project to define the budget for the project and also follow up against the budget</a:t>
            </a:r>
          </a:p>
          <a:p>
            <a:pPr algn="just"/>
            <a:r>
              <a:rPr lang="en-US" sz="2400" b="1" dirty="0" smtClean="0"/>
              <a:t>Follow up of progress.</a:t>
            </a:r>
            <a:r>
              <a:rPr lang="en-US" sz="2400" dirty="0" smtClean="0"/>
              <a:t> Does the project follow the plan? Define the baseline and you can measure the progress against it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sz="3200" dirty="0" smtClean="0">
                <a:solidFill>
                  <a:schemeClr val="tx1"/>
                </a:solidFill>
              </a:rPr>
              <a:t>Use of Microsoft Project 2007 in the different phases during the lifecycle of the project</a:t>
            </a:r>
            <a:endParaRPr lang="en-US" sz="3200" dirty="0">
              <a:solidFill>
                <a:schemeClr val="tx1"/>
              </a:solidFill>
            </a:endParaRPr>
          </a:p>
        </p:txBody>
      </p:sp>
      <p:sp>
        <p:nvSpPr>
          <p:cNvPr id="3" name="Content Placeholder 2"/>
          <p:cNvSpPr>
            <a:spLocks noGrp="1"/>
          </p:cNvSpPr>
          <p:nvPr>
            <p:ph idx="1"/>
          </p:nvPr>
        </p:nvSpPr>
        <p:spPr/>
        <p:txBody>
          <a:bodyPr/>
          <a:lstStyle/>
          <a:p>
            <a:pPr algn="just"/>
            <a:r>
              <a:rPr lang="en-US" sz="2400" dirty="0" smtClean="0"/>
              <a:t>As you most likely know you can divide the lifecycle of a project into 4 phases; 1. Initialization. 2. Start-up. 3. Execution and 4. Close down.</a:t>
            </a:r>
          </a:p>
          <a:p>
            <a:pPr algn="just"/>
            <a:endParaRPr lang="en-US" sz="2400" dirty="0" smtClean="0"/>
          </a:p>
          <a:p>
            <a:endParaRPr lang="en-US" dirty="0"/>
          </a:p>
        </p:txBody>
      </p:sp>
      <p:pic>
        <p:nvPicPr>
          <p:cNvPr id="4" name="Picture 3" descr="Realtive usage of Microsoft project during project lifetime"/>
          <p:cNvPicPr/>
          <p:nvPr/>
        </p:nvPicPr>
        <p:blipFill>
          <a:blip r:embed="rId2" cstate="print"/>
          <a:srcRect/>
          <a:stretch>
            <a:fillRect/>
          </a:stretch>
        </p:blipFill>
        <p:spPr bwMode="auto">
          <a:xfrm>
            <a:off x="2057400" y="3124200"/>
            <a:ext cx="5153025" cy="14382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2800" dirty="0" smtClean="0">
                <a:solidFill>
                  <a:schemeClr val="tx1"/>
                </a:solidFill>
              </a:rPr>
              <a:t>Use of Microsoft Project 2007 in the different phases during the lifecycle of the project</a:t>
            </a:r>
            <a:endParaRPr lang="en-US" sz="2800" dirty="0"/>
          </a:p>
        </p:txBody>
      </p:sp>
      <p:sp>
        <p:nvSpPr>
          <p:cNvPr id="3" name="Content Placeholder 2"/>
          <p:cNvSpPr>
            <a:spLocks noGrp="1"/>
          </p:cNvSpPr>
          <p:nvPr>
            <p:ph idx="1"/>
          </p:nvPr>
        </p:nvSpPr>
        <p:spPr/>
        <p:txBody>
          <a:bodyPr>
            <a:normAutofit fontScale="92500" lnSpcReduction="10000"/>
          </a:bodyPr>
          <a:lstStyle/>
          <a:p>
            <a:pPr algn="just"/>
            <a:r>
              <a:rPr lang="en-US" sz="2400" b="1" dirty="0" smtClean="0"/>
              <a:t>Phase 1: Initialization</a:t>
            </a:r>
            <a:r>
              <a:rPr lang="en-US" dirty="0" smtClean="0"/>
              <a:t> </a:t>
            </a:r>
            <a:r>
              <a:rPr lang="en-US" sz="2400" dirty="0" smtClean="0"/>
              <a:t>is when you get the need permissions to start the preparations for the project and initial preparations are done. A pre-study might even be conducted in this phase. Microsoft Project 2007 or any other project management software is not used much in this phase</a:t>
            </a:r>
          </a:p>
          <a:p>
            <a:pPr algn="just"/>
            <a:r>
              <a:rPr lang="en-US" sz="2400" b="1" dirty="0" smtClean="0"/>
              <a:t>Phase 2: Start-up</a:t>
            </a:r>
            <a:r>
              <a:rPr lang="en-US" sz="2400" dirty="0" smtClean="0"/>
              <a:t> is very important phase in which you will almost 65-70% decide that weather the project will be a successful project or the project will fail. In this phase you lay the foundation for the project and decide the scope (in a WBS), resources, budget, time-plan, identify external/internal stakeholders, identify assumptions, do your risk-plan, start staffing the project and you also start using the project management software in this phase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smtClean="0">
                <a:solidFill>
                  <a:schemeClr val="tx1"/>
                </a:solidFill>
              </a:rPr>
              <a:t>Phase 2: Start-up activities</a:t>
            </a:r>
          </a:p>
        </p:txBody>
      </p:sp>
      <p:sp>
        <p:nvSpPr>
          <p:cNvPr id="3" name="Content Placeholder 2"/>
          <p:cNvSpPr>
            <a:spLocks noGrp="1"/>
          </p:cNvSpPr>
          <p:nvPr>
            <p:ph idx="1"/>
          </p:nvPr>
        </p:nvSpPr>
        <p:spPr>
          <a:xfrm>
            <a:off x="304800" y="1600200"/>
            <a:ext cx="8382000" cy="4525963"/>
          </a:xfrm>
        </p:spPr>
        <p:txBody>
          <a:bodyPr>
            <a:normAutofit fontScale="92500" lnSpcReduction="20000"/>
          </a:bodyPr>
          <a:lstStyle/>
          <a:p>
            <a:pPr algn="just"/>
            <a:r>
              <a:rPr lang="en-US" sz="2000" b="1" dirty="0" smtClean="0"/>
              <a:t>Create the project and the basic time-plan in MS Project 2007. </a:t>
            </a:r>
            <a:r>
              <a:rPr lang="en-US" sz="2000" dirty="0" smtClean="0"/>
              <a:t>Start by creating your work breakdown structure, this is a first very important step towards a successful project. When this is done you enter the indentified tasks in MS Project 2007 in the same structure as in the WBS</a:t>
            </a:r>
          </a:p>
          <a:p>
            <a:pPr algn="just"/>
            <a:r>
              <a:rPr lang="en-US" sz="2000" b="1" dirty="0" smtClean="0"/>
              <a:t>Estimate the </a:t>
            </a:r>
            <a:r>
              <a:rPr lang="en-US" sz="2000" dirty="0" smtClean="0"/>
              <a:t>duration</a:t>
            </a:r>
            <a:r>
              <a:rPr lang="en-US" sz="2000" b="1" dirty="0" smtClean="0"/>
              <a:t> of the tasks.</a:t>
            </a:r>
            <a:r>
              <a:rPr lang="en-US" sz="2000" dirty="0" smtClean="0"/>
              <a:t> Take the time to have the resources that will perform the tasks to do the estimations together with you as the manager/project manager</a:t>
            </a:r>
          </a:p>
          <a:p>
            <a:pPr algn="just"/>
            <a:r>
              <a:rPr lang="en-US" sz="2000" b="1" dirty="0" smtClean="0"/>
              <a:t>Define deadlines.</a:t>
            </a:r>
            <a:r>
              <a:rPr lang="en-US" sz="2000" dirty="0" smtClean="0"/>
              <a:t> In some project you need to be ready by a certain date and you need to define and insert these constraints in Microsoft Project 2007</a:t>
            </a:r>
          </a:p>
          <a:p>
            <a:pPr algn="just"/>
            <a:r>
              <a:rPr lang="en-US" sz="2000" b="1" dirty="0" smtClean="0"/>
              <a:t>Define relationships between tasks and link them.</a:t>
            </a:r>
            <a:r>
              <a:rPr lang="en-US" sz="2000" dirty="0" smtClean="0"/>
              <a:t> After you have done your WBS, I recommend you to do a network-diagram of all the key deliverables</a:t>
            </a:r>
          </a:p>
          <a:p>
            <a:pPr algn="just"/>
            <a:r>
              <a:rPr lang="en-US" sz="2000" b="1" dirty="0" smtClean="0"/>
              <a:t>Define resources.</a:t>
            </a:r>
            <a:r>
              <a:rPr lang="en-US" sz="2000" dirty="0" smtClean="0"/>
              <a:t> First of all you need to define the resources that you have in the project. You do this in the resource-sheet</a:t>
            </a:r>
          </a:p>
          <a:p>
            <a:pPr algn="just"/>
            <a:r>
              <a:rPr lang="en-US" sz="2000" b="1" dirty="0" smtClean="0"/>
              <a:t>Define the cost for resources.</a:t>
            </a:r>
            <a:r>
              <a:rPr lang="en-US" sz="2000" dirty="0" smtClean="0"/>
              <a:t> When all the resources are defined you can also define the cost per resource per hour/day/month</a:t>
            </a:r>
          </a:p>
          <a:p>
            <a:pPr algn="just"/>
            <a:endParaRPr lang="en-US"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600" dirty="0" smtClean="0">
                <a:solidFill>
                  <a:schemeClr val="tx1"/>
                </a:solidFill>
              </a:rPr>
              <a:t>Phase 3: Execution of the project</a:t>
            </a:r>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pPr algn="just"/>
            <a:r>
              <a:rPr lang="en-US" sz="2000" dirty="0" smtClean="0"/>
              <a:t>This is the phase in which you utilize all the preparations that you made in the previous phase. As the name says this phase is about executing and not planning</a:t>
            </a:r>
          </a:p>
          <a:p>
            <a:pPr algn="just"/>
            <a:r>
              <a:rPr lang="en-US" sz="2000" b="1" dirty="0" smtClean="0"/>
              <a:t>Baseline.</a:t>
            </a:r>
            <a:r>
              <a:rPr lang="en-US" sz="2000" dirty="0" smtClean="0"/>
              <a:t> It is important that you save your baseline because this is what you will measure your progress against during the project</a:t>
            </a:r>
          </a:p>
          <a:p>
            <a:pPr algn="just"/>
            <a:r>
              <a:rPr lang="en-US" sz="2000" b="1" dirty="0" smtClean="0"/>
              <a:t>Actual progress.</a:t>
            </a:r>
            <a:r>
              <a:rPr lang="en-US" sz="2000" dirty="0" smtClean="0"/>
              <a:t> You should on a regular basis update the actual progress of the tasks in the project</a:t>
            </a:r>
          </a:p>
          <a:p>
            <a:pPr algn="just"/>
            <a:r>
              <a:rPr lang="en-US" sz="2000" b="1" dirty="0" smtClean="0"/>
              <a:t>Resource-conflicts.</a:t>
            </a:r>
            <a:r>
              <a:rPr lang="en-US" sz="2000" dirty="0" smtClean="0"/>
              <a:t> In larger projects you often have resource-conflicts but with correct information in MS Project you are able in early stage to identify and solve resource-issues</a:t>
            </a:r>
          </a:p>
          <a:p>
            <a:pPr algn="just"/>
            <a:r>
              <a:rPr lang="en-US" sz="2000" b="1" dirty="0" smtClean="0"/>
              <a:t>Compare baseline with actual progress.</a:t>
            </a:r>
            <a:r>
              <a:rPr lang="en-US" sz="2000" dirty="0" smtClean="0"/>
              <a:t> You should compare the saved baseline with the actual progress in your project to monitor progress and possible deviations from the plan.</a:t>
            </a:r>
          </a:p>
          <a:p>
            <a:pPr algn="just"/>
            <a:r>
              <a:rPr lang="en-US" sz="2000" b="1" dirty="0" smtClean="0"/>
              <a:t>Reports.</a:t>
            </a:r>
            <a:r>
              <a:rPr lang="en-US" sz="2000" dirty="0" smtClean="0"/>
              <a:t> You a vast amount of data in the database in MS Project 2007 and you have also a number of pre-defined reports to choose from. Both visual and textual. You can export the information to MS Excel or Visio for further processing to the data</a:t>
            </a:r>
          </a:p>
          <a:p>
            <a:pPr algn="just"/>
            <a:r>
              <a:rPr lang="en-US" sz="2000" b="1" dirty="0" smtClean="0"/>
              <a:t>Updating &amp; Tuning. </a:t>
            </a:r>
            <a:r>
              <a:rPr lang="en-US" sz="2000" dirty="0" smtClean="0"/>
              <a:t>Projects are all about change and there will be changes in time, scope or resources.</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600" dirty="0" smtClean="0">
                <a:solidFill>
                  <a:schemeClr val="tx1"/>
                </a:solidFill>
              </a:rPr>
              <a:t>Phase 4: Closing of the project</a:t>
            </a:r>
          </a:p>
        </p:txBody>
      </p:sp>
      <p:sp>
        <p:nvSpPr>
          <p:cNvPr id="3" name="Content Placeholder 2"/>
          <p:cNvSpPr>
            <a:spLocks noGrp="1"/>
          </p:cNvSpPr>
          <p:nvPr>
            <p:ph idx="1"/>
          </p:nvPr>
        </p:nvSpPr>
        <p:spPr/>
        <p:txBody>
          <a:bodyPr>
            <a:normAutofit lnSpcReduction="10000"/>
          </a:bodyPr>
          <a:lstStyle/>
          <a:p>
            <a:pPr algn="just"/>
            <a:r>
              <a:rPr lang="en-US" sz="2000" dirty="0" smtClean="0"/>
              <a:t>After, a hopefully, successful project you enter the fourth and last phase in the project which is to close the project in a proper way. You can utilize the information in MS Project in a number of different way for this</a:t>
            </a:r>
          </a:p>
          <a:p>
            <a:pPr algn="just"/>
            <a:r>
              <a:rPr lang="en-US" sz="2000" b="1" dirty="0" smtClean="0"/>
              <a:t>Review duration.</a:t>
            </a:r>
            <a:r>
              <a:rPr lang="en-US" sz="2000" dirty="0" smtClean="0"/>
              <a:t> If you have captured the progress of the tasks during the lifetime of the project you are in a good position to review the planned vs. the actual duration of the tasks. The outcome of such an exercise is valuable input for the final report of the project</a:t>
            </a:r>
          </a:p>
          <a:p>
            <a:pPr lvl="0" algn="just"/>
            <a:r>
              <a:rPr lang="en-US" sz="2000" b="1" dirty="0" smtClean="0"/>
              <a:t>Template.</a:t>
            </a:r>
            <a:r>
              <a:rPr lang="en-US" sz="2000" dirty="0" smtClean="0"/>
              <a:t> You are able to save the project as a template in MS Project to use in future similar projects.</a:t>
            </a:r>
          </a:p>
          <a:p>
            <a:pPr lvl="0" algn="just"/>
            <a:r>
              <a:rPr lang="en-US" sz="2000" b="1" dirty="0" smtClean="0"/>
              <a:t>Lessons learned and best practice.</a:t>
            </a:r>
            <a:r>
              <a:rPr lang="en-US" sz="2000" dirty="0" smtClean="0"/>
              <a:t> Extract the data from MS Project 2007 as lessons learned and provide best practice information to other project managers.</a:t>
            </a:r>
          </a:p>
          <a:p>
            <a:pPr algn="just"/>
            <a:r>
              <a:rPr lang="en-US" sz="2000" b="1" dirty="0" smtClean="0"/>
              <a:t>Final Report</a:t>
            </a:r>
            <a:r>
              <a:rPr lang="en-US" sz="2000" dirty="0" smtClean="0"/>
              <a:t>. Use MS Project 2007 to support you in your work to write the final report of the project.</a:t>
            </a:r>
          </a:p>
          <a:p>
            <a:pPr lvl="0" algn="just"/>
            <a:endParaRPr lang="en-US" sz="2000" dirty="0" smtClean="0"/>
          </a:p>
          <a:p>
            <a:pPr algn="just"/>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9478056"/>
              </p:ext>
            </p:extLst>
          </p:nvPr>
        </p:nvGraphicFramePr>
        <p:xfrm>
          <a:off x="457200" y="533400"/>
          <a:ext cx="8229600" cy="5592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8990866"/>
      </p:ext>
    </p:extLst>
  </p:cSld>
  <p:clrMapOvr>
    <a:masterClrMapping/>
  </p:clrMapOvr>
</p:sld>
</file>

<file path=ppt/theme/theme1.xml><?xml version="1.0" encoding="utf-8"?>
<a:theme xmlns:a="http://schemas.openxmlformats.org/drawingml/2006/main" name="Welcome">
  <a:themeElements>
    <a:clrScheme name="Welcome">
      <a:dk1>
        <a:sysClr val="windowText" lastClr="000000"/>
      </a:dk1>
      <a:lt1>
        <a:sysClr val="window" lastClr="FFFFFF"/>
      </a:lt1>
      <a:dk2>
        <a:srgbClr val="00272B"/>
      </a:dk2>
      <a:lt2>
        <a:srgbClr val="F7F7FF"/>
      </a:lt2>
      <a:accent1>
        <a:srgbClr val="006AED"/>
      </a:accent1>
      <a:accent2>
        <a:srgbClr val="0087BF"/>
      </a:accent2>
      <a:accent3>
        <a:srgbClr val="5D974B"/>
      </a:accent3>
      <a:accent4>
        <a:srgbClr val="9DBB3F"/>
      </a:accent4>
      <a:accent5>
        <a:srgbClr val="C77CC7"/>
      </a:accent5>
      <a:accent6>
        <a:srgbClr val="996699"/>
      </a:accent6>
      <a:hlink>
        <a:srgbClr val="E78707"/>
      </a:hlink>
      <a:folHlink>
        <a:srgbClr val="C618BA"/>
      </a:folHlink>
    </a:clrScheme>
    <a:fontScheme name="Welcome">
      <a:majorFont>
        <a:latin typeface="Book Antiqua"/>
        <a:ea typeface=""/>
        <a:cs typeface=""/>
        <a:font script="Jpan" typeface="ＭＳ Ｐゴシック"/>
        <a:font script="Hang" typeface="돋움"/>
        <a:font script="Hans" typeface="华文中宋"/>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elcome">
      <a:fillStyleLst>
        <a:solidFill>
          <a:schemeClr val="phClr">
            <a:tint val="100000"/>
            <a:shade val="100000"/>
            <a:hueMod val="100000"/>
            <a:satMod val="150000"/>
          </a:schemeClr>
        </a:solidFill>
        <a:gradFill rotWithShape="1">
          <a:gsLst>
            <a:gs pos="0">
              <a:schemeClr val="phClr">
                <a:tint val="10000"/>
                <a:shade val="100000"/>
                <a:hueMod val="100000"/>
                <a:satMod val="1000000"/>
              </a:schemeClr>
            </a:gs>
            <a:gs pos="100000">
              <a:schemeClr val="phClr">
                <a:tint val="100000"/>
                <a:shade val="100000"/>
                <a:hueMod val="100000"/>
                <a:satMod val="300000"/>
              </a:schemeClr>
            </a:gs>
          </a:gsLst>
          <a:lin ang="16200000" scaled="1"/>
        </a:gradFill>
        <a:gradFill flip="none" rotWithShape="1">
          <a:gsLst>
            <a:gs pos="0">
              <a:schemeClr val="phClr">
                <a:tint val="70000"/>
              </a:schemeClr>
            </a:gs>
            <a:gs pos="30000">
              <a:schemeClr val="phClr">
                <a:tint val="90000"/>
              </a:schemeClr>
            </a:gs>
            <a:gs pos="88000">
              <a:schemeClr val="phClr">
                <a:shade val="30000"/>
              </a:schemeClr>
            </a:gs>
            <a:gs pos="100000">
              <a:schemeClr val="phClr">
                <a:shade val="20000"/>
              </a:schemeClr>
            </a:gs>
          </a:gsLst>
          <a:lin ang="5400000" scaled="1"/>
          <a:tileRect/>
        </a:grad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outerShdw blurRad="39000" dist="25400" dir="5400000">
              <a:srgbClr val="000000">
                <a:alpha val="40000"/>
              </a:srgbClr>
            </a:outerShdw>
          </a:effectLst>
        </a:effectStyle>
        <a:effectStyle>
          <a:effectLst>
            <a:outerShdw blurRad="39000" dist="25400" dir="5400000">
              <a:srgbClr val="000000">
                <a:alpha val="30000"/>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Lst>
      <a:bgFillStyleLst>
        <a:solidFill>
          <a:schemeClr val="phClr">
            <a:tint val="100000"/>
            <a:shade val="100000"/>
            <a:hueMod val="100000"/>
            <a:satMod val="100000"/>
          </a:schemeClr>
        </a:solidFill>
        <a:gradFill rotWithShape="1">
          <a:gsLst>
            <a:gs pos="0">
              <a:schemeClr val="phClr">
                <a:tint val="100000"/>
                <a:shade val="30000"/>
                <a:hueMod val="100000"/>
              </a:schemeClr>
            </a:gs>
            <a:gs pos="20000">
              <a:schemeClr val="phClr">
                <a:tint val="100000"/>
                <a:shade val="100000"/>
                <a:hueMod val="100000"/>
              </a:schemeClr>
            </a:gs>
            <a:gs pos="100000">
              <a:schemeClr val="phClr">
                <a:tint val="90000"/>
                <a:shade val="100000"/>
                <a:hueMod val="100000"/>
                <a:satMod val="1600000"/>
              </a:schemeClr>
            </a:gs>
          </a:gsLst>
          <a:lin ang="16200000" scaled="1"/>
        </a:gradFill>
        <a:gradFill rotWithShape="1">
          <a:gsLst>
            <a:gs pos="0">
              <a:schemeClr val="phClr">
                <a:tint val="100000"/>
                <a:shade val="30000"/>
                <a:hueMod val="100000"/>
                <a:satMod val="1600000"/>
              </a:schemeClr>
            </a:gs>
            <a:gs pos="20000">
              <a:schemeClr val="phClr">
                <a:tint val="100000"/>
                <a:shade val="100000"/>
                <a:hueMod val="100000"/>
                <a:satMod val="500000"/>
              </a:schemeClr>
            </a:gs>
            <a:gs pos="100000">
              <a:schemeClr val="phClr">
                <a:tint val="90000"/>
                <a:shade val="100000"/>
                <a:hueMod val="100000"/>
                <a:satMod val="160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Welcome</Template>
  <TotalTime>51</TotalTime>
  <Words>260</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Welcome</vt:lpstr>
      <vt:lpstr>Introduction to MS Project 2007</vt:lpstr>
      <vt:lpstr>Brief introduction to what Microsoft Project 2007</vt:lpstr>
      <vt:lpstr>Brief introduction to what Microsoft Project 2007</vt:lpstr>
      <vt:lpstr>Use of Microsoft Project 2007 in the different phases during the lifecycle of the project</vt:lpstr>
      <vt:lpstr>Use of Microsoft Project 2007 in the different phases during the lifecycle of the project</vt:lpstr>
      <vt:lpstr>Phase 2: Start-up activities</vt:lpstr>
      <vt:lpstr>Phase 3: Execution of the project</vt:lpstr>
      <vt:lpstr>Phase 4: Closing of the project</vt:lpstr>
      <vt:lpstr>PowerPoint Presentation</vt:lpstr>
    </vt:vector>
  </TitlesOfParts>
  <Company>ksu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MS Project 2007</dc:title>
  <dc:creator>ccis-hp2300-35</dc:creator>
  <cp:lastModifiedBy>hanif</cp:lastModifiedBy>
  <cp:revision>7</cp:revision>
  <dcterms:created xsi:type="dcterms:W3CDTF">2011-10-01T08:13:51Z</dcterms:created>
  <dcterms:modified xsi:type="dcterms:W3CDTF">2012-02-26T07:21:31Z</dcterms:modified>
</cp:coreProperties>
</file>