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12E46-B7D7-4E08-ABAF-468D53C74B98}" type="datetimeFigureOut">
              <a:rPr lang="en-US" smtClean="0"/>
              <a:t>19-Sep-12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12E46-B7D7-4E08-ABAF-468D53C74B98}" type="datetimeFigureOut">
              <a:rPr lang="en-US" smtClean="0"/>
              <a:t>19-Sep-12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12E46-B7D7-4E08-ABAF-468D53C74B98}" type="datetimeFigureOut">
              <a:rPr lang="en-US" smtClean="0"/>
              <a:t>19-Sep-12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D12E46-B7D7-4E08-ABAF-468D53C74B98}" type="datetimeFigureOut">
              <a:rPr lang="en-US" smtClean="0"/>
              <a:t>19-Sep-12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12E46-B7D7-4E08-ABAF-468D53C74B98}" type="datetimeFigureOut">
              <a:rPr lang="en-US" smtClean="0"/>
              <a:t>19-Sep-12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D12E46-B7D7-4E08-ABAF-468D53C74B98}" type="datetimeFigureOut">
              <a:rPr lang="en-US" smtClean="0"/>
              <a:t>19-Sep-12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D12E46-B7D7-4E08-ABAF-468D53C74B98}" type="datetimeFigureOut">
              <a:rPr lang="en-US" smtClean="0"/>
              <a:t>19-Sep-12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88926-C2DF-4993-95B3-DEAAE9D8DD8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D12E46-B7D7-4E08-ABAF-468D53C74B98}" type="datetimeFigureOut">
              <a:rPr lang="en-US" smtClean="0"/>
              <a:t>19-Sep-12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12E46-B7D7-4E08-ABAF-468D53C74B98}" type="datetimeFigureOut">
              <a:rPr lang="en-US" smtClean="0"/>
              <a:t>19-Sep-12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12E46-B7D7-4E08-ABAF-468D53C74B98}" type="datetimeFigureOut">
              <a:rPr lang="en-US" smtClean="0"/>
              <a:t>19-Sep-12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12E46-B7D7-4E08-ABAF-468D53C74B98}" type="datetimeFigureOut">
              <a:rPr lang="en-US" smtClean="0"/>
              <a:t>19-Sep-12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D12E46-B7D7-4E08-ABAF-468D53C74B98}" type="datetimeFigureOut">
              <a:rPr lang="en-US" smtClean="0"/>
              <a:t>19-Sep-12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F688926-C2DF-4993-95B3-DEAAE9D8DD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590800"/>
            <a:ext cx="7239000" cy="2438400"/>
          </a:xfrm>
        </p:spPr>
        <p:txBody>
          <a:bodyPr>
            <a:normAutofit/>
          </a:bodyPr>
          <a:lstStyle/>
          <a:p>
            <a:pPr algn="ctr"/>
            <a:r>
              <a:rPr lang="en-US" sz="2800" dirty="0" smtClean="0"/>
              <a:t>Tutorial 1:</a:t>
            </a:r>
          </a:p>
          <a:p>
            <a:pPr algn="ctr"/>
            <a:r>
              <a:rPr lang="en-US" sz="2800" dirty="0" smtClean="0"/>
              <a:t>Date: 19/09/2012</a:t>
            </a:r>
          </a:p>
          <a:p>
            <a:pPr algn="ctr"/>
            <a:r>
              <a:rPr lang="en-US" sz="2800" dirty="0" smtClean="0"/>
              <a:t>Instructor: Hanif Ullah</a:t>
            </a:r>
          </a:p>
          <a:p>
            <a:pPr algn="ctr"/>
            <a:r>
              <a:rPr lang="en-US" sz="2800" dirty="0" smtClean="0"/>
              <a:t>Email: hanif.ksu@gmail.com</a:t>
            </a:r>
            <a:endParaRPr lang="en-US" sz="2800" dirty="0"/>
          </a:p>
        </p:txBody>
      </p:sp>
      <p:sp>
        <p:nvSpPr>
          <p:cNvPr id="2" name="Title 1"/>
          <p:cNvSpPr>
            <a:spLocks noGrp="1"/>
          </p:cNvSpPr>
          <p:nvPr>
            <p:ph type="ctrTitle"/>
          </p:nvPr>
        </p:nvSpPr>
        <p:spPr>
          <a:xfrm>
            <a:off x="76200" y="533400"/>
            <a:ext cx="9067800" cy="1295399"/>
          </a:xfrm>
        </p:spPr>
        <p:txBody>
          <a:bodyPr/>
          <a:lstStyle/>
          <a:p>
            <a:pPr algn="ctr"/>
            <a:r>
              <a:rPr lang="en-US" sz="4400" dirty="0" smtClean="0"/>
              <a:t>Software Quality Assurance</a:t>
            </a:r>
            <a:endParaRPr lang="en-US" sz="4400" dirty="0"/>
          </a:p>
        </p:txBody>
      </p:sp>
    </p:spTree>
    <p:extLst>
      <p:ext uri="{BB962C8B-B14F-4D97-AF65-F5344CB8AC3E}">
        <p14:creationId xmlns:p14="http://schemas.microsoft.com/office/powerpoint/2010/main" val="1473978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514600"/>
            <a:ext cx="8839200" cy="2971800"/>
          </a:xfrm>
        </p:spPr>
        <p:txBody>
          <a:bodyPr>
            <a:normAutofit fontScale="92500" lnSpcReduction="10000"/>
          </a:bodyPr>
          <a:lstStyle/>
          <a:p>
            <a:pPr marL="342900" indent="-342900" algn="just">
              <a:lnSpc>
                <a:spcPct val="150000"/>
              </a:lnSpc>
              <a:buFont typeface="Wingdings" pitchFamily="2" charset="2"/>
              <a:buChar char="v"/>
            </a:pPr>
            <a:r>
              <a:rPr lang="en-US" sz="2400" dirty="0" smtClean="0"/>
              <a:t> </a:t>
            </a:r>
            <a:r>
              <a:rPr lang="en-US" sz="2400" dirty="0"/>
              <a:t>Misunderstanding of the client’s requirement document</a:t>
            </a:r>
          </a:p>
          <a:p>
            <a:pPr marL="342900" indent="-342900" algn="just">
              <a:lnSpc>
                <a:spcPct val="150000"/>
              </a:lnSpc>
              <a:buFont typeface="Wingdings" pitchFamily="2" charset="2"/>
              <a:buChar char="v"/>
            </a:pPr>
            <a:endParaRPr lang="en-US" sz="2400" dirty="0"/>
          </a:p>
          <a:p>
            <a:pPr marL="342900" indent="-342900" algn="just">
              <a:lnSpc>
                <a:spcPct val="150000"/>
              </a:lnSpc>
              <a:buFont typeface="Wingdings" pitchFamily="2" charset="2"/>
              <a:buChar char="v"/>
            </a:pPr>
            <a:r>
              <a:rPr lang="en-US" sz="2400" dirty="0"/>
              <a:t> Miscommunications during client-developer meetings</a:t>
            </a:r>
          </a:p>
          <a:p>
            <a:pPr marL="342900" indent="-342900" algn="just">
              <a:lnSpc>
                <a:spcPct val="150000"/>
              </a:lnSpc>
              <a:buFont typeface="Wingdings" pitchFamily="2" charset="2"/>
              <a:buChar char="v"/>
            </a:pPr>
            <a:endParaRPr lang="en-US" sz="2400" dirty="0"/>
          </a:p>
          <a:p>
            <a:pPr marL="342900" indent="-342900" algn="just">
              <a:lnSpc>
                <a:spcPct val="150000"/>
              </a:lnSpc>
              <a:buFont typeface="Wingdings" pitchFamily="2" charset="2"/>
              <a:buChar char="v"/>
            </a:pPr>
            <a:r>
              <a:rPr lang="en-US" sz="2400" dirty="0"/>
              <a:t> Misinterpretation of the client’s requirement changes</a:t>
            </a:r>
          </a:p>
        </p:txBody>
      </p:sp>
      <p:sp>
        <p:nvSpPr>
          <p:cNvPr id="2" name="Title 1"/>
          <p:cNvSpPr>
            <a:spLocks noGrp="1"/>
          </p:cNvSpPr>
          <p:nvPr>
            <p:ph type="ctrTitle"/>
          </p:nvPr>
        </p:nvSpPr>
        <p:spPr>
          <a:xfrm>
            <a:off x="76200" y="152400"/>
            <a:ext cx="8991600" cy="1371600"/>
          </a:xfrm>
        </p:spPr>
        <p:txBody>
          <a:bodyPr/>
          <a:lstStyle/>
          <a:p>
            <a:pPr marL="342900" indent="-342900" algn="ctr"/>
            <a:r>
              <a:rPr lang="en-US" sz="4000" dirty="0"/>
              <a:t>Client–developer communication failures</a:t>
            </a:r>
          </a:p>
        </p:txBody>
      </p:sp>
    </p:spTree>
    <p:extLst>
      <p:ext uri="{BB962C8B-B14F-4D97-AF65-F5344CB8AC3E}">
        <p14:creationId xmlns:p14="http://schemas.microsoft.com/office/powerpoint/2010/main" val="2919875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381000"/>
            <a:ext cx="7467600" cy="1200329"/>
          </a:xfrm>
          <a:prstGeom prst="rect">
            <a:avLst/>
          </a:prstGeom>
        </p:spPr>
        <p:txBody>
          <a:bodyPr wrap="square">
            <a:spAutoFit/>
          </a:bodyPr>
          <a:lstStyle/>
          <a:p>
            <a:pPr algn="ct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Deliberate deviations from the software requirements</a:t>
            </a:r>
          </a:p>
        </p:txBody>
      </p:sp>
      <p:sp>
        <p:nvSpPr>
          <p:cNvPr id="4" name="Rectangle 3"/>
          <p:cNvSpPr/>
          <p:nvPr/>
        </p:nvSpPr>
        <p:spPr>
          <a:xfrm>
            <a:off x="152400" y="2057400"/>
            <a:ext cx="8763000" cy="3859518"/>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The developer reuses software modules from earlier projects without sufficient analysis of the </a:t>
            </a:r>
            <a:r>
              <a:rPr lang="en-US" sz="2200" dirty="0" smtClean="0">
                <a:solidFill>
                  <a:schemeClr val="tx2"/>
                </a:solidFill>
              </a:rPr>
              <a:t>changes needed </a:t>
            </a:r>
            <a:r>
              <a:rPr lang="en-US" sz="2200" dirty="0">
                <a:solidFill>
                  <a:schemeClr val="tx2"/>
                </a:solidFill>
              </a:rPr>
              <a:t>to fulfill the requirements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Due to time/money pressures, the developer </a:t>
            </a:r>
            <a:r>
              <a:rPr lang="en-US" sz="2200" dirty="0" smtClean="0">
                <a:solidFill>
                  <a:schemeClr val="tx2"/>
                </a:solidFill>
              </a:rPr>
              <a:t>leaves parts </a:t>
            </a:r>
            <a:r>
              <a:rPr lang="en-US" sz="2200" dirty="0">
                <a:solidFill>
                  <a:schemeClr val="tx2"/>
                </a:solidFill>
              </a:rPr>
              <a:t>of the required functions in an attempt </a:t>
            </a:r>
            <a:r>
              <a:rPr lang="en-US" sz="2200" dirty="0" smtClean="0">
                <a:solidFill>
                  <a:schemeClr val="tx2"/>
                </a:solidFill>
              </a:rPr>
              <a:t>to manage </a:t>
            </a:r>
            <a:r>
              <a:rPr lang="en-US" sz="2200" dirty="0">
                <a:solidFill>
                  <a:schemeClr val="tx2"/>
                </a:solidFill>
              </a:rPr>
              <a:t>the pressure</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The developer makes unapproved improvements </a:t>
            </a:r>
            <a:r>
              <a:rPr lang="en-US" sz="2200" dirty="0" smtClean="0">
                <a:solidFill>
                  <a:schemeClr val="tx2"/>
                </a:solidFill>
              </a:rPr>
              <a:t>to the </a:t>
            </a:r>
            <a:r>
              <a:rPr lang="en-US" sz="2200" dirty="0">
                <a:solidFill>
                  <a:schemeClr val="tx2"/>
                </a:solidFill>
              </a:rPr>
              <a:t>software without the client’s knowledge</a:t>
            </a:r>
          </a:p>
        </p:txBody>
      </p:sp>
    </p:spTree>
    <p:extLst>
      <p:ext uri="{BB962C8B-B14F-4D97-AF65-F5344CB8AC3E}">
        <p14:creationId xmlns:p14="http://schemas.microsoft.com/office/powerpoint/2010/main" val="3341857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57200"/>
            <a:ext cx="5638800" cy="646331"/>
          </a:xfrm>
          <a:prstGeom prst="rect">
            <a:avLst/>
          </a:prstGeom>
        </p:spPr>
        <p:txBody>
          <a:bodyPr wrap="square">
            <a:spAutoFit/>
          </a:bodyPr>
          <a:lstStyle/>
          <a:p>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Logical design errors</a:t>
            </a:r>
          </a:p>
        </p:txBody>
      </p:sp>
      <p:sp>
        <p:nvSpPr>
          <p:cNvPr id="3" name="Rectangle 2"/>
          <p:cNvSpPr/>
          <p:nvPr/>
        </p:nvSpPr>
        <p:spPr>
          <a:xfrm>
            <a:off x="304800" y="1720840"/>
            <a:ext cx="8534400" cy="3457870"/>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Defining the software requirements by </a:t>
            </a:r>
            <a:r>
              <a:rPr lang="en-US" sz="2200" dirty="0" smtClean="0">
                <a:solidFill>
                  <a:schemeClr val="tx2"/>
                </a:solidFill>
              </a:rPr>
              <a:t>means of </a:t>
            </a:r>
            <a:r>
              <a:rPr lang="en-US" sz="2200" dirty="0">
                <a:solidFill>
                  <a:schemeClr val="tx2"/>
                </a:solidFill>
              </a:rPr>
              <a:t>erroneous algorithms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Process definitions contain sequencing errors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Erroneous definition of boundary conditions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Omission of definitions concerning </a:t>
            </a:r>
            <a:r>
              <a:rPr lang="en-US" sz="2200" dirty="0" smtClean="0">
                <a:solidFill>
                  <a:schemeClr val="tx2"/>
                </a:solidFill>
              </a:rPr>
              <a:t>special cases </a:t>
            </a:r>
            <a:r>
              <a:rPr lang="en-US" sz="2200" dirty="0">
                <a:solidFill>
                  <a:schemeClr val="tx2"/>
                </a:solidFill>
              </a:rPr>
              <a:t>(lack of error handling and </a:t>
            </a:r>
            <a:r>
              <a:rPr lang="en-US" sz="2200" dirty="0" smtClean="0">
                <a:solidFill>
                  <a:schemeClr val="tx2"/>
                </a:solidFill>
              </a:rPr>
              <a:t>special state </a:t>
            </a:r>
            <a:r>
              <a:rPr lang="en-US" sz="2200" dirty="0">
                <a:solidFill>
                  <a:schemeClr val="tx2"/>
                </a:solidFill>
              </a:rPr>
              <a:t>handling)</a:t>
            </a:r>
          </a:p>
        </p:txBody>
      </p:sp>
    </p:spTree>
    <p:extLst>
      <p:ext uri="{BB962C8B-B14F-4D97-AF65-F5344CB8AC3E}">
        <p14:creationId xmlns:p14="http://schemas.microsoft.com/office/powerpoint/2010/main" val="2307568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609599"/>
            <a:ext cx="3962400" cy="646331"/>
          </a:xfrm>
          <a:prstGeom prst="rect">
            <a:avLst/>
          </a:prstGeom>
        </p:spPr>
        <p:txBody>
          <a:bodyPr wrap="square">
            <a:spAutoFit/>
          </a:bodyPr>
          <a:lstStyle/>
          <a:p>
            <a:pPr algn="ct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Coding errors</a:t>
            </a:r>
          </a:p>
        </p:txBody>
      </p:sp>
      <p:sp>
        <p:nvSpPr>
          <p:cNvPr id="3" name="Rectangle 2"/>
          <p:cNvSpPr/>
          <p:nvPr/>
        </p:nvSpPr>
        <p:spPr>
          <a:xfrm>
            <a:off x="609600" y="2413337"/>
            <a:ext cx="8001000" cy="1107996"/>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Misunderstanding of the design documents</a:t>
            </a:r>
            <a:r>
              <a:rPr lang="en-US" sz="2200" dirty="0" smtClean="0">
                <a:solidFill>
                  <a:schemeClr val="tx2"/>
                </a:solidFill>
              </a:rPr>
              <a:t>, linguistic </a:t>
            </a:r>
            <a:r>
              <a:rPr lang="en-US" sz="2200" dirty="0">
                <a:solidFill>
                  <a:schemeClr val="tx2"/>
                </a:solidFill>
              </a:rPr>
              <a:t>errors, development tool errors, </a:t>
            </a:r>
            <a:r>
              <a:rPr lang="en-US" sz="2200" dirty="0" smtClean="0">
                <a:solidFill>
                  <a:schemeClr val="tx2"/>
                </a:solidFill>
              </a:rPr>
              <a:t>and so </a:t>
            </a:r>
            <a:r>
              <a:rPr lang="en-US" sz="2200" dirty="0">
                <a:solidFill>
                  <a:schemeClr val="tx2"/>
                </a:solidFill>
              </a:rPr>
              <a:t>forth</a:t>
            </a:r>
          </a:p>
        </p:txBody>
      </p:sp>
    </p:spTree>
    <p:extLst>
      <p:ext uri="{BB962C8B-B14F-4D97-AF65-F5344CB8AC3E}">
        <p14:creationId xmlns:p14="http://schemas.microsoft.com/office/powerpoint/2010/main" val="275989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15400" cy="1200329"/>
          </a:xfrm>
          <a:prstGeom prst="rect">
            <a:avLst/>
          </a:prstGeom>
        </p:spPr>
        <p:txBody>
          <a:bodyPr wrap="square">
            <a:spAutoFit/>
          </a:bodyPr>
          <a:lstStyle/>
          <a:p>
            <a:pPr algn="ct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Non-compliance with </a:t>
            </a:r>
            <a:r>
              <a:rPr lang="en-US" sz="36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documentation and </a:t>
            </a: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coding instructions</a:t>
            </a:r>
          </a:p>
        </p:txBody>
      </p:sp>
      <p:sp>
        <p:nvSpPr>
          <p:cNvPr id="3" name="Rectangle 2"/>
          <p:cNvSpPr/>
          <p:nvPr/>
        </p:nvSpPr>
        <p:spPr>
          <a:xfrm>
            <a:off x="152400" y="2828836"/>
            <a:ext cx="8915400" cy="1045864"/>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Non-compliance with coding/documentation standards makes it harder to understand, review, test and maintain the software</a:t>
            </a:r>
          </a:p>
        </p:txBody>
      </p:sp>
    </p:spTree>
    <p:extLst>
      <p:ext uri="{BB962C8B-B14F-4D97-AF65-F5344CB8AC3E}">
        <p14:creationId xmlns:p14="http://schemas.microsoft.com/office/powerpoint/2010/main" val="145072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646331"/>
          </a:xfrm>
          <a:prstGeom prst="rect">
            <a:avLst/>
          </a:prstGeom>
        </p:spPr>
        <p:txBody>
          <a:bodyPr wrap="square">
            <a:spAutoFit/>
          </a:bodyPr>
          <a:lstStyle/>
          <a:p>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Shortcomings of the testing process</a:t>
            </a:r>
          </a:p>
        </p:txBody>
      </p:sp>
      <p:sp>
        <p:nvSpPr>
          <p:cNvPr id="3" name="Rectangle 2"/>
          <p:cNvSpPr/>
          <p:nvPr/>
        </p:nvSpPr>
        <p:spPr>
          <a:xfrm>
            <a:off x="304800" y="1997839"/>
            <a:ext cx="8610600" cy="2950038"/>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Greater number of errors are left undetected and uncorrected</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smtClean="0">
                <a:solidFill>
                  <a:schemeClr val="tx2"/>
                </a:solidFill>
              </a:rPr>
              <a:t>Incomplete </a:t>
            </a:r>
            <a:r>
              <a:rPr lang="en-US" sz="2200" dirty="0">
                <a:solidFill>
                  <a:schemeClr val="tx2"/>
                </a:solidFill>
              </a:rPr>
              <a:t>test plans will leave many of the functions and states untested</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smtClean="0">
                <a:solidFill>
                  <a:schemeClr val="tx2"/>
                </a:solidFill>
              </a:rPr>
              <a:t>Failures </a:t>
            </a:r>
            <a:r>
              <a:rPr lang="en-US" sz="2200" dirty="0">
                <a:solidFill>
                  <a:schemeClr val="tx2"/>
                </a:solidFill>
              </a:rPr>
              <a:t>to report and promptly correct found errors and faults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smtClean="0">
                <a:solidFill>
                  <a:schemeClr val="tx2"/>
                </a:solidFill>
              </a:rPr>
              <a:t>Incomplete </a:t>
            </a:r>
            <a:r>
              <a:rPr lang="en-US" sz="2200" dirty="0">
                <a:solidFill>
                  <a:schemeClr val="tx2"/>
                </a:solidFill>
              </a:rPr>
              <a:t>test due to time pressures</a:t>
            </a:r>
          </a:p>
        </p:txBody>
      </p:sp>
    </p:spTree>
    <p:extLst>
      <p:ext uri="{BB962C8B-B14F-4D97-AF65-F5344CB8AC3E}">
        <p14:creationId xmlns:p14="http://schemas.microsoft.com/office/powerpoint/2010/main" val="1021621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646331"/>
          </a:xfrm>
          <a:prstGeom prst="rect">
            <a:avLst/>
          </a:prstGeom>
        </p:spPr>
        <p:txBody>
          <a:bodyPr wrap="square">
            <a:spAutoFit/>
          </a:bodyPr>
          <a:lstStyle/>
          <a:p>
            <a:pPr algn="ct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User Interface and Procedure errors</a:t>
            </a:r>
          </a:p>
        </p:txBody>
      </p:sp>
      <p:sp>
        <p:nvSpPr>
          <p:cNvPr id="3" name="Rectangle 2"/>
          <p:cNvSpPr/>
          <p:nvPr/>
        </p:nvSpPr>
        <p:spPr>
          <a:xfrm>
            <a:off x="304800" y="2420265"/>
            <a:ext cx="8686800" cy="2123658"/>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Misunderstanding in process implementation and failure of communication with potential users on the details of planned solution and the steps required to perform the application as in SW systems processing is conducted in several steps</a:t>
            </a:r>
          </a:p>
        </p:txBody>
      </p:sp>
    </p:spTree>
    <p:extLst>
      <p:ext uri="{BB962C8B-B14F-4D97-AF65-F5344CB8AC3E}">
        <p14:creationId xmlns:p14="http://schemas.microsoft.com/office/powerpoint/2010/main" val="472479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010400" cy="646331"/>
          </a:xfrm>
          <a:prstGeom prst="rect">
            <a:avLst/>
          </a:prstGeom>
        </p:spPr>
        <p:txBody>
          <a:bodyPr wrap="square">
            <a:spAutoFit/>
          </a:bodyPr>
          <a:lstStyle/>
          <a:p>
            <a:pPr algn="ctr"/>
            <a:r>
              <a:rPr lang="en-US" sz="36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Documentation errors</a:t>
            </a:r>
          </a:p>
        </p:txBody>
      </p:sp>
      <p:sp>
        <p:nvSpPr>
          <p:cNvPr id="3" name="Rectangle 2"/>
          <p:cNvSpPr/>
          <p:nvPr/>
        </p:nvSpPr>
        <p:spPr>
          <a:xfrm>
            <a:off x="381000" y="1582341"/>
            <a:ext cx="8534400" cy="3903569"/>
          </a:xfrm>
          <a:prstGeom prst="rect">
            <a:avLst/>
          </a:prstGeom>
        </p:spPr>
        <p:txBody>
          <a:bodyPr wrap="square">
            <a:spAutoFit/>
          </a:bodyPr>
          <a:lstStyle/>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Omission of software functions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Errors in explanations and instructions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List of non-existing SW functions that were planned in early development stage but later dropped and the inclusion of SW functions which were dropped in the early stages have been included in the later stages</a:t>
            </a:r>
          </a:p>
          <a:p>
            <a:pPr marL="342900" indent="-342900" algn="just">
              <a:lnSpc>
                <a:spcPct val="150000"/>
              </a:lnSpc>
              <a:spcBef>
                <a:spcPct val="20000"/>
              </a:spcBef>
              <a:spcAft>
                <a:spcPts val="300"/>
              </a:spcAft>
              <a:buClr>
                <a:schemeClr val="accent6">
                  <a:lumMod val="75000"/>
                </a:schemeClr>
              </a:buClr>
              <a:buSzPct val="130000"/>
              <a:buFont typeface="Wingdings" pitchFamily="2" charset="2"/>
              <a:buChar char="v"/>
            </a:pPr>
            <a:r>
              <a:rPr lang="en-US" sz="2200" dirty="0">
                <a:solidFill>
                  <a:schemeClr val="tx2"/>
                </a:solidFill>
              </a:rPr>
              <a:t>Incorrect phrasing, negligence, incorrect versions</a:t>
            </a:r>
          </a:p>
        </p:txBody>
      </p:sp>
    </p:spTree>
    <p:extLst>
      <p:ext uri="{BB962C8B-B14F-4D97-AF65-F5344CB8AC3E}">
        <p14:creationId xmlns:p14="http://schemas.microsoft.com/office/powerpoint/2010/main" val="2322133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396802">
            <a:off x="1657552" y="2160224"/>
            <a:ext cx="6512511" cy="2080035"/>
          </a:xfrm>
        </p:spPr>
        <p:txBody>
          <a:bodyPr/>
          <a:lstStyle/>
          <a:p>
            <a:pPr algn="ctr"/>
            <a:r>
              <a:rPr lang="en-US" dirty="0" smtClean="0"/>
              <a:t>End of Tutorial 1</a:t>
            </a:r>
            <a:br>
              <a:rPr lang="en-US" dirty="0" smtClean="0"/>
            </a:br>
            <a:r>
              <a:rPr lang="en-US" dirty="0" smtClean="0"/>
              <a:t>Questions?</a:t>
            </a:r>
            <a:endParaRPr lang="en-US" dirty="0"/>
          </a:p>
        </p:txBody>
      </p:sp>
    </p:spTree>
    <p:extLst>
      <p:ext uri="{BB962C8B-B14F-4D97-AF65-F5344CB8AC3E}">
        <p14:creationId xmlns:p14="http://schemas.microsoft.com/office/powerpoint/2010/main" val="388162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828800"/>
            <a:ext cx="8686800" cy="4267200"/>
          </a:xfrm>
        </p:spPr>
        <p:txBody>
          <a:bodyPr>
            <a:normAutofit/>
          </a:bodyPr>
          <a:lstStyle/>
          <a:p>
            <a:pPr marL="457200" indent="-457200" algn="just">
              <a:buFont typeface="Wingdings" pitchFamily="2" charset="2"/>
              <a:buChar char="v"/>
            </a:pPr>
            <a:r>
              <a:rPr lang="en-US" sz="2800" dirty="0" smtClean="0"/>
              <a:t> Choose a Software application for your group and define its functionalities?</a:t>
            </a:r>
          </a:p>
          <a:p>
            <a:pPr marL="457200" indent="-457200" algn="just">
              <a:buFont typeface="Wingdings" pitchFamily="2" charset="2"/>
              <a:buChar char="v"/>
            </a:pPr>
            <a:r>
              <a:rPr lang="en-US" sz="2800" dirty="0" smtClean="0"/>
              <a:t> Example</a:t>
            </a:r>
          </a:p>
          <a:p>
            <a:pPr marL="457200" indent="-457200" algn="just">
              <a:buFont typeface="Wingdings" pitchFamily="2" charset="2"/>
              <a:buChar char="Ø"/>
            </a:pPr>
            <a:r>
              <a:rPr lang="en-US" sz="2800" dirty="0"/>
              <a:t>Hospital Patient </a:t>
            </a:r>
            <a:r>
              <a:rPr lang="en-US" sz="2800" dirty="0" smtClean="0"/>
              <a:t>Information </a:t>
            </a:r>
            <a:r>
              <a:rPr lang="en-US" sz="2800" dirty="0"/>
              <a:t>Management </a:t>
            </a:r>
            <a:r>
              <a:rPr lang="en-US" sz="2800" dirty="0" smtClean="0"/>
              <a:t>System</a:t>
            </a:r>
          </a:p>
          <a:p>
            <a:pPr marL="457200" indent="-457200" algn="just">
              <a:buFont typeface="Wingdings" pitchFamily="2" charset="2"/>
              <a:buChar char="v"/>
            </a:pPr>
            <a:r>
              <a:rPr lang="en-US" sz="2800" b="1" dirty="0" smtClean="0"/>
              <a:t>Purpose</a:t>
            </a:r>
          </a:p>
          <a:p>
            <a:pPr marL="457200" indent="-457200" algn="just">
              <a:buFont typeface="Wingdings" pitchFamily="2" charset="2"/>
              <a:buChar char="Ø"/>
            </a:pPr>
            <a:r>
              <a:rPr lang="en-US" sz="2800" dirty="0"/>
              <a:t>The purpose of this document is to describe the requirements for the Hospital Patient Info Management System (HPIMS).</a:t>
            </a:r>
          </a:p>
        </p:txBody>
      </p:sp>
      <p:sp>
        <p:nvSpPr>
          <p:cNvPr id="2" name="Title 1"/>
          <p:cNvSpPr>
            <a:spLocks noGrp="1"/>
          </p:cNvSpPr>
          <p:nvPr>
            <p:ph type="ctrTitle"/>
          </p:nvPr>
        </p:nvSpPr>
        <p:spPr>
          <a:xfrm>
            <a:off x="-34636" y="152400"/>
            <a:ext cx="9067800" cy="1371600"/>
          </a:xfrm>
        </p:spPr>
        <p:txBody>
          <a:bodyPr/>
          <a:lstStyle/>
          <a:p>
            <a:pPr algn="ctr"/>
            <a:r>
              <a:rPr lang="en-US" sz="4400" dirty="0"/>
              <a:t>Software </a:t>
            </a:r>
            <a:r>
              <a:rPr lang="en-US" sz="4400" dirty="0" smtClean="0"/>
              <a:t>application with </a:t>
            </a:r>
            <a:r>
              <a:rPr lang="en-US" sz="4400" dirty="0"/>
              <a:t>its functionalities</a:t>
            </a:r>
          </a:p>
        </p:txBody>
      </p:sp>
    </p:spTree>
    <p:extLst>
      <p:ext uri="{BB962C8B-B14F-4D97-AF65-F5344CB8AC3E}">
        <p14:creationId xmlns:p14="http://schemas.microsoft.com/office/powerpoint/2010/main" val="1771235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00200"/>
            <a:ext cx="8839200" cy="5153891"/>
          </a:xfrm>
        </p:spPr>
        <p:txBody>
          <a:bodyPr>
            <a:normAutofit fontScale="92500" lnSpcReduction="10000"/>
          </a:bodyPr>
          <a:lstStyle/>
          <a:p>
            <a:pPr marL="457200" indent="-457200" algn="just">
              <a:buFont typeface="Wingdings" pitchFamily="2" charset="2"/>
              <a:buChar char="v"/>
            </a:pPr>
            <a:r>
              <a:rPr lang="en-US" sz="2800" dirty="0" smtClean="0"/>
              <a:t> </a:t>
            </a:r>
            <a:r>
              <a:rPr lang="en-US" sz="2800" b="1" dirty="0" smtClean="0"/>
              <a:t>Scope</a:t>
            </a:r>
          </a:p>
          <a:p>
            <a:pPr marL="457200" indent="-457200" algn="just">
              <a:buFont typeface="Wingdings" pitchFamily="2" charset="2"/>
              <a:buChar char="Ø"/>
            </a:pPr>
            <a:r>
              <a:rPr lang="en-US" sz="2800" dirty="0"/>
              <a:t>The system will be used to get the information from the patients and then storing that data for future usage</a:t>
            </a:r>
            <a:r>
              <a:rPr lang="en-US" sz="2800" dirty="0" smtClean="0"/>
              <a:t>.</a:t>
            </a:r>
          </a:p>
          <a:p>
            <a:pPr marL="457200" indent="-457200" algn="just">
              <a:buFont typeface="Wingdings" pitchFamily="2" charset="2"/>
              <a:buChar char="v"/>
            </a:pPr>
            <a:r>
              <a:rPr lang="en-US" sz="2800" b="1" dirty="0"/>
              <a:t>Product </a:t>
            </a:r>
            <a:r>
              <a:rPr lang="en-US" sz="2800" b="1" dirty="0" smtClean="0"/>
              <a:t>Functions</a:t>
            </a:r>
          </a:p>
          <a:p>
            <a:pPr marL="457200" indent="-457200" algn="just">
              <a:buFont typeface="Wingdings" pitchFamily="2" charset="2"/>
              <a:buChar char="Ø"/>
            </a:pPr>
            <a:r>
              <a:rPr lang="en-US" sz="2800" b="1" dirty="0"/>
              <a:t>Registration:</a:t>
            </a:r>
            <a:r>
              <a:rPr lang="en-US" sz="2800" dirty="0"/>
              <a:t> When a patient is admitted, the front-desk staff checks to see if the patient is already registered with the hospital. If he is, his/her Personal Health Number (PHN) is entered into the computer. Otherwise a new Personal Health Number is given to this patient. The patient’s information such as date of birth, address and telephone number is also entered into computer system.</a:t>
            </a:r>
          </a:p>
        </p:txBody>
      </p:sp>
      <p:sp>
        <p:nvSpPr>
          <p:cNvPr id="2" name="Title 1"/>
          <p:cNvSpPr>
            <a:spLocks noGrp="1"/>
          </p:cNvSpPr>
          <p:nvPr>
            <p:ph type="ctrTitle"/>
          </p:nvPr>
        </p:nvSpPr>
        <p:spPr>
          <a:xfrm>
            <a:off x="381000" y="152400"/>
            <a:ext cx="8610600" cy="1447800"/>
          </a:xfrm>
        </p:spPr>
        <p:txBody>
          <a:bodyPr/>
          <a:lstStyle/>
          <a:p>
            <a:pPr algn="ctr"/>
            <a:r>
              <a:rPr lang="en-US" sz="4400" dirty="0"/>
              <a:t>Software application with its functionalities</a:t>
            </a:r>
          </a:p>
        </p:txBody>
      </p:sp>
    </p:spTree>
    <p:extLst>
      <p:ext uri="{BB962C8B-B14F-4D97-AF65-F5344CB8AC3E}">
        <p14:creationId xmlns:p14="http://schemas.microsoft.com/office/powerpoint/2010/main" val="642527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752600"/>
            <a:ext cx="8839200" cy="3581400"/>
          </a:xfrm>
        </p:spPr>
        <p:txBody>
          <a:bodyPr>
            <a:normAutofit/>
          </a:bodyPr>
          <a:lstStyle/>
          <a:p>
            <a:pPr marL="457200" indent="-457200" algn="just">
              <a:buFont typeface="Wingdings" pitchFamily="2" charset="2"/>
              <a:buChar char="v"/>
            </a:pPr>
            <a:r>
              <a:rPr lang="en-US" sz="2800" dirty="0" smtClean="0"/>
              <a:t> </a:t>
            </a:r>
            <a:r>
              <a:rPr lang="en-US" sz="2400" b="1" dirty="0"/>
              <a:t>Patient check out</a:t>
            </a:r>
            <a:r>
              <a:rPr lang="en-US" sz="2400" dirty="0"/>
              <a:t>. </a:t>
            </a:r>
            <a:endParaRPr lang="en-US" sz="2400" dirty="0" smtClean="0"/>
          </a:p>
          <a:p>
            <a:pPr marL="457200" indent="-457200" algn="just">
              <a:buFont typeface="Wingdings" pitchFamily="2" charset="2"/>
              <a:buChar char="Ø"/>
            </a:pPr>
            <a:r>
              <a:rPr lang="en-US" sz="2400" dirty="0" smtClean="0"/>
              <a:t>If </a:t>
            </a:r>
            <a:r>
              <a:rPr lang="en-US" sz="2400" dirty="0"/>
              <a:t>a patient checks out, the administrative staff shall delete his PHN from the system and the just evacuated bed is included in available-beds list. </a:t>
            </a:r>
          </a:p>
          <a:p>
            <a:pPr marL="342900" indent="-342900" algn="just">
              <a:buFont typeface="Wingdings" pitchFamily="2" charset="2"/>
              <a:buChar char="v"/>
            </a:pPr>
            <a:r>
              <a:rPr lang="en-US" sz="2400" b="1" dirty="0" smtClean="0"/>
              <a:t>Report </a:t>
            </a:r>
            <a:r>
              <a:rPr lang="en-US" sz="2400" b="1" dirty="0"/>
              <a:t>Generation</a:t>
            </a:r>
            <a:r>
              <a:rPr lang="en-US" sz="2400" dirty="0"/>
              <a:t>: </a:t>
            </a:r>
            <a:endParaRPr lang="en-US" sz="2400" dirty="0" smtClean="0"/>
          </a:p>
          <a:p>
            <a:pPr marL="342900" indent="-342900" algn="just">
              <a:buFont typeface="Wingdings" pitchFamily="2" charset="2"/>
              <a:buChar char="Ø"/>
            </a:pPr>
            <a:r>
              <a:rPr lang="en-US" sz="2400" dirty="0" smtClean="0"/>
              <a:t>The </a:t>
            </a:r>
            <a:r>
              <a:rPr lang="en-US" sz="2400" dirty="0"/>
              <a:t>system generates reports</a:t>
            </a:r>
            <a:r>
              <a:rPr lang="en-US" sz="2400" b="1" dirty="0"/>
              <a:t> </a:t>
            </a:r>
            <a:r>
              <a:rPr lang="en-US" sz="2400" dirty="0"/>
              <a:t>on the following information: List of detailed information regarding the patient who </a:t>
            </a:r>
            <a:r>
              <a:rPr lang="en-US" sz="2400" dirty="0" smtClean="0"/>
              <a:t>has </a:t>
            </a:r>
            <a:r>
              <a:rPr lang="en-US" sz="2400" dirty="0"/>
              <a:t>admitted in the hospital</a:t>
            </a:r>
            <a:endParaRPr lang="en-US" sz="2400" dirty="0">
              <a:effectLst/>
            </a:endParaRPr>
          </a:p>
        </p:txBody>
      </p:sp>
      <p:sp>
        <p:nvSpPr>
          <p:cNvPr id="2" name="Title 1"/>
          <p:cNvSpPr>
            <a:spLocks noGrp="1"/>
          </p:cNvSpPr>
          <p:nvPr>
            <p:ph type="ctrTitle"/>
          </p:nvPr>
        </p:nvSpPr>
        <p:spPr>
          <a:xfrm>
            <a:off x="76200" y="228600"/>
            <a:ext cx="9067800" cy="1371600"/>
          </a:xfrm>
        </p:spPr>
        <p:txBody>
          <a:bodyPr/>
          <a:lstStyle/>
          <a:p>
            <a:pPr algn="ctr"/>
            <a:r>
              <a:rPr lang="en-US" sz="4400" dirty="0"/>
              <a:t>Software application with its functionalities</a:t>
            </a:r>
          </a:p>
        </p:txBody>
      </p:sp>
    </p:spTree>
    <p:extLst>
      <p:ext uri="{BB962C8B-B14F-4D97-AF65-F5344CB8AC3E}">
        <p14:creationId xmlns:p14="http://schemas.microsoft.com/office/powerpoint/2010/main" val="290405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95400"/>
            <a:ext cx="8839200" cy="5334000"/>
          </a:xfrm>
        </p:spPr>
        <p:txBody>
          <a:bodyPr>
            <a:normAutofit/>
          </a:bodyPr>
          <a:lstStyle/>
          <a:p>
            <a:pPr marL="457200" indent="-457200" algn="just">
              <a:buFont typeface="Wingdings" pitchFamily="2" charset="2"/>
              <a:buChar char="v"/>
            </a:pPr>
            <a:r>
              <a:rPr lang="en-US" sz="2800" dirty="0" smtClean="0"/>
              <a:t> </a:t>
            </a:r>
            <a:r>
              <a:rPr lang="en-US" sz="2400" b="1" dirty="0"/>
              <a:t>Correctness:</a:t>
            </a:r>
            <a:r>
              <a:rPr lang="en-US" sz="2400" dirty="0"/>
              <a:t> The software which we are making should meet all the specifications stated by the </a:t>
            </a:r>
            <a:r>
              <a:rPr lang="en-US" sz="2400" dirty="0" smtClean="0"/>
              <a:t>customer</a:t>
            </a:r>
          </a:p>
          <a:p>
            <a:pPr marL="457200" indent="-457200">
              <a:buFont typeface="Wingdings" pitchFamily="2" charset="2"/>
              <a:buChar char="v"/>
            </a:pPr>
            <a:r>
              <a:rPr lang="en-US" sz="2400" b="1" dirty="0"/>
              <a:t>Usability/Learnability:</a:t>
            </a:r>
            <a:r>
              <a:rPr lang="en-US" sz="2400" dirty="0"/>
              <a:t> The amount of efforts or time required to learn how to use the software should be less. This makes the software user-friendly even for </a:t>
            </a:r>
            <a:r>
              <a:rPr lang="en-US" sz="2400" dirty="0" smtClean="0"/>
              <a:t>IT-illiterate people</a:t>
            </a:r>
          </a:p>
          <a:p>
            <a:pPr marL="457200" indent="-457200">
              <a:buFont typeface="Wingdings" pitchFamily="2" charset="2"/>
              <a:buChar char="v"/>
            </a:pPr>
            <a:r>
              <a:rPr lang="en-US" sz="2400" b="1" dirty="0"/>
              <a:t>Integrity :</a:t>
            </a:r>
            <a:r>
              <a:rPr lang="en-US" sz="2400" dirty="0"/>
              <a:t> Just like medicines have side-effects, in the same way a software may have a side-effect i.e. it may affect the working of another application. But a quality software should not have side </a:t>
            </a:r>
            <a:r>
              <a:rPr lang="en-US" sz="2400" dirty="0" smtClean="0"/>
              <a:t>effects</a:t>
            </a:r>
          </a:p>
          <a:p>
            <a:pPr marL="457200" indent="-457200">
              <a:buFont typeface="Wingdings" pitchFamily="2" charset="2"/>
              <a:buChar char="v"/>
            </a:pPr>
            <a:r>
              <a:rPr lang="en-US" sz="2400" b="1" dirty="0"/>
              <a:t>Reliability :</a:t>
            </a:r>
            <a:r>
              <a:rPr lang="en-US" sz="2400" dirty="0"/>
              <a:t> The software product should not have any defects. Not only this, it shouldn't fail while </a:t>
            </a:r>
            <a:r>
              <a:rPr lang="en-US" sz="2400" dirty="0" smtClean="0"/>
              <a:t>execution</a:t>
            </a:r>
          </a:p>
        </p:txBody>
      </p:sp>
      <p:sp>
        <p:nvSpPr>
          <p:cNvPr id="2" name="Title 1"/>
          <p:cNvSpPr>
            <a:spLocks noGrp="1"/>
          </p:cNvSpPr>
          <p:nvPr>
            <p:ph type="ctrTitle"/>
          </p:nvPr>
        </p:nvSpPr>
        <p:spPr>
          <a:xfrm>
            <a:off x="76200" y="228600"/>
            <a:ext cx="9067800" cy="990600"/>
          </a:xfrm>
        </p:spPr>
        <p:txBody>
          <a:bodyPr/>
          <a:lstStyle/>
          <a:p>
            <a:pPr algn="ctr"/>
            <a:r>
              <a:rPr lang="en-US" sz="4400" dirty="0" smtClean="0"/>
              <a:t>Software Qualities</a:t>
            </a:r>
            <a:endParaRPr lang="en-US" sz="4400" dirty="0"/>
          </a:p>
        </p:txBody>
      </p:sp>
    </p:spTree>
    <p:extLst>
      <p:ext uri="{BB962C8B-B14F-4D97-AF65-F5344CB8AC3E}">
        <p14:creationId xmlns:p14="http://schemas.microsoft.com/office/powerpoint/2010/main" val="316564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95400"/>
            <a:ext cx="8839200" cy="4876800"/>
          </a:xfrm>
        </p:spPr>
        <p:txBody>
          <a:bodyPr>
            <a:normAutofit/>
          </a:bodyPr>
          <a:lstStyle/>
          <a:p>
            <a:pPr marL="457200" indent="-457200" algn="just">
              <a:buFont typeface="Wingdings" pitchFamily="2" charset="2"/>
              <a:buChar char="v"/>
            </a:pPr>
            <a:r>
              <a:rPr lang="en-US" sz="2800" b="1" dirty="0"/>
              <a:t>Efficiency :</a:t>
            </a:r>
            <a:r>
              <a:rPr lang="en-US" sz="2800" dirty="0"/>
              <a:t> This characteristic relates to the way software uses the available resources. The software should make effective use of the storage space and execute command as per desired timing requirements</a:t>
            </a:r>
          </a:p>
          <a:p>
            <a:pPr marL="457200" indent="-457200" algn="just">
              <a:buFont typeface="Wingdings" pitchFamily="2" charset="2"/>
              <a:buChar char="v"/>
            </a:pPr>
            <a:r>
              <a:rPr lang="en-US" sz="2400" b="1" dirty="0" smtClean="0"/>
              <a:t>Security </a:t>
            </a:r>
            <a:r>
              <a:rPr lang="en-US" sz="2400" b="1" dirty="0"/>
              <a:t>:</a:t>
            </a:r>
            <a:r>
              <a:rPr lang="en-US" sz="2400" dirty="0"/>
              <a:t> With the increase in security threats nowadays, this factor is gaining importance. The software shouldn't have ill effects on data / hardware. Proper measures should be taken to keep data secure from external threats</a:t>
            </a:r>
            <a:r>
              <a:rPr lang="en-US" sz="2400" dirty="0" smtClean="0"/>
              <a:t>.</a:t>
            </a:r>
          </a:p>
          <a:p>
            <a:pPr marL="457200" indent="-457200">
              <a:buFont typeface="Wingdings" pitchFamily="2" charset="2"/>
              <a:buChar char="v"/>
            </a:pPr>
            <a:r>
              <a:rPr lang="en-US" sz="2400" b="1" dirty="0"/>
              <a:t>Safety :</a:t>
            </a:r>
            <a:r>
              <a:rPr lang="en-US" sz="2400" dirty="0"/>
              <a:t> The software should not be hazardous to the </a:t>
            </a:r>
            <a:r>
              <a:rPr lang="en-US" sz="2400" dirty="0" smtClean="0"/>
              <a:t>environment/life</a:t>
            </a:r>
            <a:endParaRPr lang="en-US" sz="2400" dirty="0">
              <a:effectLst/>
            </a:endParaRPr>
          </a:p>
        </p:txBody>
      </p:sp>
      <p:sp>
        <p:nvSpPr>
          <p:cNvPr id="2" name="Title 1"/>
          <p:cNvSpPr>
            <a:spLocks noGrp="1"/>
          </p:cNvSpPr>
          <p:nvPr>
            <p:ph type="ctrTitle"/>
          </p:nvPr>
        </p:nvSpPr>
        <p:spPr>
          <a:xfrm>
            <a:off x="76200" y="228600"/>
            <a:ext cx="9067800" cy="990600"/>
          </a:xfrm>
        </p:spPr>
        <p:txBody>
          <a:bodyPr/>
          <a:lstStyle/>
          <a:p>
            <a:pPr algn="ctr"/>
            <a:r>
              <a:rPr lang="en-US" sz="4400" dirty="0" smtClean="0"/>
              <a:t>Software Qualities</a:t>
            </a:r>
            <a:endParaRPr lang="en-US" sz="4400" dirty="0"/>
          </a:p>
        </p:txBody>
      </p:sp>
    </p:spTree>
    <p:extLst>
      <p:ext uri="{BB962C8B-B14F-4D97-AF65-F5344CB8AC3E}">
        <p14:creationId xmlns:p14="http://schemas.microsoft.com/office/powerpoint/2010/main" val="1541095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95400"/>
            <a:ext cx="8839200" cy="4876800"/>
          </a:xfrm>
        </p:spPr>
        <p:txBody>
          <a:bodyPr>
            <a:normAutofit/>
          </a:bodyPr>
          <a:lstStyle/>
          <a:p>
            <a:pPr marL="457200" indent="-457200" algn="just">
              <a:buFont typeface="Wingdings" pitchFamily="2" charset="2"/>
              <a:buChar char="v"/>
            </a:pPr>
            <a:r>
              <a:rPr lang="en-US" sz="2800" b="1" u="sng" dirty="0"/>
              <a:t>Fault :</a:t>
            </a:r>
            <a:r>
              <a:rPr lang="en-US" sz="2800" dirty="0"/>
              <a:t> An incorrect step, process, or data definition in a computer program which causes the program to perform in an unintended or unanticipated manner. A </a:t>
            </a:r>
            <a:r>
              <a:rPr lang="en-US" sz="2800" i="1" dirty="0"/>
              <a:t>fault</a:t>
            </a:r>
            <a:r>
              <a:rPr lang="en-US" sz="2800" dirty="0"/>
              <a:t> is an error in the source code (text) of a </a:t>
            </a:r>
            <a:r>
              <a:rPr lang="en-US" sz="2800" dirty="0" smtClean="0"/>
              <a:t>program </a:t>
            </a:r>
          </a:p>
          <a:p>
            <a:pPr marL="457200" indent="-457200" algn="just">
              <a:buFont typeface="Wingdings" pitchFamily="2" charset="2"/>
              <a:buChar char="v"/>
            </a:pPr>
            <a:r>
              <a:rPr lang="en-US" sz="2400" b="1" u="sng" dirty="0"/>
              <a:t>Failure:</a:t>
            </a:r>
            <a:r>
              <a:rPr lang="en-US" sz="2400" dirty="0"/>
              <a:t> The inability of a system or component to perform its required functions within specified performance requirements</a:t>
            </a:r>
            <a:r>
              <a:rPr lang="en-US" sz="2400" dirty="0" smtClean="0"/>
              <a:t>. </a:t>
            </a:r>
          </a:p>
          <a:p>
            <a:pPr marL="457200" indent="-457200">
              <a:buFont typeface="Wingdings" pitchFamily="2" charset="2"/>
              <a:buChar char="v"/>
            </a:pPr>
            <a:r>
              <a:rPr lang="en-US" sz="2400" b="1" u="sng" dirty="0"/>
              <a:t>Error :</a:t>
            </a:r>
            <a:r>
              <a:rPr lang="en-US" sz="2400" dirty="0"/>
              <a:t> A discrepancy between a computed, observed, or measured value or condition and the true, specified, or theoretically correct value or condition.</a:t>
            </a:r>
            <a:endParaRPr lang="en-US" sz="2400" dirty="0">
              <a:effectLst/>
            </a:endParaRPr>
          </a:p>
        </p:txBody>
      </p:sp>
      <p:sp>
        <p:nvSpPr>
          <p:cNvPr id="2" name="Title 1"/>
          <p:cNvSpPr>
            <a:spLocks noGrp="1"/>
          </p:cNvSpPr>
          <p:nvPr>
            <p:ph type="ctrTitle"/>
          </p:nvPr>
        </p:nvSpPr>
        <p:spPr>
          <a:xfrm>
            <a:off x="76200" y="228600"/>
            <a:ext cx="9067800" cy="990600"/>
          </a:xfrm>
        </p:spPr>
        <p:txBody>
          <a:bodyPr/>
          <a:lstStyle/>
          <a:p>
            <a:pPr algn="ctr"/>
            <a:r>
              <a:rPr lang="en-US" sz="4400" dirty="0" smtClean="0"/>
              <a:t>Faults, Failures and Errors</a:t>
            </a:r>
            <a:endParaRPr lang="en-US" sz="4400" dirty="0"/>
          </a:p>
        </p:txBody>
      </p:sp>
    </p:spTree>
    <p:extLst>
      <p:ext uri="{BB962C8B-B14F-4D97-AF65-F5344CB8AC3E}">
        <p14:creationId xmlns:p14="http://schemas.microsoft.com/office/powerpoint/2010/main" val="391579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905000"/>
            <a:ext cx="8991600" cy="4648200"/>
          </a:xfrm>
        </p:spPr>
        <p:txBody>
          <a:bodyPr>
            <a:normAutofit/>
          </a:bodyPr>
          <a:lstStyle/>
          <a:p>
            <a:pPr marL="342900" indent="-342900">
              <a:buFont typeface="Wingdings" pitchFamily="2" charset="2"/>
              <a:buChar char="q"/>
            </a:pPr>
            <a:r>
              <a:rPr lang="en-US" sz="2400" dirty="0" smtClean="0"/>
              <a:t> Faulty </a:t>
            </a:r>
            <a:r>
              <a:rPr lang="en-US" sz="2400" dirty="0"/>
              <a:t>requirements definition</a:t>
            </a:r>
          </a:p>
          <a:p>
            <a:pPr marL="342900" indent="-342900">
              <a:buFont typeface="Wingdings" pitchFamily="2" charset="2"/>
              <a:buChar char="q"/>
            </a:pPr>
            <a:r>
              <a:rPr lang="en-US" sz="2400" dirty="0" smtClean="0"/>
              <a:t> Client–developer </a:t>
            </a:r>
            <a:r>
              <a:rPr lang="en-US" sz="2400" dirty="0"/>
              <a:t>communication failures</a:t>
            </a:r>
          </a:p>
          <a:p>
            <a:pPr marL="342900" indent="-342900">
              <a:buFont typeface="Wingdings" pitchFamily="2" charset="2"/>
              <a:buChar char="q"/>
            </a:pPr>
            <a:r>
              <a:rPr lang="en-US" sz="2400" dirty="0" smtClean="0"/>
              <a:t> Deliberate </a:t>
            </a:r>
            <a:r>
              <a:rPr lang="en-US" sz="2400" dirty="0"/>
              <a:t>deviations from software requirements</a:t>
            </a:r>
          </a:p>
          <a:p>
            <a:pPr marL="342900" indent="-342900">
              <a:buFont typeface="Wingdings" pitchFamily="2" charset="2"/>
              <a:buChar char="q"/>
            </a:pPr>
            <a:r>
              <a:rPr lang="en-US" sz="2400" dirty="0" smtClean="0"/>
              <a:t> Logical </a:t>
            </a:r>
            <a:r>
              <a:rPr lang="en-US" sz="2400" dirty="0"/>
              <a:t>design errors</a:t>
            </a:r>
          </a:p>
          <a:p>
            <a:pPr marL="342900" indent="-342900">
              <a:buFont typeface="Wingdings" pitchFamily="2" charset="2"/>
              <a:buChar char="q"/>
            </a:pPr>
            <a:r>
              <a:rPr lang="en-US" sz="2400" dirty="0" smtClean="0"/>
              <a:t> Coding </a:t>
            </a:r>
            <a:r>
              <a:rPr lang="en-US" sz="2400" dirty="0"/>
              <a:t>errors</a:t>
            </a:r>
          </a:p>
          <a:p>
            <a:pPr marL="342900" indent="-342900">
              <a:buFont typeface="Wingdings" pitchFamily="2" charset="2"/>
              <a:buChar char="q"/>
            </a:pPr>
            <a:r>
              <a:rPr lang="en-US" sz="2400" dirty="0" smtClean="0"/>
              <a:t> Non-compliance </a:t>
            </a:r>
            <a:r>
              <a:rPr lang="en-US" sz="2400" dirty="0"/>
              <a:t>with documentation and coding instructions</a:t>
            </a:r>
          </a:p>
          <a:p>
            <a:pPr marL="342900" indent="-342900">
              <a:buFont typeface="Wingdings" pitchFamily="2" charset="2"/>
              <a:buChar char="q"/>
            </a:pPr>
            <a:r>
              <a:rPr lang="en-US" sz="2400" dirty="0" smtClean="0"/>
              <a:t> Shortcomings </a:t>
            </a:r>
            <a:r>
              <a:rPr lang="en-US" sz="2400" dirty="0"/>
              <a:t>of the testing process</a:t>
            </a:r>
          </a:p>
          <a:p>
            <a:pPr marL="342900" indent="-342900">
              <a:buFont typeface="Wingdings" pitchFamily="2" charset="2"/>
              <a:buChar char="q"/>
            </a:pPr>
            <a:r>
              <a:rPr lang="en-US" sz="2400" dirty="0" smtClean="0"/>
              <a:t> Procedure </a:t>
            </a:r>
            <a:r>
              <a:rPr lang="en-US" sz="2400" dirty="0"/>
              <a:t>errors</a:t>
            </a:r>
          </a:p>
          <a:p>
            <a:pPr marL="342900" indent="-342900">
              <a:buFont typeface="Wingdings" pitchFamily="2" charset="2"/>
              <a:buChar char="q"/>
            </a:pPr>
            <a:r>
              <a:rPr lang="en-US" sz="2400" dirty="0" smtClean="0"/>
              <a:t> Documentation </a:t>
            </a:r>
            <a:r>
              <a:rPr lang="en-US" sz="2400" dirty="0"/>
              <a:t>errors</a:t>
            </a:r>
            <a:endParaRPr lang="en-US" sz="2400" dirty="0">
              <a:effectLst/>
            </a:endParaRPr>
          </a:p>
        </p:txBody>
      </p:sp>
      <p:sp>
        <p:nvSpPr>
          <p:cNvPr id="2" name="Title 1"/>
          <p:cNvSpPr>
            <a:spLocks noGrp="1"/>
          </p:cNvSpPr>
          <p:nvPr>
            <p:ph type="ctrTitle"/>
          </p:nvPr>
        </p:nvSpPr>
        <p:spPr>
          <a:xfrm>
            <a:off x="76200" y="152400"/>
            <a:ext cx="8763000" cy="1371600"/>
          </a:xfrm>
        </p:spPr>
        <p:txBody>
          <a:bodyPr/>
          <a:lstStyle/>
          <a:p>
            <a:pPr algn="ctr"/>
            <a:r>
              <a:rPr lang="en-US" sz="4400" dirty="0"/>
              <a:t>The nine causes of software errors</a:t>
            </a:r>
          </a:p>
        </p:txBody>
      </p:sp>
    </p:spTree>
    <p:extLst>
      <p:ext uri="{BB962C8B-B14F-4D97-AF65-F5344CB8AC3E}">
        <p14:creationId xmlns:p14="http://schemas.microsoft.com/office/powerpoint/2010/main" val="380430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905000"/>
            <a:ext cx="8991600" cy="2971800"/>
          </a:xfrm>
        </p:spPr>
        <p:txBody>
          <a:bodyPr>
            <a:normAutofit lnSpcReduction="10000"/>
          </a:bodyPr>
          <a:lstStyle/>
          <a:p>
            <a:pPr marL="342900" indent="-342900" algn="just">
              <a:lnSpc>
                <a:spcPct val="150000"/>
              </a:lnSpc>
              <a:buFont typeface="Wingdings" pitchFamily="2" charset="2"/>
              <a:buChar char="v"/>
            </a:pPr>
            <a:r>
              <a:rPr lang="en-US" sz="2400" dirty="0" smtClean="0"/>
              <a:t> </a:t>
            </a:r>
            <a:r>
              <a:rPr lang="en-US" sz="2400" dirty="0"/>
              <a:t>The system shall validate and accept credit cards </a:t>
            </a:r>
            <a:r>
              <a:rPr lang="en-US" sz="2400" dirty="0" smtClean="0"/>
              <a:t>and cashier’s </a:t>
            </a:r>
            <a:r>
              <a:rPr lang="en-US" sz="2400" dirty="0"/>
              <a:t>checks. High priority.</a:t>
            </a:r>
          </a:p>
          <a:p>
            <a:pPr marL="342900" indent="-342900" algn="just">
              <a:lnSpc>
                <a:spcPct val="150000"/>
              </a:lnSpc>
              <a:buFont typeface="Wingdings" pitchFamily="2" charset="2"/>
              <a:buChar char="v"/>
            </a:pPr>
            <a:r>
              <a:rPr lang="en-US" sz="2400" dirty="0" smtClean="0"/>
              <a:t>The </a:t>
            </a:r>
            <a:r>
              <a:rPr lang="en-US" sz="2400" dirty="0"/>
              <a:t>system shall process all mouse clicks very fast </a:t>
            </a:r>
            <a:r>
              <a:rPr lang="en-US" sz="2400" dirty="0" smtClean="0"/>
              <a:t>to ensure </a:t>
            </a:r>
            <a:r>
              <a:rPr lang="en-US" sz="2400" dirty="0"/>
              <a:t>user’s do not have to wait.</a:t>
            </a:r>
          </a:p>
          <a:p>
            <a:pPr marL="342900" indent="-342900" algn="just">
              <a:lnSpc>
                <a:spcPct val="150000"/>
              </a:lnSpc>
              <a:buFont typeface="Wingdings" pitchFamily="2" charset="2"/>
              <a:buChar char="v"/>
            </a:pPr>
            <a:r>
              <a:rPr lang="en-US" sz="2400" dirty="0" smtClean="0"/>
              <a:t>The </a:t>
            </a:r>
            <a:r>
              <a:rPr lang="en-US" sz="2400" dirty="0"/>
              <a:t>user must have Adobe Acrobat installed</a:t>
            </a:r>
            <a:endParaRPr lang="en-US" sz="2400" dirty="0">
              <a:effectLst/>
            </a:endParaRPr>
          </a:p>
        </p:txBody>
      </p:sp>
      <p:sp>
        <p:nvSpPr>
          <p:cNvPr id="2" name="Title 1"/>
          <p:cNvSpPr>
            <a:spLocks noGrp="1"/>
          </p:cNvSpPr>
          <p:nvPr>
            <p:ph type="ctrTitle"/>
          </p:nvPr>
        </p:nvSpPr>
        <p:spPr>
          <a:xfrm>
            <a:off x="76200" y="152400"/>
            <a:ext cx="8763000" cy="1371600"/>
          </a:xfrm>
        </p:spPr>
        <p:txBody>
          <a:bodyPr/>
          <a:lstStyle/>
          <a:p>
            <a:pPr marL="342900" indent="-342900"/>
            <a:r>
              <a:rPr lang="en-US" sz="4400" dirty="0"/>
              <a:t>Faulty requirements definition</a:t>
            </a:r>
          </a:p>
        </p:txBody>
      </p:sp>
    </p:spTree>
    <p:extLst>
      <p:ext uri="{BB962C8B-B14F-4D97-AF65-F5344CB8AC3E}">
        <p14:creationId xmlns:p14="http://schemas.microsoft.com/office/powerpoint/2010/main" val="2261744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446</TotalTime>
  <Words>901</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Software Quality Assurance</vt:lpstr>
      <vt:lpstr>Software application with its functionalities</vt:lpstr>
      <vt:lpstr>Software application with its functionalities</vt:lpstr>
      <vt:lpstr>Software application with its functionalities</vt:lpstr>
      <vt:lpstr>Software Qualities</vt:lpstr>
      <vt:lpstr>Software Qualities</vt:lpstr>
      <vt:lpstr>Faults, Failures and Errors</vt:lpstr>
      <vt:lpstr>The nine causes of software errors</vt:lpstr>
      <vt:lpstr>Faulty requirements definition</vt:lpstr>
      <vt:lpstr>Client–developer communication failures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Tutorial 1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Quality Assurance</dc:title>
  <dc:creator>Husnain Khan</dc:creator>
  <cp:lastModifiedBy>hanif</cp:lastModifiedBy>
  <cp:revision>11</cp:revision>
  <dcterms:created xsi:type="dcterms:W3CDTF">2012-09-18T14:44:10Z</dcterms:created>
  <dcterms:modified xsi:type="dcterms:W3CDTF">2012-09-19T10:20:16Z</dcterms:modified>
</cp:coreProperties>
</file>