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322" r:id="rId3"/>
    <p:sldId id="313" r:id="rId4"/>
    <p:sldId id="340" r:id="rId5"/>
    <p:sldId id="312" r:id="rId6"/>
    <p:sldId id="314" r:id="rId7"/>
    <p:sldId id="341" r:id="rId8"/>
    <p:sldId id="336" r:id="rId9"/>
    <p:sldId id="330" r:id="rId10"/>
    <p:sldId id="331" r:id="rId11"/>
    <p:sldId id="264" r:id="rId12"/>
    <p:sldId id="339" r:id="rId13"/>
    <p:sldId id="338" r:id="rId14"/>
    <p:sldId id="3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DD870-09DE-679F-97F1-97B04F82416D}" v="17" dt="2023-10-22T16:41:43.586"/>
    <p1510:client id="{84B9E111-421B-F27A-722A-FCE8ACCD2779}" v="4" dt="2023-10-22T16:38:18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4444" autoAdjust="0"/>
  </p:normalViewPr>
  <p:slideViewPr>
    <p:cSldViewPr snapToGrid="0">
      <p:cViewPr varScale="1">
        <p:scale>
          <a:sx n="69" d="100"/>
          <a:sy n="69" d="100"/>
        </p:scale>
        <p:origin x="12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ah Saleeh Alsuhaibani" userId="S::lalsuhaibani@ksu.edu.sa::9fd300a6-3fa2-4af8-a179-161e7df9720f" providerId="AD" clId="Web-{84B9E111-421B-F27A-722A-FCE8ACCD2779}"/>
    <pc:docChg chg="modSld">
      <pc:chgData name="Leenah Saleeh Alsuhaibani" userId="S::lalsuhaibani@ksu.edu.sa::9fd300a6-3fa2-4af8-a179-161e7df9720f" providerId="AD" clId="Web-{84B9E111-421B-F27A-722A-FCE8ACCD2779}" dt="2023-10-22T16:38:18.645" v="1" actId="20577"/>
      <pc:docMkLst>
        <pc:docMk/>
      </pc:docMkLst>
      <pc:sldChg chg="modSp">
        <pc:chgData name="Leenah Saleeh Alsuhaibani" userId="S::lalsuhaibani@ksu.edu.sa::9fd300a6-3fa2-4af8-a179-161e7df9720f" providerId="AD" clId="Web-{84B9E111-421B-F27A-722A-FCE8ACCD2779}" dt="2023-10-22T16:38:18.645" v="1" actId="20577"/>
        <pc:sldMkLst>
          <pc:docMk/>
          <pc:sldMk cId="2467137069" sldId="322"/>
        </pc:sldMkLst>
        <pc:spChg chg="mod">
          <ac:chgData name="Leenah Saleeh Alsuhaibani" userId="S::lalsuhaibani@ksu.edu.sa::9fd300a6-3fa2-4af8-a179-161e7df9720f" providerId="AD" clId="Web-{84B9E111-421B-F27A-722A-FCE8ACCD2779}" dt="2023-10-22T16:38:18.645" v="1" actId="20577"/>
          <ac:spMkLst>
            <pc:docMk/>
            <pc:sldMk cId="2467137069" sldId="322"/>
            <ac:spMk id="3" creationId="{DC4F4ED5-BA62-BBA4-BD32-D81E8BE32930}"/>
          </ac:spMkLst>
        </pc:spChg>
      </pc:sldChg>
    </pc:docChg>
  </pc:docChgLst>
  <pc:docChgLst>
    <pc:chgData name="Leenah Saleeh Alsuhaibani" userId="S::lalsuhaibani@ksu.edu.sa::9fd300a6-3fa2-4af8-a179-161e7df9720f" providerId="AD" clId="Web-{800DD870-09DE-679F-97F1-97B04F82416D}"/>
    <pc:docChg chg="modSld">
      <pc:chgData name="Leenah Saleeh Alsuhaibani" userId="S::lalsuhaibani@ksu.edu.sa::9fd300a6-3fa2-4af8-a179-161e7df9720f" providerId="AD" clId="Web-{800DD870-09DE-679F-97F1-97B04F82416D}" dt="2023-10-22T16:42:30.009" v="12"/>
      <pc:docMkLst>
        <pc:docMk/>
      </pc:docMkLst>
      <pc:sldChg chg="modSp modNotes">
        <pc:chgData name="Leenah Saleeh Alsuhaibani" userId="S::lalsuhaibani@ksu.edu.sa::9fd300a6-3fa2-4af8-a179-161e7df9720f" providerId="AD" clId="Web-{800DD870-09DE-679F-97F1-97B04F82416D}" dt="2023-10-22T16:42:30.009" v="12"/>
        <pc:sldMkLst>
          <pc:docMk/>
          <pc:sldMk cId="1059323008" sldId="313"/>
        </pc:sldMkLst>
        <pc:spChg chg="mod">
          <ac:chgData name="Leenah Saleeh Alsuhaibani" userId="S::lalsuhaibani@ksu.edu.sa::9fd300a6-3fa2-4af8-a179-161e7df9720f" providerId="AD" clId="Web-{800DD870-09DE-679F-97F1-97B04F82416D}" dt="2023-10-22T16:41:43.586" v="9" actId="20577"/>
          <ac:spMkLst>
            <pc:docMk/>
            <pc:sldMk cId="1059323008" sldId="313"/>
            <ac:spMk id="7" creationId="{9540679E-B076-98D9-B96F-C2B08437E7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822AC-AF6D-435D-B194-017507B6EF1B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</dgm:pt>
    <dgm:pt modelId="{19AC5469-0AA7-4FA6-AFAF-3286E0D175DD}">
      <dgm:prSet phldrT="[Text]"/>
      <dgm:spPr/>
      <dgm:t>
        <a:bodyPr/>
        <a:lstStyle/>
        <a:p>
          <a:pPr algn="ctr" rtl="0"/>
          <a:r>
            <a:rPr lang="en-US" b="1" dirty="0">
              <a:latin typeface="+mn-lt"/>
              <a:cs typeface="Sakkal Majalla" panose="02000000000000000000" pitchFamily="2" charset="-78"/>
            </a:rPr>
            <a:t>Removal of proteins and contaminants</a:t>
          </a:r>
          <a:endParaRPr lang="en-US" dirty="0">
            <a:latin typeface="+mn-lt"/>
            <a:cs typeface="Sakkal Majalla" panose="02000000000000000000" pitchFamily="2" charset="-78"/>
          </a:endParaRPr>
        </a:p>
      </dgm:t>
    </dgm:pt>
    <dgm:pt modelId="{546A6F55-D80D-4244-8EA5-519599CBECAE}" type="parTrans" cxnId="{33EA6CD7-49C2-4361-B7F6-2BE13700390D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BBCC9FB7-9335-482F-A227-77DF2415F453}" type="sibTrans" cxnId="{33EA6CD7-49C2-4361-B7F6-2BE13700390D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4BE45D70-A856-49E7-8209-9969A765BA92}">
      <dgm:prSet/>
      <dgm:spPr/>
      <dgm:t>
        <a:bodyPr/>
        <a:lstStyle/>
        <a:p>
          <a:pPr algn="ctr" rtl="0"/>
          <a:r>
            <a:rPr lang="en-US" b="1">
              <a:latin typeface="+mn-lt"/>
              <a:cs typeface="Sakkal Majalla" panose="02000000000000000000" pitchFamily="2" charset="-78"/>
            </a:rPr>
            <a:t>Recovery of RNA</a:t>
          </a:r>
          <a:endParaRPr lang="en-US">
            <a:latin typeface="+mn-lt"/>
            <a:cs typeface="Sakkal Majalla" panose="02000000000000000000" pitchFamily="2" charset="-78"/>
          </a:endParaRPr>
        </a:p>
      </dgm:t>
    </dgm:pt>
    <dgm:pt modelId="{8A760F96-ED2A-4308-9FCB-6E0472252C67}" type="parTrans" cxnId="{B049C780-E01F-4DAA-BD26-48AF4186B63E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46FE6C8D-44A4-4307-8070-5FFCC0CF833B}" type="sibTrans" cxnId="{B049C780-E01F-4DAA-BD26-48AF4186B63E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BC8792CD-7985-4129-B1A9-78D1701C6795}">
      <dgm:prSet phldrT="[Text]"/>
      <dgm:spPr/>
      <dgm:t>
        <a:bodyPr/>
        <a:lstStyle/>
        <a:p>
          <a:pPr algn="ctr" rtl="0"/>
          <a:r>
            <a:rPr lang="en-US" b="1">
              <a:latin typeface="+mn-lt"/>
              <a:cs typeface="Sakkal Majalla" panose="02000000000000000000" pitchFamily="2" charset="-78"/>
            </a:rPr>
            <a:t>Lysis</a:t>
          </a:r>
          <a:endParaRPr lang="en-US">
            <a:latin typeface="+mn-lt"/>
            <a:cs typeface="Sakkal Majalla" panose="02000000000000000000" pitchFamily="2" charset="-78"/>
          </a:endParaRPr>
        </a:p>
      </dgm:t>
    </dgm:pt>
    <dgm:pt modelId="{A96A1303-DB91-42D7-B762-96023E2FA8E2}" type="sibTrans" cxnId="{E4E8B206-DCAB-4E48-BB8D-EE5E5C51885E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C2112FB8-A4CA-4675-A2CF-6103B0B0CC45}" type="parTrans" cxnId="{E4E8B206-DCAB-4E48-BB8D-EE5E5C51885E}">
      <dgm:prSet/>
      <dgm:spPr/>
      <dgm:t>
        <a:bodyPr/>
        <a:lstStyle/>
        <a:p>
          <a:pPr algn="ctr"/>
          <a:endParaRPr lang="en-US">
            <a:latin typeface="+mn-lt"/>
            <a:cs typeface="Sakkal Majalla" panose="02000000000000000000" pitchFamily="2" charset="-78"/>
          </a:endParaRPr>
        </a:p>
      </dgm:t>
    </dgm:pt>
    <dgm:pt modelId="{C0D261B9-744B-4E39-8396-A5CB58F4C8E1}" type="pres">
      <dgm:prSet presAssocID="{F71822AC-AF6D-435D-B194-017507B6EF1B}" presName="Name0" presStyleCnt="0">
        <dgm:presLayoutVars>
          <dgm:dir/>
          <dgm:animOne val="branch"/>
          <dgm:animLvl val="lvl"/>
        </dgm:presLayoutVars>
      </dgm:prSet>
      <dgm:spPr/>
    </dgm:pt>
    <dgm:pt modelId="{5808BD88-A290-46A3-BFE3-D4E5CEE35310}" type="pres">
      <dgm:prSet presAssocID="{BC8792CD-7985-4129-B1A9-78D1701C6795}" presName="chaos" presStyleCnt="0"/>
      <dgm:spPr/>
    </dgm:pt>
    <dgm:pt modelId="{39D9934A-9EFC-4D3D-BC7E-528BCC680C99}" type="pres">
      <dgm:prSet presAssocID="{BC8792CD-7985-4129-B1A9-78D1701C6795}" presName="parTx1" presStyleLbl="revTx" presStyleIdx="0" presStyleCnt="2"/>
      <dgm:spPr/>
    </dgm:pt>
    <dgm:pt modelId="{EF8ECD71-70D1-4DB2-9C0B-9CFCD147878B}" type="pres">
      <dgm:prSet presAssocID="{BC8792CD-7985-4129-B1A9-78D1701C6795}" presName="c1" presStyleLbl="node1" presStyleIdx="0" presStyleCnt="19"/>
      <dgm:spPr/>
    </dgm:pt>
    <dgm:pt modelId="{5909558B-5A1D-4136-B352-2D0707A964ED}" type="pres">
      <dgm:prSet presAssocID="{BC8792CD-7985-4129-B1A9-78D1701C6795}" presName="c2" presStyleLbl="node1" presStyleIdx="1" presStyleCnt="19" custLinFactNeighborY="24740"/>
      <dgm:spPr/>
    </dgm:pt>
    <dgm:pt modelId="{9B325573-E4CE-4150-AE50-DC2080819F7D}" type="pres">
      <dgm:prSet presAssocID="{BC8792CD-7985-4129-B1A9-78D1701C6795}" presName="c3" presStyleLbl="node1" presStyleIdx="2" presStyleCnt="19" custLinFactNeighborX="-7871" custLinFactNeighborY="11196"/>
      <dgm:spPr/>
    </dgm:pt>
    <dgm:pt modelId="{BCF81AB9-110E-493E-81EC-A6AB185B657C}" type="pres">
      <dgm:prSet presAssocID="{BC8792CD-7985-4129-B1A9-78D1701C6795}" presName="c4" presStyleLbl="node1" presStyleIdx="3" presStyleCnt="19"/>
      <dgm:spPr/>
    </dgm:pt>
    <dgm:pt modelId="{44130ADC-D9CC-45CB-A774-0B9520F7737D}" type="pres">
      <dgm:prSet presAssocID="{BC8792CD-7985-4129-B1A9-78D1701C6795}" presName="c5" presStyleLbl="node1" presStyleIdx="4" presStyleCnt="19"/>
      <dgm:spPr/>
    </dgm:pt>
    <dgm:pt modelId="{46F66708-27D4-4C7C-8D05-5C0C95D927FE}" type="pres">
      <dgm:prSet presAssocID="{BC8792CD-7985-4129-B1A9-78D1701C6795}" presName="c6" presStyleLbl="node1" presStyleIdx="5" presStyleCnt="19"/>
      <dgm:spPr/>
    </dgm:pt>
    <dgm:pt modelId="{C0935914-D646-43C5-AB54-0DAB4A501A56}" type="pres">
      <dgm:prSet presAssocID="{BC8792CD-7985-4129-B1A9-78D1701C6795}" presName="c7" presStyleLbl="node1" presStyleIdx="6" presStyleCnt="19"/>
      <dgm:spPr/>
    </dgm:pt>
    <dgm:pt modelId="{59BA33DF-444C-4DC8-8718-B3C0A89B0659}" type="pres">
      <dgm:prSet presAssocID="{BC8792CD-7985-4129-B1A9-78D1701C6795}" presName="c8" presStyleLbl="node1" presStyleIdx="7" presStyleCnt="19"/>
      <dgm:spPr/>
    </dgm:pt>
    <dgm:pt modelId="{3E2B3901-5C10-41C6-A447-9D848A4DDBC2}" type="pres">
      <dgm:prSet presAssocID="{BC8792CD-7985-4129-B1A9-78D1701C6795}" presName="c9" presStyleLbl="node1" presStyleIdx="8" presStyleCnt="19"/>
      <dgm:spPr/>
    </dgm:pt>
    <dgm:pt modelId="{43CDE73F-4CAD-43CA-88A3-A0F347E9B334}" type="pres">
      <dgm:prSet presAssocID="{BC8792CD-7985-4129-B1A9-78D1701C6795}" presName="c10" presStyleLbl="node1" presStyleIdx="9" presStyleCnt="19"/>
      <dgm:spPr/>
    </dgm:pt>
    <dgm:pt modelId="{54BB7E63-118A-4BFB-A3F3-96A3220A6978}" type="pres">
      <dgm:prSet presAssocID="{BC8792CD-7985-4129-B1A9-78D1701C6795}" presName="c11" presStyleLbl="node1" presStyleIdx="10" presStyleCnt="19"/>
      <dgm:spPr/>
    </dgm:pt>
    <dgm:pt modelId="{4BE5C9AE-D7A0-4C7A-A113-7EB987C821A9}" type="pres">
      <dgm:prSet presAssocID="{BC8792CD-7985-4129-B1A9-78D1701C6795}" presName="c12" presStyleLbl="node1" presStyleIdx="11" presStyleCnt="19"/>
      <dgm:spPr/>
    </dgm:pt>
    <dgm:pt modelId="{C44456F9-2ECD-4176-B24C-83231B5CF05E}" type="pres">
      <dgm:prSet presAssocID="{BC8792CD-7985-4129-B1A9-78D1701C6795}" presName="c13" presStyleLbl="node1" presStyleIdx="12" presStyleCnt="19"/>
      <dgm:spPr/>
    </dgm:pt>
    <dgm:pt modelId="{BEE494BB-64FA-4FDC-9CBD-B60791B964BA}" type="pres">
      <dgm:prSet presAssocID="{BC8792CD-7985-4129-B1A9-78D1701C6795}" presName="c14" presStyleLbl="node1" presStyleIdx="13" presStyleCnt="19"/>
      <dgm:spPr/>
    </dgm:pt>
    <dgm:pt modelId="{D625EA3E-B55C-4414-AC78-D47BDE18129E}" type="pres">
      <dgm:prSet presAssocID="{BC8792CD-7985-4129-B1A9-78D1701C6795}" presName="c15" presStyleLbl="node1" presStyleIdx="14" presStyleCnt="19"/>
      <dgm:spPr/>
    </dgm:pt>
    <dgm:pt modelId="{03D3FE2E-FA55-402C-AFFF-FE33A08BFC97}" type="pres">
      <dgm:prSet presAssocID="{BC8792CD-7985-4129-B1A9-78D1701C6795}" presName="c16" presStyleLbl="node1" presStyleIdx="15" presStyleCnt="19"/>
      <dgm:spPr/>
    </dgm:pt>
    <dgm:pt modelId="{88AFDA19-8CFF-45EA-BC04-1B62E7306EAF}" type="pres">
      <dgm:prSet presAssocID="{BC8792CD-7985-4129-B1A9-78D1701C6795}" presName="c17" presStyleLbl="node1" presStyleIdx="16" presStyleCnt="19"/>
      <dgm:spPr/>
    </dgm:pt>
    <dgm:pt modelId="{F6BC1CFA-BF7D-4708-BBCD-D232556E8E4C}" type="pres">
      <dgm:prSet presAssocID="{BC8792CD-7985-4129-B1A9-78D1701C6795}" presName="c18" presStyleLbl="node1" presStyleIdx="17" presStyleCnt="19"/>
      <dgm:spPr/>
    </dgm:pt>
    <dgm:pt modelId="{DBF5B9E0-C244-4389-B84A-169784767ECE}" type="pres">
      <dgm:prSet presAssocID="{A96A1303-DB91-42D7-B762-96023E2FA8E2}" presName="chevronComposite1" presStyleCnt="0"/>
      <dgm:spPr/>
    </dgm:pt>
    <dgm:pt modelId="{959E7783-6BEE-495B-AD10-5A028CD2B8E9}" type="pres">
      <dgm:prSet presAssocID="{A96A1303-DB91-42D7-B762-96023E2FA8E2}" presName="chevron1" presStyleLbl="sibTrans2D1" presStyleIdx="0" presStyleCnt="2"/>
      <dgm:spPr/>
    </dgm:pt>
    <dgm:pt modelId="{7FC6CF81-0557-4D20-BFFA-A85F14B816E6}" type="pres">
      <dgm:prSet presAssocID="{A96A1303-DB91-42D7-B762-96023E2FA8E2}" presName="spChevron1" presStyleCnt="0"/>
      <dgm:spPr/>
    </dgm:pt>
    <dgm:pt modelId="{5429F87A-82BA-47BD-8907-EAB6AABB1699}" type="pres">
      <dgm:prSet presAssocID="{19AC5469-0AA7-4FA6-AFAF-3286E0D175DD}" presName="middle" presStyleCnt="0"/>
      <dgm:spPr/>
    </dgm:pt>
    <dgm:pt modelId="{45E56F0A-5F4B-4D1B-9682-F31FBBBF5376}" type="pres">
      <dgm:prSet presAssocID="{19AC5469-0AA7-4FA6-AFAF-3286E0D175DD}" presName="parTxMid" presStyleLbl="revTx" presStyleIdx="1" presStyleCnt="2"/>
      <dgm:spPr/>
    </dgm:pt>
    <dgm:pt modelId="{442C7613-5B27-4A4B-83AC-B77793793594}" type="pres">
      <dgm:prSet presAssocID="{19AC5469-0AA7-4FA6-AFAF-3286E0D175DD}" presName="spMid" presStyleCnt="0"/>
      <dgm:spPr/>
    </dgm:pt>
    <dgm:pt modelId="{E1755754-D35F-4E48-9BAC-051E3431465A}" type="pres">
      <dgm:prSet presAssocID="{BBCC9FB7-9335-482F-A227-77DF2415F453}" presName="chevronComposite1" presStyleCnt="0"/>
      <dgm:spPr/>
    </dgm:pt>
    <dgm:pt modelId="{70D010EB-3E38-4858-AF5E-D6203DA74B7D}" type="pres">
      <dgm:prSet presAssocID="{BBCC9FB7-9335-482F-A227-77DF2415F453}" presName="chevron1" presStyleLbl="sibTrans2D1" presStyleIdx="1" presStyleCnt="2"/>
      <dgm:spPr/>
    </dgm:pt>
    <dgm:pt modelId="{6A690C0F-8068-4FE8-9606-BF90AC1FF100}" type="pres">
      <dgm:prSet presAssocID="{BBCC9FB7-9335-482F-A227-77DF2415F453}" presName="spChevron1" presStyleCnt="0"/>
      <dgm:spPr/>
    </dgm:pt>
    <dgm:pt modelId="{EDED36FE-0417-4604-BBAF-487DAEE48B3E}" type="pres">
      <dgm:prSet presAssocID="{4BE45D70-A856-49E7-8209-9969A765BA92}" presName="last" presStyleCnt="0"/>
      <dgm:spPr/>
    </dgm:pt>
    <dgm:pt modelId="{92F236CD-1460-4BF9-A0B9-FDCC262C1ABD}" type="pres">
      <dgm:prSet presAssocID="{4BE45D70-A856-49E7-8209-9969A765BA92}" presName="circleTx" presStyleLbl="node1" presStyleIdx="18" presStyleCnt="19"/>
      <dgm:spPr/>
    </dgm:pt>
    <dgm:pt modelId="{0D1BEFA4-0D9E-44E7-B889-7D5FA591093E}" type="pres">
      <dgm:prSet presAssocID="{4BE45D70-A856-49E7-8209-9969A765BA92}" presName="spN" presStyleCnt="0"/>
      <dgm:spPr/>
    </dgm:pt>
  </dgm:ptLst>
  <dgm:cxnLst>
    <dgm:cxn modelId="{E4E8B206-DCAB-4E48-BB8D-EE5E5C51885E}" srcId="{F71822AC-AF6D-435D-B194-017507B6EF1B}" destId="{BC8792CD-7985-4129-B1A9-78D1701C6795}" srcOrd="0" destOrd="0" parTransId="{C2112FB8-A4CA-4675-A2CF-6103B0B0CC45}" sibTransId="{A96A1303-DB91-42D7-B762-96023E2FA8E2}"/>
    <dgm:cxn modelId="{B049C780-E01F-4DAA-BD26-48AF4186B63E}" srcId="{F71822AC-AF6D-435D-B194-017507B6EF1B}" destId="{4BE45D70-A856-49E7-8209-9969A765BA92}" srcOrd="2" destOrd="0" parTransId="{8A760F96-ED2A-4308-9FCB-6E0472252C67}" sibTransId="{46FE6C8D-44A4-4307-8070-5FFCC0CF833B}"/>
    <dgm:cxn modelId="{DA7F6E9D-DF18-5D48-8B90-AA88E6CE7C6F}" type="presOf" srcId="{19AC5469-0AA7-4FA6-AFAF-3286E0D175DD}" destId="{45E56F0A-5F4B-4D1B-9682-F31FBBBF5376}" srcOrd="0" destOrd="0" presId="urn:microsoft.com/office/officeart/2009/3/layout/RandomtoResultProcess"/>
    <dgm:cxn modelId="{775E67A9-FB39-A341-8EA1-4FB88407289C}" type="presOf" srcId="{4BE45D70-A856-49E7-8209-9969A765BA92}" destId="{92F236CD-1460-4BF9-A0B9-FDCC262C1ABD}" srcOrd="0" destOrd="0" presId="urn:microsoft.com/office/officeart/2009/3/layout/RandomtoResultProcess"/>
    <dgm:cxn modelId="{33EA6CD7-49C2-4361-B7F6-2BE13700390D}" srcId="{F71822AC-AF6D-435D-B194-017507B6EF1B}" destId="{19AC5469-0AA7-4FA6-AFAF-3286E0D175DD}" srcOrd="1" destOrd="0" parTransId="{546A6F55-D80D-4244-8EA5-519599CBECAE}" sibTransId="{BBCC9FB7-9335-482F-A227-77DF2415F453}"/>
    <dgm:cxn modelId="{892ABAE5-C85F-934E-8470-3425E4370B5D}" type="presOf" srcId="{BC8792CD-7985-4129-B1A9-78D1701C6795}" destId="{39D9934A-9EFC-4D3D-BC7E-528BCC680C99}" srcOrd="0" destOrd="0" presId="urn:microsoft.com/office/officeart/2009/3/layout/RandomtoResultProcess"/>
    <dgm:cxn modelId="{16FBD2FF-4B51-F546-833E-C85371443127}" type="presOf" srcId="{F71822AC-AF6D-435D-B194-017507B6EF1B}" destId="{C0D261B9-744B-4E39-8396-A5CB58F4C8E1}" srcOrd="0" destOrd="0" presId="urn:microsoft.com/office/officeart/2009/3/layout/RandomtoResultProcess"/>
    <dgm:cxn modelId="{DEE40AD0-D468-274B-AC86-55811CB49F2A}" type="presParOf" srcId="{C0D261B9-744B-4E39-8396-A5CB58F4C8E1}" destId="{5808BD88-A290-46A3-BFE3-D4E5CEE35310}" srcOrd="0" destOrd="0" presId="urn:microsoft.com/office/officeart/2009/3/layout/RandomtoResultProcess"/>
    <dgm:cxn modelId="{7DF252D2-A3EC-0441-A7EE-24335301D364}" type="presParOf" srcId="{5808BD88-A290-46A3-BFE3-D4E5CEE35310}" destId="{39D9934A-9EFC-4D3D-BC7E-528BCC680C99}" srcOrd="0" destOrd="0" presId="urn:microsoft.com/office/officeart/2009/3/layout/RandomtoResultProcess"/>
    <dgm:cxn modelId="{16394842-CE73-4743-B417-2ECB0BC7C412}" type="presParOf" srcId="{5808BD88-A290-46A3-BFE3-D4E5CEE35310}" destId="{EF8ECD71-70D1-4DB2-9C0B-9CFCD147878B}" srcOrd="1" destOrd="0" presId="urn:microsoft.com/office/officeart/2009/3/layout/RandomtoResultProcess"/>
    <dgm:cxn modelId="{D5EFA849-C037-1A4D-8253-C576EB1159DF}" type="presParOf" srcId="{5808BD88-A290-46A3-BFE3-D4E5CEE35310}" destId="{5909558B-5A1D-4136-B352-2D0707A964ED}" srcOrd="2" destOrd="0" presId="urn:microsoft.com/office/officeart/2009/3/layout/RandomtoResultProcess"/>
    <dgm:cxn modelId="{E2CF02CF-41C1-BC44-B717-0C960308A87D}" type="presParOf" srcId="{5808BD88-A290-46A3-BFE3-D4E5CEE35310}" destId="{9B325573-E4CE-4150-AE50-DC2080819F7D}" srcOrd="3" destOrd="0" presId="urn:microsoft.com/office/officeart/2009/3/layout/RandomtoResultProcess"/>
    <dgm:cxn modelId="{0DF66680-164E-FF4D-B24A-AF89D977C56E}" type="presParOf" srcId="{5808BD88-A290-46A3-BFE3-D4E5CEE35310}" destId="{BCF81AB9-110E-493E-81EC-A6AB185B657C}" srcOrd="4" destOrd="0" presId="urn:microsoft.com/office/officeart/2009/3/layout/RandomtoResultProcess"/>
    <dgm:cxn modelId="{72D0735A-DFE2-F241-993B-477BB9D5F936}" type="presParOf" srcId="{5808BD88-A290-46A3-BFE3-D4E5CEE35310}" destId="{44130ADC-D9CC-45CB-A774-0B9520F7737D}" srcOrd="5" destOrd="0" presId="urn:microsoft.com/office/officeart/2009/3/layout/RandomtoResultProcess"/>
    <dgm:cxn modelId="{16C9C50B-A090-284D-BA0E-3F43FE202F5D}" type="presParOf" srcId="{5808BD88-A290-46A3-BFE3-D4E5CEE35310}" destId="{46F66708-27D4-4C7C-8D05-5C0C95D927FE}" srcOrd="6" destOrd="0" presId="urn:microsoft.com/office/officeart/2009/3/layout/RandomtoResultProcess"/>
    <dgm:cxn modelId="{4BB3BF40-AF79-5B4A-958C-502633065614}" type="presParOf" srcId="{5808BD88-A290-46A3-BFE3-D4E5CEE35310}" destId="{C0935914-D646-43C5-AB54-0DAB4A501A56}" srcOrd="7" destOrd="0" presId="urn:microsoft.com/office/officeart/2009/3/layout/RandomtoResultProcess"/>
    <dgm:cxn modelId="{83E3D930-7F8E-C441-BE5A-0C7FA7660DA5}" type="presParOf" srcId="{5808BD88-A290-46A3-BFE3-D4E5CEE35310}" destId="{59BA33DF-444C-4DC8-8718-B3C0A89B0659}" srcOrd="8" destOrd="0" presId="urn:microsoft.com/office/officeart/2009/3/layout/RandomtoResultProcess"/>
    <dgm:cxn modelId="{7F8C8815-B916-A245-9757-44B236C50CEF}" type="presParOf" srcId="{5808BD88-A290-46A3-BFE3-D4E5CEE35310}" destId="{3E2B3901-5C10-41C6-A447-9D848A4DDBC2}" srcOrd="9" destOrd="0" presId="urn:microsoft.com/office/officeart/2009/3/layout/RandomtoResultProcess"/>
    <dgm:cxn modelId="{5A3FB414-7292-F341-88F1-D7C5D5B56639}" type="presParOf" srcId="{5808BD88-A290-46A3-BFE3-D4E5CEE35310}" destId="{43CDE73F-4CAD-43CA-88A3-A0F347E9B334}" srcOrd="10" destOrd="0" presId="urn:microsoft.com/office/officeart/2009/3/layout/RandomtoResultProcess"/>
    <dgm:cxn modelId="{F4C4A39D-D445-C542-A971-7B12CD676FD8}" type="presParOf" srcId="{5808BD88-A290-46A3-BFE3-D4E5CEE35310}" destId="{54BB7E63-118A-4BFB-A3F3-96A3220A6978}" srcOrd="11" destOrd="0" presId="urn:microsoft.com/office/officeart/2009/3/layout/RandomtoResultProcess"/>
    <dgm:cxn modelId="{0B86A269-6D86-8049-A864-56CE06814AA4}" type="presParOf" srcId="{5808BD88-A290-46A3-BFE3-D4E5CEE35310}" destId="{4BE5C9AE-D7A0-4C7A-A113-7EB987C821A9}" srcOrd="12" destOrd="0" presId="urn:microsoft.com/office/officeart/2009/3/layout/RandomtoResultProcess"/>
    <dgm:cxn modelId="{BC5B36E9-E083-7844-9BA5-C4FFADF05241}" type="presParOf" srcId="{5808BD88-A290-46A3-BFE3-D4E5CEE35310}" destId="{C44456F9-2ECD-4176-B24C-83231B5CF05E}" srcOrd="13" destOrd="0" presId="urn:microsoft.com/office/officeart/2009/3/layout/RandomtoResultProcess"/>
    <dgm:cxn modelId="{1B84AB0E-CE35-8A44-A3BF-25BC6CDB7771}" type="presParOf" srcId="{5808BD88-A290-46A3-BFE3-D4E5CEE35310}" destId="{BEE494BB-64FA-4FDC-9CBD-B60791B964BA}" srcOrd="14" destOrd="0" presId="urn:microsoft.com/office/officeart/2009/3/layout/RandomtoResultProcess"/>
    <dgm:cxn modelId="{5BE40111-DAA3-5E47-BBED-444B38D336AB}" type="presParOf" srcId="{5808BD88-A290-46A3-BFE3-D4E5CEE35310}" destId="{D625EA3E-B55C-4414-AC78-D47BDE18129E}" srcOrd="15" destOrd="0" presId="urn:microsoft.com/office/officeart/2009/3/layout/RandomtoResultProcess"/>
    <dgm:cxn modelId="{77291BC1-9D70-9643-830E-8106CF286F5A}" type="presParOf" srcId="{5808BD88-A290-46A3-BFE3-D4E5CEE35310}" destId="{03D3FE2E-FA55-402C-AFFF-FE33A08BFC97}" srcOrd="16" destOrd="0" presId="urn:microsoft.com/office/officeart/2009/3/layout/RandomtoResultProcess"/>
    <dgm:cxn modelId="{8CDDDDCE-8F8B-9E49-8CE6-75E6CA571012}" type="presParOf" srcId="{5808BD88-A290-46A3-BFE3-D4E5CEE35310}" destId="{88AFDA19-8CFF-45EA-BC04-1B62E7306EAF}" srcOrd="17" destOrd="0" presId="urn:microsoft.com/office/officeart/2009/3/layout/RandomtoResultProcess"/>
    <dgm:cxn modelId="{A05409A6-D722-2040-98F9-5505EB0FE91D}" type="presParOf" srcId="{5808BD88-A290-46A3-BFE3-D4E5CEE35310}" destId="{F6BC1CFA-BF7D-4708-BBCD-D232556E8E4C}" srcOrd="18" destOrd="0" presId="urn:microsoft.com/office/officeart/2009/3/layout/RandomtoResultProcess"/>
    <dgm:cxn modelId="{A9293C97-0EA4-1141-9F64-9E243647765D}" type="presParOf" srcId="{C0D261B9-744B-4E39-8396-A5CB58F4C8E1}" destId="{DBF5B9E0-C244-4389-B84A-169784767ECE}" srcOrd="1" destOrd="0" presId="urn:microsoft.com/office/officeart/2009/3/layout/RandomtoResultProcess"/>
    <dgm:cxn modelId="{00BB4E00-6AAB-4344-A08C-94880C9AE1CF}" type="presParOf" srcId="{DBF5B9E0-C244-4389-B84A-169784767ECE}" destId="{959E7783-6BEE-495B-AD10-5A028CD2B8E9}" srcOrd="0" destOrd="0" presId="urn:microsoft.com/office/officeart/2009/3/layout/RandomtoResultProcess"/>
    <dgm:cxn modelId="{4249F656-5A6D-0F42-B56A-0B3DDCEDC5E5}" type="presParOf" srcId="{DBF5B9E0-C244-4389-B84A-169784767ECE}" destId="{7FC6CF81-0557-4D20-BFFA-A85F14B816E6}" srcOrd="1" destOrd="0" presId="urn:microsoft.com/office/officeart/2009/3/layout/RandomtoResultProcess"/>
    <dgm:cxn modelId="{BAB1D437-2705-4E40-B208-1451FAE94552}" type="presParOf" srcId="{C0D261B9-744B-4E39-8396-A5CB58F4C8E1}" destId="{5429F87A-82BA-47BD-8907-EAB6AABB1699}" srcOrd="2" destOrd="0" presId="urn:microsoft.com/office/officeart/2009/3/layout/RandomtoResultProcess"/>
    <dgm:cxn modelId="{7526E092-66E2-0349-BC5C-E01395DCC101}" type="presParOf" srcId="{5429F87A-82BA-47BD-8907-EAB6AABB1699}" destId="{45E56F0A-5F4B-4D1B-9682-F31FBBBF5376}" srcOrd="0" destOrd="0" presId="urn:microsoft.com/office/officeart/2009/3/layout/RandomtoResultProcess"/>
    <dgm:cxn modelId="{9E69CB80-110A-0A46-A3D5-7C99116A2421}" type="presParOf" srcId="{5429F87A-82BA-47BD-8907-EAB6AABB1699}" destId="{442C7613-5B27-4A4B-83AC-B77793793594}" srcOrd="1" destOrd="0" presId="urn:microsoft.com/office/officeart/2009/3/layout/RandomtoResultProcess"/>
    <dgm:cxn modelId="{0F7122C9-598D-B644-B66E-8627C9BCFA00}" type="presParOf" srcId="{C0D261B9-744B-4E39-8396-A5CB58F4C8E1}" destId="{E1755754-D35F-4E48-9BAC-051E3431465A}" srcOrd="3" destOrd="0" presId="urn:microsoft.com/office/officeart/2009/3/layout/RandomtoResultProcess"/>
    <dgm:cxn modelId="{4CA3367E-73CB-324E-8249-02AFCBDD0E9E}" type="presParOf" srcId="{E1755754-D35F-4E48-9BAC-051E3431465A}" destId="{70D010EB-3E38-4858-AF5E-D6203DA74B7D}" srcOrd="0" destOrd="0" presId="urn:microsoft.com/office/officeart/2009/3/layout/RandomtoResultProcess"/>
    <dgm:cxn modelId="{41B9021F-8F17-A44A-9C95-BB588BCC5F07}" type="presParOf" srcId="{E1755754-D35F-4E48-9BAC-051E3431465A}" destId="{6A690C0F-8068-4FE8-9606-BF90AC1FF100}" srcOrd="1" destOrd="0" presId="urn:microsoft.com/office/officeart/2009/3/layout/RandomtoResultProcess"/>
    <dgm:cxn modelId="{3F37E938-9D6C-3D4F-99F8-70E412F128A7}" type="presParOf" srcId="{C0D261B9-744B-4E39-8396-A5CB58F4C8E1}" destId="{EDED36FE-0417-4604-BBAF-487DAEE48B3E}" srcOrd="4" destOrd="0" presId="urn:microsoft.com/office/officeart/2009/3/layout/RandomtoResultProcess"/>
    <dgm:cxn modelId="{41F5DDB3-F253-FB44-BABE-E9BC13255B63}" type="presParOf" srcId="{EDED36FE-0417-4604-BBAF-487DAEE48B3E}" destId="{92F236CD-1460-4BF9-A0B9-FDCC262C1ABD}" srcOrd="0" destOrd="0" presId="urn:microsoft.com/office/officeart/2009/3/layout/RandomtoResultProcess"/>
    <dgm:cxn modelId="{9A79E089-52C6-3845-A5A8-4A3C9913F9D8}" type="presParOf" srcId="{EDED36FE-0417-4604-BBAF-487DAEE48B3E}" destId="{0D1BEFA4-0D9E-44E7-B889-7D5FA591093E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9934A-9EFC-4D3D-BC7E-528BCC680C99}">
      <dsp:nvSpPr>
        <dsp:cNvPr id="0" name=""/>
        <dsp:cNvSpPr/>
      </dsp:nvSpPr>
      <dsp:spPr>
        <a:xfrm>
          <a:off x="147183" y="847152"/>
          <a:ext cx="2161218" cy="712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+mn-lt"/>
              <a:cs typeface="Sakkal Majalla" panose="02000000000000000000" pitchFamily="2" charset="-78"/>
            </a:rPr>
            <a:t>Lysis</a:t>
          </a:r>
          <a:endParaRPr lang="en-US" sz="2600" kern="1200">
            <a:latin typeface="+mn-lt"/>
            <a:cs typeface="Sakkal Majalla" panose="02000000000000000000" pitchFamily="2" charset="-78"/>
          </a:endParaRPr>
        </a:p>
      </dsp:txBody>
      <dsp:txXfrm>
        <a:off x="147183" y="847152"/>
        <a:ext cx="2161218" cy="712219"/>
      </dsp:txXfrm>
    </dsp:sp>
    <dsp:sp modelId="{EF8ECD71-70D1-4DB2-9C0B-9CFCD147878B}">
      <dsp:nvSpPr>
        <dsp:cNvPr id="0" name=""/>
        <dsp:cNvSpPr/>
      </dsp:nvSpPr>
      <dsp:spPr>
        <a:xfrm>
          <a:off x="144727" y="630539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9558B-5A1D-4136-B352-2D0707A964ED}">
      <dsp:nvSpPr>
        <dsp:cNvPr id="0" name=""/>
        <dsp:cNvSpPr/>
      </dsp:nvSpPr>
      <dsp:spPr>
        <a:xfrm>
          <a:off x="265068" y="432390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25573-E4CE-4150-AE50-DC2080819F7D}">
      <dsp:nvSpPr>
        <dsp:cNvPr id="0" name=""/>
        <dsp:cNvSpPr/>
      </dsp:nvSpPr>
      <dsp:spPr>
        <a:xfrm>
          <a:off x="532622" y="468240"/>
          <a:ext cx="270152" cy="27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81AB9-110E-493E-81EC-A6AB185B657C}">
      <dsp:nvSpPr>
        <dsp:cNvPr id="0" name=""/>
        <dsp:cNvSpPr/>
      </dsp:nvSpPr>
      <dsp:spPr>
        <a:xfrm>
          <a:off x="794566" y="173245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30ADC-D9CC-45CB-A774-0B9520F7737D}">
      <dsp:nvSpPr>
        <dsp:cNvPr id="0" name=""/>
        <dsp:cNvSpPr/>
      </dsp:nvSpPr>
      <dsp:spPr>
        <a:xfrm>
          <a:off x="1107452" y="76972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66708-27D4-4C7C-8D05-5C0C95D927FE}">
      <dsp:nvSpPr>
        <dsp:cNvPr id="0" name=""/>
        <dsp:cNvSpPr/>
      </dsp:nvSpPr>
      <dsp:spPr>
        <a:xfrm>
          <a:off x="1492542" y="245449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35914-D646-43C5-AB54-0DAB4A501A56}">
      <dsp:nvSpPr>
        <dsp:cNvPr id="0" name=""/>
        <dsp:cNvSpPr/>
      </dsp:nvSpPr>
      <dsp:spPr>
        <a:xfrm>
          <a:off x="1733223" y="365790"/>
          <a:ext cx="270152" cy="27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A33DF-444C-4DC8-8718-B3C0A89B0659}">
      <dsp:nvSpPr>
        <dsp:cNvPr id="0" name=""/>
        <dsp:cNvSpPr/>
      </dsp:nvSpPr>
      <dsp:spPr>
        <a:xfrm>
          <a:off x="2070176" y="630539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3901-5C10-41C6-A447-9D848A4DDBC2}">
      <dsp:nvSpPr>
        <dsp:cNvPr id="0" name=""/>
        <dsp:cNvSpPr/>
      </dsp:nvSpPr>
      <dsp:spPr>
        <a:xfrm>
          <a:off x="2214585" y="895288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DE73F-4CAD-43CA-88A3-A0F347E9B334}">
      <dsp:nvSpPr>
        <dsp:cNvPr id="0" name=""/>
        <dsp:cNvSpPr/>
      </dsp:nvSpPr>
      <dsp:spPr>
        <a:xfrm>
          <a:off x="963043" y="389858"/>
          <a:ext cx="442067" cy="4420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B7E63-118A-4BFB-A3F3-96A3220A6978}">
      <dsp:nvSpPr>
        <dsp:cNvPr id="0" name=""/>
        <dsp:cNvSpPr/>
      </dsp:nvSpPr>
      <dsp:spPr>
        <a:xfrm>
          <a:off x="24387" y="1304446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5C9AE-D7A0-4C7A-A113-7EB987C821A9}">
      <dsp:nvSpPr>
        <dsp:cNvPr id="0" name=""/>
        <dsp:cNvSpPr/>
      </dsp:nvSpPr>
      <dsp:spPr>
        <a:xfrm>
          <a:off x="168795" y="1521059"/>
          <a:ext cx="270152" cy="27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456F9-2ECD-4176-B24C-83231B5CF05E}">
      <dsp:nvSpPr>
        <dsp:cNvPr id="0" name=""/>
        <dsp:cNvSpPr/>
      </dsp:nvSpPr>
      <dsp:spPr>
        <a:xfrm>
          <a:off x="529817" y="1713604"/>
          <a:ext cx="392948" cy="3929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494BB-64FA-4FDC-9CBD-B60791B964BA}">
      <dsp:nvSpPr>
        <dsp:cNvPr id="0" name=""/>
        <dsp:cNvSpPr/>
      </dsp:nvSpPr>
      <dsp:spPr>
        <a:xfrm>
          <a:off x="1035247" y="2026489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25EA3E-B55C-4414-AC78-D47BDE18129E}">
      <dsp:nvSpPr>
        <dsp:cNvPr id="0" name=""/>
        <dsp:cNvSpPr/>
      </dsp:nvSpPr>
      <dsp:spPr>
        <a:xfrm>
          <a:off x="1131520" y="1713604"/>
          <a:ext cx="270152" cy="27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3FE2E-FA55-402C-AFFF-FE33A08BFC97}">
      <dsp:nvSpPr>
        <dsp:cNvPr id="0" name=""/>
        <dsp:cNvSpPr/>
      </dsp:nvSpPr>
      <dsp:spPr>
        <a:xfrm>
          <a:off x="1372201" y="2050557"/>
          <a:ext cx="171915" cy="171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FDA19-8CFF-45EA-BC04-1B62E7306EAF}">
      <dsp:nvSpPr>
        <dsp:cNvPr id="0" name=""/>
        <dsp:cNvSpPr/>
      </dsp:nvSpPr>
      <dsp:spPr>
        <a:xfrm>
          <a:off x="1588814" y="1665468"/>
          <a:ext cx="392948" cy="3929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C1CFA-BF7D-4708-BBCD-D232556E8E4C}">
      <dsp:nvSpPr>
        <dsp:cNvPr id="0" name=""/>
        <dsp:cNvSpPr/>
      </dsp:nvSpPr>
      <dsp:spPr>
        <a:xfrm>
          <a:off x="2118312" y="1569195"/>
          <a:ext cx="270152" cy="270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E7783-6BEE-495B-AD10-5A028CD2B8E9}">
      <dsp:nvSpPr>
        <dsp:cNvPr id="0" name=""/>
        <dsp:cNvSpPr/>
      </dsp:nvSpPr>
      <dsp:spPr>
        <a:xfrm>
          <a:off x="2388465" y="437594"/>
          <a:ext cx="793398" cy="151468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56F0A-5F4B-4D1B-9682-F31FBBBF5376}">
      <dsp:nvSpPr>
        <dsp:cNvPr id="0" name=""/>
        <dsp:cNvSpPr/>
      </dsp:nvSpPr>
      <dsp:spPr>
        <a:xfrm>
          <a:off x="3181863" y="438329"/>
          <a:ext cx="2163814" cy="15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Sakkal Majalla" panose="02000000000000000000" pitchFamily="2" charset="-78"/>
            </a:rPr>
            <a:t>Removal of proteins and contaminants</a:t>
          </a:r>
          <a:endParaRPr lang="en-US" sz="2600" kern="1200" dirty="0">
            <a:latin typeface="+mn-lt"/>
            <a:cs typeface="Sakkal Majalla" panose="02000000000000000000" pitchFamily="2" charset="-78"/>
          </a:endParaRPr>
        </a:p>
      </dsp:txBody>
      <dsp:txXfrm>
        <a:off x="3181863" y="438329"/>
        <a:ext cx="2163814" cy="1514670"/>
      </dsp:txXfrm>
    </dsp:sp>
    <dsp:sp modelId="{70D010EB-3E38-4858-AF5E-D6203DA74B7D}">
      <dsp:nvSpPr>
        <dsp:cNvPr id="0" name=""/>
        <dsp:cNvSpPr/>
      </dsp:nvSpPr>
      <dsp:spPr>
        <a:xfrm>
          <a:off x="5345678" y="437594"/>
          <a:ext cx="793398" cy="1514684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236CD-1460-4BF9-A0B9-FDCC262C1ABD}">
      <dsp:nvSpPr>
        <dsp:cNvPr id="0" name=""/>
        <dsp:cNvSpPr/>
      </dsp:nvSpPr>
      <dsp:spPr>
        <a:xfrm>
          <a:off x="6225629" y="312417"/>
          <a:ext cx="1839242" cy="1839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+mn-lt"/>
              <a:cs typeface="Sakkal Majalla" panose="02000000000000000000" pitchFamily="2" charset="-78"/>
            </a:rPr>
            <a:t>Recovery of RNA</a:t>
          </a:r>
          <a:endParaRPr lang="en-US" sz="2600" kern="1200">
            <a:latin typeface="+mn-lt"/>
            <a:cs typeface="Sakkal Majalla" panose="02000000000000000000" pitchFamily="2" charset="-78"/>
          </a:endParaRPr>
        </a:p>
      </dsp:txBody>
      <dsp:txXfrm>
        <a:off x="6494980" y="581768"/>
        <a:ext cx="1300540" cy="130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7:33:43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49 24575,'31'-1'0,"0"1"0,0 2 0,0 2 0,-1 0 0,1 2 0,-1 2 0,0 0 0,29 14 0,-36-13 0,1-1 0,0-1 0,1-1 0,30 3 0,-29-3 0,0 0 0,-1 2 0,36 16 0,-40-15 0,-1-1 0,1 0 0,0-2 0,1 0 0,38 4 0,-19-8 0,-3-1 0,60 10 0,-88-9 0,1 1 0,-2-1 0,1 1 0,0 1 0,-1 0 0,1 0 0,-1 1 0,0 0 0,-1 1 0,16 12 0,-19-12 0,1 1 0,-1 0 0,-1 0 0,1 0 0,-1 0 0,-1 1 0,4 8 0,11 21 0,-11-25 0,-1 0 0,-1 1 0,0 0 0,-1 0 0,0 0 0,-1 0 0,0 1 0,0 13 0,-1 17 0,-3 51 0,-1-35 0,-1-18 0,-1-1 0,-14 53 0,15-77 0,1-11 0,0-1 0,1 0 0,-2 1 0,1-1 0,-1 0 0,1 0 0,-1 0 0,-1-1 0,1 1 0,-1-1 0,1 0 0,-1 0 0,0 0 0,-1 0 0,1-1 0,-7 5 0,-9 3 0,0 0 0,-39 14 0,4-1 0,37-14 0,0-2 0,0 0 0,-1 0 0,0-2 0,0-1 0,0 0 0,-1-1 0,0-1 0,-25 0 0,-49-3 0,16-1 0,-88 11 0,129-5 0,-5 1 0,0-1 0,-76-2 0,115-4 0,-1 1 0,0-1 0,0 0 0,0 0 0,0 0 0,0-1 0,1 1 0,-1-1 0,1 0 0,-1 0 0,1 0 0,-1 0 0,1-1 0,0 1 0,0-1 0,1 0 0,-1 0 0,0 0 0,1 0 0,0 0 0,0-1 0,0 1 0,0-1 0,0 0 0,1 1 0,-1-1 0,1 0 0,0 0 0,-1-6 0,-1-11 0,1 0 0,0-1 0,2 0 0,2-27 0,-1 22 0,-1 18 0,0 0 0,0 1 0,-1-1 0,-1 0 0,0 1 0,0 0 0,0-1 0,-1 1 0,0 0 0,-1 0 0,0 0 0,-6-9 0,5 7 0,0 0 0,1-1 0,1 0 0,0 0 0,0 0 0,1 0 0,-1-18 0,1 14 0,0-1 0,-1 0 0,-7-18 0,-26-50 0,22 56 0,2-1 0,-13-41 0,24 59 0,0 0 0,0 1 0,1-1 0,0 1 0,1-1 0,0 0 0,6-19 0,1-19 0,-5 19-170,1 1-1,1 0 0,2 0 1,1 0-1,2 1 0,0 0 1,15-26-1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7:33:48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1 278 24575,'0'42'0,"-1"39"0,4-1 0,13 84 0,-13-150 0,0 10 0,2-1 0,9 28 0,-11-43 0,0-1 0,0-1 0,0 1 0,1 0 0,0-1 0,1 0 0,-1 0 0,1 0 0,0 0 0,0-1 0,9 7 0,39 27 0,65 36 0,-70-44 0,-40-25 0,0 1 0,1-2 0,0 1 0,0-1 0,1-1 0,-1 1 0,1-2 0,0 1 0,13 2 0,96 17 0,39 5 0,-136-26 0,0 0 0,0-2 0,0-1 0,0-1 0,29-5 0,-23 2 0,1 2 0,29-1 0,-40 5 0,-1-2 0,1 0 0,0-1 0,-1-1 0,1 0 0,-1-2 0,0 0 0,18-8 0,88-57 0,-81 44 0,-30 19 0,0-1 0,0 0 0,-1 0 0,0-2 0,-1 1 0,0-1 0,-1 0 0,0-1 0,10-16 0,-1-4 0,-1-2 0,24-65 0,-34 81 0,-4 8 0,1-1 0,-1 1 0,-1-1 0,1 1 0,-2-1 0,1 0 0,-1-13 0,-1 19 0,0 0 0,-1 0 0,0 0 0,0 1 0,0-1 0,0 0 0,-1 0 0,1 1 0,-1-1 0,0 0 0,0 1 0,0 0 0,-1 0 0,1-1 0,-1 1 0,0 1 0,0-1 0,0 0 0,0 1 0,-6-5 0,-208-120 0,64 40 0,19 13 0,-72-61 0,190 126 0,-1 0 0,0 1 0,0 1 0,0 0 0,-1 1 0,0 1 0,-1 1 0,1 0 0,-1 2 0,1 0 0,-1 1 0,0 1 0,0 0 0,1 2 0,-1 0 0,1 1 0,-26 8 0,32-7 0,0 1 0,0 1 0,0 0 0,-15 11 0,-32 15 0,33-21 0,-106 37 0,88-41 11,38-7-126,0 1 0,0-1 1,0 1-1,0 0 1,0 1-1,0-1 0,1 1 1,-1 0-1,1 1 0,-1-1 1,-6 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7:33:55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 24575,'1'6'0,"1"0"0,0 0 0,0-1 0,0 1 0,1 0 0,0-1 0,0 1 0,0-1 0,8 8 0,3 9 0,-6-6 0,0 1 0,-2-1 0,0 1 0,0 0 0,-2 0 0,0 1 0,-1-1 0,0 27 0,-2-12 0,-1-1 0,-2 0 0,-2 0 0,-7 31 0,10-57 0,0 1 0,0 0 0,0 0 0,1 0 0,-1 0 0,2 0 0,-1-1 0,0 1 0,1 0 0,0 0 0,1 0 0,3 9 0,-2-9 0,1 0 0,-1 0 0,2 0 0,-1-1 0,0 1 0,1-1 0,0 0 0,1-1 0,-1 1 0,9 4 0,-3-2 0,0-1 0,1-1 0,0 0 0,1 0 0,-1-1 0,1-1 0,-1 0 0,26 2 0,-19-3 0,1 2 0,36 11 0,-6 1 0,98 18 0,-144-33 0,50 10 0,-13-1 0,0-3 0,0-1 0,0-1 0,77-3 0,-16-21 0,-57 9 0,-32 8 0,-1-2 0,1 0 0,-1 0 0,0-1 0,0-1 0,15-9 0,58-48 0,-45 31 0,-27 20 0,0 0 0,-1-1 0,0-1 0,-1 0 0,11-19 0,-17 25 0,-1 0 0,0 0 0,0-1 0,-1 0 0,0 1 0,0-1 0,-1 0 0,0 0 0,-1 0 0,0-1 0,-1 1 0,1 0 0,-2 0 0,1-1 0,-3-9 0,0 2 0,-2 0 0,1 0 0,-2 0 0,0 0 0,-2 1 0,-16-29 0,-4-12 0,25 47 0,-1 1 0,0 0 0,-1 0 0,0 0 0,-1 0 0,0 1 0,0 0 0,-14-14 0,14 17 0,-1 0 0,1 0 0,-1 0 0,0 1 0,-1 1 0,1-1 0,-1 1 0,0 0 0,1 1 0,-1 0 0,-9-2 0,-8 1 0,1 2 0,-35 1 0,41 0 0,-7-1 0,0-1 0,1-1 0,-27-7 0,-8-2 0,-63-17 0,93 20 0,-1 2 0,0 0 0,0 2 0,-31-1 0,25 4 0,-50-10 0,49 6 0,-46-3 0,55 9 0,-1 0 0,-30 5 0,47-3 0,0 0 0,0 2 0,0-1 0,0 1 0,0 1 0,1 0 0,-13 8 0,14-7-273,0 1 0,1 0 0,0 0 0,-8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2AFB99-78E5-49BE-97DB-48BC8D1F1239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E7335C-52FB-4C16-957D-6459B3453F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3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https://www.biochain.com/blog/types-of-rna-and-how-to-extract-or-purchase-it/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46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03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E2EEFF"/>
                </a:solidFill>
                <a:effectLst/>
                <a:latin typeface="Helvetica Neue"/>
              </a:rPr>
              <a:t>rapid degradation by ubiquitous ribonuclease enzymes</a:t>
            </a:r>
            <a:r>
              <a:rPr lang="en-US" b="0" i="0" dirty="0">
                <a:solidFill>
                  <a:srgbClr val="E8EAED"/>
                </a:solidFill>
                <a:effectLst/>
                <a:latin typeface="Helvetica Neue"/>
              </a:rPr>
              <a:t>. In addition, relative levels of RNA within a particular cell type can change rapidly with changes to cellular metabolism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5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43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26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75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4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37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7335C-52FB-4C16-957D-6459B3453F94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9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5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13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99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0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1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25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378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61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89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74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3E2320-3D43-4E74-92A1-F01402A97621}" type="datetimeFigureOut">
              <a:rPr lang="ar-SA" smtClean="0"/>
              <a:t>09/04/45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2CAA56-3DBB-431F-96C6-93A6BB75D65D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nUJusSYA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1THyMOk3WU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2uu5iyT0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SJ6c40lJuK0" TargetMode="Externa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mvspacific.com/REAGENTS/DNA%20Isolation%20Kits.htm" TargetMode="External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820640-487C-1ED1-4F31-BF9A4BAF6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cap="none" spc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Total RNA Extraction From Tissue </a:t>
            </a:r>
          </a:p>
        </p:txBody>
      </p:sp>
    </p:spTree>
    <p:extLst>
      <p:ext uri="{BB962C8B-B14F-4D97-AF65-F5344CB8AC3E}">
        <p14:creationId xmlns:p14="http://schemas.microsoft.com/office/powerpoint/2010/main" val="44424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46CB-A9D2-ECC7-A802-4794812D4655}"/>
              </a:ext>
            </a:extLst>
          </p:cNvPr>
          <p:cNvSpPr txBox="1">
            <a:spLocks/>
          </p:cNvSpPr>
          <p:nvPr/>
        </p:nvSpPr>
        <p:spPr>
          <a:xfrm>
            <a:off x="1080655" y="423823"/>
            <a:ext cx="10349345" cy="8134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F89F50-139E-197D-BC6B-5999A0217FE0}"/>
              </a:ext>
            </a:extLst>
          </p:cNvPr>
          <p:cNvSpPr txBox="1">
            <a:spLocks/>
          </p:cNvSpPr>
          <p:nvPr/>
        </p:nvSpPr>
        <p:spPr>
          <a:xfrm>
            <a:off x="852491" y="722613"/>
            <a:ext cx="10124748" cy="84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GB" sz="24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Aim:</a:t>
            </a:r>
          </a:p>
          <a:p>
            <a:pPr>
              <a:buClr>
                <a:schemeClr val="accent1"/>
              </a:buClr>
            </a:pPr>
            <a:endParaRPr lang="en-US" sz="2400" dirty="0"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To isolate pure and intact total RNA from Rat blood sample using Filter- based spin basket format.</a:t>
            </a:r>
          </a:p>
          <a:p>
            <a:pPr>
              <a:buClr>
                <a:schemeClr val="accent1"/>
              </a:buClr>
            </a:pPr>
            <a:endParaRPr lang="en-GB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B7DBD4-7DC6-67E2-E648-93FFF5D491EB}"/>
              </a:ext>
            </a:extLst>
          </p:cNvPr>
          <p:cNvSpPr txBox="1">
            <a:spLocks/>
          </p:cNvSpPr>
          <p:nvPr/>
        </p:nvSpPr>
        <p:spPr>
          <a:xfrm>
            <a:off x="729827" y="3139780"/>
            <a:ext cx="11146221" cy="2995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Principle</a:t>
            </a:r>
            <a:r>
              <a:rPr lang="en-GB" sz="240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In general, Lysing and denaturing cells to liberate total nucleic acids in the presence of </a:t>
            </a:r>
            <a:r>
              <a:rPr lang="en-US" sz="24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RNase inhibitory agents 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 Additional steps are then required to remove DNA. </a:t>
            </a:r>
          </a:p>
        </p:txBody>
      </p:sp>
    </p:spTree>
    <p:extLst>
      <p:ext uri="{BB962C8B-B14F-4D97-AF65-F5344CB8AC3E}">
        <p14:creationId xmlns:p14="http://schemas.microsoft.com/office/powerpoint/2010/main" val="181838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9FCF-EE03-4402-36D7-55EF2C72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6" y="532768"/>
            <a:ext cx="10178322" cy="1722665"/>
          </a:xfrm>
        </p:spPr>
        <p:txBody>
          <a:bodyPr>
            <a:normAutofit/>
          </a:bodyPr>
          <a:lstStyle/>
          <a:p>
            <a:pPr algn="l" rtl="0"/>
            <a:r>
              <a:rPr lang="en-GB" sz="440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Principle of</a:t>
            </a:r>
            <a:r>
              <a:rPr lang="ar-SA" sz="440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:</a:t>
            </a:r>
            <a:br>
              <a:rPr lang="en-GB" sz="540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US" sz="27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Times New Roman" charset="0"/>
              </a:rPr>
              <a:t>F</a:t>
            </a:r>
            <a:r>
              <a:rPr lang="en-US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ilter-based, spin basket method </a:t>
            </a:r>
            <a:b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Times New Roman" charset="0"/>
                <a:cs typeface="Times New Roman" charset="0"/>
              </a:rPr>
            </a:br>
            <a:endParaRPr lang="en-GB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C786B9B9-37B3-8F60-279A-5D057993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8054" y="6411190"/>
            <a:ext cx="2819399" cy="345796"/>
          </a:xfrm>
        </p:spPr>
        <p:txBody>
          <a:bodyPr/>
          <a:lstStyle/>
          <a:p>
            <a:fld id="{EB0DF843-7263-4FD0-B579-6ACCFAFFC441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177CD6-4248-6F37-EB4A-9341B95A6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6"/>
          <a:stretch/>
        </p:blipFill>
        <p:spPr>
          <a:xfrm>
            <a:off x="6671588" y="73611"/>
            <a:ext cx="5257377" cy="685800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4E57741-BBB9-02B8-225B-6005815C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3" y="1973767"/>
            <a:ext cx="6636659" cy="40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3DD6F25-D7B5-6206-5C43-BEEDC96CDDF5}"/>
              </a:ext>
            </a:extLst>
          </p:cNvPr>
          <p:cNvSpPr txBox="1"/>
          <p:nvPr/>
        </p:nvSpPr>
        <p:spPr>
          <a:xfrm>
            <a:off x="367990" y="925552"/>
            <a:ext cx="114857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Principle </a:t>
            </a:r>
            <a:r>
              <a:rPr lang="en-GB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</a:rPr>
              <a:t>of Gene JET RNA Purification Kit:</a:t>
            </a:r>
            <a:endParaRPr lang="en-US" b="1" dirty="0">
              <a:ln w="0"/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Samples are lysed in Lysis Buffer, which contains guanidine thiocyanate, a chaotropic salt capable of protecting RNA from endogenous RNases.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The lysate is then mixed with ethanol and loaded on a purification column.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The chaotropic salt and ethanol cause RNA to bind to the silica membrane while the lysate is spun through the column.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Subsequently, impurities are effectively removed from the membrane by washing the column with wash buffers.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/>
              <a:t> Pure RNA is then eluted under low ionic strength conditions with nuclease-free water.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78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2761-904F-5A63-094D-01044BF5BEB9}"/>
              </a:ext>
            </a:extLst>
          </p:cNvPr>
          <p:cNvSpPr txBox="1">
            <a:spLocks/>
          </p:cNvSpPr>
          <p:nvPr/>
        </p:nvSpPr>
        <p:spPr>
          <a:xfrm>
            <a:off x="991390" y="497185"/>
            <a:ext cx="10349345" cy="8134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F75AA-C730-B54A-0398-E701ACB11E17}"/>
              </a:ext>
            </a:extLst>
          </p:cNvPr>
          <p:cNvSpPr txBox="1">
            <a:spLocks/>
          </p:cNvSpPr>
          <p:nvPr/>
        </p:nvSpPr>
        <p:spPr>
          <a:xfrm>
            <a:off x="144966" y="1738425"/>
            <a:ext cx="11887200" cy="2482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concentration, purity, and integrity </a:t>
            </a: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of the extracted RNA need to be determined.</a:t>
            </a:r>
            <a:endParaRPr lang="ar-SA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ar-SA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US" sz="2000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A260/A280 ratio is used to assess RNA purity. An A260/A280 ratio of 1.8–2.1 indicates highly purified RNA. </a:t>
            </a: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8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4F4ED5-BA62-BBA4-BD32-D81E8BE32930}"/>
              </a:ext>
            </a:extLst>
          </p:cNvPr>
          <p:cNvSpPr txBox="1"/>
          <p:nvPr/>
        </p:nvSpPr>
        <p:spPr>
          <a:xfrm>
            <a:off x="479394" y="843379"/>
            <a:ext cx="10531876" cy="13997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Objectives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/>
              <a:t>Isolation of total RNA from blood sample.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C3182D1-A60C-1B79-9693-5CBEB14E57D3}"/>
              </a:ext>
            </a:extLst>
          </p:cNvPr>
          <p:cNvSpPr txBox="1"/>
          <p:nvPr/>
        </p:nvSpPr>
        <p:spPr>
          <a:xfrm>
            <a:off x="472735" y="39682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RNA Isolation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40679E-B076-98D9-B96F-C2B08437E76B}"/>
              </a:ext>
            </a:extLst>
          </p:cNvPr>
          <p:cNvSpPr txBox="1"/>
          <p:nvPr/>
        </p:nvSpPr>
        <p:spPr>
          <a:xfrm>
            <a:off x="472734" y="1092800"/>
            <a:ext cx="10295879" cy="2126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dirty="0">
                <a:cs typeface="Times New Roman"/>
              </a:rPr>
              <a:t>RNA (Ribonucleic acid).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dirty="0">
                <a:cs typeface="Times New Roman"/>
              </a:rPr>
              <a:t>RNA,  is </a:t>
            </a:r>
            <a:r>
              <a:rPr lang="en-GB" dirty="0">
                <a:cs typeface="Times New Roman"/>
              </a:rPr>
              <a:t>formed from DNA by a process called transcription.</a:t>
            </a:r>
            <a:endParaRPr lang="en-US" dirty="0">
              <a:cs typeface="Times New Roman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dirty="0">
                <a:cs typeface="Times New Roman"/>
              </a:rPr>
              <a:t>The three most well-known types of RNA: mRNA, rRNA, and tRNA. 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dirty="0">
                <a:cs typeface="Times New Roman"/>
              </a:rPr>
              <a:t>Obtaining pure RNA is an essential step ?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dirty="0">
                <a:cs typeface="Times New Roman"/>
              </a:rPr>
              <a:t>Types of RNA isolation?</a:t>
            </a:r>
          </a:p>
        </p:txBody>
      </p:sp>
      <p:pic>
        <p:nvPicPr>
          <p:cNvPr id="8" name="Picture 2" descr="نتيجة بحث الصور عن ‪central dogma‬‏">
            <a:extLst>
              <a:ext uri="{FF2B5EF4-FFF2-40B4-BE49-F238E27FC236}">
                <a16:creationId xmlns:a16="http://schemas.microsoft.com/office/drawing/2014/main" id="{00DAF003-04DF-E533-557C-3D157377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72" y="2625213"/>
            <a:ext cx="7545028" cy="34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2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5169908-EC98-BBE2-9399-C637A2F13203}"/>
              </a:ext>
            </a:extLst>
          </p:cNvPr>
          <p:cNvSpPr txBox="1"/>
          <p:nvPr/>
        </p:nvSpPr>
        <p:spPr>
          <a:xfrm>
            <a:off x="98322" y="196887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>
              <a:hlinkClick r:id="rId3"/>
            </a:endParaRPr>
          </a:p>
          <a:p>
            <a:pPr algn="l"/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YouTube Sans"/>
              </a:rPr>
              <a:t>What are Ribosomes? | Ribosome Function and Structure</a:t>
            </a:r>
            <a:br>
              <a:rPr lang="en-US" dirty="0"/>
            </a:br>
            <a:endParaRPr lang="ar-SA" dirty="0">
              <a:hlinkClick r:id="rId3"/>
            </a:endParaRPr>
          </a:p>
          <a:p>
            <a:r>
              <a:rPr lang="ar-SA" dirty="0">
                <a:hlinkClick r:id="rId3"/>
              </a:rPr>
              <a:t>https://www.youtube.com/watch?v=WjnUJusSYAo</a:t>
            </a:r>
            <a:endParaRPr lang="ar-SA" dirty="0"/>
          </a:p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6680BEA-91F4-6D24-E617-41274FC28B6C}"/>
              </a:ext>
            </a:extLst>
          </p:cNvPr>
          <p:cNvSpPr txBox="1"/>
          <p:nvPr/>
        </p:nvSpPr>
        <p:spPr>
          <a:xfrm>
            <a:off x="98322" y="8673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mRNA, tRNA, and rRNA function | Types of RNA :</a:t>
            </a:r>
            <a:endParaRPr lang="ar-S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rtl="1"/>
            <a:endParaRPr lang="ar-S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rtl="1"/>
            <a:r>
              <a:rPr lang="en-US" dirty="0">
                <a:hlinkClick r:id="rId4"/>
              </a:rPr>
              <a:t>https://www.youtube.com/watch?v=1THyMOk3WU0</a:t>
            </a:r>
            <a:r>
              <a:rPr lang="ar-SA" dirty="0"/>
              <a:t>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0CCFDBE-38BC-84B2-9951-7B8B5B9EB33B}"/>
              </a:ext>
            </a:extLst>
          </p:cNvPr>
          <p:cNvGrpSpPr/>
          <p:nvPr/>
        </p:nvGrpSpPr>
        <p:grpSpPr>
          <a:xfrm>
            <a:off x="6069501" y="1053052"/>
            <a:ext cx="5614219" cy="4465443"/>
            <a:chOff x="5968181" y="1790715"/>
            <a:chExt cx="5614219" cy="4465443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A2CE4A0C-C853-A149-A865-57D91DC4F144}"/>
                </a:ext>
              </a:extLst>
            </p:cNvPr>
            <p:cNvGrpSpPr/>
            <p:nvPr/>
          </p:nvGrpSpPr>
          <p:grpSpPr>
            <a:xfrm>
              <a:off x="6194322" y="1907061"/>
              <a:ext cx="5241399" cy="4349097"/>
              <a:chOff x="6194322" y="1907061"/>
              <a:chExt cx="5241399" cy="4349097"/>
            </a:xfrm>
          </p:grpSpPr>
          <p:pic>
            <p:nvPicPr>
              <p:cNvPr id="7" name="صورة 6" descr="صورة تحتوي على خريطة, رسم بياني, نص&#10;&#10;تم إنشاء الوصف تلقائياً">
                <a:extLst>
                  <a:ext uri="{FF2B5EF4-FFF2-40B4-BE49-F238E27FC236}">
                    <a16:creationId xmlns:a16="http://schemas.microsoft.com/office/drawing/2014/main" id="{A3C5A29F-5048-9777-7EBE-BDA3FFF24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4322" y="2507225"/>
                <a:ext cx="5241399" cy="374893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F6A94E6-B2CE-0AA8-5BF4-E8B0A96C5DF7}"/>
                  </a:ext>
                </a:extLst>
              </p:cNvPr>
              <p:cNvSpPr txBox="1"/>
              <p:nvPr/>
            </p:nvSpPr>
            <p:spPr>
              <a:xfrm>
                <a:off x="7639665" y="1907061"/>
                <a:ext cx="1907458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BRHendrix-Medium"/>
                  </a:rPr>
                  <a:t>Types of RNA</a:t>
                </a:r>
              </a:p>
              <a:p>
                <a:br>
                  <a:rPr lang="en-US" sz="2400" b="1" i="0" dirty="0">
                    <a:solidFill>
                      <a:srgbClr val="FF0000"/>
                    </a:solidFill>
                    <a:effectLst/>
                    <a:latin typeface="BRHendrix-Regular"/>
                  </a:rPr>
                </a:br>
                <a:endParaRPr lang="ar-SA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EDBE9048-FE3F-70A9-0D64-62A4E0605DB8}"/>
                </a:ext>
              </a:extLst>
            </p:cNvPr>
            <p:cNvSpPr/>
            <p:nvPr/>
          </p:nvSpPr>
          <p:spPr>
            <a:xfrm>
              <a:off x="5968181" y="1790715"/>
              <a:ext cx="5614219" cy="43741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2A13A39-FA37-1CAA-25FF-5D70396E36F7}"/>
              </a:ext>
            </a:extLst>
          </p:cNvPr>
          <p:cNvSpPr txBox="1"/>
          <p:nvPr/>
        </p:nvSpPr>
        <p:spPr>
          <a:xfrm>
            <a:off x="1971727" y="5863643"/>
            <a:ext cx="9792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https://www.biochain.com/blog/types-of-rna-and-how-to-extract-or-purchase-it/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4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6DCD-6BC5-C94C-6DFD-2A92EF21519C}"/>
              </a:ext>
            </a:extLst>
          </p:cNvPr>
          <p:cNvSpPr txBox="1">
            <a:spLocks/>
          </p:cNvSpPr>
          <p:nvPr/>
        </p:nvSpPr>
        <p:spPr>
          <a:xfrm>
            <a:off x="1073150" y="460429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Method of RNA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BA6F-85D6-BC5F-70D6-3B7AAEF4BF93}"/>
              </a:ext>
            </a:extLst>
          </p:cNvPr>
          <p:cNvSpPr txBox="1">
            <a:spLocks/>
          </p:cNvSpPr>
          <p:nvPr/>
        </p:nvSpPr>
        <p:spPr>
          <a:xfrm>
            <a:off x="1073150" y="1795866"/>
            <a:ext cx="9524093" cy="24544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lnSpc>
                <a:spcPct val="150000"/>
              </a:lnSpc>
              <a:buSzPct val="80000"/>
              <a:buFont typeface="Wingdings" charset="2"/>
              <a:buChar char="v"/>
            </a:pPr>
            <a:r>
              <a:rPr lang="en-US" sz="2100" dirty="0">
                <a:ea typeface="Times New Roman" charset="0"/>
                <a:cs typeface="Times New Roman" charset="0"/>
              </a:rPr>
              <a:t>The basic procedures used in RNA purification are similar to those of DNA, </a:t>
            </a:r>
            <a:r>
              <a:rPr lang="en-US" sz="21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Why? </a:t>
            </a:r>
          </a:p>
          <a:p>
            <a:pPr algn="just" rtl="0">
              <a:lnSpc>
                <a:spcPct val="150000"/>
              </a:lnSpc>
              <a:buSzPct val="80000"/>
              <a:buFont typeface="Wingdings" charset="2"/>
              <a:buChar char="v"/>
            </a:pPr>
            <a:r>
              <a:rPr lang="en-US" sz="2100" dirty="0">
                <a:ea typeface="Times New Roman" charset="0"/>
                <a:cs typeface="Times New Roman" charset="0"/>
              </a:rPr>
              <a:t>However, RNA isolation is more difficult than DNA purification, </a:t>
            </a:r>
            <a:r>
              <a:rPr lang="en-US" sz="21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Why? </a:t>
            </a:r>
            <a:endParaRPr lang="en-US" sz="2100" dirty="0">
              <a:ea typeface="Times New Roman" charset="0"/>
              <a:cs typeface="Times New Roman" charset="0"/>
            </a:endParaRPr>
          </a:p>
          <a:p>
            <a:pPr algn="just" rtl="0">
              <a:lnSpc>
                <a:spcPct val="150000"/>
              </a:lnSpc>
              <a:buSzPct val="80000"/>
              <a:buFont typeface="Wingdings" charset="2"/>
              <a:buChar char="v"/>
            </a:pPr>
            <a:endParaRPr lang="en-US" sz="2100" dirty="0">
              <a:ea typeface="Times New Roman" charset="0"/>
              <a:cs typeface="Times New Roman" charset="0"/>
            </a:endParaRPr>
          </a:p>
          <a:p>
            <a:pPr algn="just" rtl="0">
              <a:lnSpc>
                <a:spcPct val="150000"/>
              </a:lnSpc>
              <a:buSzPct val="80000"/>
              <a:buFont typeface="Wingdings" charset="2"/>
              <a:buChar char="v"/>
            </a:pPr>
            <a:endParaRPr lang="en-US" sz="2100" dirty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Diagram 14">
            <a:extLst>
              <a:ext uri="{FF2B5EF4-FFF2-40B4-BE49-F238E27FC236}">
                <a16:creationId xmlns:a16="http://schemas.microsoft.com/office/drawing/2014/main" id="{2B007C39-0DAF-4E01-F58E-0F65FAF6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409886"/>
              </p:ext>
            </p:extLst>
          </p:nvPr>
        </p:nvGraphicFramePr>
        <p:xfrm>
          <a:off x="1734884" y="3517524"/>
          <a:ext cx="8175812" cy="229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58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574497-768D-0411-8DA5-879062626E1D}"/>
              </a:ext>
            </a:extLst>
          </p:cNvPr>
          <p:cNvSpPr txBox="1">
            <a:spLocks/>
          </p:cNvSpPr>
          <p:nvPr/>
        </p:nvSpPr>
        <p:spPr>
          <a:xfrm>
            <a:off x="1080655" y="391885"/>
            <a:ext cx="10178322" cy="1218471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Method of RNA Isolation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B7661DB-FF53-71BD-DB23-D258D860B925}"/>
              </a:ext>
            </a:extLst>
          </p:cNvPr>
          <p:cNvSpPr/>
          <p:nvPr/>
        </p:nvSpPr>
        <p:spPr>
          <a:xfrm>
            <a:off x="1374071" y="2239549"/>
            <a:ext cx="4518730" cy="194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charset="0"/>
                <a:cs typeface="Times New Roman" charset="0"/>
              </a:rPr>
              <a:t>Organic extraction methods</a:t>
            </a:r>
          </a:p>
          <a:p>
            <a:pPr marL="228600" indent="-228600" algn="just">
              <a:lnSpc>
                <a:spcPct val="1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charset="0"/>
                <a:cs typeface="Times New Roman" charset="0"/>
              </a:rPr>
              <a:t>Filter- based spin basket formats</a:t>
            </a:r>
          </a:p>
          <a:p>
            <a:pPr marL="228600" indent="-228600" algn="just">
              <a:lnSpc>
                <a:spcPct val="190000"/>
              </a:lnSpc>
              <a:spcBef>
                <a:spcPts val="7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charset="0"/>
                <a:cs typeface="Times New Roman" charset="0"/>
              </a:rPr>
              <a:t>Magnetic particle methods.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FD892B9-CC99-6F10-C122-F3AC17E90FA1}"/>
              </a:ext>
            </a:extLst>
          </p:cNvPr>
          <p:cNvSpPr/>
          <p:nvPr/>
        </p:nvSpPr>
        <p:spPr>
          <a:xfrm>
            <a:off x="7374892" y="2709770"/>
            <a:ext cx="333005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The GOAL is to..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 extract pure intact RNA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15">
            <a:extLst>
              <a:ext uri="{FF2B5EF4-FFF2-40B4-BE49-F238E27FC236}">
                <a16:creationId xmlns:a16="http://schemas.microsoft.com/office/drawing/2014/main" id="{142DE3B1-D8CC-65DF-7984-D85666F957A8}"/>
              </a:ext>
            </a:extLst>
          </p:cNvPr>
          <p:cNvSpPr/>
          <p:nvPr/>
        </p:nvSpPr>
        <p:spPr>
          <a:xfrm>
            <a:off x="5638800" y="2941250"/>
            <a:ext cx="1736092" cy="646331"/>
          </a:xfrm>
          <a:prstGeom prst="rightArrow">
            <a:avLst>
              <a:gd name="adj1" fmla="val 18561"/>
              <a:gd name="adj2" fmla="val 97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C053CF-E548-EDC5-3B15-71B5A3EE1AD8}"/>
              </a:ext>
            </a:extLst>
          </p:cNvPr>
          <p:cNvSpPr txBox="1">
            <a:spLocks/>
          </p:cNvSpPr>
          <p:nvPr/>
        </p:nvSpPr>
        <p:spPr>
          <a:xfrm>
            <a:off x="189571" y="313827"/>
            <a:ext cx="11069406" cy="6590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Principles of </a:t>
            </a:r>
            <a:r>
              <a:rPr lang="en-US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Organic extraction method</a:t>
            </a:r>
          </a:p>
          <a:p>
            <a:endParaRPr lang="ar-SA" sz="3200" b="1" spc="0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000" spc="0" dirty="0">
                <a:ln w="0"/>
                <a:solidFill>
                  <a:schemeClr val="tx1"/>
                </a:solidFill>
                <a:latin typeface="+mn-lt"/>
              </a:rPr>
              <a:t>Solubility dependence</a:t>
            </a:r>
            <a:br>
              <a:rPr lang="en-GB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en-GB" sz="3200" b="1" spc="0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2C6365C-5463-84BF-AD09-883FDB08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88" y="1423757"/>
            <a:ext cx="4795699" cy="32943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014737D-C694-8509-75BE-B2C580ED2D46}"/>
              </a:ext>
            </a:extLst>
          </p:cNvPr>
          <p:cNvSpPr txBox="1"/>
          <p:nvPr/>
        </p:nvSpPr>
        <p:spPr>
          <a:xfrm>
            <a:off x="2957862" y="4818615"/>
            <a:ext cx="609414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lower organic phase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middle phase that contains denatured proteins and gDNA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upper aqueous phase contains RNA </a:t>
            </a:r>
          </a:p>
          <a:p>
            <a:endParaRPr lang="en-SA" dirty="0"/>
          </a:p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7763DC6-EBFA-A45E-DD17-C628CE01E89F}"/>
              </a:ext>
            </a:extLst>
          </p:cNvPr>
          <p:cNvSpPr txBox="1"/>
          <p:nvPr/>
        </p:nvSpPr>
        <p:spPr>
          <a:xfrm>
            <a:off x="3047071" y="6366669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https://www.youtube.com/watch?v=Vz2uu5iyT0I</a:t>
            </a:r>
            <a:endParaRPr lang="ar-SA" dirty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0CD5411-A480-4CDB-ECF2-AD63C495F942}"/>
              </a:ext>
            </a:extLst>
          </p:cNvPr>
          <p:cNvSpPr txBox="1"/>
          <p:nvPr/>
        </p:nvSpPr>
        <p:spPr>
          <a:xfrm>
            <a:off x="3047071" y="6377820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https://www.youtube.com/watch?v=Vz2uu5iyT0I</a:t>
            </a:r>
            <a:endParaRPr lang="ar-SA" dirty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A165-76B0-6A4B-3F92-75979B5A23C9}"/>
              </a:ext>
            </a:extLst>
          </p:cNvPr>
          <p:cNvSpPr txBox="1">
            <a:spLocks/>
          </p:cNvSpPr>
          <p:nvPr/>
        </p:nvSpPr>
        <p:spPr>
          <a:xfrm>
            <a:off x="1080655" y="313827"/>
            <a:ext cx="10178322" cy="6590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Principles of </a:t>
            </a:r>
            <a:r>
              <a:rPr lang="en-US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Magnetic particle method</a:t>
            </a:r>
          </a:p>
          <a:p>
            <a:endParaRPr lang="en-US" sz="3200" b="1" spc="0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br>
              <a:rPr lang="en-GB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3200" b="1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en-GB" sz="3200" b="1" spc="0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6FCC26-F00E-F12A-8DFA-7E88CA9C8BFA}"/>
              </a:ext>
            </a:extLst>
          </p:cNvPr>
          <p:cNvSpPr txBox="1"/>
          <p:nvPr/>
        </p:nvSpPr>
        <p:spPr>
          <a:xfrm>
            <a:off x="3122746" y="6359507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https://www.youtube.com/watch?v=SJ6c40lJuK0</a:t>
            </a:r>
            <a:endParaRPr lang="ar-SA" b="1" dirty="0">
              <a:solidFill>
                <a:schemeClr val="bg1"/>
              </a:solidFill>
            </a:endParaRPr>
          </a:p>
          <a:p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2" name="صورة 11" descr="صورة تحتوي على نص, لقطة شاشة, التصميم&#10;&#10;تم إنشاء الوصف تلقائياً">
            <a:extLst>
              <a:ext uri="{FF2B5EF4-FFF2-40B4-BE49-F238E27FC236}">
                <a16:creationId xmlns:a16="http://schemas.microsoft.com/office/drawing/2014/main" id="{138AE900-ECAF-C3ED-4CA7-1B93EAB2E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68" y="1125852"/>
            <a:ext cx="8240751" cy="4629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id="{E4BEFD1D-8299-4E5E-8627-3EC2E4C07279}"/>
                  </a:ext>
                </a:extLst>
              </p14:cNvPr>
              <p14:cNvContentPartPr/>
              <p14:nvPr/>
            </p14:nvContentPartPr>
            <p14:xfrm>
              <a:off x="8984726" y="4511194"/>
              <a:ext cx="465840" cy="42048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E4BEFD1D-8299-4E5E-8627-3EC2E4C072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66726" y="4493554"/>
                <a:ext cx="5014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6308BF7B-F71F-02C8-916B-996AB84B747F}"/>
                  </a:ext>
                </a:extLst>
              </p14:cNvPr>
              <p14:cNvContentPartPr/>
              <p14:nvPr/>
            </p14:nvContentPartPr>
            <p14:xfrm>
              <a:off x="7249526" y="4743754"/>
              <a:ext cx="553320" cy="39240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6308BF7B-F71F-02C8-916B-996AB84B74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31526" y="4726114"/>
                <a:ext cx="588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3635A621-CB4B-7EA2-39E5-4AD935F25286}"/>
                  </a:ext>
                </a:extLst>
              </p14:cNvPr>
              <p14:cNvContentPartPr/>
              <p14:nvPr/>
            </p14:nvContentPartPr>
            <p14:xfrm>
              <a:off x="5344766" y="5082874"/>
              <a:ext cx="503280" cy="31680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3635A621-CB4B-7EA2-39E5-4AD935F252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7126" y="5065234"/>
                <a:ext cx="538920" cy="3524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CA300F8-60A2-EE6E-9F56-21BDE294B2B5}"/>
              </a:ext>
            </a:extLst>
          </p:cNvPr>
          <p:cNvSpPr txBox="1"/>
          <p:nvPr/>
        </p:nvSpPr>
        <p:spPr>
          <a:xfrm>
            <a:off x="9775377" y="5399674"/>
            <a:ext cx="2416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11"/>
              </a:rPr>
              <a:t>https://mvspacific.com/REAGENTS/DNA%20Isolation%20Kits.htm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476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D3BC38-5DA1-1F94-EE82-E39A13B5DEEB}"/>
              </a:ext>
            </a:extLst>
          </p:cNvPr>
          <p:cNvSpPr txBox="1">
            <a:spLocks/>
          </p:cNvSpPr>
          <p:nvPr/>
        </p:nvSpPr>
        <p:spPr>
          <a:xfrm>
            <a:off x="3888982" y="2723787"/>
            <a:ext cx="3830952" cy="1410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44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Practical Part</a:t>
            </a:r>
          </a:p>
        </p:txBody>
      </p: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65B15C9A-F7F7-9EFE-B8F4-9342F0396E9B}"/>
              </a:ext>
            </a:extLst>
          </p:cNvPr>
          <p:cNvCxnSpPr/>
          <p:nvPr/>
        </p:nvCxnSpPr>
        <p:spPr>
          <a:xfrm>
            <a:off x="3112852" y="3582816"/>
            <a:ext cx="4607082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71487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مخصص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BE98DB"/>
      </a:accent1>
      <a:accent2>
        <a:srgbClr val="5B63B7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536</Words>
  <Application>Microsoft Office PowerPoint</Application>
  <PresentationFormat>شاشة عريضة</PresentationFormat>
  <Paragraphs>81</Paragraphs>
  <Slides>14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BRHendrix-Medium</vt:lpstr>
      <vt:lpstr>BRHendrix-Regular</vt:lpstr>
      <vt:lpstr>Calibri</vt:lpstr>
      <vt:lpstr>Calibri Light</vt:lpstr>
      <vt:lpstr>Helvetica Neue</vt:lpstr>
      <vt:lpstr>Wingdings</vt:lpstr>
      <vt:lpstr>YouTube Sans</vt:lpstr>
      <vt:lpstr>أثر رجعي</vt:lpstr>
      <vt:lpstr>Total RNA Extraction From Tissue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Principle of: Filter-based, spin basket method 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Design</dc:title>
  <dc:creator>ls s</dc:creator>
  <cp:lastModifiedBy>ls s</cp:lastModifiedBy>
  <cp:revision>4</cp:revision>
  <dcterms:created xsi:type="dcterms:W3CDTF">2023-09-23T18:28:03Z</dcterms:created>
  <dcterms:modified xsi:type="dcterms:W3CDTF">2023-10-22T21:09:03Z</dcterms:modified>
</cp:coreProperties>
</file>