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1" r:id="rId4"/>
    <p:sldId id="267" r:id="rId5"/>
    <p:sldId id="257" r:id="rId6"/>
    <p:sldId id="259" r:id="rId7"/>
    <p:sldId id="260" r:id="rId8"/>
    <p:sldId id="261" r:id="rId9"/>
    <p:sldId id="258" r:id="rId10"/>
    <p:sldId id="262" r:id="rId11"/>
    <p:sldId id="268" r:id="rId12"/>
    <p:sldId id="264" r:id="rId13"/>
    <p:sldId id="265"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88188F6-62AF-42F8-9A81-01217F9F72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DA6172-D7A2-4F02-BE90-F854955E9C62}" type="datetimeFigureOut">
              <a:rPr lang="en-US" smtClean="0"/>
              <a:pPr/>
              <a:t>11/23/2012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88188F6-62AF-42F8-9A81-01217F9F7219}"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8DA6172-D7A2-4F02-BE90-F854955E9C62}" type="datetimeFigureOut">
              <a:rPr lang="en-US" smtClean="0"/>
              <a:pPr/>
              <a:t>11/23/2012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88188F6-62AF-42F8-9A81-01217F9F72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FaOWA-y9UKI" TargetMode="External"/><Relationship Id="rId2" Type="http://schemas.openxmlformats.org/officeDocument/2006/relationships/hyperlink" Target="http://www.youtube.com/watch?v=QKvT9KNM0M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youtube.com/watch?v=KnMdSgd5mts&amp;feature=relat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VyvyxsNKNO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76400"/>
            <a:ext cx="7772400" cy="1828800"/>
          </a:xfrm>
        </p:spPr>
        <p:txBody>
          <a:bodyPr/>
          <a:lstStyle/>
          <a:p>
            <a:r>
              <a:rPr lang="en-US" dirty="0" smtClean="0"/>
              <a:t>Tissue Embedding and Sectioning</a:t>
            </a:r>
            <a:endParaRPr lang="en-US" dirty="0"/>
          </a:p>
        </p:txBody>
      </p:sp>
      <p:sp>
        <p:nvSpPr>
          <p:cNvPr id="4" name="TextBox 3"/>
          <p:cNvSpPr txBox="1"/>
          <p:nvPr/>
        </p:nvSpPr>
        <p:spPr>
          <a:xfrm>
            <a:off x="2438400" y="4661556"/>
            <a:ext cx="4474029" cy="46166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2400" b="1" dirty="0" smtClean="0">
                <a:solidFill>
                  <a:schemeClr val="accent1"/>
                </a:solidFill>
                <a:latin typeface="Calibri" pitchFamily="34" charset="0"/>
                <a:cs typeface="Calibri" pitchFamily="34" charset="0"/>
              </a:rPr>
              <a:t>322 - Histological Techniques</a:t>
            </a:r>
            <a:endParaRPr lang="en-US" sz="2400" b="1" dirty="0">
              <a:solidFill>
                <a:schemeClr val="accent1"/>
              </a:solidFill>
              <a:latin typeface="Calibri" pitchFamily="34" charset="0"/>
              <a:cs typeface="Calibri" pitchFamily="34" charset="0"/>
            </a:endParaRPr>
          </a:p>
        </p:txBody>
      </p:sp>
    </p:spTree>
    <p:extLst>
      <p:ext uri="{BB962C8B-B14F-4D97-AF65-F5344CB8AC3E}">
        <p14:creationId xmlns:p14="http://schemas.microsoft.com/office/powerpoint/2010/main" val="376154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2133600"/>
            <a:ext cx="6324600" cy="1200329"/>
          </a:xfrm>
          <a:prstGeom prst="rect">
            <a:avLst/>
          </a:prstGeom>
        </p:spPr>
        <p:txBody>
          <a:bodyPr wrap="square">
            <a:spAutoFit/>
          </a:bodyPr>
          <a:lstStyle/>
          <a:p>
            <a:pPr algn="ctr"/>
            <a:r>
              <a:rPr lang="en-US" dirty="0">
                <a:hlinkClick r:id="rId2"/>
              </a:rPr>
              <a:t>http://</a:t>
            </a:r>
            <a:r>
              <a:rPr lang="en-US" dirty="0" smtClean="0">
                <a:hlinkClick r:id="rId2"/>
              </a:rPr>
              <a:t>www.youtube.com/watch?v=QKvT9KNM0M0</a:t>
            </a:r>
            <a:endParaRPr lang="en-US" dirty="0" smtClean="0"/>
          </a:p>
          <a:p>
            <a:pPr algn="ctr"/>
            <a:endParaRPr lang="en-US" dirty="0" smtClean="0"/>
          </a:p>
          <a:p>
            <a:pPr algn="ctr"/>
            <a:r>
              <a:rPr lang="en-US" dirty="0" smtClean="0">
                <a:hlinkClick r:id="rId3"/>
              </a:rPr>
              <a:t>http://www.youtube.com/watch?v=FaOWA-y9UKI</a:t>
            </a:r>
            <a:endParaRPr lang="en-US" dirty="0" smtClean="0"/>
          </a:p>
          <a:p>
            <a:pPr algn="ctr"/>
            <a:endParaRPr lang="en-US" dirty="0" smtClean="0"/>
          </a:p>
        </p:txBody>
      </p:sp>
    </p:spTree>
    <p:extLst>
      <p:ext uri="{BB962C8B-B14F-4D97-AF65-F5344CB8AC3E}">
        <p14:creationId xmlns:p14="http://schemas.microsoft.com/office/powerpoint/2010/main" val="3933569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828800"/>
          </a:xfrm>
        </p:spPr>
        <p:txBody>
          <a:bodyPr/>
          <a:lstStyle/>
          <a:p>
            <a:r>
              <a:rPr lang="en-US" dirty="0" smtClean="0"/>
              <a:t>Tissue Sectioning</a:t>
            </a:r>
            <a:endParaRPr lang="en-US" dirty="0"/>
          </a:p>
        </p:txBody>
      </p:sp>
    </p:spTree>
    <p:extLst>
      <p:ext uri="{BB962C8B-B14F-4D97-AF65-F5344CB8AC3E}">
        <p14:creationId xmlns:p14="http://schemas.microsoft.com/office/powerpoint/2010/main" val="220104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10200"/>
            <a:ext cx="8183880" cy="1051560"/>
          </a:xfrm>
        </p:spPr>
        <p:txBody>
          <a:bodyPr/>
          <a:lstStyle/>
          <a:p>
            <a:r>
              <a:rPr lang="en-US" dirty="0" smtClean="0"/>
              <a:t>Tissue Sectioning</a:t>
            </a:r>
            <a:endParaRPr lang="en-US" dirty="0"/>
          </a:p>
        </p:txBody>
      </p:sp>
      <p:sp>
        <p:nvSpPr>
          <p:cNvPr id="3" name="Content Placeholder 2"/>
          <p:cNvSpPr>
            <a:spLocks noGrp="1"/>
          </p:cNvSpPr>
          <p:nvPr>
            <p:ph idx="1"/>
          </p:nvPr>
        </p:nvSpPr>
        <p:spPr>
          <a:xfrm>
            <a:off x="502920" y="530352"/>
            <a:ext cx="8183880" cy="5108448"/>
          </a:xfrm>
        </p:spPr>
        <p:txBody>
          <a:bodyPr>
            <a:noAutofit/>
          </a:bodyPr>
          <a:lstStyle/>
          <a:p>
            <a:pPr marL="342900" indent="-342900" algn="just">
              <a:lnSpc>
                <a:spcPct val="150000"/>
              </a:lnSpc>
              <a:buFont typeface="+mj-lt"/>
              <a:buAutoNum type="arabicPeriod"/>
            </a:pPr>
            <a:r>
              <a:rPr lang="en-US" sz="2600" dirty="0" smtClean="0">
                <a:latin typeface="Calibri" pitchFamily="34" charset="0"/>
                <a:cs typeface="Calibri" pitchFamily="34" charset="0"/>
              </a:rPr>
              <a:t>Remove </a:t>
            </a:r>
            <a:r>
              <a:rPr lang="en-US" sz="2600" dirty="0">
                <a:latin typeface="Calibri" pitchFamily="34" charset="0"/>
                <a:cs typeface="Calibri" pitchFamily="34" charset="0"/>
              </a:rPr>
              <a:t>wax from surface of the block to expose the tissue (trim blocks </a:t>
            </a:r>
            <a:r>
              <a:rPr lang="en-US" sz="2600" dirty="0" smtClean="0">
                <a:latin typeface="Calibri" pitchFamily="34" charset="0"/>
                <a:cs typeface="Calibri" pitchFamily="34" charset="0"/>
              </a:rPr>
              <a:t>at room </a:t>
            </a:r>
            <a:r>
              <a:rPr lang="en-US" sz="2600" dirty="0">
                <a:latin typeface="Calibri" pitchFamily="34" charset="0"/>
                <a:cs typeface="Calibri" pitchFamily="34" charset="0"/>
              </a:rPr>
              <a:t>temperature.  Avoid trimming holes by using no greater than </a:t>
            </a:r>
            <a:r>
              <a:rPr lang="en-US" sz="2600" dirty="0" smtClean="0">
                <a:latin typeface="Calibri" pitchFamily="34" charset="0"/>
                <a:cs typeface="Calibri" pitchFamily="34" charset="0"/>
              </a:rPr>
              <a:t>15µm steps</a:t>
            </a:r>
            <a:r>
              <a:rPr lang="en-US" sz="2600" dirty="0">
                <a:latin typeface="Calibri" pitchFamily="34" charset="0"/>
                <a:cs typeface="Calibri" pitchFamily="34" charset="0"/>
              </a:rPr>
              <a:t>) </a:t>
            </a:r>
          </a:p>
          <a:p>
            <a:pPr marL="342900" indent="-342900" algn="just">
              <a:lnSpc>
                <a:spcPct val="150000"/>
              </a:lnSpc>
              <a:buFont typeface="+mj-lt"/>
              <a:buAutoNum type="arabicPeriod"/>
            </a:pPr>
            <a:r>
              <a:rPr lang="en-US" sz="2600" dirty="0" smtClean="0">
                <a:latin typeface="Calibri" pitchFamily="34" charset="0"/>
                <a:cs typeface="Calibri" pitchFamily="34" charset="0"/>
              </a:rPr>
              <a:t>Chill </a:t>
            </a:r>
            <a:r>
              <a:rPr lang="en-US" sz="2600" dirty="0">
                <a:latin typeface="Calibri" pitchFamily="34" charset="0"/>
                <a:cs typeface="Calibri" pitchFamily="34" charset="0"/>
              </a:rPr>
              <a:t>block on refrigerated plate or covered ice tray for 10 minutes </a:t>
            </a:r>
            <a:r>
              <a:rPr lang="en-US" sz="2600" dirty="0" smtClean="0">
                <a:latin typeface="Calibri" pitchFamily="34" charset="0"/>
                <a:cs typeface="Calibri" pitchFamily="34" charset="0"/>
              </a:rPr>
              <a:t>before sectioning </a:t>
            </a:r>
            <a:r>
              <a:rPr lang="en-US" sz="2600" dirty="0">
                <a:latin typeface="Calibri" pitchFamily="34" charset="0"/>
                <a:cs typeface="Calibri" pitchFamily="34" charset="0"/>
              </a:rPr>
              <a:t>at </a:t>
            </a:r>
            <a:r>
              <a:rPr lang="en-US" sz="2600" dirty="0" smtClean="0">
                <a:latin typeface="Calibri" pitchFamily="34" charset="0"/>
                <a:cs typeface="Calibri" pitchFamily="34" charset="0"/>
              </a:rPr>
              <a:t>5µm</a:t>
            </a:r>
            <a:r>
              <a:rPr lang="en-US" sz="2600" dirty="0">
                <a:latin typeface="Calibri" pitchFamily="34" charset="0"/>
                <a:cs typeface="Calibri" pitchFamily="34" charset="0"/>
              </a:rPr>
              <a:t>.  Blocks kept on ice for too long will crack and </a:t>
            </a:r>
            <a:r>
              <a:rPr lang="en-US" sz="2600" dirty="0" smtClean="0">
                <a:latin typeface="Calibri" pitchFamily="34" charset="0"/>
                <a:cs typeface="Calibri" pitchFamily="34" charset="0"/>
              </a:rPr>
              <a:t>absorb water</a:t>
            </a:r>
            <a:r>
              <a:rPr lang="en-US" sz="2600" dirty="0">
                <a:latin typeface="Calibri" pitchFamily="34" charset="0"/>
                <a:cs typeface="Calibri" pitchFamily="34" charset="0"/>
              </a:rPr>
              <a:t>. </a:t>
            </a:r>
          </a:p>
          <a:p>
            <a:pPr marL="342900" indent="-342900" algn="just">
              <a:lnSpc>
                <a:spcPct val="150000"/>
              </a:lnSpc>
              <a:buFont typeface="+mj-lt"/>
              <a:buAutoNum type="arabicPeriod"/>
            </a:pPr>
            <a:r>
              <a:rPr lang="en-US" sz="2600" dirty="0" smtClean="0">
                <a:latin typeface="Calibri" pitchFamily="34" charset="0"/>
                <a:cs typeface="Calibri" pitchFamily="34" charset="0"/>
              </a:rPr>
              <a:t>Clean </a:t>
            </a:r>
            <a:r>
              <a:rPr lang="en-US" sz="2600" dirty="0">
                <a:latin typeface="Calibri" pitchFamily="34" charset="0"/>
                <a:cs typeface="Calibri" pitchFamily="34" charset="0"/>
              </a:rPr>
              <a:t>the surface of the water bath by ‘skimming’ with </a:t>
            </a:r>
            <a:r>
              <a:rPr lang="en-US" sz="2600" dirty="0" smtClean="0">
                <a:latin typeface="Calibri" pitchFamily="34" charset="0"/>
                <a:cs typeface="Calibri" pitchFamily="34" charset="0"/>
              </a:rPr>
              <a:t>tissue paper .</a:t>
            </a:r>
            <a:endParaRPr lang="en-US" sz="2600" dirty="0">
              <a:latin typeface="Calibri" pitchFamily="34" charset="0"/>
              <a:cs typeface="Calibri" pitchFamily="34" charset="0"/>
            </a:endParaRPr>
          </a:p>
        </p:txBody>
      </p:sp>
    </p:spTree>
    <p:extLst>
      <p:ext uri="{BB962C8B-B14F-4D97-AF65-F5344CB8AC3E}">
        <p14:creationId xmlns:p14="http://schemas.microsoft.com/office/powerpoint/2010/main" val="807189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562600"/>
            <a:ext cx="8183880" cy="1051560"/>
          </a:xfrm>
        </p:spPr>
        <p:txBody>
          <a:bodyPr/>
          <a:lstStyle/>
          <a:p>
            <a:r>
              <a:rPr lang="en-US" dirty="0" smtClean="0"/>
              <a:t>Tissue Sectioning con</a:t>
            </a:r>
            <a:endParaRPr lang="en-US" dirty="0"/>
          </a:p>
        </p:txBody>
      </p:sp>
      <p:sp>
        <p:nvSpPr>
          <p:cNvPr id="3" name="Content Placeholder 2"/>
          <p:cNvSpPr>
            <a:spLocks noGrp="1"/>
          </p:cNvSpPr>
          <p:nvPr>
            <p:ph idx="1"/>
          </p:nvPr>
        </p:nvSpPr>
        <p:spPr>
          <a:xfrm>
            <a:off x="502920" y="530352"/>
            <a:ext cx="8183880" cy="5260848"/>
          </a:xfrm>
        </p:spPr>
        <p:txBody>
          <a:bodyPr>
            <a:noAutofit/>
          </a:bodyPr>
          <a:lstStyle/>
          <a:p>
            <a:pPr marL="514350" indent="-514350" algn="just">
              <a:lnSpc>
                <a:spcPct val="150000"/>
              </a:lnSpc>
              <a:spcBef>
                <a:spcPts val="600"/>
              </a:spcBef>
              <a:spcAft>
                <a:spcPts val="600"/>
              </a:spcAft>
              <a:buFont typeface="+mj-lt"/>
              <a:buAutoNum type="arabicPeriod" startAt="4"/>
            </a:pPr>
            <a:r>
              <a:rPr lang="en-US" sz="2600" dirty="0">
                <a:latin typeface="Calibri" pitchFamily="34" charset="0"/>
                <a:cs typeface="Calibri" pitchFamily="34" charset="0"/>
              </a:rPr>
              <a:t>Float sections onto water </a:t>
            </a:r>
            <a:r>
              <a:rPr lang="en-US" sz="2600" dirty="0" smtClean="0">
                <a:latin typeface="Calibri" pitchFamily="34" charset="0"/>
                <a:cs typeface="Calibri" pitchFamily="34" charset="0"/>
              </a:rPr>
              <a:t>bath that </a:t>
            </a:r>
            <a:r>
              <a:rPr lang="en-US" sz="2600" dirty="0">
                <a:latin typeface="Calibri" pitchFamily="34" charset="0"/>
                <a:cs typeface="Calibri" pitchFamily="34" charset="0"/>
              </a:rPr>
              <a:t>is hot enough to allow section to flatten </a:t>
            </a:r>
            <a:r>
              <a:rPr lang="en-US" sz="2600" dirty="0" smtClean="0">
                <a:latin typeface="Calibri" pitchFamily="34" charset="0"/>
                <a:cs typeface="Calibri" pitchFamily="34" charset="0"/>
              </a:rPr>
              <a:t>completely </a:t>
            </a:r>
            <a:r>
              <a:rPr lang="en-US" sz="2600" dirty="0">
                <a:latin typeface="Calibri" pitchFamily="34" charset="0"/>
                <a:cs typeface="Calibri" pitchFamily="34" charset="0"/>
              </a:rPr>
              <a:t>but not expand too much or disintegrate. </a:t>
            </a:r>
            <a:r>
              <a:rPr lang="en-US" sz="2600" dirty="0" smtClean="0">
                <a:latin typeface="Calibri" pitchFamily="34" charset="0"/>
                <a:cs typeface="Calibri" pitchFamily="34" charset="0"/>
              </a:rPr>
              <a:t> </a:t>
            </a:r>
            <a:endParaRPr lang="en-US" sz="2600" dirty="0">
              <a:latin typeface="Calibri" pitchFamily="34" charset="0"/>
              <a:cs typeface="Calibri" pitchFamily="34" charset="0"/>
            </a:endParaRPr>
          </a:p>
          <a:p>
            <a:pPr marL="514350" indent="-514350" algn="just">
              <a:lnSpc>
                <a:spcPct val="150000"/>
              </a:lnSpc>
              <a:buFont typeface="+mj-lt"/>
              <a:buAutoNum type="arabicPeriod" startAt="4"/>
            </a:pPr>
            <a:r>
              <a:rPr lang="en-US" sz="2600" dirty="0">
                <a:latin typeface="Calibri" pitchFamily="34" charset="0"/>
                <a:cs typeface="Calibri" pitchFamily="34" charset="0"/>
              </a:rPr>
              <a:t>Pick up sections on to </a:t>
            </a:r>
            <a:r>
              <a:rPr lang="en-US" sz="2600" dirty="0" smtClean="0">
                <a:latin typeface="Calibri" pitchFamily="34" charset="0"/>
                <a:cs typeface="Calibri" pitchFamily="34" charset="0"/>
              </a:rPr>
              <a:t>cleaned  coated slides .</a:t>
            </a:r>
          </a:p>
          <a:p>
            <a:pPr marL="514350" indent="-514350" algn="just">
              <a:lnSpc>
                <a:spcPct val="150000"/>
              </a:lnSpc>
              <a:buFont typeface="+mj-lt"/>
              <a:buAutoNum type="arabicPeriod" startAt="4"/>
            </a:pPr>
            <a:r>
              <a:rPr lang="en-US" sz="2600" dirty="0">
                <a:latin typeface="Calibri" pitchFamily="34" charset="0"/>
                <a:cs typeface="Calibri" pitchFamily="34" charset="0"/>
              </a:rPr>
              <a:t>Ensure that sections are clearly </a:t>
            </a:r>
            <a:r>
              <a:rPr lang="en-US" sz="2600" dirty="0" smtClean="0">
                <a:latin typeface="Calibri" pitchFamily="34" charset="0"/>
                <a:cs typeface="Calibri" pitchFamily="34" charset="0"/>
              </a:rPr>
              <a:t>labeled </a:t>
            </a:r>
            <a:r>
              <a:rPr lang="en-US" sz="2600" dirty="0">
                <a:latin typeface="Calibri" pitchFamily="34" charset="0"/>
                <a:cs typeface="Calibri" pitchFamily="34" charset="0"/>
              </a:rPr>
              <a:t>and dry </a:t>
            </a:r>
            <a:r>
              <a:rPr lang="en-US" sz="2600" dirty="0" smtClean="0">
                <a:latin typeface="Calibri" pitchFamily="34" charset="0"/>
                <a:cs typeface="Calibri" pitchFamily="34" charset="0"/>
              </a:rPr>
              <a:t>properly. </a:t>
            </a:r>
          </a:p>
          <a:p>
            <a:pPr marL="514350" indent="-514350" algn="just">
              <a:lnSpc>
                <a:spcPct val="150000"/>
              </a:lnSpc>
              <a:buFont typeface="+mj-lt"/>
              <a:buAutoNum type="arabicPeriod" startAt="4"/>
            </a:pPr>
            <a:r>
              <a:rPr lang="en-US" sz="2600" dirty="0" smtClean="0">
                <a:latin typeface="Calibri" pitchFamily="34" charset="0"/>
                <a:cs typeface="Calibri" pitchFamily="34" charset="0"/>
              </a:rPr>
              <a:t>Dry </a:t>
            </a:r>
            <a:r>
              <a:rPr lang="en-US" sz="2600" dirty="0">
                <a:latin typeface="Calibri" pitchFamily="34" charset="0"/>
                <a:cs typeface="Calibri" pitchFamily="34" charset="0"/>
              </a:rPr>
              <a:t>upright at </a:t>
            </a:r>
            <a:r>
              <a:rPr lang="en-US" sz="2600" dirty="0" smtClean="0">
                <a:latin typeface="Calibri" pitchFamily="34" charset="0"/>
                <a:cs typeface="Calibri" pitchFamily="34" charset="0"/>
              </a:rPr>
              <a:t>60⁰C before staining </a:t>
            </a:r>
            <a:r>
              <a:rPr lang="en-US" sz="2600" dirty="0">
                <a:latin typeface="Calibri" pitchFamily="34" charset="0"/>
                <a:cs typeface="Calibri" pitchFamily="34" charset="0"/>
              </a:rPr>
              <a:t>to melt wax and improve adhesion.  </a:t>
            </a:r>
            <a:endParaRPr lang="en-US" sz="2600" dirty="0"/>
          </a:p>
          <a:p>
            <a:pPr marL="342900" indent="-342900" algn="just">
              <a:lnSpc>
                <a:spcPct val="150000"/>
              </a:lnSpc>
              <a:buFont typeface="+mj-lt"/>
              <a:buAutoNum type="arabicPeriod" startAt="4"/>
            </a:pPr>
            <a:endParaRPr lang="en-US" sz="2600" dirty="0">
              <a:latin typeface="Calibri" pitchFamily="34" charset="0"/>
              <a:cs typeface="Calibri" pitchFamily="34" charset="0"/>
            </a:endParaRPr>
          </a:p>
        </p:txBody>
      </p:sp>
    </p:spTree>
    <p:extLst>
      <p:ext uri="{BB962C8B-B14F-4D97-AF65-F5344CB8AC3E}">
        <p14:creationId xmlns:p14="http://schemas.microsoft.com/office/powerpoint/2010/main" val="938514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3105835"/>
            <a:ext cx="8001000" cy="646331"/>
          </a:xfrm>
          <a:prstGeom prst="rect">
            <a:avLst/>
          </a:prstGeom>
        </p:spPr>
        <p:txBody>
          <a:bodyPr wrap="square">
            <a:spAutoFit/>
          </a:bodyPr>
          <a:lstStyle/>
          <a:p>
            <a:pPr algn="ctr"/>
            <a:r>
              <a:rPr lang="en-US" dirty="0">
                <a:hlinkClick r:id="rId2"/>
              </a:rPr>
              <a:t>http://</a:t>
            </a:r>
            <a:r>
              <a:rPr lang="en-US" dirty="0" smtClean="0">
                <a:hlinkClick r:id="rId2"/>
              </a:rPr>
              <a:t>www.youtube.com/watch?v=KnMdSgd5mts&amp;feature=related</a:t>
            </a:r>
            <a:endParaRPr lang="en-US" dirty="0" smtClean="0"/>
          </a:p>
          <a:p>
            <a:pPr algn="ctr"/>
            <a:endParaRPr lang="en-US" dirty="0"/>
          </a:p>
        </p:txBody>
      </p:sp>
    </p:spTree>
    <p:extLst>
      <p:ext uri="{BB962C8B-B14F-4D97-AF65-F5344CB8AC3E}">
        <p14:creationId xmlns:p14="http://schemas.microsoft.com/office/powerpoint/2010/main" val="844103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486400"/>
            <a:ext cx="8183880" cy="1051560"/>
          </a:xfrm>
        </p:spPr>
        <p:txBody>
          <a:bodyPr/>
          <a:lstStyle/>
          <a:p>
            <a:r>
              <a:rPr lang="en-US" dirty="0" smtClean="0"/>
              <a:t>Frozen Sectioning</a:t>
            </a:r>
            <a:endParaRPr lang="en-US" dirty="0"/>
          </a:p>
        </p:txBody>
      </p:sp>
      <p:sp>
        <p:nvSpPr>
          <p:cNvPr id="3" name="Content Placeholder 2"/>
          <p:cNvSpPr>
            <a:spLocks noGrp="1"/>
          </p:cNvSpPr>
          <p:nvPr>
            <p:ph idx="1"/>
          </p:nvPr>
        </p:nvSpPr>
        <p:spPr>
          <a:xfrm>
            <a:off x="502920" y="530352"/>
            <a:ext cx="8183880" cy="5337048"/>
          </a:xfrm>
        </p:spPr>
        <p:txBody>
          <a:bodyPr>
            <a:normAutofit lnSpcReduction="10000"/>
          </a:bodyPr>
          <a:lstStyle/>
          <a:p>
            <a:pPr marL="514350" indent="-514350" algn="just">
              <a:lnSpc>
                <a:spcPct val="150000"/>
              </a:lnSpc>
              <a:buFont typeface="+mj-lt"/>
              <a:buAutoNum type="arabicPeriod"/>
            </a:pPr>
            <a:r>
              <a:rPr lang="en-US" sz="2600" dirty="0" smtClean="0">
                <a:latin typeface="Calibri" pitchFamily="34" charset="0"/>
                <a:cs typeface="Calibri" pitchFamily="34" charset="0"/>
              </a:rPr>
              <a:t>Embed fresh tissue in </a:t>
            </a:r>
            <a:r>
              <a:rPr lang="en-US" sz="2600" dirty="0">
                <a:latin typeface="Calibri" pitchFamily="34" charset="0"/>
                <a:cs typeface="Calibri" pitchFamily="34" charset="0"/>
              </a:rPr>
              <a:t>OCT compound in </a:t>
            </a:r>
            <a:r>
              <a:rPr lang="en-US" sz="2600" dirty="0" err="1">
                <a:latin typeface="Calibri" pitchFamily="34" charset="0"/>
                <a:cs typeface="Calibri" pitchFamily="34" charset="0"/>
              </a:rPr>
              <a:t>cryomolds</a:t>
            </a:r>
            <a:r>
              <a:rPr lang="en-US" sz="2600" dirty="0">
                <a:latin typeface="Calibri" pitchFamily="34" charset="0"/>
                <a:cs typeface="Calibri" pitchFamily="34" charset="0"/>
              </a:rPr>
              <a:t>. </a:t>
            </a:r>
            <a:endParaRPr lang="en-US" sz="2600" dirty="0" smtClean="0">
              <a:latin typeface="Calibri" pitchFamily="34" charset="0"/>
              <a:cs typeface="Calibri" pitchFamily="34" charset="0"/>
            </a:endParaRPr>
          </a:p>
          <a:p>
            <a:pPr marL="514350" indent="-514350" algn="just">
              <a:lnSpc>
                <a:spcPct val="150000"/>
              </a:lnSpc>
              <a:buFont typeface="+mj-lt"/>
              <a:buAutoNum type="arabicPeriod"/>
            </a:pPr>
            <a:r>
              <a:rPr lang="en-US" sz="2600" dirty="0" smtClean="0">
                <a:latin typeface="Calibri" pitchFamily="34" charset="0"/>
                <a:cs typeface="Calibri" pitchFamily="34" charset="0"/>
              </a:rPr>
              <a:t>Cut </a:t>
            </a:r>
            <a:r>
              <a:rPr lang="en-US" sz="2600" dirty="0">
                <a:latin typeface="Calibri" pitchFamily="34" charset="0"/>
                <a:cs typeface="Calibri" pitchFamily="34" charset="0"/>
              </a:rPr>
              <a:t>4-8 </a:t>
            </a:r>
            <a:r>
              <a:rPr lang="el-GR" sz="2600" dirty="0" smtClean="0">
                <a:latin typeface="Calibri" pitchFamily="34" charset="0"/>
                <a:cs typeface="Calibri" pitchFamily="34" charset="0"/>
              </a:rPr>
              <a:t>μ</a:t>
            </a:r>
            <a:r>
              <a:rPr lang="en-US" sz="2600" dirty="0" smtClean="0">
                <a:latin typeface="Calibri" pitchFamily="34" charset="0"/>
                <a:cs typeface="Calibri" pitchFamily="34" charset="0"/>
              </a:rPr>
              <a:t>m </a:t>
            </a:r>
            <a:r>
              <a:rPr lang="en-US" sz="2600" dirty="0">
                <a:latin typeface="Calibri" pitchFamily="34" charset="0"/>
                <a:cs typeface="Calibri" pitchFamily="34" charset="0"/>
              </a:rPr>
              <a:t>thick cryostat sections and mount on </a:t>
            </a:r>
            <a:r>
              <a:rPr lang="en-US" sz="2600" dirty="0" err="1">
                <a:latin typeface="Calibri" pitchFamily="34" charset="0"/>
                <a:cs typeface="Calibri" pitchFamily="34" charset="0"/>
              </a:rPr>
              <a:t>superfrost</a:t>
            </a:r>
            <a:r>
              <a:rPr lang="en-US" sz="2600" dirty="0">
                <a:latin typeface="Calibri" pitchFamily="34" charset="0"/>
                <a:cs typeface="Calibri" pitchFamily="34" charset="0"/>
              </a:rPr>
              <a:t> plus slides or gelatin coated slides. </a:t>
            </a:r>
            <a:endParaRPr lang="en-US" sz="2600" dirty="0" smtClean="0">
              <a:latin typeface="Calibri" pitchFamily="34" charset="0"/>
              <a:cs typeface="Calibri" pitchFamily="34" charset="0"/>
            </a:endParaRPr>
          </a:p>
          <a:p>
            <a:pPr marL="514350" indent="-514350" algn="just">
              <a:lnSpc>
                <a:spcPct val="150000"/>
              </a:lnSpc>
              <a:buFont typeface="+mj-lt"/>
              <a:buAutoNum type="arabicPeriod"/>
            </a:pPr>
            <a:r>
              <a:rPr lang="en-US" sz="2600" dirty="0" smtClean="0">
                <a:latin typeface="Calibri" pitchFamily="34" charset="0"/>
                <a:cs typeface="Calibri" pitchFamily="34" charset="0"/>
              </a:rPr>
              <a:t>Before </a:t>
            </a:r>
            <a:r>
              <a:rPr lang="en-US" sz="2600" dirty="0">
                <a:latin typeface="Calibri" pitchFamily="34" charset="0"/>
                <a:cs typeface="Calibri" pitchFamily="34" charset="0"/>
              </a:rPr>
              <a:t>staining, warm slides at room temperature for </a:t>
            </a:r>
            <a:r>
              <a:rPr lang="en-US" sz="2600" dirty="0" smtClean="0">
                <a:latin typeface="Calibri" pitchFamily="34" charset="0"/>
                <a:cs typeface="Calibri" pitchFamily="34" charset="0"/>
              </a:rPr>
              <a:t>5-10 </a:t>
            </a:r>
            <a:r>
              <a:rPr lang="en-US" sz="2600" dirty="0">
                <a:latin typeface="Calibri" pitchFamily="34" charset="0"/>
                <a:cs typeface="Calibri" pitchFamily="34" charset="0"/>
              </a:rPr>
              <a:t>minutes and fix in ice cold acetone or other alternate fixatives for 5-10 </a:t>
            </a:r>
            <a:r>
              <a:rPr lang="en-US" sz="2600" dirty="0" smtClean="0">
                <a:latin typeface="Calibri" pitchFamily="34" charset="0"/>
                <a:cs typeface="Calibri" pitchFamily="34" charset="0"/>
              </a:rPr>
              <a:t>minutes.</a:t>
            </a:r>
            <a:endParaRPr lang="en-US" sz="2600" dirty="0">
              <a:latin typeface="Calibri" pitchFamily="34" charset="0"/>
              <a:cs typeface="Calibri" pitchFamily="34" charset="0"/>
            </a:endParaRPr>
          </a:p>
          <a:p>
            <a:pPr marL="514350" indent="-514350" algn="just">
              <a:lnSpc>
                <a:spcPct val="150000"/>
              </a:lnSpc>
              <a:buFont typeface="+mj-lt"/>
              <a:buAutoNum type="arabicPeriod"/>
            </a:pPr>
            <a:r>
              <a:rPr lang="en-US" sz="2600" dirty="0">
                <a:latin typeface="Calibri" pitchFamily="34" charset="0"/>
                <a:cs typeface="Calibri" pitchFamily="34" charset="0"/>
              </a:rPr>
              <a:t>Wash in PBS </a:t>
            </a:r>
            <a:r>
              <a:rPr lang="en-US" sz="2600" dirty="0" smtClean="0">
                <a:latin typeface="Calibri" pitchFamily="34" charset="0"/>
                <a:cs typeface="Calibri" pitchFamily="34" charset="0"/>
              </a:rPr>
              <a:t>and </a:t>
            </a:r>
            <a:r>
              <a:rPr lang="en-US" sz="2600" dirty="0">
                <a:latin typeface="Calibri" pitchFamily="34" charset="0"/>
                <a:cs typeface="Calibri" pitchFamily="34" charset="0"/>
              </a:rPr>
              <a:t>proceed to standard staining </a:t>
            </a:r>
            <a:r>
              <a:rPr lang="en-US" sz="2600" dirty="0" smtClean="0">
                <a:latin typeface="Calibri" pitchFamily="34" charset="0"/>
                <a:cs typeface="Calibri" pitchFamily="34" charset="0"/>
              </a:rPr>
              <a:t>procedure  (H &amp; E).</a:t>
            </a:r>
          </a:p>
          <a:p>
            <a:pPr marL="514350" indent="-514350" algn="just">
              <a:lnSpc>
                <a:spcPct val="150000"/>
              </a:lnSpc>
              <a:buFont typeface="+mj-lt"/>
              <a:buAutoNum type="arabicPeriod"/>
            </a:pPr>
            <a:r>
              <a:rPr lang="en-US" sz="2600" dirty="0" smtClean="0">
                <a:latin typeface="Calibri" pitchFamily="34" charset="0"/>
                <a:cs typeface="Calibri" pitchFamily="34" charset="0"/>
              </a:rPr>
              <a:t>Cover slip with water based mounting media. </a:t>
            </a:r>
            <a:endParaRPr lang="en-US" sz="2600" dirty="0">
              <a:latin typeface="Calibri" pitchFamily="34" charset="0"/>
              <a:cs typeface="Calibri" pitchFamily="34" charset="0"/>
            </a:endParaRPr>
          </a:p>
          <a:p>
            <a:pPr marL="457200" indent="-457200" algn="just">
              <a:lnSpc>
                <a:spcPct val="150000"/>
              </a:lnSpc>
              <a:buFont typeface="+mj-lt"/>
              <a:buAutoNum type="arabicPeriod"/>
            </a:pPr>
            <a:endParaRPr lang="en-US" sz="2400" dirty="0"/>
          </a:p>
        </p:txBody>
      </p:sp>
    </p:spTree>
    <p:extLst>
      <p:ext uri="{BB962C8B-B14F-4D97-AF65-F5344CB8AC3E}">
        <p14:creationId xmlns:p14="http://schemas.microsoft.com/office/powerpoint/2010/main" val="3121731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3097573"/>
            <a:ext cx="6096000" cy="646331"/>
          </a:xfrm>
          <a:prstGeom prst="rect">
            <a:avLst/>
          </a:prstGeom>
        </p:spPr>
        <p:txBody>
          <a:bodyPr wrap="square">
            <a:spAutoFit/>
          </a:bodyPr>
          <a:lstStyle/>
          <a:p>
            <a:pPr algn="ctr"/>
            <a:r>
              <a:rPr lang="en-US" dirty="0">
                <a:hlinkClick r:id="rId2"/>
              </a:rPr>
              <a:t>http://</a:t>
            </a:r>
            <a:r>
              <a:rPr lang="en-US" dirty="0" smtClean="0">
                <a:hlinkClick r:id="rId2"/>
              </a:rPr>
              <a:t>www.youtube.com/watch?v=VyvyxsNKNOQ</a:t>
            </a:r>
            <a:endParaRPr lang="en-US" dirty="0" smtClean="0"/>
          </a:p>
          <a:p>
            <a:pPr algn="ctr"/>
            <a:endParaRPr lang="en-US" dirty="0"/>
          </a:p>
        </p:txBody>
      </p:sp>
    </p:spTree>
    <p:extLst>
      <p:ext uri="{BB962C8B-B14F-4D97-AF65-F5344CB8AC3E}">
        <p14:creationId xmlns:p14="http://schemas.microsoft.com/office/powerpoint/2010/main" val="582747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676400"/>
            <a:ext cx="7772400" cy="1828800"/>
          </a:xfrm>
        </p:spPr>
        <p:txBody>
          <a:bodyPr/>
          <a:lstStyle/>
          <a:p>
            <a:r>
              <a:rPr lang="en-US" dirty="0" smtClean="0"/>
              <a:t/>
            </a:r>
            <a:br>
              <a:rPr lang="en-US" dirty="0" smtClean="0"/>
            </a:br>
            <a:r>
              <a:rPr lang="en-US" dirty="0" smtClean="0"/>
              <a:t>Tissue Embedding</a:t>
            </a:r>
            <a:endParaRPr lang="en-US" dirty="0"/>
          </a:p>
        </p:txBody>
      </p:sp>
    </p:spTree>
    <p:extLst>
      <p:ext uri="{BB962C8B-B14F-4D97-AF65-F5344CB8AC3E}">
        <p14:creationId xmlns:p14="http://schemas.microsoft.com/office/powerpoint/2010/main" val="2120872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0"/>
            <a:ext cx="8183880" cy="1051560"/>
          </a:xfrm>
        </p:spPr>
        <p:txBody>
          <a:bodyPr/>
          <a:lstStyle/>
          <a:p>
            <a:r>
              <a:rPr lang="en-US" dirty="0" smtClean="0"/>
              <a:t>Embedding Steps</a:t>
            </a:r>
            <a:endParaRPr lang="en-US" dirty="0"/>
          </a:p>
        </p:txBody>
      </p:sp>
      <p:sp>
        <p:nvSpPr>
          <p:cNvPr id="3" name="Content Placeholder 2"/>
          <p:cNvSpPr>
            <a:spLocks noGrp="1"/>
          </p:cNvSpPr>
          <p:nvPr>
            <p:ph idx="1"/>
          </p:nvPr>
        </p:nvSpPr>
        <p:spPr>
          <a:xfrm>
            <a:off x="502920" y="530352"/>
            <a:ext cx="8183880" cy="5413248"/>
          </a:xfrm>
        </p:spPr>
        <p:txBody>
          <a:bodyPr>
            <a:noAutofit/>
          </a:bodyPr>
          <a:lstStyle/>
          <a:p>
            <a:pPr marL="514350" indent="-514350" algn="just">
              <a:lnSpc>
                <a:spcPct val="150000"/>
              </a:lnSpc>
              <a:buFont typeface="+mj-lt"/>
              <a:buAutoNum type="arabicPeriod"/>
            </a:pPr>
            <a:r>
              <a:rPr lang="en-US" sz="2600" dirty="0">
                <a:latin typeface="Calibri" pitchFamily="34" charset="0"/>
                <a:cs typeface="Calibri" pitchFamily="34" charset="0"/>
              </a:rPr>
              <a:t>Turn the heat block on to melt the paraffin one hour before adding the tissue cassettes.</a:t>
            </a:r>
          </a:p>
          <a:p>
            <a:pPr marL="514350" indent="-514350" algn="just">
              <a:lnSpc>
                <a:spcPct val="150000"/>
              </a:lnSpc>
              <a:buFont typeface="+mj-lt"/>
              <a:buAutoNum type="arabicPeriod"/>
            </a:pPr>
            <a:r>
              <a:rPr lang="en-US" sz="2600" dirty="0" smtClean="0">
                <a:latin typeface="Calibri" pitchFamily="34" charset="0"/>
                <a:cs typeface="Calibri" pitchFamily="34" charset="0"/>
              </a:rPr>
              <a:t>Place </a:t>
            </a:r>
            <a:r>
              <a:rPr lang="en-US" sz="2600" dirty="0">
                <a:latin typeface="Calibri" pitchFamily="34" charset="0"/>
                <a:cs typeface="Calibri" pitchFamily="34" charset="0"/>
              </a:rPr>
              <a:t>the entire </a:t>
            </a:r>
            <a:r>
              <a:rPr lang="en-US" sz="2600" dirty="0" smtClean="0">
                <a:latin typeface="Calibri" pitchFamily="34" charset="0"/>
                <a:cs typeface="Calibri" pitchFamily="34" charset="0"/>
              </a:rPr>
              <a:t>cassettes </a:t>
            </a:r>
            <a:r>
              <a:rPr lang="en-US" sz="2600" dirty="0">
                <a:latin typeface="Calibri" pitchFamily="34" charset="0"/>
                <a:cs typeface="Calibri" pitchFamily="34" charset="0"/>
              </a:rPr>
              <a:t>in </a:t>
            </a:r>
            <a:r>
              <a:rPr lang="en-US" sz="2600" dirty="0" smtClean="0">
                <a:latin typeface="Calibri" pitchFamily="34" charset="0"/>
                <a:cs typeface="Calibri" pitchFamily="34" charset="0"/>
              </a:rPr>
              <a:t>up to 65°C </a:t>
            </a:r>
            <a:r>
              <a:rPr lang="en-US" sz="2600" dirty="0">
                <a:latin typeface="Calibri" pitchFamily="34" charset="0"/>
                <a:cs typeface="Calibri" pitchFamily="34" charset="0"/>
              </a:rPr>
              <a:t>paraffin bath for 15 </a:t>
            </a:r>
            <a:r>
              <a:rPr lang="en-US" sz="2600" dirty="0" smtClean="0">
                <a:latin typeface="Calibri" pitchFamily="34" charset="0"/>
                <a:cs typeface="Calibri" pitchFamily="34" charset="0"/>
              </a:rPr>
              <a:t>minutes to melt the </a:t>
            </a:r>
            <a:r>
              <a:rPr lang="en-US" sz="2600" dirty="0" smtClean="0">
                <a:latin typeface="Calibri" pitchFamily="34" charset="0"/>
                <a:cs typeface="Calibri" pitchFamily="34" charset="0"/>
              </a:rPr>
              <a:t>wax.</a:t>
            </a:r>
            <a:endParaRPr lang="en-US" sz="2600" dirty="0" smtClean="0">
              <a:latin typeface="Calibri" pitchFamily="34" charset="0"/>
              <a:cs typeface="Calibri" pitchFamily="34" charset="0"/>
            </a:endParaRPr>
          </a:p>
          <a:p>
            <a:pPr marL="514350" indent="-514350" algn="just">
              <a:lnSpc>
                <a:spcPct val="150000"/>
              </a:lnSpc>
              <a:buFont typeface="+mj-lt"/>
              <a:buAutoNum type="arabicPeriod"/>
            </a:pPr>
            <a:r>
              <a:rPr lang="en-US" sz="2600" dirty="0" smtClean="0">
                <a:latin typeface="Calibri" pitchFamily="34" charset="0"/>
                <a:cs typeface="Calibri" pitchFamily="34" charset="0"/>
              </a:rPr>
              <a:t>Warm </a:t>
            </a:r>
            <a:r>
              <a:rPr lang="en-US" sz="2600" dirty="0">
                <a:latin typeface="Calibri" pitchFamily="34" charset="0"/>
                <a:cs typeface="Calibri" pitchFamily="34" charset="0"/>
              </a:rPr>
              <a:t>metal block molds on the hot plate. </a:t>
            </a:r>
            <a:endParaRPr lang="en-US" sz="2600" dirty="0" smtClean="0">
              <a:latin typeface="Calibri" pitchFamily="34" charset="0"/>
              <a:cs typeface="Calibri" pitchFamily="34" charset="0"/>
            </a:endParaRPr>
          </a:p>
          <a:p>
            <a:pPr marL="514350" indent="-514350" algn="just">
              <a:lnSpc>
                <a:spcPct val="150000"/>
              </a:lnSpc>
              <a:buFont typeface="+mj-lt"/>
              <a:buAutoNum type="arabicPeriod"/>
            </a:pPr>
            <a:r>
              <a:rPr lang="en-US" sz="2600" dirty="0" smtClean="0">
                <a:latin typeface="Calibri" pitchFamily="34" charset="0"/>
                <a:cs typeface="Calibri" pitchFamily="34" charset="0"/>
              </a:rPr>
              <a:t>Open </a:t>
            </a:r>
            <a:r>
              <a:rPr lang="en-US" sz="2600" dirty="0">
                <a:latin typeface="Calibri" pitchFamily="34" charset="0"/>
                <a:cs typeface="Calibri" pitchFamily="34" charset="0"/>
              </a:rPr>
              <a:t>cassette to view tissue sample and choose a mold that best corresponds to the size of the </a:t>
            </a:r>
            <a:r>
              <a:rPr lang="en-US" sz="2600" dirty="0" smtClean="0">
                <a:latin typeface="Calibri" pitchFamily="34" charset="0"/>
                <a:cs typeface="Calibri" pitchFamily="34" charset="0"/>
              </a:rPr>
              <a:t>tissue.</a:t>
            </a:r>
          </a:p>
        </p:txBody>
      </p:sp>
    </p:spTree>
    <p:extLst>
      <p:ext uri="{BB962C8B-B14F-4D97-AF65-F5344CB8AC3E}">
        <p14:creationId xmlns:p14="http://schemas.microsoft.com/office/powerpoint/2010/main" val="2874894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10200"/>
            <a:ext cx="8183880" cy="1051560"/>
          </a:xfrm>
        </p:spPr>
        <p:txBody>
          <a:bodyPr/>
          <a:lstStyle/>
          <a:p>
            <a:r>
              <a:rPr lang="en-US" dirty="0" smtClean="0"/>
              <a:t>Embedding Steps con.</a:t>
            </a:r>
            <a:endParaRPr lang="en-US" dirty="0"/>
          </a:p>
        </p:txBody>
      </p:sp>
      <p:sp>
        <p:nvSpPr>
          <p:cNvPr id="3" name="Content Placeholder 2"/>
          <p:cNvSpPr>
            <a:spLocks noGrp="1"/>
          </p:cNvSpPr>
          <p:nvPr>
            <p:ph idx="1"/>
          </p:nvPr>
        </p:nvSpPr>
        <p:spPr>
          <a:xfrm>
            <a:off x="502920" y="530352"/>
            <a:ext cx="8183880" cy="4879848"/>
          </a:xfrm>
        </p:spPr>
        <p:txBody>
          <a:bodyPr>
            <a:noAutofit/>
          </a:bodyPr>
          <a:lstStyle/>
          <a:p>
            <a:pPr marL="514350" lvl="0" indent="-514350" algn="just">
              <a:lnSpc>
                <a:spcPct val="150000"/>
              </a:lnSpc>
              <a:buClr>
                <a:srgbClr val="F07F09"/>
              </a:buClr>
              <a:buFont typeface="+mj-lt"/>
              <a:buAutoNum type="arabicPeriod" startAt="5"/>
            </a:pPr>
            <a:r>
              <a:rPr lang="en-US" sz="2600" dirty="0">
                <a:solidFill>
                  <a:prstClr val="black"/>
                </a:solidFill>
                <a:latin typeface="Calibri" pitchFamily="34" charset="0"/>
                <a:cs typeface="Calibri" pitchFamily="34" charset="0"/>
              </a:rPr>
              <a:t>Put small amount of molten paraffin in mold, dispensing from paraffin reservoir.</a:t>
            </a:r>
          </a:p>
          <a:p>
            <a:pPr marL="514350" lvl="0" indent="-514350" algn="just">
              <a:lnSpc>
                <a:spcPct val="150000"/>
              </a:lnSpc>
              <a:buClr>
                <a:srgbClr val="F07F09"/>
              </a:buClr>
              <a:buFont typeface="+mj-lt"/>
              <a:buAutoNum type="arabicPeriod" startAt="5"/>
            </a:pPr>
            <a:r>
              <a:rPr lang="en-US" sz="2600" dirty="0">
                <a:solidFill>
                  <a:prstClr val="black"/>
                </a:solidFill>
                <a:latin typeface="Calibri" pitchFamily="34" charset="0"/>
                <a:cs typeface="Calibri" pitchFamily="34" charset="0"/>
              </a:rPr>
              <a:t>Using warm forceps, transfer tissue into mold, placing cut side down, as it was placed in the cassette.</a:t>
            </a:r>
          </a:p>
          <a:p>
            <a:pPr marL="514350" lvl="0" indent="-514350" algn="just">
              <a:lnSpc>
                <a:spcPct val="150000"/>
              </a:lnSpc>
              <a:buClr>
                <a:srgbClr val="F07F09"/>
              </a:buClr>
              <a:buFont typeface="+mj-lt"/>
              <a:buAutoNum type="arabicPeriod" startAt="5"/>
            </a:pPr>
            <a:r>
              <a:rPr lang="en-US" sz="2600" dirty="0" smtClean="0">
                <a:solidFill>
                  <a:prstClr val="black"/>
                </a:solidFill>
                <a:latin typeface="Calibri" pitchFamily="34" charset="0"/>
                <a:cs typeface="Calibri" pitchFamily="34" charset="0"/>
              </a:rPr>
              <a:t>Transfer mold to cold plate, and gently press tissue flat. Paraffin will solidify in a thin layer which holds the tissue in position.</a:t>
            </a:r>
          </a:p>
        </p:txBody>
      </p:sp>
    </p:spTree>
    <p:extLst>
      <p:ext uri="{BB962C8B-B14F-4D97-AF65-F5344CB8AC3E}">
        <p14:creationId xmlns:p14="http://schemas.microsoft.com/office/powerpoint/2010/main" val="1182871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86400"/>
            <a:ext cx="8183880" cy="1051560"/>
          </a:xfrm>
        </p:spPr>
        <p:txBody>
          <a:bodyPr/>
          <a:lstStyle/>
          <a:p>
            <a:r>
              <a:rPr lang="en-US" dirty="0" smtClean="0"/>
              <a:t>Embedding Steps con.</a:t>
            </a:r>
            <a:endParaRPr lang="en-US" dirty="0"/>
          </a:p>
        </p:txBody>
      </p:sp>
      <p:sp>
        <p:nvSpPr>
          <p:cNvPr id="3" name="Content Placeholder 2"/>
          <p:cNvSpPr>
            <a:spLocks noGrp="1"/>
          </p:cNvSpPr>
          <p:nvPr>
            <p:ph idx="1"/>
          </p:nvPr>
        </p:nvSpPr>
        <p:spPr>
          <a:xfrm>
            <a:off x="502920" y="530352"/>
            <a:ext cx="8183880" cy="5184648"/>
          </a:xfrm>
        </p:spPr>
        <p:txBody>
          <a:bodyPr>
            <a:noAutofit/>
          </a:bodyPr>
          <a:lstStyle/>
          <a:p>
            <a:pPr marL="514350" lvl="0" indent="-514350" algn="just">
              <a:lnSpc>
                <a:spcPct val="150000"/>
              </a:lnSpc>
              <a:buClr>
                <a:srgbClr val="F07F09"/>
              </a:buClr>
              <a:buFont typeface="+mj-lt"/>
              <a:buAutoNum type="arabicPeriod" startAt="8"/>
            </a:pPr>
            <a:r>
              <a:rPr lang="en-US" sz="2600" dirty="0">
                <a:solidFill>
                  <a:prstClr val="black"/>
                </a:solidFill>
                <a:latin typeface="Calibri" pitchFamily="34" charset="0"/>
                <a:cs typeface="Calibri" pitchFamily="34" charset="0"/>
              </a:rPr>
              <a:t>If the tissue is in the desired orientation add the labeled tissue cassette on top of the mold as a backing.</a:t>
            </a:r>
          </a:p>
          <a:p>
            <a:pPr marL="514350" lvl="0" indent="-514350" algn="just">
              <a:lnSpc>
                <a:spcPct val="150000"/>
              </a:lnSpc>
              <a:buClr>
                <a:srgbClr val="F07F09"/>
              </a:buClr>
              <a:buFont typeface="+mj-lt"/>
              <a:buAutoNum type="arabicPeriod" startAt="8"/>
            </a:pPr>
            <a:r>
              <a:rPr lang="en-US" sz="2600" dirty="0">
                <a:solidFill>
                  <a:prstClr val="black"/>
                </a:solidFill>
                <a:latin typeface="Calibri" pitchFamily="34" charset="0"/>
                <a:cs typeface="Calibri" pitchFamily="34" charset="0"/>
              </a:rPr>
              <a:t>Add hot paraffin to the mold from the paraffin dispenser. Be sure there is enough paraffin to cover the face of the plastic cassette.</a:t>
            </a:r>
          </a:p>
          <a:p>
            <a:pPr marL="514350" lvl="0" indent="-514350" algn="just">
              <a:lnSpc>
                <a:spcPct val="150000"/>
              </a:lnSpc>
              <a:buClr>
                <a:srgbClr val="F07F09"/>
              </a:buClr>
              <a:buFont typeface="+mj-lt"/>
              <a:buAutoNum type="arabicPeriod" startAt="8"/>
            </a:pPr>
            <a:r>
              <a:rPr lang="en-US" sz="2600" dirty="0" smtClean="0">
                <a:solidFill>
                  <a:prstClr val="black"/>
                </a:solidFill>
                <a:latin typeface="Calibri" pitchFamily="34" charset="0"/>
                <a:cs typeface="Calibri" pitchFamily="34" charset="0"/>
              </a:rPr>
              <a:t>If necessary, fill cassette with paraffin while cooling, keeping the mold full until solid.</a:t>
            </a:r>
          </a:p>
        </p:txBody>
      </p:sp>
    </p:spTree>
    <p:extLst>
      <p:ext uri="{BB962C8B-B14F-4D97-AF65-F5344CB8AC3E}">
        <p14:creationId xmlns:p14="http://schemas.microsoft.com/office/powerpoint/2010/main" val="656330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0"/>
            <a:ext cx="8183880" cy="1051560"/>
          </a:xfrm>
        </p:spPr>
        <p:txBody>
          <a:bodyPr/>
          <a:lstStyle/>
          <a:p>
            <a:r>
              <a:rPr lang="en-US" dirty="0" smtClean="0"/>
              <a:t>Embedding Steps con.</a:t>
            </a:r>
            <a:endParaRPr lang="en-US" dirty="0"/>
          </a:p>
        </p:txBody>
      </p:sp>
      <p:sp>
        <p:nvSpPr>
          <p:cNvPr id="3" name="Content Placeholder 2"/>
          <p:cNvSpPr>
            <a:spLocks noGrp="1"/>
          </p:cNvSpPr>
          <p:nvPr>
            <p:ph idx="1"/>
          </p:nvPr>
        </p:nvSpPr>
        <p:spPr/>
        <p:txBody>
          <a:bodyPr/>
          <a:lstStyle/>
          <a:p>
            <a:pPr marL="514350" lvl="0" indent="-514350" algn="just">
              <a:lnSpc>
                <a:spcPct val="150000"/>
              </a:lnSpc>
              <a:buClr>
                <a:srgbClr val="F07F09"/>
              </a:buClr>
              <a:buFont typeface="+mj-lt"/>
              <a:buAutoNum type="arabicPeriod" startAt="11"/>
            </a:pPr>
            <a:r>
              <a:rPr lang="en-US" sz="2600" dirty="0">
                <a:solidFill>
                  <a:prstClr val="black"/>
                </a:solidFill>
                <a:latin typeface="Calibri" pitchFamily="34" charset="0"/>
                <a:cs typeface="Calibri" pitchFamily="34" charset="0"/>
              </a:rPr>
              <a:t>When the wax is completely cooled and hardened (~20 minutes) the paraffin block can be easily removed out of the mold, the wax blocks should not stick. If the wax cracks or the tissues are not aligned well, simply melt them again and start over.</a:t>
            </a:r>
            <a:endParaRPr lang="en-US" sz="2600" dirty="0">
              <a:solidFill>
                <a:prstClr val="black"/>
              </a:solidFill>
            </a:endParaRPr>
          </a:p>
          <a:p>
            <a:pPr marL="514350" indent="-514350">
              <a:buFont typeface="+mj-lt"/>
              <a:buAutoNum type="arabicPeriod" startAt="11"/>
            </a:pPr>
            <a:endParaRPr lang="en-US" dirty="0"/>
          </a:p>
        </p:txBody>
      </p:sp>
    </p:spTree>
    <p:extLst>
      <p:ext uri="{BB962C8B-B14F-4D97-AF65-F5344CB8AC3E}">
        <p14:creationId xmlns:p14="http://schemas.microsoft.com/office/powerpoint/2010/main" val="2931607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315" y="609600"/>
            <a:ext cx="8514885" cy="5651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1557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170</TotalTime>
  <Words>490</Words>
  <Application>Microsoft Office PowerPoint</Application>
  <PresentationFormat>On-screen Show (4:3)</PresentationFormat>
  <Paragraphs>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Tissue Embedding and Sectioning</vt:lpstr>
      <vt:lpstr>Frozen Sectioning</vt:lpstr>
      <vt:lpstr>PowerPoint Presentation</vt:lpstr>
      <vt:lpstr> Tissue Embedding</vt:lpstr>
      <vt:lpstr>Embedding Steps</vt:lpstr>
      <vt:lpstr>Embedding Steps con.</vt:lpstr>
      <vt:lpstr>Embedding Steps con.</vt:lpstr>
      <vt:lpstr>Embedding Steps con.</vt:lpstr>
      <vt:lpstr>PowerPoint Presentation</vt:lpstr>
      <vt:lpstr>PowerPoint Presentation</vt:lpstr>
      <vt:lpstr>Tissue Sectioning</vt:lpstr>
      <vt:lpstr>Tissue Sectioning</vt:lpstr>
      <vt:lpstr>Tissue Sectioning con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Tissue Embedding</dc:title>
  <dc:creator>Dr. Nami Aljehani</dc:creator>
  <cp:lastModifiedBy>pyksu</cp:lastModifiedBy>
  <cp:revision>22</cp:revision>
  <dcterms:created xsi:type="dcterms:W3CDTF">2012-03-12T21:15:05Z</dcterms:created>
  <dcterms:modified xsi:type="dcterms:W3CDTF">2012-11-23T13:59:21Z</dcterms:modified>
</cp:coreProperties>
</file>