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56" r:id="rId3"/>
    <p:sldId id="257" r:id="rId4"/>
    <p:sldId id="258" r:id="rId5"/>
    <p:sldId id="259" r:id="rId6"/>
    <p:sldId id="260" r:id="rId7"/>
    <p:sldId id="261" r:id="rId8"/>
    <p:sldId id="263" r:id="rId9"/>
    <p:sldId id="264" r:id="rId10"/>
    <p:sldId id="265" r:id="rId11"/>
    <p:sldId id="266" r:id="rId12"/>
    <p:sldId id="267" r:id="rId13"/>
    <p:sldId id="262" r:id="rId14"/>
    <p:sldId id="268" r:id="rId15"/>
    <p:sldId id="269" r:id="rId16"/>
    <p:sldId id="270" r:id="rId17"/>
    <p:sldId id="271" r:id="rId18"/>
    <p:sldId id="272" r:id="rId19"/>
    <p:sldId id="273" r:id="rId20"/>
    <p:sldId id="274" r:id="rId21"/>
    <p:sldId id="275" r:id="rId22"/>
    <p:sldId id="276" r:id="rId23"/>
    <p:sldId id="277"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17DB7A-F9D3-4405-8166-12CEC6D4364F}" v="18" dt="2026-02-18T19:52:22.6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430120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248631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225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13868333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6337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32158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1469727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44492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817226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66C46C-A36B-4821-920F-235C09AC9B9B}"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3503158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66C46C-A36B-4821-920F-235C09AC9B9B}"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769256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66C46C-A36B-4821-920F-235C09AC9B9B}" type="datetimeFigureOut">
              <a:rPr lang="en-US" smtClean="0"/>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749721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66C46C-A36B-4821-920F-235C09AC9B9B}" type="datetimeFigureOut">
              <a:rPr lang="en-US" smtClean="0"/>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093795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6C46C-A36B-4821-920F-235C09AC9B9B}" type="datetimeFigureOut">
              <a:rPr lang="en-US" smtClean="0"/>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69091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66C46C-A36B-4821-920F-235C09AC9B9B}"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3188502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866C46C-A36B-4821-920F-235C09AC9B9B}"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8962D-D91C-403E-9AB6-9C66E656E222}" type="slidenum">
              <a:rPr lang="en-US" smtClean="0"/>
              <a:t>‹#›</a:t>
            </a:fld>
            <a:endParaRPr lang="en-US"/>
          </a:p>
        </p:txBody>
      </p:sp>
    </p:spTree>
    <p:extLst>
      <p:ext uri="{BB962C8B-B14F-4D97-AF65-F5344CB8AC3E}">
        <p14:creationId xmlns:p14="http://schemas.microsoft.com/office/powerpoint/2010/main" val="2298407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66C46C-A36B-4821-920F-235C09AC9B9B}" type="datetimeFigureOut">
              <a:rPr lang="en-US" smtClean="0"/>
              <a:t>2/18/2026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98962D-D91C-403E-9AB6-9C66E656E222}" type="slidenum">
              <a:rPr lang="en-US" smtClean="0"/>
              <a:t>‹#›</a:t>
            </a:fld>
            <a:endParaRPr lang="en-US"/>
          </a:p>
        </p:txBody>
      </p:sp>
    </p:spTree>
    <p:extLst>
      <p:ext uri="{BB962C8B-B14F-4D97-AF65-F5344CB8AC3E}">
        <p14:creationId xmlns:p14="http://schemas.microsoft.com/office/powerpoint/2010/main" val="4055220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7" Type="http://schemas.openxmlformats.org/officeDocument/2006/relationships/image" Target="../media/image19.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2.jpg"/><Relationship Id="rId4" Type="http://schemas.openxmlformats.org/officeDocument/2006/relationships/image" Target="../media/image11.jpg"/></Relationships>
</file>

<file path=ppt/slides/_rels/slide17.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14.png"/><Relationship Id="rId7"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8.png"/><Relationship Id="rId5" Type="http://schemas.openxmlformats.org/officeDocument/2006/relationships/image" Target="../media/image16.png"/><Relationship Id="rId10" Type="http://schemas.openxmlformats.org/officeDocument/2006/relationships/image" Target="../media/image27.png"/><Relationship Id="rId4" Type="http://schemas.openxmlformats.org/officeDocument/2006/relationships/image" Target="../media/image15.png"/><Relationship Id="rId9" Type="http://schemas.openxmlformats.org/officeDocument/2006/relationships/image" Target="../media/image26.png"/></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png"/><Relationship Id="rId1"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25.png"/><Relationship Id="rId7" Type="http://schemas.openxmlformats.org/officeDocument/2006/relationships/image" Target="../media/image45.png"/><Relationship Id="rId2"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7.xml"/><Relationship Id="rId6" Type="http://schemas.openxmlformats.org/officeDocument/2006/relationships/image" Target="../media/image26.emf"/><Relationship Id="rId5" Type="http://schemas.openxmlformats.org/officeDocument/2006/relationships/image" Target="../media/image25.emf"/><Relationship Id="rId4" Type="http://schemas.openxmlformats.org/officeDocument/2006/relationships/image" Target="../media/image24.emf"/></Relationships>
</file>

<file path=ppt/slides/_rels/slide2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BC53F-CF53-A1C5-B972-DA4BB9400D7B}"/>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436CADFC-37EF-7D54-6B9D-97F7F548E3CC}"/>
              </a:ext>
            </a:extLst>
          </p:cNvPr>
          <p:cNvSpPr/>
          <p:nvPr/>
        </p:nvSpPr>
        <p:spPr>
          <a:xfrm>
            <a:off x="4226016" y="225088"/>
            <a:ext cx="3190682" cy="584775"/>
          </a:xfrm>
          <a:prstGeom prst="rect">
            <a:avLst/>
          </a:prstGeom>
        </p:spPr>
        <p:txBody>
          <a:bodyPr wrap="none">
            <a:spAutoFit/>
          </a:bodyPr>
          <a:lstStyle/>
          <a:p>
            <a:r>
              <a:rPr lang="en-US" sz="3200" b="1" dirty="0">
                <a:latin typeface="MyriadPro-Regular"/>
              </a:rPr>
              <a:t>Thermochemistry</a:t>
            </a:r>
            <a:endParaRPr lang="en-US" sz="3200" b="1" dirty="0"/>
          </a:p>
        </p:txBody>
      </p:sp>
      <p:sp>
        <p:nvSpPr>
          <p:cNvPr id="16" name="Rectangle 15">
            <a:extLst>
              <a:ext uri="{FF2B5EF4-FFF2-40B4-BE49-F238E27FC236}">
                <a16:creationId xmlns:a16="http://schemas.microsoft.com/office/drawing/2014/main" id="{663A5C11-E75D-B011-466C-C56638398E1F}"/>
              </a:ext>
            </a:extLst>
          </p:cNvPr>
          <p:cNvSpPr/>
          <p:nvPr/>
        </p:nvSpPr>
        <p:spPr>
          <a:xfrm>
            <a:off x="797945" y="809863"/>
            <a:ext cx="8115320"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study of the energy transferred as heat during the course of chemical reactions is called </a:t>
            </a:r>
            <a:r>
              <a:rPr lang="en-US" sz="2000" b="1" dirty="0">
                <a:latin typeface="Arial" panose="020B0604020202020204" pitchFamily="34" charset="0"/>
                <a:cs typeface="Arial" panose="020B0604020202020204" pitchFamily="34" charset="0"/>
              </a:rPr>
              <a:t>thermochemistry</a:t>
            </a:r>
          </a:p>
        </p:txBody>
      </p:sp>
      <p:sp>
        <p:nvSpPr>
          <p:cNvPr id="17" name="Rectangle 16">
            <a:extLst>
              <a:ext uri="{FF2B5EF4-FFF2-40B4-BE49-F238E27FC236}">
                <a16:creationId xmlns:a16="http://schemas.microsoft.com/office/drawing/2014/main" id="{4908F26C-A1A0-414E-E174-2399FEB091AB}"/>
              </a:ext>
            </a:extLst>
          </p:cNvPr>
          <p:cNvSpPr/>
          <p:nvPr/>
        </p:nvSpPr>
        <p:spPr>
          <a:xfrm>
            <a:off x="785125" y="2061212"/>
            <a:ext cx="9222001" cy="1015663"/>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Thermochemistry is a branch of thermodynamics because a reaction vessel and its contents form a system, and chemical reactions result in the exchange of energy between the system and the surroundings.</a:t>
            </a:r>
          </a:p>
        </p:txBody>
      </p:sp>
      <p:sp>
        <p:nvSpPr>
          <p:cNvPr id="18" name="Rectangle 17">
            <a:extLst>
              <a:ext uri="{FF2B5EF4-FFF2-40B4-BE49-F238E27FC236}">
                <a16:creationId xmlns:a16="http://schemas.microsoft.com/office/drawing/2014/main" id="{5FFE66BE-6B2F-F999-75CF-9F4169A93066}"/>
              </a:ext>
            </a:extLst>
          </p:cNvPr>
          <p:cNvSpPr/>
          <p:nvPr/>
        </p:nvSpPr>
        <p:spPr>
          <a:xfrm>
            <a:off x="797944" y="4107153"/>
            <a:ext cx="11270409"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An exothermic reaction is one for which ΔH &lt; 0; </a:t>
            </a:r>
          </a:p>
          <a:p>
            <a:r>
              <a:rPr lang="en-US" sz="2000" dirty="0">
                <a:latin typeface="Arial" panose="020B0604020202020204" pitchFamily="34" charset="0"/>
                <a:cs typeface="Arial" panose="020B0604020202020204" pitchFamily="34" charset="0"/>
              </a:rPr>
              <a:t>such a reaction is </a:t>
            </a:r>
            <a:r>
              <a:rPr lang="en-US" sz="2000" b="1" dirty="0" err="1">
                <a:latin typeface="Arial" panose="020B0604020202020204" pitchFamily="34" charset="0"/>
                <a:cs typeface="Arial" panose="020B0604020202020204" pitchFamily="34" charset="0"/>
              </a:rPr>
              <a:t>exenthalpic</a:t>
            </a:r>
            <a:r>
              <a:rPr lang="en-US" sz="2000" dirty="0">
                <a:latin typeface="Arial" panose="020B0604020202020204" pitchFamily="34" charset="0"/>
                <a:cs typeface="Arial" panose="020B0604020202020204" pitchFamily="34" charset="0"/>
              </a:rPr>
              <a:t>.</a:t>
            </a:r>
          </a:p>
        </p:txBody>
      </p:sp>
      <p:sp>
        <p:nvSpPr>
          <p:cNvPr id="19" name="Rectangle 18">
            <a:extLst>
              <a:ext uri="{FF2B5EF4-FFF2-40B4-BE49-F238E27FC236}">
                <a16:creationId xmlns:a16="http://schemas.microsoft.com/office/drawing/2014/main" id="{982D66BC-C5D4-105E-A68A-38F096CC06B6}"/>
              </a:ext>
            </a:extLst>
          </p:cNvPr>
          <p:cNvSpPr/>
          <p:nvPr/>
        </p:nvSpPr>
        <p:spPr>
          <a:xfrm>
            <a:off x="797944" y="4972879"/>
            <a:ext cx="11270409"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An endothermic reaction is one for which </a:t>
            </a:r>
            <a:r>
              <a:rPr lang="el-GR" sz="2000" dirty="0"/>
              <a:t>Δ</a:t>
            </a:r>
            <a:r>
              <a:rPr lang="en-US" sz="2000" i="1" dirty="0"/>
              <a:t>H </a:t>
            </a:r>
            <a:r>
              <a:rPr lang="en-US" sz="2000" dirty="0"/>
              <a:t>&gt; 0</a:t>
            </a:r>
            <a:r>
              <a:rPr lang="en-US" sz="2000" dirty="0">
                <a:latin typeface="Arial" panose="020B0604020202020204" pitchFamily="34" charset="0"/>
                <a:cs typeface="Arial" panose="020B0604020202020204" pitchFamily="34" charset="0"/>
              </a:rPr>
              <a:t>;</a:t>
            </a:r>
          </a:p>
          <a:p>
            <a:r>
              <a:rPr lang="en-US" sz="2000" dirty="0">
                <a:latin typeface="Arial" panose="020B0604020202020204" pitchFamily="34" charset="0"/>
                <a:cs typeface="Arial" panose="020B0604020202020204" pitchFamily="34" charset="0"/>
              </a:rPr>
              <a:t> such a reaction is </a:t>
            </a:r>
            <a:r>
              <a:rPr lang="en-US" sz="2000" b="1" dirty="0" err="1">
                <a:latin typeface="Arial" panose="020B0604020202020204" pitchFamily="34" charset="0"/>
                <a:cs typeface="Arial" panose="020B0604020202020204" pitchFamily="34" charset="0"/>
              </a:rPr>
              <a:t>e</a:t>
            </a:r>
            <a:r>
              <a:rPr lang="en-US" sz="2000" b="1" dirty="0" err="1"/>
              <a:t>ndenthalpic</a:t>
            </a:r>
            <a:r>
              <a:rPr lang="en-US" sz="2000" dirty="0">
                <a:latin typeface="Arial" panose="020B0604020202020204" pitchFamily="34" charset="0"/>
                <a:cs typeface="Arial" panose="020B0604020202020204" pitchFamily="34" charset="0"/>
              </a:rPr>
              <a:t>.</a:t>
            </a:r>
          </a:p>
        </p:txBody>
      </p:sp>
      <p:sp>
        <p:nvSpPr>
          <p:cNvPr id="20" name="Rectangle 19">
            <a:extLst>
              <a:ext uri="{FF2B5EF4-FFF2-40B4-BE49-F238E27FC236}">
                <a16:creationId xmlns:a16="http://schemas.microsoft.com/office/drawing/2014/main" id="{FF4C6544-21B8-5A54-C356-5C2187AC904B}"/>
              </a:ext>
            </a:extLst>
          </p:cNvPr>
          <p:cNvSpPr/>
          <p:nvPr/>
        </p:nvSpPr>
        <p:spPr>
          <a:xfrm>
            <a:off x="785129" y="3066973"/>
            <a:ext cx="8974173" cy="1015663"/>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exchange of heat during a chemical reaction between the system and the surroundings measured at constant pressure signifies a change in the enthalpy ΔH </a:t>
            </a:r>
          </a:p>
        </p:txBody>
      </p:sp>
    </p:spTree>
    <p:extLst>
      <p:ext uri="{BB962C8B-B14F-4D97-AF65-F5344CB8AC3E}">
        <p14:creationId xmlns:p14="http://schemas.microsoft.com/office/powerpoint/2010/main" val="2750338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9EADB9-9401-47A6-A314-3A7435E00EAD}"/>
              </a:ext>
            </a:extLst>
          </p:cNvPr>
          <p:cNvSpPr/>
          <p:nvPr/>
        </p:nvSpPr>
        <p:spPr>
          <a:xfrm>
            <a:off x="187177" y="199210"/>
            <a:ext cx="4301177" cy="369332"/>
          </a:xfrm>
          <a:prstGeom prst="rect">
            <a:avLst/>
          </a:prstGeom>
        </p:spPr>
        <p:txBody>
          <a:bodyPr wrap="none">
            <a:spAutoFit/>
          </a:bodyPr>
          <a:lstStyle/>
          <a:p>
            <a:r>
              <a:rPr lang="en-US" b="1" dirty="0">
                <a:latin typeface="Arial" panose="020B0604020202020204" pitchFamily="34" charset="0"/>
                <a:cs typeface="Arial" panose="020B0604020202020204" pitchFamily="34" charset="0"/>
              </a:rPr>
              <a:t>Example: </a:t>
            </a:r>
            <a:r>
              <a:rPr lang="en-US" dirty="0">
                <a:latin typeface="Arial" panose="020B0604020202020204" pitchFamily="34" charset="0"/>
                <a:cs typeface="Arial" panose="020B0604020202020204" pitchFamily="34" charset="0"/>
              </a:rPr>
              <a:t>using the following reactions </a:t>
            </a:r>
            <a:endParaRPr lang="en-US" dirty="0"/>
          </a:p>
        </p:txBody>
      </p:sp>
      <p:sp>
        <p:nvSpPr>
          <p:cNvPr id="3" name="Rectangle 2">
            <a:extLst>
              <a:ext uri="{FF2B5EF4-FFF2-40B4-BE49-F238E27FC236}">
                <a16:creationId xmlns:a16="http://schemas.microsoft.com/office/drawing/2014/main" id="{FDFC9981-320F-40B3-B18D-38F2C66AFDC5}"/>
              </a:ext>
            </a:extLst>
          </p:cNvPr>
          <p:cNvSpPr/>
          <p:nvPr/>
        </p:nvSpPr>
        <p:spPr>
          <a:xfrm>
            <a:off x="2184703" y="568542"/>
            <a:ext cx="6591869"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1- </a:t>
            </a:r>
            <a:r>
              <a:rPr lang="pl-PL" dirty="0">
                <a:latin typeface="Arial" panose="020B0604020202020204" pitchFamily="34" charset="0"/>
                <a:cs typeface="Arial" panose="020B0604020202020204" pitchFamily="34" charset="0"/>
              </a:rPr>
              <a:t>C</a:t>
            </a:r>
            <a:r>
              <a:rPr lang="en-US" baseline="-25000" dirty="0">
                <a:latin typeface="Arial" panose="020B0604020202020204" pitchFamily="34" charset="0"/>
                <a:cs typeface="Arial" panose="020B0604020202020204" pitchFamily="34" charset="0"/>
              </a:rPr>
              <a:t>3</a:t>
            </a:r>
            <a:r>
              <a:rPr lang="pl-PL"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6</a:t>
            </a:r>
            <a:r>
              <a:rPr lang="pl-PL" dirty="0">
                <a:latin typeface="Arial" panose="020B0604020202020204" pitchFamily="34" charset="0"/>
                <a:cs typeface="Arial" panose="020B0604020202020204" pitchFamily="34" charset="0"/>
              </a:rPr>
              <a:t> (g) + H</a:t>
            </a:r>
            <a:r>
              <a:rPr lang="pl-PL" baseline="-25000" dirty="0">
                <a:latin typeface="Arial" panose="020B0604020202020204" pitchFamily="34" charset="0"/>
                <a:cs typeface="Arial" panose="020B0604020202020204" pitchFamily="34" charset="0"/>
              </a:rPr>
              <a:t>2</a:t>
            </a:r>
            <a:r>
              <a:rPr lang="pl-PL" dirty="0">
                <a:latin typeface="Arial" panose="020B0604020202020204" pitchFamily="34" charset="0"/>
                <a:cs typeface="Arial" panose="020B0604020202020204" pitchFamily="34" charset="0"/>
              </a:rPr>
              <a:t>(g) → C</a:t>
            </a:r>
            <a:r>
              <a:rPr lang="en-US" baseline="-25000" dirty="0">
                <a:latin typeface="Arial" panose="020B0604020202020204" pitchFamily="34" charset="0"/>
                <a:cs typeface="Arial" panose="020B0604020202020204" pitchFamily="34" charset="0"/>
              </a:rPr>
              <a:t>3</a:t>
            </a:r>
            <a:r>
              <a:rPr lang="pl-PL"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8</a:t>
            </a:r>
            <a:r>
              <a:rPr lang="pl-PL" dirty="0">
                <a:latin typeface="Arial" panose="020B0604020202020204" pitchFamily="34" charset="0"/>
                <a:cs typeface="Arial" panose="020B0604020202020204" pitchFamily="34" charset="0"/>
              </a:rPr>
              <a:t> (g)</a:t>
            </a:r>
            <a:r>
              <a:rPr lang="en-US" dirty="0">
                <a:latin typeface="Arial" panose="020B0604020202020204" pitchFamily="34" charset="0"/>
                <a:cs typeface="Arial" panose="020B0604020202020204" pitchFamily="34" charset="0"/>
              </a:rPr>
              <a:t>                             </a:t>
            </a:r>
            <a:r>
              <a:rPr lang="el-GR" dirty="0"/>
              <a:t>Δ</a:t>
            </a:r>
            <a:r>
              <a:rPr lang="en-US" baseline="-25000" dirty="0" err="1"/>
              <a:t>r</a:t>
            </a:r>
            <a:r>
              <a:rPr lang="en-US" i="1" dirty="0" err="1"/>
              <a:t>H</a:t>
            </a:r>
            <a:r>
              <a:rPr lang="en-US" baseline="30000" dirty="0"/>
              <a:t>⦵</a:t>
            </a:r>
            <a:r>
              <a:rPr lang="en-US" dirty="0"/>
              <a:t>= −124 kJ</a:t>
            </a:r>
            <a:endParaRPr lang="en-US"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676EB1D-CFA5-4ABA-8A2F-6374CEEE5661}"/>
              </a:ext>
            </a:extLst>
          </p:cNvPr>
          <p:cNvSpPr/>
          <p:nvPr/>
        </p:nvSpPr>
        <p:spPr>
          <a:xfrm>
            <a:off x="2184703" y="937874"/>
            <a:ext cx="6821098"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2- </a:t>
            </a:r>
            <a:r>
              <a:rPr lang="pl-PL" dirty="0"/>
              <a:t>C</a:t>
            </a:r>
            <a:r>
              <a:rPr lang="pl-PL" baseline="-25000" dirty="0"/>
              <a:t>3</a:t>
            </a:r>
            <a:r>
              <a:rPr lang="pl-PL" dirty="0"/>
              <a:t>H</a:t>
            </a:r>
            <a:r>
              <a:rPr lang="en-US" baseline="-25000" dirty="0"/>
              <a:t>8</a:t>
            </a:r>
            <a:r>
              <a:rPr lang="pl-PL" dirty="0"/>
              <a:t> (g) + 5O</a:t>
            </a:r>
            <a:r>
              <a:rPr lang="pl-PL" baseline="-25000" dirty="0"/>
              <a:t>2</a:t>
            </a:r>
            <a:r>
              <a:rPr lang="pl-PL" dirty="0"/>
              <a:t>(g) → 3CO</a:t>
            </a:r>
            <a:r>
              <a:rPr lang="pl-PL" baseline="-25000" dirty="0"/>
              <a:t>2</a:t>
            </a:r>
            <a:r>
              <a:rPr lang="pl-PL" dirty="0"/>
              <a:t>(g) +</a:t>
            </a:r>
            <a:r>
              <a:rPr lang="en-US" dirty="0"/>
              <a:t> </a:t>
            </a:r>
            <a:r>
              <a:rPr lang="pl-PL" dirty="0"/>
              <a:t>4H</a:t>
            </a:r>
            <a:r>
              <a:rPr lang="pl-PL" baseline="-25000" dirty="0"/>
              <a:t>2</a:t>
            </a:r>
            <a:r>
              <a:rPr lang="pl-PL" dirty="0"/>
              <a:t>O(l)</a:t>
            </a:r>
            <a:r>
              <a:rPr lang="en-US" dirty="0">
                <a:latin typeface="Arial" panose="020B0604020202020204" pitchFamily="34" charset="0"/>
                <a:cs typeface="Arial" panose="020B0604020202020204" pitchFamily="34" charset="0"/>
              </a:rPr>
              <a:t>              </a:t>
            </a:r>
            <a:r>
              <a:rPr lang="el-GR" dirty="0"/>
              <a:t>Δ</a:t>
            </a:r>
            <a:r>
              <a:rPr lang="en-US" baseline="-25000" dirty="0" err="1"/>
              <a:t>r</a:t>
            </a:r>
            <a:r>
              <a:rPr lang="en-US" i="1" dirty="0" err="1"/>
              <a:t>H</a:t>
            </a:r>
            <a:r>
              <a:rPr lang="en-US" baseline="30000" dirty="0"/>
              <a:t>⦵</a:t>
            </a:r>
            <a:r>
              <a:rPr lang="en-US" dirty="0"/>
              <a:t>= −2220 kJ</a:t>
            </a:r>
            <a:endParaRPr lang="en-US"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3DF6738B-2167-4144-8A89-3FE6BA72E70B}"/>
              </a:ext>
            </a:extLst>
          </p:cNvPr>
          <p:cNvSpPr/>
          <p:nvPr/>
        </p:nvSpPr>
        <p:spPr>
          <a:xfrm>
            <a:off x="2184702" y="1307206"/>
            <a:ext cx="7425431"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3- </a:t>
            </a:r>
            <a:r>
              <a:rPr lang="en-US" dirty="0"/>
              <a:t>H</a:t>
            </a:r>
            <a:r>
              <a:rPr lang="en-US" baseline="-25000" dirty="0"/>
              <a:t>2</a:t>
            </a:r>
            <a:r>
              <a:rPr lang="en-US" dirty="0"/>
              <a:t>(g) + 1/</a:t>
            </a:r>
            <a:r>
              <a:rPr lang="pt-BR" dirty="0"/>
              <a:t>2O</a:t>
            </a:r>
            <a:r>
              <a:rPr lang="pt-BR" baseline="-25000" dirty="0"/>
              <a:t>2</a:t>
            </a:r>
            <a:r>
              <a:rPr lang="pt-BR" dirty="0"/>
              <a:t>(g) → H</a:t>
            </a:r>
            <a:r>
              <a:rPr lang="pt-BR" baseline="-25000" dirty="0"/>
              <a:t>2</a:t>
            </a:r>
            <a:r>
              <a:rPr lang="pt-BR" dirty="0"/>
              <a:t>O(l)</a:t>
            </a:r>
            <a:r>
              <a:rPr lang="en-US" dirty="0">
                <a:latin typeface="Arial" panose="020B0604020202020204" pitchFamily="34" charset="0"/>
                <a:cs typeface="Arial" panose="020B0604020202020204" pitchFamily="34" charset="0"/>
              </a:rPr>
              <a:t>                                          </a:t>
            </a:r>
            <a:r>
              <a:rPr lang="el-GR" dirty="0"/>
              <a:t>Δ</a:t>
            </a:r>
            <a:r>
              <a:rPr lang="en-US" baseline="-25000" dirty="0" err="1"/>
              <a:t>r</a:t>
            </a:r>
            <a:r>
              <a:rPr lang="en-US" i="1" dirty="0" err="1"/>
              <a:t>H</a:t>
            </a:r>
            <a:r>
              <a:rPr lang="en-US" baseline="30000" dirty="0"/>
              <a:t>⦵</a:t>
            </a:r>
            <a:r>
              <a:rPr lang="en-US" dirty="0"/>
              <a:t>= −286 kJ</a:t>
            </a:r>
            <a:endParaRPr lang="en-US"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372BFBDF-C62A-4C7C-B8DA-D88B33759273}"/>
              </a:ext>
            </a:extLst>
          </p:cNvPr>
          <p:cNvSpPr/>
          <p:nvPr/>
        </p:nvSpPr>
        <p:spPr>
          <a:xfrm>
            <a:off x="278296" y="1676538"/>
            <a:ext cx="2919389"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Find </a:t>
            </a:r>
            <a:r>
              <a:rPr lang="el-GR" dirty="0"/>
              <a:t>Δ</a:t>
            </a:r>
            <a:r>
              <a:rPr lang="en-US" baseline="-25000" dirty="0" err="1"/>
              <a:t>r</a:t>
            </a:r>
            <a:r>
              <a:rPr lang="en-US" i="1" dirty="0" err="1"/>
              <a:t>H</a:t>
            </a:r>
            <a:r>
              <a:rPr lang="en-US" baseline="30000" dirty="0"/>
              <a:t>⦵</a:t>
            </a:r>
            <a:r>
              <a:rPr lang="en-US" dirty="0"/>
              <a:t> for the reaction</a:t>
            </a:r>
          </a:p>
        </p:txBody>
      </p:sp>
      <p:sp>
        <p:nvSpPr>
          <p:cNvPr id="8" name="Rectangle 7">
            <a:extLst>
              <a:ext uri="{FF2B5EF4-FFF2-40B4-BE49-F238E27FC236}">
                <a16:creationId xmlns:a16="http://schemas.microsoft.com/office/drawing/2014/main" id="{9A1F24B5-F05B-48F4-AD4F-161ACAEEA574}"/>
              </a:ext>
            </a:extLst>
          </p:cNvPr>
          <p:cNvSpPr/>
          <p:nvPr/>
        </p:nvSpPr>
        <p:spPr>
          <a:xfrm>
            <a:off x="2184702" y="2072855"/>
            <a:ext cx="4440639" cy="369332"/>
          </a:xfrm>
          <a:prstGeom prst="rect">
            <a:avLst/>
          </a:prstGeom>
        </p:spPr>
        <p:txBody>
          <a:bodyPr wrap="none">
            <a:spAutoFit/>
          </a:bodyPr>
          <a:lstStyle/>
          <a:p>
            <a:r>
              <a:rPr lang="en-US" dirty="0"/>
              <a:t>C</a:t>
            </a:r>
            <a:r>
              <a:rPr lang="en-US" baseline="-25000" dirty="0"/>
              <a:t>3</a:t>
            </a:r>
            <a:r>
              <a:rPr lang="en-US" dirty="0"/>
              <a:t>H</a:t>
            </a:r>
            <a:r>
              <a:rPr lang="en-US" baseline="-25000" dirty="0"/>
              <a:t>6</a:t>
            </a:r>
            <a:r>
              <a:rPr lang="en-US" dirty="0"/>
              <a:t>(g) + 9/</a:t>
            </a:r>
            <a:r>
              <a:rPr lang="pt-BR" dirty="0"/>
              <a:t>2O</a:t>
            </a:r>
            <a:r>
              <a:rPr lang="pt-BR" baseline="-25000" dirty="0"/>
              <a:t>2</a:t>
            </a:r>
            <a:r>
              <a:rPr lang="pt-BR" dirty="0"/>
              <a:t>(g) → 3CO</a:t>
            </a:r>
            <a:r>
              <a:rPr lang="pt-BR" baseline="-25000" dirty="0"/>
              <a:t>2</a:t>
            </a:r>
            <a:r>
              <a:rPr lang="pt-BR" dirty="0"/>
              <a:t> (g) + 3H</a:t>
            </a:r>
            <a:r>
              <a:rPr lang="pt-BR" baseline="-25000" dirty="0"/>
              <a:t>2</a:t>
            </a:r>
            <a:r>
              <a:rPr lang="pt-BR" dirty="0"/>
              <a:t>O(l)</a:t>
            </a:r>
            <a:endParaRPr lang="en-US"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9C22D52A-B347-4E33-9593-4182C4FF109A}"/>
              </a:ext>
            </a:extLst>
          </p:cNvPr>
          <p:cNvSpPr/>
          <p:nvPr/>
        </p:nvSpPr>
        <p:spPr>
          <a:xfrm>
            <a:off x="187177" y="2519715"/>
            <a:ext cx="748923" cy="369332"/>
          </a:xfrm>
          <a:prstGeom prst="rect">
            <a:avLst/>
          </a:prstGeom>
        </p:spPr>
        <p:txBody>
          <a:bodyPr wrap="none">
            <a:spAutoFit/>
          </a:bodyPr>
          <a:lstStyle/>
          <a:p>
            <a:r>
              <a:rPr lang="en-US" b="1" dirty="0">
                <a:latin typeface="Arial" panose="020B0604020202020204" pitchFamily="34" charset="0"/>
                <a:cs typeface="Arial" panose="020B0604020202020204" pitchFamily="34" charset="0"/>
              </a:rPr>
              <a:t>Soln.</a:t>
            </a:r>
            <a:endParaRPr lang="en-US" dirty="0"/>
          </a:p>
        </p:txBody>
      </p:sp>
      <p:sp>
        <p:nvSpPr>
          <p:cNvPr id="10" name="Rectangle 9">
            <a:extLst>
              <a:ext uri="{FF2B5EF4-FFF2-40B4-BE49-F238E27FC236}">
                <a16:creationId xmlns:a16="http://schemas.microsoft.com/office/drawing/2014/main" id="{B68C872E-208B-41E4-B1F5-EF0348DC16AA}"/>
              </a:ext>
            </a:extLst>
          </p:cNvPr>
          <p:cNvSpPr/>
          <p:nvPr/>
        </p:nvSpPr>
        <p:spPr>
          <a:xfrm>
            <a:off x="278296" y="2838504"/>
            <a:ext cx="8007320"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Manipulate the given reactions to get the desired reaction with its own </a:t>
            </a:r>
            <a:r>
              <a:rPr lang="el-GR" dirty="0"/>
              <a:t>Δ</a:t>
            </a:r>
            <a:r>
              <a:rPr lang="en-US" baseline="-25000" dirty="0" err="1"/>
              <a:t>r</a:t>
            </a:r>
            <a:r>
              <a:rPr lang="en-US" i="1" dirty="0" err="1"/>
              <a:t>H</a:t>
            </a:r>
            <a:r>
              <a:rPr lang="en-US" baseline="30000" dirty="0"/>
              <a:t>⦵</a:t>
            </a:r>
            <a:r>
              <a:rPr lang="en-US" dirty="0">
                <a:latin typeface="Arial" panose="020B0604020202020204" pitchFamily="34" charset="0"/>
                <a:cs typeface="Arial" panose="020B0604020202020204" pitchFamily="34" charset="0"/>
              </a:rPr>
              <a:t>. </a:t>
            </a:r>
            <a:endParaRPr lang="en-US" dirty="0"/>
          </a:p>
        </p:txBody>
      </p:sp>
      <p:graphicFrame>
        <p:nvGraphicFramePr>
          <p:cNvPr id="11" name="Table 10">
            <a:extLst>
              <a:ext uri="{FF2B5EF4-FFF2-40B4-BE49-F238E27FC236}">
                <a16:creationId xmlns:a16="http://schemas.microsoft.com/office/drawing/2014/main" id="{4AFB6680-AB37-462A-A1DD-F9CA89A9934D}"/>
              </a:ext>
            </a:extLst>
          </p:cNvPr>
          <p:cNvGraphicFramePr>
            <a:graphicFrameLocks noGrp="1"/>
          </p:cNvGraphicFramePr>
          <p:nvPr>
            <p:extLst>
              <p:ext uri="{D42A27DB-BD31-4B8C-83A1-F6EECF244321}">
                <p14:modId xmlns:p14="http://schemas.microsoft.com/office/powerpoint/2010/main" val="1031385785"/>
              </p:ext>
            </p:extLst>
          </p:nvPr>
        </p:nvGraphicFramePr>
        <p:xfrm>
          <a:off x="1289417" y="3765183"/>
          <a:ext cx="6903803" cy="1679874"/>
        </p:xfrm>
        <a:graphic>
          <a:graphicData uri="http://schemas.openxmlformats.org/drawingml/2006/table">
            <a:tbl>
              <a:tblPr firstRow="1" firstCol="1" bandRow="1">
                <a:tableStyleId>{5C22544A-7EE6-4342-B048-85BDC9FD1C3A}</a:tableStyleId>
              </a:tblPr>
              <a:tblGrid>
                <a:gridCol w="5117722">
                  <a:extLst>
                    <a:ext uri="{9D8B030D-6E8A-4147-A177-3AD203B41FA5}">
                      <a16:colId xmlns:a16="http://schemas.microsoft.com/office/drawing/2014/main" val="3129391304"/>
                    </a:ext>
                  </a:extLst>
                </a:gridCol>
                <a:gridCol w="1786081">
                  <a:extLst>
                    <a:ext uri="{9D8B030D-6E8A-4147-A177-3AD203B41FA5}">
                      <a16:colId xmlns:a16="http://schemas.microsoft.com/office/drawing/2014/main" val="3821796420"/>
                    </a:ext>
                  </a:extLst>
                </a:gridCol>
              </a:tblGrid>
              <a:tr h="428414">
                <a:tc>
                  <a:txBody>
                    <a:bodyPr/>
                    <a:lstStyle/>
                    <a:p>
                      <a:pP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 </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tc>
                  <a:txBody>
                    <a:bodyPr/>
                    <a:lstStyle/>
                    <a:p>
                      <a:pPr>
                        <a:lnSpc>
                          <a:spcPct val="107000"/>
                        </a:lnSpc>
                        <a:spcAft>
                          <a:spcPts val="0"/>
                        </a:spcAft>
                      </a:pPr>
                      <a:r>
                        <a:rPr lang="en-US" sz="1800" b="0" dirty="0" err="1">
                          <a:solidFill>
                            <a:schemeClr val="tx1"/>
                          </a:solidFill>
                          <a:effectLst/>
                          <a:latin typeface="Arial" panose="020B0604020202020204" pitchFamily="34" charset="0"/>
                          <a:cs typeface="Arial" panose="020B0604020202020204" pitchFamily="34" charset="0"/>
                        </a:rPr>
                        <a:t>Δ</a:t>
                      </a:r>
                      <a:r>
                        <a:rPr lang="en-US" sz="1800" b="0" baseline="-25000" dirty="0" err="1">
                          <a:solidFill>
                            <a:schemeClr val="tx1"/>
                          </a:solidFill>
                          <a:effectLst/>
                          <a:latin typeface="Arial" panose="020B0604020202020204" pitchFamily="34" charset="0"/>
                          <a:cs typeface="Arial" panose="020B0604020202020204" pitchFamily="34" charset="0"/>
                        </a:rPr>
                        <a:t>r</a:t>
                      </a:r>
                      <a:r>
                        <a:rPr lang="en-US" sz="1800" b="0" i="1" dirty="0" err="1">
                          <a:solidFill>
                            <a:schemeClr val="tx1"/>
                          </a:solidFill>
                          <a:effectLst/>
                          <a:latin typeface="Arial" panose="020B0604020202020204" pitchFamily="34" charset="0"/>
                          <a:cs typeface="Arial" panose="020B0604020202020204" pitchFamily="34" charset="0"/>
                        </a:rPr>
                        <a:t>H</a:t>
                      </a:r>
                      <a:r>
                        <a:rPr lang="en-US" sz="1800" b="0" i="1" dirty="0">
                          <a:solidFill>
                            <a:schemeClr val="tx1"/>
                          </a:solidFill>
                          <a:effectLst/>
                          <a:latin typeface="Arial" panose="020B0604020202020204" pitchFamily="34" charset="0"/>
                          <a:cs typeface="Arial" panose="020B0604020202020204" pitchFamily="34" charset="0"/>
                        </a:rPr>
                        <a:t> </a:t>
                      </a:r>
                      <a:r>
                        <a:rPr lang="en-US" sz="1800" b="0" baseline="30000" dirty="0">
                          <a:solidFill>
                            <a:schemeClr val="tx1"/>
                          </a:solidFill>
                          <a:effectLst/>
                          <a:latin typeface="Arial" panose="020B0604020202020204" pitchFamily="34" charset="0"/>
                          <a:cs typeface="Arial" panose="020B0604020202020204" pitchFamily="34" charset="0"/>
                        </a:rPr>
                        <a:t>⦵</a:t>
                      </a:r>
                      <a:r>
                        <a:rPr lang="en-US" sz="1800" b="0" dirty="0">
                          <a:solidFill>
                            <a:schemeClr val="tx1"/>
                          </a:solidFill>
                          <a:effectLst/>
                          <a:latin typeface="Arial" panose="020B0604020202020204" pitchFamily="34" charset="0"/>
                          <a:cs typeface="Arial" panose="020B0604020202020204" pitchFamily="34" charset="0"/>
                        </a:rPr>
                        <a:t>/kJ</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extLst>
                  <a:ext uri="{0D108BD9-81ED-4DB2-BD59-A6C34878D82A}">
                    <a16:rowId xmlns:a16="http://schemas.microsoft.com/office/drawing/2014/main" val="2066313110"/>
                  </a:ext>
                </a:extLst>
              </a:tr>
              <a:tr h="262802">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a:t>
                      </a:r>
                      <a:r>
                        <a:rPr lang="en-US" sz="1800" b="0" baseline="-25000" dirty="0">
                          <a:solidFill>
                            <a:schemeClr val="tx1"/>
                          </a:solidFill>
                          <a:effectLst/>
                          <a:latin typeface="Arial" panose="020B0604020202020204" pitchFamily="34" charset="0"/>
                          <a:cs typeface="Arial" panose="020B0604020202020204" pitchFamily="34" charset="0"/>
                        </a:rPr>
                        <a:t>3</a:t>
                      </a: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6</a:t>
                      </a:r>
                      <a:r>
                        <a:rPr lang="en-US" sz="1800" b="0" dirty="0">
                          <a:solidFill>
                            <a:schemeClr val="tx1"/>
                          </a:solidFill>
                          <a:effectLst/>
                          <a:latin typeface="Arial" panose="020B0604020202020204" pitchFamily="34" charset="0"/>
                          <a:cs typeface="Arial" panose="020B0604020202020204" pitchFamily="34" charset="0"/>
                        </a:rPr>
                        <a:t>(g) + 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(g) → C</a:t>
                      </a:r>
                      <a:r>
                        <a:rPr lang="en-US" sz="1800" b="0" baseline="-25000" dirty="0">
                          <a:solidFill>
                            <a:schemeClr val="tx1"/>
                          </a:solidFill>
                          <a:effectLst/>
                          <a:latin typeface="Arial" panose="020B0604020202020204" pitchFamily="34" charset="0"/>
                          <a:cs typeface="Arial" panose="020B0604020202020204" pitchFamily="34" charset="0"/>
                        </a:rPr>
                        <a:t>3</a:t>
                      </a: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8</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tc>
                  <a:txBody>
                    <a:bodyPr/>
                    <a:lstStyle/>
                    <a:p>
                      <a:pPr marL="20129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−124</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extLst>
                  <a:ext uri="{0D108BD9-81ED-4DB2-BD59-A6C34878D82A}">
                    <a16:rowId xmlns:a16="http://schemas.microsoft.com/office/drawing/2014/main" val="328039277"/>
                  </a:ext>
                </a:extLst>
              </a:tr>
              <a:tr h="253581">
                <a:tc>
                  <a:txBody>
                    <a:bodyPr/>
                    <a:lstStyle/>
                    <a:p>
                      <a:pPr marL="50165">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C</a:t>
                      </a:r>
                      <a:r>
                        <a:rPr lang="en-US" sz="1800" b="0" baseline="-25000">
                          <a:solidFill>
                            <a:schemeClr val="tx1"/>
                          </a:solidFill>
                          <a:effectLst/>
                          <a:latin typeface="Arial" panose="020B0604020202020204" pitchFamily="34" charset="0"/>
                          <a:cs typeface="Arial" panose="020B0604020202020204" pitchFamily="34" charset="0"/>
                        </a:rPr>
                        <a:t>3</a:t>
                      </a:r>
                      <a:r>
                        <a:rPr lang="en-US" sz="1800" b="0">
                          <a:solidFill>
                            <a:schemeClr val="tx1"/>
                          </a:solidFill>
                          <a:effectLst/>
                          <a:latin typeface="Arial" panose="020B0604020202020204" pitchFamily="34" charset="0"/>
                          <a:cs typeface="Arial" panose="020B0604020202020204" pitchFamily="34" charset="0"/>
                        </a:rPr>
                        <a:t>H</a:t>
                      </a:r>
                      <a:r>
                        <a:rPr lang="en-US" sz="1800" b="0" baseline="-25000">
                          <a:solidFill>
                            <a:schemeClr val="tx1"/>
                          </a:solidFill>
                          <a:effectLst/>
                          <a:latin typeface="Arial" panose="020B0604020202020204" pitchFamily="34" charset="0"/>
                          <a:cs typeface="Arial" panose="020B0604020202020204" pitchFamily="34" charset="0"/>
                        </a:rPr>
                        <a:t>8</a:t>
                      </a:r>
                      <a:r>
                        <a:rPr lang="en-US" sz="1800" b="0">
                          <a:solidFill>
                            <a:schemeClr val="tx1"/>
                          </a:solidFill>
                          <a:effectLst/>
                          <a:latin typeface="Arial" panose="020B0604020202020204" pitchFamily="34" charset="0"/>
                          <a:cs typeface="Arial" panose="020B0604020202020204" pitchFamily="34" charset="0"/>
                        </a:rPr>
                        <a:t>(g) + 5 O</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(g) → 3 CO</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(g) + 4 H</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O(l)</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tc>
                  <a:txBody>
                    <a:bodyPr/>
                    <a:lstStyle/>
                    <a:p>
                      <a:pPr marL="153670">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−2220</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extLst>
                  <a:ext uri="{0D108BD9-81ED-4DB2-BD59-A6C34878D82A}">
                    <a16:rowId xmlns:a16="http://schemas.microsoft.com/office/drawing/2014/main" val="2400751046"/>
                  </a:ext>
                </a:extLst>
              </a:tr>
              <a:tr h="245282">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O(l) → 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(g) + </a:t>
                      </a:r>
                      <a:r>
                        <a:rPr lang="en-US" sz="1800" b="0" u="sng" baseline="30000" dirty="0">
                          <a:solidFill>
                            <a:schemeClr val="tx1"/>
                          </a:solidFill>
                          <a:effectLst/>
                          <a:uFill>
                            <a:solidFill>
                              <a:srgbClr val="181717"/>
                            </a:solidFill>
                          </a:uFill>
                          <a:latin typeface="Arial" panose="020B0604020202020204" pitchFamily="34" charset="0"/>
                          <a:cs typeface="Arial" panose="020B0604020202020204" pitchFamily="34" charset="0"/>
                        </a:rPr>
                        <a:t>1</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 O</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tc>
                  <a:txBody>
                    <a:bodyPr/>
                    <a:lstStyle/>
                    <a:p>
                      <a:pPr marL="198120">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+286</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extLst>
                  <a:ext uri="{0D108BD9-81ED-4DB2-BD59-A6C34878D82A}">
                    <a16:rowId xmlns:a16="http://schemas.microsoft.com/office/drawing/2014/main" val="2000094552"/>
                  </a:ext>
                </a:extLst>
              </a:tr>
              <a:tr h="290466">
                <a:tc>
                  <a:txBody>
                    <a:bodyPr/>
                    <a:lstStyle/>
                    <a:p>
                      <a:pPr marL="50165">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C</a:t>
                      </a:r>
                      <a:r>
                        <a:rPr lang="en-US" sz="1800" b="0" baseline="-25000">
                          <a:solidFill>
                            <a:schemeClr val="tx1"/>
                          </a:solidFill>
                          <a:effectLst/>
                          <a:latin typeface="Arial" panose="020B0604020202020204" pitchFamily="34" charset="0"/>
                          <a:cs typeface="Arial" panose="020B0604020202020204" pitchFamily="34" charset="0"/>
                        </a:rPr>
                        <a:t>3</a:t>
                      </a:r>
                      <a:r>
                        <a:rPr lang="en-US" sz="1800" b="0">
                          <a:solidFill>
                            <a:schemeClr val="tx1"/>
                          </a:solidFill>
                          <a:effectLst/>
                          <a:latin typeface="Arial" panose="020B0604020202020204" pitchFamily="34" charset="0"/>
                          <a:cs typeface="Arial" panose="020B0604020202020204" pitchFamily="34" charset="0"/>
                        </a:rPr>
                        <a:t>H</a:t>
                      </a:r>
                      <a:r>
                        <a:rPr lang="en-US" sz="1800" b="0" baseline="-25000">
                          <a:solidFill>
                            <a:schemeClr val="tx1"/>
                          </a:solidFill>
                          <a:effectLst/>
                          <a:latin typeface="Arial" panose="020B0604020202020204" pitchFamily="34" charset="0"/>
                          <a:cs typeface="Arial" panose="020B0604020202020204" pitchFamily="34" charset="0"/>
                        </a:rPr>
                        <a:t>6</a:t>
                      </a:r>
                      <a:r>
                        <a:rPr lang="en-US" sz="1800" b="0">
                          <a:solidFill>
                            <a:schemeClr val="tx1"/>
                          </a:solidFill>
                          <a:effectLst/>
                          <a:latin typeface="Arial" panose="020B0604020202020204" pitchFamily="34" charset="0"/>
                          <a:cs typeface="Arial" panose="020B0604020202020204" pitchFamily="34" charset="0"/>
                        </a:rPr>
                        <a:t>(g) + </a:t>
                      </a:r>
                      <a:r>
                        <a:rPr lang="en-US" sz="1800" b="0" u="sng" baseline="30000">
                          <a:solidFill>
                            <a:schemeClr val="tx1"/>
                          </a:solidFill>
                          <a:effectLst/>
                          <a:uFill>
                            <a:solidFill>
                              <a:srgbClr val="181717"/>
                            </a:solidFill>
                          </a:uFill>
                          <a:latin typeface="Arial" panose="020B0604020202020204" pitchFamily="34" charset="0"/>
                          <a:cs typeface="Arial" panose="020B0604020202020204" pitchFamily="34" charset="0"/>
                        </a:rPr>
                        <a:t>9</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 O</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(g) → 3 CO</a:t>
                      </a:r>
                      <a:r>
                        <a:rPr lang="en-US" sz="1800" b="0" baseline="-25000">
                          <a:solidFill>
                            <a:schemeClr val="tx1"/>
                          </a:solidFill>
                          <a:effectLst/>
                          <a:latin typeface="Arial" panose="020B0604020202020204" pitchFamily="34" charset="0"/>
                          <a:cs typeface="Arial" panose="020B0604020202020204" pitchFamily="34" charset="0"/>
                        </a:rPr>
                        <a:t>2 </a:t>
                      </a:r>
                      <a:r>
                        <a:rPr lang="en-US" sz="1800" b="0">
                          <a:solidFill>
                            <a:schemeClr val="tx1"/>
                          </a:solidFill>
                          <a:effectLst/>
                          <a:latin typeface="Arial" panose="020B0604020202020204" pitchFamily="34" charset="0"/>
                          <a:cs typeface="Arial" panose="020B0604020202020204" pitchFamily="34" charset="0"/>
                        </a:rPr>
                        <a:t>(g) + 3 H</a:t>
                      </a:r>
                      <a:r>
                        <a:rPr lang="en-US" sz="1800" b="0" baseline="-25000">
                          <a:solidFill>
                            <a:schemeClr val="tx1"/>
                          </a:solidFill>
                          <a:effectLst/>
                          <a:latin typeface="Arial" panose="020B0604020202020204" pitchFamily="34" charset="0"/>
                          <a:cs typeface="Arial" panose="020B0604020202020204" pitchFamily="34" charset="0"/>
                        </a:rPr>
                        <a:t>2</a:t>
                      </a:r>
                      <a:r>
                        <a:rPr lang="en-US" sz="1800" b="0">
                          <a:solidFill>
                            <a:schemeClr val="tx1"/>
                          </a:solidFill>
                          <a:effectLst/>
                          <a:latin typeface="Arial" panose="020B0604020202020204" pitchFamily="34" charset="0"/>
                          <a:cs typeface="Arial" panose="020B0604020202020204" pitchFamily="34" charset="0"/>
                        </a:rPr>
                        <a:t>O(l)</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tc>
                  <a:txBody>
                    <a:bodyPr/>
                    <a:lstStyle/>
                    <a:p>
                      <a:pPr marL="15303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−2058</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40640" marB="0">
                    <a:solidFill>
                      <a:schemeClr val="bg1"/>
                    </a:solidFill>
                  </a:tcPr>
                </a:tc>
                <a:extLst>
                  <a:ext uri="{0D108BD9-81ED-4DB2-BD59-A6C34878D82A}">
                    <a16:rowId xmlns:a16="http://schemas.microsoft.com/office/drawing/2014/main" val="42033052"/>
                  </a:ext>
                </a:extLst>
              </a:tr>
            </a:tbl>
          </a:graphicData>
        </a:graphic>
      </p:graphicFrame>
      <p:sp>
        <p:nvSpPr>
          <p:cNvPr id="13" name="Rectangle 12">
            <a:extLst>
              <a:ext uri="{FF2B5EF4-FFF2-40B4-BE49-F238E27FC236}">
                <a16:creationId xmlns:a16="http://schemas.microsoft.com/office/drawing/2014/main" id="{51CEFDE7-70D7-44C2-8705-E69ED92C5DB9}"/>
              </a:ext>
            </a:extLst>
          </p:cNvPr>
          <p:cNvSpPr/>
          <p:nvPr/>
        </p:nvSpPr>
        <p:spPr>
          <a:xfrm>
            <a:off x="278296" y="3238028"/>
            <a:ext cx="9892452"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By leaving reactions 1 and 2 as they are, reversing reaction 3 and summing the results, we get </a:t>
            </a:r>
            <a:endParaRPr lang="en-US" dirty="0"/>
          </a:p>
        </p:txBody>
      </p:sp>
      <p:cxnSp>
        <p:nvCxnSpPr>
          <p:cNvPr id="15" name="Straight Connector 14">
            <a:extLst>
              <a:ext uri="{FF2B5EF4-FFF2-40B4-BE49-F238E27FC236}">
                <a16:creationId xmlns:a16="http://schemas.microsoft.com/office/drawing/2014/main" id="{4BF3426E-6D8E-4825-B978-016672C2B391}"/>
              </a:ext>
            </a:extLst>
          </p:cNvPr>
          <p:cNvCxnSpPr/>
          <p:nvPr/>
        </p:nvCxnSpPr>
        <p:spPr>
          <a:xfrm flipV="1">
            <a:off x="1270289" y="5082585"/>
            <a:ext cx="6922931" cy="862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135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P spid="9" grpId="0"/>
      <p:bldP spid="10"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EF0296-6DD8-4A8B-96D7-8D97B3448877}"/>
              </a:ext>
            </a:extLst>
          </p:cNvPr>
          <p:cNvSpPr/>
          <p:nvPr/>
        </p:nvSpPr>
        <p:spPr>
          <a:xfrm>
            <a:off x="373811" y="146975"/>
            <a:ext cx="6096000" cy="369332"/>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Standard enthalpies of formation</a:t>
            </a:r>
          </a:p>
        </p:txBody>
      </p:sp>
      <p:sp>
        <p:nvSpPr>
          <p:cNvPr id="3" name="Rectangle 2">
            <a:extLst>
              <a:ext uri="{FF2B5EF4-FFF2-40B4-BE49-F238E27FC236}">
                <a16:creationId xmlns:a16="http://schemas.microsoft.com/office/drawing/2014/main" id="{7F496C5B-6871-4878-930F-249A0B481CF5}"/>
              </a:ext>
            </a:extLst>
          </p:cNvPr>
          <p:cNvSpPr/>
          <p:nvPr/>
        </p:nvSpPr>
        <p:spPr>
          <a:xfrm>
            <a:off x="373810" y="542836"/>
            <a:ext cx="10814649"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standard enthalpy of formation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of a substance is the standard reaction enthalpy for the formation of the compound from its elements in their </a:t>
            </a:r>
            <a:r>
              <a:rPr lang="en-US" b="1" dirty="0">
                <a:latin typeface="Arial" panose="020B0604020202020204" pitchFamily="34" charset="0"/>
                <a:cs typeface="Arial" panose="020B0604020202020204" pitchFamily="34" charset="0"/>
              </a:rPr>
              <a:t>reference states</a:t>
            </a:r>
          </a:p>
        </p:txBody>
      </p:sp>
      <p:sp>
        <p:nvSpPr>
          <p:cNvPr id="4" name="Rectangle 3">
            <a:extLst>
              <a:ext uri="{FF2B5EF4-FFF2-40B4-BE49-F238E27FC236}">
                <a16:creationId xmlns:a16="http://schemas.microsoft.com/office/drawing/2014/main" id="{7424A277-0993-4CC2-A58B-384F93F950E5}"/>
              </a:ext>
            </a:extLst>
          </p:cNvPr>
          <p:cNvSpPr/>
          <p:nvPr/>
        </p:nvSpPr>
        <p:spPr>
          <a:xfrm>
            <a:off x="1961072" y="1189167"/>
            <a:ext cx="6691222" cy="646331"/>
          </a:xfrm>
          <a:prstGeom prst="rect">
            <a:avLst/>
          </a:prstGeom>
          <a:ln>
            <a:solidFill>
              <a:schemeClr val="tx1"/>
            </a:solidFill>
          </a:ln>
        </p:spPr>
        <p:txBody>
          <a:bodyPr wrap="square">
            <a:spAutoFit/>
          </a:bodyPr>
          <a:lstStyle/>
          <a:p>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reference state </a:t>
            </a:r>
            <a:r>
              <a:rPr lang="en-US" dirty="0">
                <a:latin typeface="Arial" panose="020B0604020202020204" pitchFamily="34" charset="0"/>
                <a:cs typeface="Arial" panose="020B0604020202020204" pitchFamily="34" charset="0"/>
              </a:rPr>
              <a:t>of an element is its </a:t>
            </a:r>
            <a:r>
              <a:rPr lang="en-US" b="1" dirty="0" err="1">
                <a:latin typeface="Arial" panose="020B0604020202020204" pitchFamily="34" charset="0"/>
                <a:cs typeface="Arial" panose="020B0604020202020204" pitchFamily="34" charset="0"/>
              </a:rPr>
              <a:t>moststable</a:t>
            </a:r>
            <a:r>
              <a:rPr lang="en-US" b="1" dirty="0">
                <a:latin typeface="Arial" panose="020B0604020202020204" pitchFamily="34" charset="0"/>
                <a:cs typeface="Arial" panose="020B0604020202020204" pitchFamily="34" charset="0"/>
              </a:rPr>
              <a:t> state</a:t>
            </a:r>
            <a:r>
              <a:rPr lang="en-US" dirty="0">
                <a:latin typeface="Arial" panose="020B0604020202020204" pitchFamily="34" charset="0"/>
                <a:cs typeface="Arial" panose="020B0604020202020204" pitchFamily="34" charset="0"/>
              </a:rPr>
              <a:t> at the specified temperature and1 bar.</a:t>
            </a:r>
          </a:p>
        </p:txBody>
      </p:sp>
      <p:sp>
        <p:nvSpPr>
          <p:cNvPr id="5" name="Rectangle 4">
            <a:extLst>
              <a:ext uri="{FF2B5EF4-FFF2-40B4-BE49-F238E27FC236}">
                <a16:creationId xmlns:a16="http://schemas.microsoft.com/office/drawing/2014/main" id="{2FD5C8A7-A21A-4F5B-972F-FBC53A931035}"/>
              </a:ext>
            </a:extLst>
          </p:cNvPr>
          <p:cNvSpPr/>
          <p:nvPr/>
        </p:nvSpPr>
        <p:spPr>
          <a:xfrm>
            <a:off x="434195" y="1835498"/>
            <a:ext cx="10400581"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standard enthalpy of formation of liquid benzene at 298 K, for example, refers to the reaction</a:t>
            </a:r>
          </a:p>
          <a:p>
            <a:r>
              <a:rPr lang="pt-BR" dirty="0">
                <a:latin typeface="Arial" panose="020B0604020202020204" pitchFamily="34" charset="0"/>
                <a:cs typeface="Arial" panose="020B0604020202020204" pitchFamily="34" charset="0"/>
              </a:rPr>
              <a:t>                                       s,graphite) + 3H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(g) → C</a:t>
            </a:r>
            <a:r>
              <a:rPr lang="pt-BR" baseline="-25000" dirty="0">
                <a:latin typeface="Arial" panose="020B0604020202020204" pitchFamily="34" charset="0"/>
                <a:cs typeface="Arial" panose="020B0604020202020204" pitchFamily="34" charset="0"/>
              </a:rPr>
              <a:t>6</a:t>
            </a:r>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6</a:t>
            </a:r>
            <a:r>
              <a:rPr lang="pt-BR" dirty="0">
                <a:latin typeface="Arial" panose="020B0604020202020204" pitchFamily="34" charset="0"/>
                <a:cs typeface="Arial" panose="020B0604020202020204" pitchFamily="34" charset="0"/>
              </a:rPr>
              <a:t>(l)            </a:t>
            </a:r>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 +49.0 kJ mol</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0A6691C-7DD0-4DE3-BE41-0487FBAE6570}"/>
              </a:ext>
            </a:extLst>
          </p:cNvPr>
          <p:cNvSpPr/>
          <p:nvPr/>
        </p:nvSpPr>
        <p:spPr>
          <a:xfrm>
            <a:off x="434195" y="2481829"/>
            <a:ext cx="10814649"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Each substance has its own reaction of formation and </a:t>
            </a:r>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C97BA446-A5E8-4E72-8011-98908D867716}"/>
              </a:ext>
            </a:extLst>
          </p:cNvPr>
          <p:cNvSpPr/>
          <p:nvPr/>
        </p:nvSpPr>
        <p:spPr>
          <a:xfrm>
            <a:off x="831012" y="2864101"/>
            <a:ext cx="8770187" cy="646331"/>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The standard enthalpies of formation of elements in their reference states are zero at all temperatures</a:t>
            </a:r>
          </a:p>
        </p:txBody>
      </p:sp>
      <p:sp>
        <p:nvSpPr>
          <p:cNvPr id="8" name="Rectangle 7">
            <a:extLst>
              <a:ext uri="{FF2B5EF4-FFF2-40B4-BE49-F238E27FC236}">
                <a16:creationId xmlns:a16="http://schemas.microsoft.com/office/drawing/2014/main" id="{8DAE0AC1-7A2A-4A98-9689-ABCE216263A2}"/>
              </a:ext>
            </a:extLst>
          </p:cNvPr>
          <p:cNvSpPr/>
          <p:nvPr/>
        </p:nvSpPr>
        <p:spPr>
          <a:xfrm>
            <a:off x="713775" y="3523372"/>
            <a:ext cx="2847254"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(O</a:t>
            </a:r>
            <a:r>
              <a:rPr lang="pt-BR" baseline="-25000" dirty="0">
                <a:latin typeface="Arial" panose="020B0604020202020204" pitchFamily="34" charset="0"/>
                <a:cs typeface="Arial" panose="020B0604020202020204" pitchFamily="34" charset="0"/>
              </a:rPr>
              <a:t>2 </a:t>
            </a:r>
            <a:r>
              <a:rPr lang="pt-BR" dirty="0">
                <a:latin typeface="Arial" panose="020B0604020202020204" pitchFamily="34" charset="0"/>
                <a:cs typeface="Arial" panose="020B0604020202020204" pitchFamily="34" charset="0"/>
              </a:rPr>
              <a:t>(g)) = 0 kJ mol</a:t>
            </a:r>
            <a:r>
              <a:rPr lang="pt-BR" baseline="30000" dirty="0">
                <a:latin typeface="Arial" panose="020B0604020202020204" pitchFamily="34" charset="0"/>
                <a:cs typeface="Arial" panose="020B0604020202020204" pitchFamily="34" charset="0"/>
              </a:rPr>
              <a:t>-1</a:t>
            </a:r>
            <a:endParaRPr lang="en-US" dirty="0"/>
          </a:p>
        </p:txBody>
      </p:sp>
      <p:sp>
        <p:nvSpPr>
          <p:cNvPr id="9" name="Rectangle 8">
            <a:extLst>
              <a:ext uri="{FF2B5EF4-FFF2-40B4-BE49-F238E27FC236}">
                <a16:creationId xmlns:a16="http://schemas.microsoft.com/office/drawing/2014/main" id="{4B9DB868-1A54-4DC1-B118-3F469D632E7F}"/>
              </a:ext>
            </a:extLst>
          </p:cNvPr>
          <p:cNvSpPr/>
          <p:nvPr/>
        </p:nvSpPr>
        <p:spPr>
          <a:xfrm>
            <a:off x="3828545" y="3481628"/>
            <a:ext cx="2775119"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(O (g)) ≠ 0 kJ mol</a:t>
            </a:r>
            <a:r>
              <a:rPr lang="pt-BR" baseline="30000" dirty="0">
                <a:latin typeface="Arial" panose="020B0604020202020204" pitchFamily="34" charset="0"/>
                <a:cs typeface="Arial" panose="020B0604020202020204" pitchFamily="34" charset="0"/>
              </a:rPr>
              <a:t>-1</a:t>
            </a:r>
            <a:endParaRPr lang="en-US" dirty="0"/>
          </a:p>
        </p:txBody>
      </p:sp>
      <p:sp>
        <p:nvSpPr>
          <p:cNvPr id="10" name="Rectangle 9">
            <a:extLst>
              <a:ext uri="{FF2B5EF4-FFF2-40B4-BE49-F238E27FC236}">
                <a16:creationId xmlns:a16="http://schemas.microsoft.com/office/drawing/2014/main" id="{AA1C3E4C-313F-443F-9AC5-8BC1145145A8}"/>
              </a:ext>
            </a:extLst>
          </p:cNvPr>
          <p:cNvSpPr/>
          <p:nvPr/>
        </p:nvSpPr>
        <p:spPr>
          <a:xfrm>
            <a:off x="7083723" y="3465696"/>
            <a:ext cx="2839239"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(O</a:t>
            </a:r>
            <a:r>
              <a:rPr lang="pt-BR" baseline="-25000" dirty="0">
                <a:latin typeface="Arial" panose="020B0604020202020204" pitchFamily="34" charset="0"/>
                <a:cs typeface="Arial" panose="020B0604020202020204" pitchFamily="34" charset="0"/>
              </a:rPr>
              <a:t>3 </a:t>
            </a:r>
            <a:r>
              <a:rPr lang="pt-BR" dirty="0">
                <a:latin typeface="Arial" panose="020B0604020202020204" pitchFamily="34" charset="0"/>
                <a:cs typeface="Arial" panose="020B0604020202020204" pitchFamily="34" charset="0"/>
              </a:rPr>
              <a:t>(g)) ≠ 0 kJ mol</a:t>
            </a:r>
            <a:r>
              <a:rPr lang="pt-BR" baseline="30000" dirty="0">
                <a:latin typeface="Arial" panose="020B0604020202020204" pitchFamily="34" charset="0"/>
                <a:cs typeface="Arial" panose="020B0604020202020204" pitchFamily="34" charset="0"/>
              </a:rPr>
              <a:t>-1</a:t>
            </a:r>
            <a:endParaRPr lang="en-US" dirty="0"/>
          </a:p>
        </p:txBody>
      </p:sp>
      <p:sp>
        <p:nvSpPr>
          <p:cNvPr id="11" name="Rectangle 10">
            <a:extLst>
              <a:ext uri="{FF2B5EF4-FFF2-40B4-BE49-F238E27FC236}">
                <a16:creationId xmlns:a16="http://schemas.microsoft.com/office/drawing/2014/main" id="{B2B75A5C-6874-430B-83EF-26BC435FCCA8}"/>
              </a:ext>
            </a:extLst>
          </p:cNvPr>
          <p:cNvSpPr/>
          <p:nvPr/>
        </p:nvSpPr>
        <p:spPr>
          <a:xfrm>
            <a:off x="713775" y="3959157"/>
            <a:ext cx="3398687"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(C (graphite) = 0 kJ mol</a:t>
            </a:r>
            <a:r>
              <a:rPr lang="pt-BR" baseline="30000" dirty="0">
                <a:latin typeface="Arial" panose="020B0604020202020204" pitchFamily="34" charset="0"/>
                <a:cs typeface="Arial" panose="020B0604020202020204" pitchFamily="34" charset="0"/>
              </a:rPr>
              <a:t>-1</a:t>
            </a:r>
            <a:endParaRPr lang="en-US" dirty="0"/>
          </a:p>
        </p:txBody>
      </p:sp>
      <p:sp>
        <p:nvSpPr>
          <p:cNvPr id="13" name="Rectangle 12">
            <a:extLst>
              <a:ext uri="{FF2B5EF4-FFF2-40B4-BE49-F238E27FC236}">
                <a16:creationId xmlns:a16="http://schemas.microsoft.com/office/drawing/2014/main" id="{7AF08356-14AA-476B-9A5A-ECCDB91FDF1A}"/>
              </a:ext>
            </a:extLst>
          </p:cNvPr>
          <p:cNvSpPr/>
          <p:nvPr/>
        </p:nvSpPr>
        <p:spPr>
          <a:xfrm>
            <a:off x="4554112" y="3905644"/>
            <a:ext cx="3518912"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(C (diamond)) ≠ 0 kJ mol</a:t>
            </a:r>
            <a:r>
              <a:rPr lang="pt-BR" baseline="30000" dirty="0">
                <a:latin typeface="Arial" panose="020B0604020202020204" pitchFamily="34" charset="0"/>
                <a:cs typeface="Arial" panose="020B0604020202020204" pitchFamily="34" charset="0"/>
              </a:rPr>
              <a:t>-1</a:t>
            </a:r>
            <a:endParaRPr lang="en-US" dirty="0"/>
          </a:p>
        </p:txBody>
      </p:sp>
    </p:spTree>
    <p:extLst>
      <p:ext uri="{BB962C8B-B14F-4D97-AF65-F5344CB8AC3E}">
        <p14:creationId xmlns:p14="http://schemas.microsoft.com/office/powerpoint/2010/main" val="1864394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p:bldP spid="7" grpId="0"/>
      <p:bldP spid="8" grpId="0"/>
      <p:bldP spid="9" grpId="0"/>
      <p:bldP spid="10" grpId="0"/>
      <p:bldP spid="11"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60F9035-6C9A-49C5-B495-4B7DC5261568}"/>
              </a:ext>
            </a:extLst>
          </p:cNvPr>
          <p:cNvGraphicFramePr>
            <a:graphicFrameLocks noGrp="1"/>
          </p:cNvGraphicFramePr>
          <p:nvPr>
            <p:extLst>
              <p:ext uri="{D42A27DB-BD31-4B8C-83A1-F6EECF244321}">
                <p14:modId xmlns:p14="http://schemas.microsoft.com/office/powerpoint/2010/main" val="1910517244"/>
              </p:ext>
            </p:extLst>
          </p:nvPr>
        </p:nvGraphicFramePr>
        <p:xfrm>
          <a:off x="465906" y="1043807"/>
          <a:ext cx="3717905" cy="2735775"/>
        </p:xfrm>
        <a:graphic>
          <a:graphicData uri="http://schemas.openxmlformats.org/drawingml/2006/table">
            <a:tbl>
              <a:tblPr firstRow="1" firstCol="1" bandRow="1">
                <a:tableStyleId>{5C22544A-7EE6-4342-B048-85BDC9FD1C3A}</a:tableStyleId>
              </a:tblPr>
              <a:tblGrid>
                <a:gridCol w="1647566">
                  <a:extLst>
                    <a:ext uri="{9D8B030D-6E8A-4147-A177-3AD203B41FA5}">
                      <a16:colId xmlns:a16="http://schemas.microsoft.com/office/drawing/2014/main" val="2688331661"/>
                    </a:ext>
                  </a:extLst>
                </a:gridCol>
                <a:gridCol w="2070339">
                  <a:extLst>
                    <a:ext uri="{9D8B030D-6E8A-4147-A177-3AD203B41FA5}">
                      <a16:colId xmlns:a16="http://schemas.microsoft.com/office/drawing/2014/main" val="3418827205"/>
                    </a:ext>
                  </a:extLst>
                </a:gridCol>
              </a:tblGrid>
              <a:tr h="174625">
                <a:tc>
                  <a:txBody>
                    <a:bodyPr/>
                    <a:lstStyle/>
                    <a:p>
                      <a:pP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 </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algn="ctr">
                        <a:lnSpc>
                          <a:spcPct val="107000"/>
                        </a:lnSpc>
                        <a:spcAft>
                          <a:spcPts val="0"/>
                        </a:spcAft>
                      </a:pPr>
                      <a:r>
                        <a:rPr lang="en-US" sz="1800" b="0" dirty="0" err="1">
                          <a:solidFill>
                            <a:schemeClr val="tx1"/>
                          </a:solidFill>
                          <a:effectLst/>
                          <a:latin typeface="Arial" panose="020B0604020202020204" pitchFamily="34" charset="0"/>
                          <a:cs typeface="Arial" panose="020B0604020202020204" pitchFamily="34" charset="0"/>
                        </a:rPr>
                        <a:t>Δ</a:t>
                      </a:r>
                      <a:r>
                        <a:rPr lang="en-US" sz="1800" b="0" baseline="-25000" dirty="0" err="1">
                          <a:solidFill>
                            <a:schemeClr val="tx1"/>
                          </a:solidFill>
                          <a:effectLst/>
                          <a:latin typeface="Arial" panose="020B0604020202020204" pitchFamily="34" charset="0"/>
                          <a:cs typeface="Arial" panose="020B0604020202020204" pitchFamily="34" charset="0"/>
                        </a:rPr>
                        <a:t>f</a:t>
                      </a:r>
                      <a:r>
                        <a:rPr lang="en-US" sz="1800" b="0" dirty="0" err="1">
                          <a:solidFill>
                            <a:schemeClr val="tx1"/>
                          </a:solidFill>
                          <a:effectLst/>
                          <a:latin typeface="Arial" panose="020B0604020202020204" pitchFamily="34" charset="0"/>
                          <a:cs typeface="Arial" panose="020B0604020202020204" pitchFamily="34" charset="0"/>
                        </a:rPr>
                        <a:t>H</a:t>
                      </a:r>
                      <a:r>
                        <a:rPr lang="en-US" sz="1800" b="0" baseline="30000" dirty="0">
                          <a:solidFill>
                            <a:schemeClr val="tx1"/>
                          </a:solidFill>
                          <a:effectLst/>
                          <a:latin typeface="Arial" panose="020B0604020202020204" pitchFamily="34" charset="0"/>
                          <a:cs typeface="Arial" panose="020B0604020202020204" pitchFamily="34" charset="0"/>
                        </a:rPr>
                        <a:t>⦵</a:t>
                      </a:r>
                      <a:r>
                        <a:rPr lang="en-US" sz="1800" b="0" dirty="0">
                          <a:solidFill>
                            <a:schemeClr val="tx1"/>
                          </a:solidFill>
                          <a:effectLst/>
                          <a:latin typeface="Arial" panose="020B0604020202020204" pitchFamily="34" charset="0"/>
                          <a:cs typeface="Arial" panose="020B0604020202020204" pitchFamily="34" charset="0"/>
                        </a:rPr>
                        <a:t>/(kJ mol</a:t>
                      </a:r>
                      <a:r>
                        <a:rPr lang="en-US" sz="1800" b="0" baseline="30000" dirty="0">
                          <a:solidFill>
                            <a:schemeClr val="tx1"/>
                          </a:solidFill>
                          <a:effectLst/>
                          <a:latin typeface="Arial" panose="020B0604020202020204" pitchFamily="34" charset="0"/>
                          <a:cs typeface="Arial" panose="020B0604020202020204" pitchFamily="34" charset="0"/>
                        </a:rPr>
                        <a:t>−1</a:t>
                      </a:r>
                      <a:r>
                        <a:rPr lang="en-US" sz="1800" b="0" dirty="0">
                          <a:solidFill>
                            <a:schemeClr val="tx1"/>
                          </a:solidFill>
                          <a:effectLst/>
                          <a:latin typeface="Arial" panose="020B0604020202020204" pitchFamily="34" charset="0"/>
                          <a:cs typeface="Arial" panose="020B0604020202020204" pitchFamily="34" charset="0"/>
                        </a:rPr>
                        <a:t>)</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3811234277"/>
                  </a:ext>
                </a:extLst>
              </a:tr>
              <a:tr h="179705">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O(l)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3906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−285.83</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2576451663"/>
                  </a:ext>
                </a:extLst>
              </a:tr>
              <a:tr h="174625">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O(g)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3906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−241.82</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4268286819"/>
                  </a:ext>
                </a:extLst>
              </a:tr>
              <a:tr h="188595">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NH</a:t>
                      </a:r>
                      <a:r>
                        <a:rPr lang="en-US" sz="1800" b="0" baseline="-25000" dirty="0">
                          <a:solidFill>
                            <a:schemeClr val="tx1"/>
                          </a:solidFill>
                          <a:effectLst/>
                          <a:latin typeface="Arial" panose="020B0604020202020204" pitchFamily="34" charset="0"/>
                          <a:cs typeface="Arial" panose="020B0604020202020204" pitchFamily="34" charset="0"/>
                        </a:rPr>
                        <a:t>3</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86690"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−46.11</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2838504895"/>
                  </a:ext>
                </a:extLst>
              </a:tr>
              <a:tr h="173990">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N</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4</a:t>
                      </a:r>
                      <a:r>
                        <a:rPr lang="en-US" sz="1800" b="0" dirty="0">
                          <a:solidFill>
                            <a:schemeClr val="tx1"/>
                          </a:solidFill>
                          <a:effectLst/>
                          <a:latin typeface="Arial" panose="020B0604020202020204" pitchFamily="34" charset="0"/>
                          <a:cs typeface="Arial" panose="020B0604020202020204" pitchFamily="34" charset="0"/>
                        </a:rPr>
                        <a:t>(l)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8351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+50.63</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3777960429"/>
                  </a:ext>
                </a:extLst>
              </a:tr>
              <a:tr h="172720">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NO</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8351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+33.18</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1083538147"/>
                  </a:ext>
                </a:extLst>
              </a:tr>
              <a:tr h="159385">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N</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O</a:t>
                      </a:r>
                      <a:r>
                        <a:rPr lang="en-US" sz="1800" b="0" baseline="-25000" dirty="0">
                          <a:solidFill>
                            <a:schemeClr val="tx1"/>
                          </a:solidFill>
                          <a:effectLst/>
                          <a:latin typeface="Arial" panose="020B0604020202020204" pitchFamily="34" charset="0"/>
                          <a:cs typeface="Arial" panose="020B0604020202020204" pitchFamily="34" charset="0"/>
                        </a:rPr>
                        <a:t>4</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23177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+9.16</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671086771"/>
                  </a:ext>
                </a:extLst>
              </a:tr>
              <a:tr h="170180">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NaCl(s)</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3906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−411.15</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1497408753"/>
                  </a:ext>
                </a:extLst>
              </a:tr>
              <a:tr h="198755">
                <a:tc>
                  <a:txBody>
                    <a:bodyPr/>
                    <a:lstStyle/>
                    <a:p>
                      <a:pPr marL="50165">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KCl(s)</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tc>
                  <a:txBody>
                    <a:bodyPr/>
                    <a:lstStyle/>
                    <a:p>
                      <a:pPr marL="139065" algn="ct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−436.75</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1750" marB="0"/>
                </a:tc>
                <a:extLst>
                  <a:ext uri="{0D108BD9-81ED-4DB2-BD59-A6C34878D82A}">
                    <a16:rowId xmlns:a16="http://schemas.microsoft.com/office/drawing/2014/main" val="757284784"/>
                  </a:ext>
                </a:extLst>
              </a:tr>
            </a:tbl>
          </a:graphicData>
        </a:graphic>
      </p:graphicFrame>
      <p:sp>
        <p:nvSpPr>
          <p:cNvPr id="3" name="Rectangle 1">
            <a:extLst>
              <a:ext uri="{FF2B5EF4-FFF2-40B4-BE49-F238E27FC236}">
                <a16:creationId xmlns:a16="http://schemas.microsoft.com/office/drawing/2014/main" id="{6343F9C1-F274-40C4-B6A6-813DB409661B}"/>
              </a:ext>
            </a:extLst>
          </p:cNvPr>
          <p:cNvSpPr>
            <a:spLocks noChangeArrowheads="1"/>
          </p:cNvSpPr>
          <p:nvPr/>
        </p:nvSpPr>
        <p:spPr bwMode="auto">
          <a:xfrm>
            <a:off x="397482" y="397476"/>
            <a:ext cx="41831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181717"/>
                </a:solidFill>
                <a:effectLst/>
                <a:latin typeface="Arial" panose="020B0604020202020204" pitchFamily="34" charset="0"/>
                <a:ea typeface="Calibri" panose="020F0502020204030204" pitchFamily="34" charset="0"/>
              </a:rPr>
              <a:t>Standard enthalpies of formation of inorganic compounds at 298 K</a:t>
            </a:r>
            <a:endParaRPr kumimoji="0" lang="en-US" altLang="en-US"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le 3">
            <a:extLst>
              <a:ext uri="{FF2B5EF4-FFF2-40B4-BE49-F238E27FC236}">
                <a16:creationId xmlns:a16="http://schemas.microsoft.com/office/drawing/2014/main" id="{218C854E-D5CD-45E4-821C-E898FB997531}"/>
              </a:ext>
            </a:extLst>
          </p:cNvPr>
          <p:cNvGraphicFramePr>
            <a:graphicFrameLocks noGrp="1"/>
          </p:cNvGraphicFramePr>
          <p:nvPr>
            <p:extLst>
              <p:ext uri="{D42A27DB-BD31-4B8C-83A1-F6EECF244321}">
                <p14:modId xmlns:p14="http://schemas.microsoft.com/office/powerpoint/2010/main" val="1622399983"/>
              </p:ext>
            </p:extLst>
          </p:nvPr>
        </p:nvGraphicFramePr>
        <p:xfrm>
          <a:off x="5528026" y="1057598"/>
          <a:ext cx="3607348" cy="2142254"/>
        </p:xfrm>
        <a:graphic>
          <a:graphicData uri="http://schemas.openxmlformats.org/drawingml/2006/table">
            <a:tbl>
              <a:tblPr firstRow="1" firstCol="1" bandRow="1">
                <a:tableStyleId>{5C22544A-7EE6-4342-B048-85BDC9FD1C3A}</a:tableStyleId>
              </a:tblPr>
              <a:tblGrid>
                <a:gridCol w="1761295">
                  <a:extLst>
                    <a:ext uri="{9D8B030D-6E8A-4147-A177-3AD203B41FA5}">
                      <a16:colId xmlns:a16="http://schemas.microsoft.com/office/drawing/2014/main" val="2327488316"/>
                    </a:ext>
                  </a:extLst>
                </a:gridCol>
                <a:gridCol w="1846053">
                  <a:extLst>
                    <a:ext uri="{9D8B030D-6E8A-4147-A177-3AD203B41FA5}">
                      <a16:colId xmlns:a16="http://schemas.microsoft.com/office/drawing/2014/main" val="358893135"/>
                    </a:ext>
                  </a:extLst>
                </a:gridCol>
              </a:tblGrid>
              <a:tr h="357471">
                <a:tc>
                  <a:txBody>
                    <a:bodyPr/>
                    <a:lstStyle/>
                    <a:p>
                      <a:pPr>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 </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Δ</a:t>
                      </a:r>
                      <a:r>
                        <a:rPr lang="en-US" sz="1800" b="0" baseline="-25000">
                          <a:solidFill>
                            <a:schemeClr val="tx1"/>
                          </a:solidFill>
                          <a:effectLst/>
                          <a:latin typeface="Arial" panose="020B0604020202020204" pitchFamily="34" charset="0"/>
                          <a:cs typeface="Arial" panose="020B0604020202020204" pitchFamily="34" charset="0"/>
                        </a:rPr>
                        <a:t>f</a:t>
                      </a:r>
                      <a:r>
                        <a:rPr lang="en-US" sz="1800" b="0">
                          <a:solidFill>
                            <a:schemeClr val="tx1"/>
                          </a:solidFill>
                          <a:effectLst/>
                          <a:latin typeface="Arial" panose="020B0604020202020204" pitchFamily="34" charset="0"/>
                          <a:cs typeface="Arial" panose="020B0604020202020204" pitchFamily="34" charset="0"/>
                        </a:rPr>
                        <a:t>H</a:t>
                      </a:r>
                      <a:r>
                        <a:rPr lang="en-US" sz="1800" b="0" baseline="30000">
                          <a:solidFill>
                            <a:schemeClr val="tx1"/>
                          </a:solidFill>
                          <a:effectLst/>
                          <a:latin typeface="Arial" panose="020B0604020202020204" pitchFamily="34" charset="0"/>
                          <a:cs typeface="Arial" panose="020B0604020202020204" pitchFamily="34" charset="0"/>
                        </a:rPr>
                        <a:t>⦵</a:t>
                      </a:r>
                      <a:r>
                        <a:rPr lang="en-US" sz="1800" b="0">
                          <a:solidFill>
                            <a:schemeClr val="tx1"/>
                          </a:solidFill>
                          <a:effectLst/>
                          <a:latin typeface="Arial" panose="020B0604020202020204" pitchFamily="34" charset="0"/>
                          <a:cs typeface="Arial" panose="020B0604020202020204" pitchFamily="34" charset="0"/>
                        </a:rPr>
                        <a:t>/(kJ mol</a:t>
                      </a:r>
                      <a:r>
                        <a:rPr lang="en-US" sz="1800" b="0" baseline="30000">
                          <a:solidFill>
                            <a:schemeClr val="tx1"/>
                          </a:solidFill>
                          <a:effectLst/>
                          <a:latin typeface="Arial" panose="020B0604020202020204" pitchFamily="34" charset="0"/>
                          <a:cs typeface="Arial" panose="020B0604020202020204" pitchFamily="34" charset="0"/>
                        </a:rPr>
                        <a:t>−1</a:t>
                      </a:r>
                      <a:r>
                        <a:rPr lang="en-US" sz="1800" b="0">
                          <a:solidFill>
                            <a:schemeClr val="tx1"/>
                          </a:solidFill>
                          <a:effectLst/>
                          <a:latin typeface="Arial" panose="020B0604020202020204" pitchFamily="34" charset="0"/>
                          <a:cs typeface="Arial" panose="020B0604020202020204" pitchFamily="34" charset="0"/>
                        </a:rPr>
                        <a:t>)</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3963555544"/>
                  </a:ext>
                </a:extLst>
              </a:tr>
              <a:tr h="392469">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CH</a:t>
                      </a:r>
                      <a:r>
                        <a:rPr lang="en-US" sz="1800" b="0" baseline="-25000" dirty="0">
                          <a:solidFill>
                            <a:schemeClr val="tx1"/>
                          </a:solidFill>
                          <a:effectLst/>
                          <a:latin typeface="Arial" panose="020B0604020202020204" pitchFamily="34" charset="0"/>
                          <a:cs typeface="Arial" panose="020B0604020202020204" pitchFamily="34" charset="0"/>
                        </a:rPr>
                        <a:t>4</a:t>
                      </a:r>
                      <a:r>
                        <a:rPr lang="en-US" sz="1800" b="0" dirty="0">
                          <a:solidFill>
                            <a:schemeClr val="tx1"/>
                          </a:solidFill>
                          <a:effectLst/>
                          <a:latin typeface="Arial" panose="020B0604020202020204" pitchFamily="34" charset="0"/>
                          <a:cs typeface="Arial" panose="020B0604020202020204" pitchFamily="34" charset="0"/>
                        </a:rPr>
                        <a:t>(g)</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marL="17462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−74.81</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76743670"/>
                  </a:ext>
                </a:extLst>
              </a:tr>
              <a:tr h="314308">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a:t>
                      </a:r>
                      <a:r>
                        <a:rPr lang="en-US" sz="1800" b="0" baseline="-25000" dirty="0">
                          <a:solidFill>
                            <a:schemeClr val="tx1"/>
                          </a:solidFill>
                          <a:effectLst/>
                          <a:latin typeface="Arial" panose="020B0604020202020204" pitchFamily="34" charset="0"/>
                          <a:cs typeface="Arial" panose="020B0604020202020204" pitchFamily="34" charset="0"/>
                        </a:rPr>
                        <a:t>6</a:t>
                      </a:r>
                      <a:r>
                        <a:rPr lang="en-US" sz="1800" b="0" dirty="0">
                          <a:solidFill>
                            <a:schemeClr val="tx1"/>
                          </a:solidFill>
                          <a:effectLst/>
                          <a:latin typeface="Arial" panose="020B0604020202020204" pitchFamily="34" charset="0"/>
                          <a:cs typeface="Arial" panose="020B0604020202020204" pitchFamily="34" charset="0"/>
                        </a:rPr>
                        <a:t>H</a:t>
                      </a:r>
                      <a:r>
                        <a:rPr lang="en-US" sz="1800" b="0" baseline="-25000" dirty="0">
                          <a:solidFill>
                            <a:schemeClr val="tx1"/>
                          </a:solidFill>
                          <a:effectLst/>
                          <a:latin typeface="Arial" panose="020B0604020202020204" pitchFamily="34" charset="0"/>
                          <a:cs typeface="Arial" panose="020B0604020202020204" pitchFamily="34" charset="0"/>
                        </a:rPr>
                        <a:t>6</a:t>
                      </a:r>
                      <a:r>
                        <a:rPr lang="en-US" sz="1800" b="0" dirty="0">
                          <a:solidFill>
                            <a:schemeClr val="tx1"/>
                          </a:solidFill>
                          <a:effectLst/>
                          <a:latin typeface="Arial" panose="020B0604020202020204" pitchFamily="34" charset="0"/>
                          <a:cs typeface="Arial" panose="020B0604020202020204" pitchFamily="34" charset="0"/>
                        </a:rPr>
                        <a:t>(l)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marL="171450">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+49.0</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3402297444"/>
                  </a:ext>
                </a:extLst>
              </a:tr>
              <a:tr h="314308">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C6H12(l)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marL="1263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−156</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3754856058"/>
                  </a:ext>
                </a:extLst>
              </a:tr>
              <a:tr h="372049">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CH</a:t>
                      </a:r>
                      <a:r>
                        <a:rPr lang="en-US" sz="1800" b="0" baseline="-25000" dirty="0">
                          <a:solidFill>
                            <a:schemeClr val="tx1"/>
                          </a:solidFill>
                          <a:effectLst/>
                          <a:latin typeface="Arial" panose="020B0604020202020204" pitchFamily="34" charset="0"/>
                          <a:cs typeface="Arial" panose="020B0604020202020204" pitchFamily="34" charset="0"/>
                        </a:rPr>
                        <a:t>3</a:t>
                      </a:r>
                      <a:r>
                        <a:rPr lang="en-US" sz="1800" b="0" dirty="0">
                          <a:solidFill>
                            <a:schemeClr val="tx1"/>
                          </a:solidFill>
                          <a:effectLst/>
                          <a:latin typeface="Arial" panose="020B0604020202020204" pitchFamily="34" charset="0"/>
                          <a:cs typeface="Arial" panose="020B0604020202020204" pitchFamily="34" charset="0"/>
                        </a:rPr>
                        <a:t>OH(l)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marL="126365">
                        <a:lnSpc>
                          <a:spcPct val="107000"/>
                        </a:lnSpc>
                        <a:spcAft>
                          <a:spcPts val="0"/>
                        </a:spcAft>
                      </a:pPr>
                      <a:r>
                        <a:rPr lang="en-US" sz="1800" b="0">
                          <a:solidFill>
                            <a:schemeClr val="tx1"/>
                          </a:solidFill>
                          <a:effectLst/>
                          <a:latin typeface="Arial" panose="020B0604020202020204" pitchFamily="34" charset="0"/>
                          <a:cs typeface="Arial" panose="020B0604020202020204" pitchFamily="34" charset="0"/>
                        </a:rPr>
                        <a:t>−238.66</a:t>
                      </a:r>
                      <a:endParaRPr lang="en-US" sz="18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654760343"/>
                  </a:ext>
                </a:extLst>
              </a:tr>
              <a:tr h="391649">
                <a:tc>
                  <a:txBody>
                    <a:bodyPr/>
                    <a:lstStyle/>
                    <a:p>
                      <a:pPr marL="501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CH</a:t>
                      </a:r>
                      <a:r>
                        <a:rPr lang="en-US" sz="1800" b="0" baseline="-25000" dirty="0">
                          <a:solidFill>
                            <a:schemeClr val="tx1"/>
                          </a:solidFill>
                          <a:effectLst/>
                          <a:latin typeface="Arial" panose="020B0604020202020204" pitchFamily="34" charset="0"/>
                          <a:cs typeface="Arial" panose="020B0604020202020204" pitchFamily="34" charset="0"/>
                        </a:rPr>
                        <a:t>3</a:t>
                      </a:r>
                      <a:r>
                        <a:rPr lang="en-US" sz="1800" b="0" dirty="0">
                          <a:solidFill>
                            <a:schemeClr val="tx1"/>
                          </a:solidFill>
                          <a:effectLst/>
                          <a:latin typeface="Arial" panose="020B0604020202020204" pitchFamily="34" charset="0"/>
                          <a:cs typeface="Arial" panose="020B0604020202020204" pitchFamily="34" charset="0"/>
                        </a:rPr>
                        <a:t>CH</a:t>
                      </a:r>
                      <a:r>
                        <a:rPr lang="en-US" sz="1800" b="0" baseline="-25000" dirty="0">
                          <a:solidFill>
                            <a:schemeClr val="tx1"/>
                          </a:solidFill>
                          <a:effectLst/>
                          <a:latin typeface="Arial" panose="020B0604020202020204" pitchFamily="34" charset="0"/>
                          <a:cs typeface="Arial" panose="020B0604020202020204" pitchFamily="34" charset="0"/>
                        </a:rPr>
                        <a:t>2</a:t>
                      </a:r>
                      <a:r>
                        <a:rPr lang="en-US" sz="1800" b="0" dirty="0">
                          <a:solidFill>
                            <a:schemeClr val="tx1"/>
                          </a:solidFill>
                          <a:effectLst/>
                          <a:latin typeface="Arial" panose="020B0604020202020204" pitchFamily="34" charset="0"/>
                          <a:cs typeface="Arial" panose="020B0604020202020204" pitchFamily="34" charset="0"/>
                        </a:rPr>
                        <a:t>OH(l)</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tc>
                  <a:txBody>
                    <a:bodyPr/>
                    <a:lstStyle/>
                    <a:p>
                      <a:pPr marL="126365">
                        <a:lnSpc>
                          <a:spcPct val="107000"/>
                        </a:lnSpc>
                        <a:spcAft>
                          <a:spcPts val="0"/>
                        </a:spcAft>
                      </a:pPr>
                      <a:r>
                        <a:rPr lang="en-US" sz="1800" b="0" dirty="0">
                          <a:solidFill>
                            <a:schemeClr val="tx1"/>
                          </a:solidFill>
                          <a:effectLst/>
                          <a:latin typeface="Arial" panose="020B0604020202020204" pitchFamily="34" charset="0"/>
                          <a:cs typeface="Arial" panose="020B0604020202020204" pitchFamily="34" charset="0"/>
                        </a:rPr>
                        <a:t>−277.69</a:t>
                      </a:r>
                      <a:endParaRPr lang="en-US" sz="1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2385" marB="0"/>
                </a:tc>
                <a:extLst>
                  <a:ext uri="{0D108BD9-81ED-4DB2-BD59-A6C34878D82A}">
                    <a16:rowId xmlns:a16="http://schemas.microsoft.com/office/drawing/2014/main" val="1979005346"/>
                  </a:ext>
                </a:extLst>
              </a:tr>
            </a:tbl>
          </a:graphicData>
        </a:graphic>
      </p:graphicFrame>
      <p:sp>
        <p:nvSpPr>
          <p:cNvPr id="5" name="Rectangle 2">
            <a:extLst>
              <a:ext uri="{FF2B5EF4-FFF2-40B4-BE49-F238E27FC236}">
                <a16:creationId xmlns:a16="http://schemas.microsoft.com/office/drawing/2014/main" id="{2324321D-1861-4EB1-AA29-7764B727C11B}"/>
              </a:ext>
            </a:extLst>
          </p:cNvPr>
          <p:cNvSpPr>
            <a:spLocks noChangeArrowheads="1"/>
          </p:cNvSpPr>
          <p:nvPr/>
        </p:nvSpPr>
        <p:spPr bwMode="auto">
          <a:xfrm>
            <a:off x="5413027" y="397476"/>
            <a:ext cx="41831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181717"/>
                </a:solidFill>
                <a:effectLst/>
                <a:latin typeface="Arial" panose="020B0604020202020204" pitchFamily="34" charset="0"/>
                <a:ea typeface="Calibri" panose="020F0502020204030204" pitchFamily="34" charset="0"/>
              </a:rPr>
              <a:t>Standard enthalpies of formation of organic compounds at 298 K</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39E44CCC-1684-4EF1-985C-8B0E0C467581}"/>
              </a:ext>
            </a:extLst>
          </p:cNvPr>
          <p:cNvSpPr/>
          <p:nvPr/>
        </p:nvSpPr>
        <p:spPr>
          <a:xfrm>
            <a:off x="287547" y="3864483"/>
            <a:ext cx="10115910"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standard enthalpy of formation of </a:t>
            </a:r>
            <a:r>
              <a:rPr lang="en-US" b="1" dirty="0">
                <a:latin typeface="Arial" panose="020B0604020202020204" pitchFamily="34" charset="0"/>
                <a:cs typeface="Arial" panose="020B0604020202020204" pitchFamily="34" charset="0"/>
              </a:rPr>
              <a:t>ions in solution </a:t>
            </a:r>
            <a:r>
              <a:rPr lang="en-US" dirty="0">
                <a:latin typeface="Arial" panose="020B0604020202020204" pitchFamily="34" charset="0"/>
                <a:cs typeface="Arial" panose="020B0604020202020204" pitchFamily="34" charset="0"/>
              </a:rPr>
              <a:t>poses a special problem because it is not possible to prepare a solution of either cations or anions alone</a:t>
            </a:r>
          </a:p>
        </p:txBody>
      </p:sp>
      <p:sp>
        <p:nvSpPr>
          <p:cNvPr id="7" name="Rectangle 6">
            <a:extLst>
              <a:ext uri="{FF2B5EF4-FFF2-40B4-BE49-F238E27FC236}">
                <a16:creationId xmlns:a16="http://schemas.microsoft.com/office/drawing/2014/main" id="{150AEB50-DEEA-4E9F-9319-5B23C18D501D}"/>
              </a:ext>
            </a:extLst>
          </p:cNvPr>
          <p:cNvSpPr/>
          <p:nvPr/>
        </p:nvSpPr>
        <p:spPr>
          <a:xfrm>
            <a:off x="287546" y="4510814"/>
            <a:ext cx="10219427"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This problem is overcome by defining one ion, conventionally the </a:t>
            </a:r>
            <a:r>
              <a:rPr lang="en-US" b="1" dirty="0">
                <a:latin typeface="Arial" panose="020B0604020202020204" pitchFamily="34" charset="0"/>
                <a:cs typeface="Arial" panose="020B0604020202020204" pitchFamily="34" charset="0"/>
              </a:rPr>
              <a:t>hydrogen ion</a:t>
            </a:r>
            <a:r>
              <a:rPr lang="en-US" dirty="0">
                <a:latin typeface="Arial" panose="020B0604020202020204" pitchFamily="34" charset="0"/>
                <a:cs typeface="Arial" panose="020B0604020202020204" pitchFamily="34" charset="0"/>
              </a:rPr>
              <a:t>, to have zero standard enthalpy of formation at all temperatures</a:t>
            </a:r>
          </a:p>
        </p:txBody>
      </p:sp>
      <p:sp>
        <p:nvSpPr>
          <p:cNvPr id="8" name="Rectangle 7">
            <a:extLst>
              <a:ext uri="{FF2B5EF4-FFF2-40B4-BE49-F238E27FC236}">
                <a16:creationId xmlns:a16="http://schemas.microsoft.com/office/drawing/2014/main" id="{A5B76238-62B0-4417-9569-CF3BF9C2BBF2}"/>
              </a:ext>
            </a:extLst>
          </p:cNvPr>
          <p:cNvSpPr/>
          <p:nvPr/>
        </p:nvSpPr>
        <p:spPr>
          <a:xfrm>
            <a:off x="2797834" y="5157145"/>
            <a:ext cx="6096000" cy="369332"/>
          </a:xfrm>
          <a:prstGeom prst="rect">
            <a:avLst/>
          </a:prstGeom>
        </p:spPr>
        <p:txBody>
          <a:bodyPr>
            <a:spAutoFit/>
          </a:bodyPr>
          <a:lstStyle/>
          <a:p>
            <a:r>
              <a:rPr lang="el-GR" dirty="0">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f</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(H</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aq</a:t>
            </a:r>
            <a:r>
              <a:rPr lang="en-US" dirty="0">
                <a:latin typeface="Arial" panose="020B0604020202020204" pitchFamily="34" charset="0"/>
                <a:cs typeface="Arial" panose="020B0604020202020204" pitchFamily="34" charset="0"/>
              </a:rPr>
              <a:t>) = 0                Ions in solution [convention]</a:t>
            </a:r>
          </a:p>
        </p:txBody>
      </p:sp>
      <p:sp>
        <p:nvSpPr>
          <p:cNvPr id="9" name="Rectangle 8">
            <a:extLst>
              <a:ext uri="{FF2B5EF4-FFF2-40B4-BE49-F238E27FC236}">
                <a16:creationId xmlns:a16="http://schemas.microsoft.com/office/drawing/2014/main" id="{C71C0953-8844-4E0A-AB42-901A826CEC15}"/>
              </a:ext>
            </a:extLst>
          </p:cNvPr>
          <p:cNvSpPr/>
          <p:nvPr/>
        </p:nvSpPr>
        <p:spPr>
          <a:xfrm>
            <a:off x="397482" y="5536316"/>
            <a:ext cx="6096000" cy="369332"/>
          </a:xfrm>
          <a:prstGeom prst="rect">
            <a:avLst/>
          </a:prstGeom>
        </p:spPr>
        <p:txBody>
          <a:bodyPr>
            <a:spAutoFit/>
          </a:bodyPr>
          <a:lstStyle/>
          <a:p>
            <a:r>
              <a:rPr lang="en-US" dirty="0">
                <a:latin typeface="MyriadPro-Light"/>
              </a:rPr>
              <a:t>For any reaction</a:t>
            </a:r>
            <a:endParaRPr lang="en-US"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7136A5B-D482-42D4-ADFD-B06A07FB6485}"/>
                  </a:ext>
                </a:extLst>
              </p:cNvPr>
              <p:cNvSpPr txBox="1"/>
              <p:nvPr/>
            </p:nvSpPr>
            <p:spPr>
              <a:xfrm>
                <a:off x="2405613" y="6034308"/>
                <a:ext cx="4180247" cy="672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m:t>
                          </m:r>
                        </m:e>
                        <m:sub>
                          <m:r>
                            <m:rPr>
                              <m:sty m:val="p"/>
                            </m:rPr>
                            <a:rPr lang="en-US" b="0" i="0" smtClean="0">
                              <a:latin typeface="Cambria Math" panose="02040503050406030204" pitchFamily="18" charset="0"/>
                            </a:rPr>
                            <m:t>r</m:t>
                          </m:r>
                        </m:sub>
                      </m:sSub>
                      <m:sSup>
                        <m:sSupPr>
                          <m:ctrlPr>
                            <a:rPr lang="en-US" i="1" smtClean="0">
                              <a:latin typeface="Cambria Math" panose="02040503050406030204" pitchFamily="18" charset="0"/>
                            </a:rPr>
                          </m:ctrlPr>
                        </m:sSupPr>
                        <m:e>
                          <m:r>
                            <a:rPr lang="en-US" b="0" i="1" smtClean="0">
                              <a:latin typeface="Cambria Math" panose="02040503050406030204" pitchFamily="18" charset="0"/>
                            </a:rPr>
                            <m:t>𝐻</m:t>
                          </m:r>
                        </m:e>
                        <m:sup>
                          <m:r>
                            <m:rPr>
                              <m:nor/>
                            </m:rPr>
                            <a:rPr lang="en-US" baseline="30000" dirty="0">
                              <a:latin typeface="Arial" panose="020B0604020202020204" pitchFamily="34" charset="0"/>
                              <a:cs typeface="Arial" panose="020B0604020202020204" pitchFamily="34" charset="0"/>
                            </a:rPr>
                            <m:t>⦵</m:t>
                          </m:r>
                        </m:sup>
                      </m:sSup>
                      <m:r>
                        <a:rPr lang="en-US" b="0" i="1" smtClean="0">
                          <a:latin typeface="Cambria Math" panose="02040503050406030204" pitchFamily="18" charset="0"/>
                        </a:rPr>
                        <m:t>=</m:t>
                      </m:r>
                      <m:nary>
                        <m:naryPr>
                          <m:chr m:val="∑"/>
                          <m:supHide m:val="on"/>
                          <m:ctrlPr>
                            <a:rPr lang="en-US" b="0" i="1" smtClean="0">
                              <a:latin typeface="Cambria Math" panose="02040503050406030204" pitchFamily="18" charset="0"/>
                            </a:rPr>
                          </m:ctrlPr>
                        </m:naryPr>
                        <m:sub>
                          <m:r>
                            <m:rPr>
                              <m:sty m:val="p"/>
                              <m:brk m:alnAt="7"/>
                            </m:rPr>
                            <a:rPr lang="en-US" b="0" i="0" smtClean="0">
                              <a:latin typeface="Cambria Math" panose="02040503050406030204" pitchFamily="18" charset="0"/>
                            </a:rPr>
                            <m:t>P</m:t>
                          </m:r>
                          <m:r>
                            <m:rPr>
                              <m:sty m:val="p"/>
                            </m:rPr>
                            <a:rPr lang="en-US" b="0" i="0" smtClean="0">
                              <a:latin typeface="Cambria Math" panose="02040503050406030204" pitchFamily="18" charset="0"/>
                            </a:rPr>
                            <m:t>roducts</m:t>
                          </m:r>
                        </m:sub>
                        <m:sup/>
                        <m:e>
                          <m:r>
                            <a:rPr lang="en-US" b="0" i="1" smtClean="0">
                              <a:latin typeface="Cambria Math" panose="02040503050406030204" pitchFamily="18" charset="0"/>
                            </a:rPr>
                            <m:t>𝑣</m:t>
                          </m:r>
                          <m:sSub>
                            <m:sSubPr>
                              <m:ctrlPr>
                                <a:rPr lang="en-US" i="1">
                                  <a:latin typeface="Cambria Math" panose="02040503050406030204" pitchFamily="18" charset="0"/>
                                </a:rPr>
                              </m:ctrlPr>
                            </m:sSubPr>
                            <m:e>
                              <m:r>
                                <a:rPr lang="en-US" i="1">
                                  <a:latin typeface="Cambria Math" panose="02040503050406030204" pitchFamily="18" charset="0"/>
                                  <a:ea typeface="Cambria Math" panose="02040503050406030204" pitchFamily="18" charset="0"/>
                                </a:rPr>
                                <m:t>∆</m:t>
                              </m:r>
                            </m:e>
                            <m:sub>
                              <m:r>
                                <m:rPr>
                                  <m:sty m:val="p"/>
                                </m:rPr>
                                <a:rPr lang="en-US" b="0" i="0" smtClean="0">
                                  <a:latin typeface="Cambria Math" panose="02040503050406030204" pitchFamily="18" charset="0"/>
                                </a:rPr>
                                <m:t>f</m:t>
                              </m:r>
                            </m:sub>
                          </m:sSub>
                          <m:sSup>
                            <m:sSupPr>
                              <m:ctrlPr>
                                <a:rPr lang="en-US" i="1">
                                  <a:latin typeface="Cambria Math" panose="02040503050406030204" pitchFamily="18" charset="0"/>
                                </a:rPr>
                              </m:ctrlPr>
                            </m:sSupPr>
                            <m:e>
                              <m:r>
                                <a:rPr lang="en-US" i="1">
                                  <a:latin typeface="Cambria Math" panose="02040503050406030204" pitchFamily="18" charset="0"/>
                                </a:rPr>
                                <m:t>𝐻</m:t>
                              </m:r>
                            </m:e>
                            <m:sup>
                              <m:r>
                                <m:rPr>
                                  <m:nor/>
                                </m:rPr>
                                <a:rPr lang="en-US" baseline="30000" dirty="0">
                                  <a:latin typeface="Arial" panose="020B0604020202020204" pitchFamily="34" charset="0"/>
                                  <a:cs typeface="Arial" panose="020B0604020202020204" pitchFamily="34" charset="0"/>
                                </a:rPr>
                                <m:t>⦵</m:t>
                              </m:r>
                            </m:sup>
                          </m:sSup>
                        </m:e>
                      </m:nary>
                      <m:r>
                        <a:rPr lang="en-US" b="0" i="1" smtClean="0">
                          <a:latin typeface="Cambria Math" panose="02040503050406030204" pitchFamily="18" charset="0"/>
                        </a:rPr>
                        <m:t>−</m:t>
                      </m:r>
                      <m:nary>
                        <m:naryPr>
                          <m:chr m:val="∑"/>
                          <m:supHide m:val="on"/>
                          <m:ctrlPr>
                            <a:rPr lang="en-US" i="1">
                              <a:latin typeface="Cambria Math" panose="02040503050406030204" pitchFamily="18" charset="0"/>
                            </a:rPr>
                          </m:ctrlPr>
                        </m:naryPr>
                        <m:sub>
                          <m:r>
                            <m:rPr>
                              <m:sty m:val="p"/>
                            </m:rPr>
                            <a:rPr lang="en-US" b="0" i="0" smtClean="0">
                              <a:latin typeface="Cambria Math" panose="02040503050406030204" pitchFamily="18" charset="0"/>
                            </a:rPr>
                            <m:t>Reactants</m:t>
                          </m:r>
                        </m:sub>
                        <m:sup/>
                        <m:e>
                          <m:r>
                            <a:rPr lang="en-US" i="1">
                              <a:latin typeface="Cambria Math" panose="02040503050406030204" pitchFamily="18" charset="0"/>
                            </a:rPr>
                            <m:t>𝑣</m:t>
                          </m:r>
                          <m:sSub>
                            <m:sSubPr>
                              <m:ctrlPr>
                                <a:rPr lang="en-US" i="1">
                                  <a:latin typeface="Cambria Math" panose="02040503050406030204" pitchFamily="18" charset="0"/>
                                </a:rPr>
                              </m:ctrlPr>
                            </m:sSubPr>
                            <m:e>
                              <m:r>
                                <a:rPr lang="en-US" i="1">
                                  <a:latin typeface="Cambria Math" panose="02040503050406030204" pitchFamily="18" charset="0"/>
                                  <a:ea typeface="Cambria Math" panose="02040503050406030204" pitchFamily="18" charset="0"/>
                                </a:rPr>
                                <m:t>∆</m:t>
                              </m:r>
                            </m:e>
                            <m:sub>
                              <m:r>
                                <m:rPr>
                                  <m:sty m:val="p"/>
                                </m:rPr>
                                <a:rPr lang="en-US">
                                  <a:latin typeface="Cambria Math" panose="02040503050406030204" pitchFamily="18" charset="0"/>
                                </a:rPr>
                                <m:t>f</m:t>
                              </m:r>
                            </m:sub>
                          </m:sSub>
                          <m:sSup>
                            <m:sSupPr>
                              <m:ctrlPr>
                                <a:rPr lang="en-US" i="1">
                                  <a:latin typeface="Cambria Math" panose="02040503050406030204" pitchFamily="18" charset="0"/>
                                </a:rPr>
                              </m:ctrlPr>
                            </m:sSupPr>
                            <m:e>
                              <m:r>
                                <a:rPr lang="en-US" i="1">
                                  <a:latin typeface="Cambria Math" panose="02040503050406030204" pitchFamily="18" charset="0"/>
                                </a:rPr>
                                <m:t>𝐻</m:t>
                              </m:r>
                            </m:e>
                            <m:sup>
                              <m:r>
                                <m:rPr>
                                  <m:nor/>
                                </m:rPr>
                                <a:rPr lang="en-US" baseline="30000" dirty="0">
                                  <a:latin typeface="Arial" panose="020B0604020202020204" pitchFamily="34" charset="0"/>
                                  <a:cs typeface="Arial" panose="020B0604020202020204" pitchFamily="34" charset="0"/>
                                </a:rPr>
                                <m:t>⦵</m:t>
                              </m:r>
                            </m:sup>
                          </m:sSup>
                        </m:e>
                      </m:nary>
                    </m:oMath>
                  </m:oMathPara>
                </a14:m>
                <a:endParaRPr lang="en-US" dirty="0"/>
              </a:p>
            </p:txBody>
          </p:sp>
        </mc:Choice>
        <mc:Fallback xmlns="">
          <p:sp>
            <p:nvSpPr>
              <p:cNvPr id="10" name="TextBox 9">
                <a:extLst>
                  <a:ext uri="{FF2B5EF4-FFF2-40B4-BE49-F238E27FC236}">
                    <a16:creationId xmlns:a16="http://schemas.microsoft.com/office/drawing/2014/main" id="{47136A5B-D482-42D4-ADFD-B06A07FB6485}"/>
                  </a:ext>
                </a:extLst>
              </p:cNvPr>
              <p:cNvSpPr txBox="1">
                <a:spLocks noRot="1" noChangeAspect="1" noMove="1" noResize="1" noEditPoints="1" noAdjustHandles="1" noChangeArrowheads="1" noChangeShapeType="1" noTextEdit="1"/>
              </p:cNvSpPr>
              <p:nvPr/>
            </p:nvSpPr>
            <p:spPr>
              <a:xfrm>
                <a:off x="2405613" y="6034308"/>
                <a:ext cx="4180247" cy="672172"/>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059124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373070-DA99-4DA6-9F50-48B0DD1E6A64}"/>
              </a:ext>
            </a:extLst>
          </p:cNvPr>
          <p:cNvSpPr/>
          <p:nvPr/>
        </p:nvSpPr>
        <p:spPr>
          <a:xfrm>
            <a:off x="184029" y="174313"/>
            <a:ext cx="11056189" cy="646331"/>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Example: </a:t>
            </a:r>
            <a:r>
              <a:rPr lang="en-US" dirty="0">
                <a:latin typeface="Arial" panose="020B0604020202020204" pitchFamily="34" charset="0"/>
                <a:cs typeface="Arial" panose="020B0604020202020204" pitchFamily="34" charset="0"/>
              </a:rPr>
              <a:t>The standard enthalpy of formation of phenol is −165.0 kJ mol−1. Calculate its standard enthalpy of combustion.</a:t>
            </a:r>
          </a:p>
        </p:txBody>
      </p:sp>
      <p:sp>
        <p:nvSpPr>
          <p:cNvPr id="3" name="TextBox 2">
            <a:extLst>
              <a:ext uri="{FF2B5EF4-FFF2-40B4-BE49-F238E27FC236}">
                <a16:creationId xmlns:a16="http://schemas.microsoft.com/office/drawing/2014/main" id="{C387E932-F559-4E2F-BA2A-56E92C94CD23}"/>
              </a:ext>
            </a:extLst>
          </p:cNvPr>
          <p:cNvSpPr txBox="1"/>
          <p:nvPr/>
        </p:nvSpPr>
        <p:spPr>
          <a:xfrm>
            <a:off x="184029" y="723045"/>
            <a:ext cx="1043876" cy="369332"/>
          </a:xfrm>
          <a:prstGeom prst="rect">
            <a:avLst/>
          </a:prstGeom>
          <a:noFill/>
        </p:spPr>
        <p:txBody>
          <a:bodyPr wrap="none" rtlCol="0">
            <a:spAutoFit/>
          </a:bodyPr>
          <a:lstStyle/>
          <a:p>
            <a:r>
              <a:rPr lang="en-US" b="1" dirty="0"/>
              <a:t>Solution:</a:t>
            </a:r>
          </a:p>
        </p:txBody>
      </p:sp>
      <p:pic>
        <p:nvPicPr>
          <p:cNvPr id="4" name="Picture 3">
            <a:extLst>
              <a:ext uri="{FF2B5EF4-FFF2-40B4-BE49-F238E27FC236}">
                <a16:creationId xmlns:a16="http://schemas.microsoft.com/office/drawing/2014/main" id="{B2DD5E45-DAD3-4EF4-ACDB-3AB9570CE8CD}"/>
              </a:ext>
            </a:extLst>
          </p:cNvPr>
          <p:cNvPicPr>
            <a:picLocks noChangeAspect="1"/>
          </p:cNvPicPr>
          <p:nvPr/>
        </p:nvPicPr>
        <p:blipFill>
          <a:blip r:embed="rId2"/>
          <a:stretch>
            <a:fillRect/>
          </a:stretch>
        </p:blipFill>
        <p:spPr>
          <a:xfrm>
            <a:off x="2094397" y="1339559"/>
            <a:ext cx="3510952" cy="393227"/>
          </a:xfrm>
          <a:prstGeom prst="rect">
            <a:avLst/>
          </a:prstGeom>
        </p:spPr>
      </p:pic>
      <p:pic>
        <p:nvPicPr>
          <p:cNvPr id="5" name="Picture 4">
            <a:extLst>
              <a:ext uri="{FF2B5EF4-FFF2-40B4-BE49-F238E27FC236}">
                <a16:creationId xmlns:a16="http://schemas.microsoft.com/office/drawing/2014/main" id="{8993DC70-9C1E-4E7B-8681-853C164A9CAE}"/>
              </a:ext>
            </a:extLst>
          </p:cNvPr>
          <p:cNvPicPr>
            <a:picLocks noChangeAspect="1"/>
          </p:cNvPicPr>
          <p:nvPr/>
        </p:nvPicPr>
        <p:blipFill>
          <a:blip r:embed="rId3"/>
          <a:stretch>
            <a:fillRect/>
          </a:stretch>
        </p:blipFill>
        <p:spPr>
          <a:xfrm>
            <a:off x="2011286" y="2043495"/>
            <a:ext cx="6006184" cy="355045"/>
          </a:xfrm>
          <a:prstGeom prst="rect">
            <a:avLst/>
          </a:prstGeom>
        </p:spPr>
      </p:pic>
      <p:pic>
        <p:nvPicPr>
          <p:cNvPr id="6" name="Picture 5">
            <a:extLst>
              <a:ext uri="{FF2B5EF4-FFF2-40B4-BE49-F238E27FC236}">
                <a16:creationId xmlns:a16="http://schemas.microsoft.com/office/drawing/2014/main" id="{F1372F2F-7B82-4D53-84AE-EC62C8F78F1C}"/>
              </a:ext>
            </a:extLst>
          </p:cNvPr>
          <p:cNvPicPr>
            <a:picLocks noChangeAspect="1"/>
          </p:cNvPicPr>
          <p:nvPr/>
        </p:nvPicPr>
        <p:blipFill>
          <a:blip r:embed="rId4"/>
          <a:stretch>
            <a:fillRect/>
          </a:stretch>
        </p:blipFill>
        <p:spPr>
          <a:xfrm>
            <a:off x="2336867" y="2428578"/>
            <a:ext cx="6536963" cy="476653"/>
          </a:xfrm>
          <a:prstGeom prst="rect">
            <a:avLst/>
          </a:prstGeom>
        </p:spPr>
      </p:pic>
      <p:sp>
        <p:nvSpPr>
          <p:cNvPr id="7" name="Rectangle 6">
            <a:extLst>
              <a:ext uri="{FF2B5EF4-FFF2-40B4-BE49-F238E27FC236}">
                <a16:creationId xmlns:a16="http://schemas.microsoft.com/office/drawing/2014/main" id="{DED4B7CB-CDC6-4A42-AE0B-203050762C53}"/>
              </a:ext>
            </a:extLst>
          </p:cNvPr>
          <p:cNvSpPr/>
          <p:nvPr/>
        </p:nvSpPr>
        <p:spPr>
          <a:xfrm>
            <a:off x="1100945" y="1035434"/>
            <a:ext cx="6891630"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 reaction equation for the combustion of one mole of phenol is</a:t>
            </a:r>
            <a:endParaRPr lang="en-US" dirty="0"/>
          </a:p>
        </p:txBody>
      </p:sp>
      <p:sp>
        <p:nvSpPr>
          <p:cNvPr id="8" name="Rectangle 7">
            <a:extLst>
              <a:ext uri="{FF2B5EF4-FFF2-40B4-BE49-F238E27FC236}">
                <a16:creationId xmlns:a16="http://schemas.microsoft.com/office/drawing/2014/main" id="{B600B395-90AA-4C13-9D7E-F00D2FDC1B7C}"/>
              </a:ext>
            </a:extLst>
          </p:cNvPr>
          <p:cNvSpPr/>
          <p:nvPr/>
        </p:nvSpPr>
        <p:spPr>
          <a:xfrm>
            <a:off x="1100945" y="1674163"/>
            <a:ext cx="3583032" cy="369332"/>
          </a:xfrm>
          <a:prstGeom prst="rect">
            <a:avLst/>
          </a:prstGeom>
        </p:spPr>
        <p:txBody>
          <a:bodyPr wrap="none">
            <a:spAutoFit/>
          </a:bodyPr>
          <a:lstStyle/>
          <a:p>
            <a:r>
              <a:rPr lang="en-US" dirty="0">
                <a:latin typeface="Arial" panose="020B0604020202020204" pitchFamily="34" charset="0"/>
                <a:cs typeface="Arial" panose="020B0604020202020204" pitchFamily="34" charset="0"/>
                <a:sym typeface="Symbol" panose="05050102010706020507" pitchFamily="18" charset="2"/>
              </a:rPr>
              <a:t></a:t>
            </a:r>
            <a:r>
              <a:rPr lang="en-US" baseline="-25000" dirty="0" err="1">
                <a:latin typeface="Arial" panose="020B0604020202020204" pitchFamily="34" charset="0"/>
                <a:cs typeface="Arial" panose="020B0604020202020204" pitchFamily="34" charset="0"/>
                <a:sym typeface="Symbol" panose="05050102010706020507" pitchFamily="18" charset="2"/>
              </a:rPr>
              <a:t>c</a:t>
            </a:r>
            <a:r>
              <a:rPr lang="en-US" i="1" dirty="0" err="1">
                <a:latin typeface="Arial" panose="020B0604020202020204" pitchFamily="34" charset="0"/>
                <a:cs typeface="Arial" panose="020B0604020202020204" pitchFamily="34" charset="0"/>
                <a:sym typeface="Symbol" panose="05050102010706020507" pitchFamily="18" charset="2"/>
              </a:rPr>
              <a:t>H</a:t>
            </a:r>
            <a:r>
              <a:rPr lang="en-US" i="1" dirty="0">
                <a:latin typeface="Arial" panose="020B0604020202020204" pitchFamily="34" charset="0"/>
                <a:cs typeface="Arial" panose="020B0604020202020204" pitchFamily="34" charset="0"/>
                <a:sym typeface="Symbol" panose="05050102010706020507" pitchFamily="18" charset="2"/>
              </a:rPr>
              <a:t> </a:t>
            </a:r>
            <a:r>
              <a:rPr lang="az-Cyrl-AZ" baseline="30000" dirty="0">
                <a:latin typeface="Arial" panose="020B0604020202020204" pitchFamily="34" charset="0"/>
                <a:cs typeface="Arial" panose="020B0604020202020204" pitchFamily="34" charset="0"/>
                <a:sym typeface="Symbol" panose="05050102010706020507" pitchFamily="18" charset="2"/>
              </a:rPr>
              <a:t>Ө</a:t>
            </a:r>
            <a:r>
              <a:rPr lang="en-US" dirty="0">
                <a:latin typeface="Arial" panose="020B0604020202020204" pitchFamily="34" charset="0"/>
                <a:cs typeface="Arial" panose="020B0604020202020204" pitchFamily="34" charset="0"/>
                <a:sym typeface="Symbol" panose="05050102010706020507" pitchFamily="18" charset="2"/>
              </a:rPr>
              <a:t> for </a:t>
            </a:r>
            <a:r>
              <a:rPr lang="en-US" dirty="0">
                <a:latin typeface="Arial" panose="020B0604020202020204" pitchFamily="34" charset="0"/>
                <a:cs typeface="Arial" panose="020B0604020202020204" pitchFamily="34" charset="0"/>
              </a:rPr>
              <a:t>this reaction is given by</a:t>
            </a:r>
            <a:endParaRPr lang="en-US" dirty="0"/>
          </a:p>
        </p:txBody>
      </p:sp>
      <p:sp>
        <p:nvSpPr>
          <p:cNvPr id="9" name="Rectangle 8">
            <a:extLst>
              <a:ext uri="{FF2B5EF4-FFF2-40B4-BE49-F238E27FC236}">
                <a16:creationId xmlns:a16="http://schemas.microsoft.com/office/drawing/2014/main" id="{7AEB888C-5CC9-4F7F-9982-D31CF48722FC}"/>
              </a:ext>
            </a:extLst>
          </p:cNvPr>
          <p:cNvSpPr/>
          <p:nvPr/>
        </p:nvSpPr>
        <p:spPr>
          <a:xfrm>
            <a:off x="5712123" y="1339175"/>
            <a:ext cx="1463862" cy="338554"/>
          </a:xfrm>
          <a:prstGeom prst="rect">
            <a:avLst/>
          </a:prstGeom>
        </p:spPr>
        <p:txBody>
          <a:bodyPr wrap="none">
            <a:spAutoFit/>
          </a:bodyPr>
          <a:lstStyle/>
          <a:p>
            <a:r>
              <a:rPr lang="en-US" sz="1600" dirty="0">
                <a:latin typeface="Arial" panose="020B0604020202020204" pitchFamily="34" charset="0"/>
                <a:cs typeface="Arial" panose="020B0604020202020204" pitchFamily="34" charset="0"/>
                <a:sym typeface="Symbol" panose="05050102010706020507" pitchFamily="18" charset="2"/>
              </a:rPr>
              <a:t></a:t>
            </a:r>
            <a:r>
              <a:rPr lang="en-US" sz="1600" baseline="-25000" dirty="0" err="1">
                <a:latin typeface="Arial" panose="020B0604020202020204" pitchFamily="34" charset="0"/>
                <a:cs typeface="Arial" panose="020B0604020202020204" pitchFamily="34" charset="0"/>
                <a:sym typeface="Symbol" panose="05050102010706020507" pitchFamily="18" charset="2"/>
              </a:rPr>
              <a:t>r</a:t>
            </a:r>
            <a:r>
              <a:rPr lang="en-US" sz="1600" i="1" dirty="0" err="1">
                <a:latin typeface="Arial" panose="020B0604020202020204" pitchFamily="34" charset="0"/>
                <a:cs typeface="Arial" panose="020B0604020202020204" pitchFamily="34" charset="0"/>
                <a:sym typeface="Symbol" panose="05050102010706020507" pitchFamily="18" charset="2"/>
              </a:rPr>
              <a:t>H</a:t>
            </a:r>
            <a:r>
              <a:rPr lang="en-US" sz="1600" i="1" dirty="0">
                <a:latin typeface="Arial" panose="020B0604020202020204" pitchFamily="34" charset="0"/>
                <a:cs typeface="Arial" panose="020B0604020202020204" pitchFamily="34" charset="0"/>
                <a:sym typeface="Symbol" panose="05050102010706020507" pitchFamily="18" charset="2"/>
              </a:rPr>
              <a:t> </a:t>
            </a:r>
            <a:r>
              <a:rPr lang="az-Cyrl-AZ" sz="1600" baseline="30000" dirty="0">
                <a:latin typeface="Arial" panose="020B0604020202020204" pitchFamily="34" charset="0"/>
                <a:cs typeface="Arial" panose="020B0604020202020204" pitchFamily="34" charset="0"/>
                <a:sym typeface="Symbol" panose="05050102010706020507" pitchFamily="18" charset="2"/>
              </a:rPr>
              <a:t>Ө</a:t>
            </a:r>
            <a:r>
              <a:rPr lang="en-US" sz="1600" dirty="0">
                <a:latin typeface="Arial" panose="020B0604020202020204" pitchFamily="34" charset="0"/>
                <a:cs typeface="Arial" panose="020B0604020202020204" pitchFamily="34" charset="0"/>
                <a:sym typeface="Symbol" panose="05050102010706020507" pitchFamily="18" charset="2"/>
              </a:rPr>
              <a:t> = </a:t>
            </a:r>
            <a:r>
              <a:rPr lang="en-US" sz="1600" baseline="-25000" dirty="0" err="1">
                <a:latin typeface="Arial" panose="020B0604020202020204" pitchFamily="34" charset="0"/>
                <a:cs typeface="Arial" panose="020B0604020202020204" pitchFamily="34" charset="0"/>
                <a:sym typeface="Symbol" panose="05050102010706020507" pitchFamily="18" charset="2"/>
              </a:rPr>
              <a:t>c</a:t>
            </a:r>
            <a:r>
              <a:rPr lang="en-US" sz="1600" i="1" dirty="0" err="1">
                <a:latin typeface="Arial" panose="020B0604020202020204" pitchFamily="34" charset="0"/>
                <a:cs typeface="Arial" panose="020B0604020202020204" pitchFamily="34" charset="0"/>
                <a:sym typeface="Symbol" panose="05050102010706020507" pitchFamily="18" charset="2"/>
              </a:rPr>
              <a:t>H</a:t>
            </a:r>
            <a:r>
              <a:rPr lang="en-US" sz="1600" i="1" dirty="0">
                <a:latin typeface="Arial" panose="020B0604020202020204" pitchFamily="34" charset="0"/>
                <a:cs typeface="Arial" panose="020B0604020202020204" pitchFamily="34" charset="0"/>
                <a:sym typeface="Symbol" panose="05050102010706020507" pitchFamily="18" charset="2"/>
              </a:rPr>
              <a:t> </a:t>
            </a:r>
            <a:r>
              <a:rPr lang="az-Cyrl-AZ" sz="1600" baseline="30000" dirty="0">
                <a:latin typeface="Arial" panose="020B0604020202020204" pitchFamily="34" charset="0"/>
                <a:cs typeface="Arial" panose="020B0604020202020204" pitchFamily="34" charset="0"/>
                <a:sym typeface="Symbol" panose="05050102010706020507" pitchFamily="18" charset="2"/>
              </a:rPr>
              <a:t>Ө</a:t>
            </a:r>
            <a:r>
              <a:rPr lang="en-US" sz="1600" dirty="0">
                <a:latin typeface="Arial" panose="020B0604020202020204" pitchFamily="34" charset="0"/>
                <a:cs typeface="Arial" panose="020B0604020202020204" pitchFamily="34" charset="0"/>
                <a:sym typeface="Symbol" panose="05050102010706020507" pitchFamily="18" charset="2"/>
              </a:rPr>
              <a:t> </a:t>
            </a:r>
            <a:endParaRPr lang="en-US" sz="1600" dirty="0"/>
          </a:p>
        </p:txBody>
      </p:sp>
    </p:spTree>
    <p:extLst>
      <p:ext uri="{BB962C8B-B14F-4D97-AF65-F5344CB8AC3E}">
        <p14:creationId xmlns:p14="http://schemas.microsoft.com/office/powerpoint/2010/main" val="190408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86AAFB-F183-4CC2-B58E-CFB16D60021C}"/>
              </a:ext>
            </a:extLst>
          </p:cNvPr>
          <p:cNvSpPr/>
          <p:nvPr/>
        </p:nvSpPr>
        <p:spPr>
          <a:xfrm>
            <a:off x="270294" y="138348"/>
            <a:ext cx="7709140"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The temperature dependence of reaction enthalpies</a:t>
            </a:r>
          </a:p>
        </p:txBody>
      </p:sp>
      <p:grpSp>
        <p:nvGrpSpPr>
          <p:cNvPr id="3" name="Group 2">
            <a:extLst>
              <a:ext uri="{FF2B5EF4-FFF2-40B4-BE49-F238E27FC236}">
                <a16:creationId xmlns:a16="http://schemas.microsoft.com/office/drawing/2014/main" id="{CEAC0AD4-F12A-40A2-A99B-B67B0CACA6EA}"/>
              </a:ext>
            </a:extLst>
          </p:cNvPr>
          <p:cNvGrpSpPr/>
          <p:nvPr/>
        </p:nvGrpSpPr>
        <p:grpSpPr>
          <a:xfrm>
            <a:off x="626171" y="921564"/>
            <a:ext cx="4178742" cy="2442738"/>
            <a:chOff x="1" y="0"/>
            <a:chExt cx="2831083" cy="1748968"/>
          </a:xfrm>
        </p:grpSpPr>
        <p:sp>
          <p:nvSpPr>
            <p:cNvPr id="4" name="Shape 15305">
              <a:extLst>
                <a:ext uri="{FF2B5EF4-FFF2-40B4-BE49-F238E27FC236}">
                  <a16:creationId xmlns:a16="http://schemas.microsoft.com/office/drawing/2014/main" id="{8139BE4F-7815-40B1-92EB-3FECCCFCD87F}"/>
                </a:ext>
              </a:extLst>
            </p:cNvPr>
            <p:cNvSpPr/>
            <p:nvPr/>
          </p:nvSpPr>
          <p:spPr>
            <a:xfrm>
              <a:off x="147980" y="0"/>
              <a:ext cx="2683104" cy="1555102"/>
            </a:xfrm>
            <a:custGeom>
              <a:avLst/>
              <a:gdLst/>
              <a:ahLst/>
              <a:cxnLst/>
              <a:rect l="0" t="0" r="0" b="0"/>
              <a:pathLst>
                <a:path w="2683104" h="1555102">
                  <a:moveTo>
                    <a:pt x="0" y="0"/>
                  </a:moveTo>
                  <a:lnTo>
                    <a:pt x="0" y="1555102"/>
                  </a:lnTo>
                  <a:lnTo>
                    <a:pt x="2683104" y="1555102"/>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5" name="Shape 15306">
              <a:extLst>
                <a:ext uri="{FF2B5EF4-FFF2-40B4-BE49-F238E27FC236}">
                  <a16:creationId xmlns:a16="http://schemas.microsoft.com/office/drawing/2014/main" id="{61E31875-97A7-4656-B99A-E3CFA90C16DF}"/>
                </a:ext>
              </a:extLst>
            </p:cNvPr>
            <p:cNvSpPr/>
            <p:nvPr/>
          </p:nvSpPr>
          <p:spPr>
            <a:xfrm>
              <a:off x="147980" y="0"/>
              <a:ext cx="2357221" cy="1030770"/>
            </a:xfrm>
            <a:custGeom>
              <a:avLst/>
              <a:gdLst/>
              <a:ahLst/>
              <a:cxnLst/>
              <a:rect l="0" t="0" r="0" b="0"/>
              <a:pathLst>
                <a:path w="2357221" h="1030770">
                  <a:moveTo>
                    <a:pt x="0" y="1030770"/>
                  </a:moveTo>
                  <a:cubicBezTo>
                    <a:pt x="428054" y="957466"/>
                    <a:pt x="1800631" y="626732"/>
                    <a:pt x="2357221" y="0"/>
                  </a:cubicBezTo>
                </a:path>
              </a:pathLst>
            </a:custGeom>
            <a:ln w="6261" cap="flat">
              <a:miter lim="100000"/>
            </a:ln>
          </p:spPr>
          <p:style>
            <a:lnRef idx="1">
              <a:srgbClr val="24587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6" name="Shape 15307">
              <a:extLst>
                <a:ext uri="{FF2B5EF4-FFF2-40B4-BE49-F238E27FC236}">
                  <a16:creationId xmlns:a16="http://schemas.microsoft.com/office/drawing/2014/main" id="{8A74D479-846D-4D6F-9B5B-11AC7A572C24}"/>
                </a:ext>
              </a:extLst>
            </p:cNvPr>
            <p:cNvSpPr/>
            <p:nvPr/>
          </p:nvSpPr>
          <p:spPr>
            <a:xfrm>
              <a:off x="147980" y="712343"/>
              <a:ext cx="2683104" cy="550901"/>
            </a:xfrm>
            <a:custGeom>
              <a:avLst/>
              <a:gdLst/>
              <a:ahLst/>
              <a:cxnLst/>
              <a:rect l="0" t="0" r="0" b="0"/>
              <a:pathLst>
                <a:path w="2683104" h="550901">
                  <a:moveTo>
                    <a:pt x="0" y="550901"/>
                  </a:moveTo>
                  <a:cubicBezTo>
                    <a:pt x="1383906" y="351269"/>
                    <a:pt x="2094750" y="174371"/>
                    <a:pt x="2683104" y="0"/>
                  </a:cubicBez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7" name="Shape 15308">
              <a:extLst>
                <a:ext uri="{FF2B5EF4-FFF2-40B4-BE49-F238E27FC236}">
                  <a16:creationId xmlns:a16="http://schemas.microsoft.com/office/drawing/2014/main" id="{C7CC571B-9841-427E-90E0-0CA6A519399F}"/>
                </a:ext>
              </a:extLst>
            </p:cNvPr>
            <p:cNvSpPr/>
            <p:nvPr/>
          </p:nvSpPr>
          <p:spPr>
            <a:xfrm>
              <a:off x="914387" y="869024"/>
              <a:ext cx="0" cy="274917"/>
            </a:xfrm>
            <a:custGeom>
              <a:avLst/>
              <a:gdLst/>
              <a:ahLst/>
              <a:cxnLst/>
              <a:rect l="0" t="0" r="0" b="0"/>
              <a:pathLst>
                <a:path h="274917">
                  <a:moveTo>
                    <a:pt x="0" y="274917"/>
                  </a:moveTo>
                  <a:lnTo>
                    <a:pt x="0" y="0"/>
                  </a:lnTo>
                </a:path>
              </a:pathLst>
            </a:custGeom>
            <a:ln w="5004"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8" name="Shape 15309">
              <a:extLst>
                <a:ext uri="{FF2B5EF4-FFF2-40B4-BE49-F238E27FC236}">
                  <a16:creationId xmlns:a16="http://schemas.microsoft.com/office/drawing/2014/main" id="{EEC07EE7-2FEA-48CF-8040-C0BEC08BC630}"/>
                </a:ext>
              </a:extLst>
            </p:cNvPr>
            <p:cNvSpPr/>
            <p:nvPr/>
          </p:nvSpPr>
          <p:spPr>
            <a:xfrm>
              <a:off x="890575" y="838797"/>
              <a:ext cx="47625" cy="42811"/>
            </a:xfrm>
            <a:custGeom>
              <a:avLst/>
              <a:gdLst/>
              <a:ahLst/>
              <a:cxnLst/>
              <a:rect l="0" t="0" r="0" b="0"/>
              <a:pathLst>
                <a:path w="47625" h="42811">
                  <a:moveTo>
                    <a:pt x="23813" y="0"/>
                  </a:moveTo>
                  <a:cubicBezTo>
                    <a:pt x="29083" y="14224"/>
                    <a:pt x="38100" y="31864"/>
                    <a:pt x="47625" y="42811"/>
                  </a:cubicBezTo>
                  <a:lnTo>
                    <a:pt x="23813" y="34189"/>
                  </a:lnTo>
                  <a:lnTo>
                    <a:pt x="0" y="42811"/>
                  </a:lnTo>
                  <a:cubicBezTo>
                    <a:pt x="9525" y="31864"/>
                    <a:pt x="18542" y="14224"/>
                    <a:pt x="23813" y="0"/>
                  </a:cubicBez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9" name="Shape 15310">
              <a:extLst>
                <a:ext uri="{FF2B5EF4-FFF2-40B4-BE49-F238E27FC236}">
                  <a16:creationId xmlns:a16="http://schemas.microsoft.com/office/drawing/2014/main" id="{AD20132C-99F2-4B4B-91C1-C63640479D5A}"/>
                </a:ext>
              </a:extLst>
            </p:cNvPr>
            <p:cNvSpPr/>
            <p:nvPr/>
          </p:nvSpPr>
          <p:spPr>
            <a:xfrm>
              <a:off x="2269960" y="232181"/>
              <a:ext cx="0" cy="636295"/>
            </a:xfrm>
            <a:custGeom>
              <a:avLst/>
              <a:gdLst/>
              <a:ahLst/>
              <a:cxnLst/>
              <a:rect l="0" t="0" r="0" b="0"/>
              <a:pathLst>
                <a:path h="636295">
                  <a:moveTo>
                    <a:pt x="0" y="636295"/>
                  </a:moveTo>
                  <a:lnTo>
                    <a:pt x="0" y="0"/>
                  </a:lnTo>
                </a:path>
              </a:pathLst>
            </a:custGeom>
            <a:ln w="5004"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0" name="Shape 15311">
              <a:extLst>
                <a:ext uri="{FF2B5EF4-FFF2-40B4-BE49-F238E27FC236}">
                  <a16:creationId xmlns:a16="http://schemas.microsoft.com/office/drawing/2014/main" id="{21BAE5A5-7204-48A7-B942-14453DAF7076}"/>
                </a:ext>
              </a:extLst>
            </p:cNvPr>
            <p:cNvSpPr/>
            <p:nvPr/>
          </p:nvSpPr>
          <p:spPr>
            <a:xfrm>
              <a:off x="2246148" y="201956"/>
              <a:ext cx="47638" cy="42811"/>
            </a:xfrm>
            <a:custGeom>
              <a:avLst/>
              <a:gdLst/>
              <a:ahLst/>
              <a:cxnLst/>
              <a:rect l="0" t="0" r="0" b="0"/>
              <a:pathLst>
                <a:path w="47638" h="42811">
                  <a:moveTo>
                    <a:pt x="23813" y="0"/>
                  </a:moveTo>
                  <a:cubicBezTo>
                    <a:pt x="29096" y="14224"/>
                    <a:pt x="38100" y="31864"/>
                    <a:pt x="47638" y="42811"/>
                  </a:cubicBezTo>
                  <a:lnTo>
                    <a:pt x="23813" y="34201"/>
                  </a:lnTo>
                  <a:lnTo>
                    <a:pt x="0" y="42811"/>
                  </a:lnTo>
                  <a:cubicBezTo>
                    <a:pt x="9538" y="31864"/>
                    <a:pt x="18555" y="14224"/>
                    <a:pt x="23813" y="0"/>
                  </a:cubicBez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1" name="Shape 15312">
              <a:extLst>
                <a:ext uri="{FF2B5EF4-FFF2-40B4-BE49-F238E27FC236}">
                  <a16:creationId xmlns:a16="http://schemas.microsoft.com/office/drawing/2014/main" id="{6F7C00CF-A9D8-4064-830F-165B1576D2BA}"/>
                </a:ext>
              </a:extLst>
            </p:cNvPr>
            <p:cNvSpPr/>
            <p:nvPr/>
          </p:nvSpPr>
          <p:spPr>
            <a:xfrm>
              <a:off x="914387" y="1143940"/>
              <a:ext cx="0" cy="411163"/>
            </a:xfrm>
            <a:custGeom>
              <a:avLst/>
              <a:gdLst/>
              <a:ahLst/>
              <a:cxnLst/>
              <a:rect l="0" t="0" r="0" b="0"/>
              <a:pathLst>
                <a:path h="411163">
                  <a:moveTo>
                    <a:pt x="0" y="0"/>
                  </a:moveTo>
                  <a:lnTo>
                    <a:pt x="0" y="411163"/>
                  </a:lnTo>
                </a:path>
              </a:pathLst>
            </a:custGeom>
            <a:ln w="5004" cap="rnd">
              <a:custDash>
                <a:ds d="1" sp="98585"/>
              </a:custDash>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2" name="Shape 15313">
              <a:extLst>
                <a:ext uri="{FF2B5EF4-FFF2-40B4-BE49-F238E27FC236}">
                  <a16:creationId xmlns:a16="http://schemas.microsoft.com/office/drawing/2014/main" id="{255E6D6F-4637-43B7-84FE-1FE9DBDE356E}"/>
                </a:ext>
              </a:extLst>
            </p:cNvPr>
            <p:cNvSpPr/>
            <p:nvPr/>
          </p:nvSpPr>
          <p:spPr>
            <a:xfrm>
              <a:off x="2269960" y="868476"/>
              <a:ext cx="0" cy="686626"/>
            </a:xfrm>
            <a:custGeom>
              <a:avLst/>
              <a:gdLst/>
              <a:ahLst/>
              <a:cxnLst/>
              <a:rect l="0" t="0" r="0" b="0"/>
              <a:pathLst>
                <a:path h="686626">
                  <a:moveTo>
                    <a:pt x="0" y="0"/>
                  </a:moveTo>
                  <a:lnTo>
                    <a:pt x="0" y="686626"/>
                  </a:lnTo>
                </a:path>
              </a:pathLst>
            </a:custGeom>
            <a:ln w="5004" cap="rnd">
              <a:custDash>
                <a:ds d="1" sp="98585"/>
              </a:custDash>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69FACF92-E9AD-43F7-BD67-180EC14E7F0B}"/>
                </a:ext>
              </a:extLst>
            </p:cNvPr>
            <p:cNvSpPr/>
            <p:nvPr/>
          </p:nvSpPr>
          <p:spPr>
            <a:xfrm>
              <a:off x="1784539" y="1005282"/>
              <a:ext cx="611714"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Reactants</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57CC2AC2-C1AE-4AF0-BB09-9A0D581E2DC6}"/>
                </a:ext>
              </a:extLst>
            </p:cNvPr>
            <p:cNvSpPr/>
            <p:nvPr/>
          </p:nvSpPr>
          <p:spPr>
            <a:xfrm>
              <a:off x="1190075" y="493753"/>
              <a:ext cx="552313"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Products</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C5F5928C-BAD4-4533-A5D4-B53D495FC422}"/>
                </a:ext>
              </a:extLst>
            </p:cNvPr>
            <p:cNvSpPr/>
            <p:nvPr/>
          </p:nvSpPr>
          <p:spPr>
            <a:xfrm>
              <a:off x="924034" y="918542"/>
              <a:ext cx="8152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Δ</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FE9823B-7758-49DB-B1F9-61D20E735D20}"/>
                </a:ext>
              </a:extLst>
            </p:cNvPr>
            <p:cNvSpPr/>
            <p:nvPr/>
          </p:nvSpPr>
          <p:spPr>
            <a:xfrm>
              <a:off x="985289" y="1007798"/>
              <a:ext cx="30212" cy="73160"/>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r</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DA2585CE-C5A6-4AC4-985E-35341CEA31AD}"/>
                </a:ext>
              </a:extLst>
            </p:cNvPr>
            <p:cNvSpPr/>
            <p:nvPr/>
          </p:nvSpPr>
          <p:spPr>
            <a:xfrm>
              <a:off x="1007996" y="942035"/>
              <a:ext cx="96182"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CFB43291-9E7A-4AE3-B205-3AD0062DBBAA}"/>
                </a:ext>
              </a:extLst>
            </p:cNvPr>
            <p:cNvSpPr/>
            <p:nvPr/>
          </p:nvSpPr>
          <p:spPr>
            <a:xfrm>
              <a:off x="1086330" y="929360"/>
              <a:ext cx="60613" cy="100578"/>
            </a:xfrm>
            <a:prstGeom prst="rect">
              <a:avLst/>
            </a:prstGeom>
            <a:ln>
              <a:noFill/>
            </a:ln>
          </p:spPr>
          <p:txBody>
            <a:bodyPr vert="horz" lIns="0" tIns="0" rIns="0" bIns="0" rtlCol="0">
              <a:noAutofit/>
            </a:bodyPr>
            <a:lstStyle/>
            <a:p>
              <a:pPr>
                <a:lnSpc>
                  <a:spcPct val="107000"/>
                </a:lnSpc>
                <a:spcAft>
                  <a:spcPts val="800"/>
                </a:spcAft>
              </a:pPr>
              <a:r>
                <a:rPr lang="en-US" sz="4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39447D4E-E5CF-4A05-BA0D-8E90CDFBBDCC}"/>
                </a:ext>
              </a:extLst>
            </p:cNvPr>
            <p:cNvSpPr/>
            <p:nvPr/>
          </p:nvSpPr>
          <p:spPr>
            <a:xfrm>
              <a:off x="1131898" y="942035"/>
              <a:ext cx="44361"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A287ABF5-ED86-4E21-9DFE-851849313E48}"/>
                </a:ext>
              </a:extLst>
            </p:cNvPr>
            <p:cNvSpPr/>
            <p:nvPr/>
          </p:nvSpPr>
          <p:spPr>
            <a:xfrm>
              <a:off x="1165252" y="942035"/>
              <a:ext cx="81395"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A7E593D9-9020-444B-8388-48F7331F5D3F}"/>
                </a:ext>
              </a:extLst>
            </p:cNvPr>
            <p:cNvSpPr/>
            <p:nvPr/>
          </p:nvSpPr>
          <p:spPr>
            <a:xfrm>
              <a:off x="1226449" y="1007798"/>
              <a:ext cx="43182" cy="73160"/>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1</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E26C2A76-A609-4722-9412-E346FF9E233A}"/>
                </a:ext>
              </a:extLst>
            </p:cNvPr>
            <p:cNvSpPr/>
            <p:nvPr/>
          </p:nvSpPr>
          <p:spPr>
            <a:xfrm>
              <a:off x="1258923" y="942035"/>
              <a:ext cx="44361"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576DCEFE-1D0D-446F-B61D-5FFF94D85C71}"/>
                </a:ext>
              </a:extLst>
            </p:cNvPr>
            <p:cNvSpPr/>
            <p:nvPr/>
          </p:nvSpPr>
          <p:spPr>
            <a:xfrm>
              <a:off x="2291096" y="453142"/>
              <a:ext cx="8152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Δ</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B786B117-0048-4E69-8686-9ADBEDCB7C2C}"/>
                </a:ext>
              </a:extLst>
            </p:cNvPr>
            <p:cNvSpPr/>
            <p:nvPr/>
          </p:nvSpPr>
          <p:spPr>
            <a:xfrm>
              <a:off x="2352395" y="542341"/>
              <a:ext cx="30212" cy="73161"/>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r</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17C958F7-3177-4E4E-A925-F26B1D3ED25F}"/>
                </a:ext>
              </a:extLst>
            </p:cNvPr>
            <p:cNvSpPr/>
            <p:nvPr/>
          </p:nvSpPr>
          <p:spPr>
            <a:xfrm>
              <a:off x="2375116" y="476579"/>
              <a:ext cx="96182"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FCE62731-0BC2-408B-8FE5-667376353F02}"/>
                </a:ext>
              </a:extLst>
            </p:cNvPr>
            <p:cNvSpPr/>
            <p:nvPr/>
          </p:nvSpPr>
          <p:spPr>
            <a:xfrm>
              <a:off x="2453436" y="463903"/>
              <a:ext cx="60613" cy="100578"/>
            </a:xfrm>
            <a:prstGeom prst="rect">
              <a:avLst/>
            </a:prstGeom>
            <a:ln>
              <a:noFill/>
            </a:ln>
          </p:spPr>
          <p:txBody>
            <a:bodyPr vert="horz" lIns="0" tIns="0" rIns="0" bIns="0" rtlCol="0">
              <a:noAutofit/>
            </a:bodyPr>
            <a:lstStyle/>
            <a:p>
              <a:pPr>
                <a:lnSpc>
                  <a:spcPct val="107000"/>
                </a:lnSpc>
                <a:spcAft>
                  <a:spcPts val="800"/>
                </a:spcAft>
              </a:pPr>
              <a:r>
                <a:rPr lang="en-US" sz="4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D0B1C3CE-8454-4CCB-8EEF-A999283CF51D}"/>
                </a:ext>
              </a:extLst>
            </p:cNvPr>
            <p:cNvSpPr/>
            <p:nvPr/>
          </p:nvSpPr>
          <p:spPr>
            <a:xfrm>
              <a:off x="2499004" y="476579"/>
              <a:ext cx="44361"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2C5C63C6-73BF-46E8-BABD-F21D7834E5B7}"/>
                </a:ext>
              </a:extLst>
            </p:cNvPr>
            <p:cNvSpPr/>
            <p:nvPr/>
          </p:nvSpPr>
          <p:spPr>
            <a:xfrm>
              <a:off x="2532358" y="476579"/>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74DA9FC9-AA77-4FEB-B30E-07E4DB187A2B}"/>
                </a:ext>
              </a:extLst>
            </p:cNvPr>
            <p:cNvSpPr/>
            <p:nvPr/>
          </p:nvSpPr>
          <p:spPr>
            <a:xfrm>
              <a:off x="2593568" y="542341"/>
              <a:ext cx="43182" cy="73161"/>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2</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0A24C7CC-89F6-4592-AB7A-E3FC5E024A85}"/>
                </a:ext>
              </a:extLst>
            </p:cNvPr>
            <p:cNvSpPr/>
            <p:nvPr/>
          </p:nvSpPr>
          <p:spPr>
            <a:xfrm>
              <a:off x="2626017" y="476579"/>
              <a:ext cx="44361"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E3A0AEDA-A2E5-4C51-A967-F7FCD79C249D}"/>
                </a:ext>
              </a:extLst>
            </p:cNvPr>
            <p:cNvSpPr/>
            <p:nvPr/>
          </p:nvSpPr>
          <p:spPr>
            <a:xfrm>
              <a:off x="1146084" y="1631321"/>
              <a:ext cx="818406" cy="117647"/>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Arial" panose="020B0604020202020204" pitchFamily="34" charset="0"/>
                  <a:ea typeface="Calibri" panose="020F0502020204030204" pitchFamily="34" charset="0"/>
                  <a:cs typeface="Arial" panose="020B0604020202020204" pitchFamily="34" charset="0"/>
                </a:rPr>
                <a:t>Temperature,</a:t>
              </a:r>
              <a:r>
                <a:rPr lang="en-US" sz="75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915C72E7-85B9-4BBD-97FC-B66113BC69D4}"/>
                </a:ext>
              </a:extLst>
            </p:cNvPr>
            <p:cNvSpPr/>
            <p:nvPr/>
          </p:nvSpPr>
          <p:spPr>
            <a:xfrm>
              <a:off x="1761427" y="1631321"/>
              <a:ext cx="76308" cy="117647"/>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174FF2CB-E6BD-4142-8200-FC48CC58CCFF}"/>
                </a:ext>
              </a:extLst>
            </p:cNvPr>
            <p:cNvSpPr/>
            <p:nvPr/>
          </p:nvSpPr>
          <p:spPr>
            <a:xfrm rot="-5399999">
              <a:off x="-215310" y="700684"/>
              <a:ext cx="548269" cy="117647"/>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Arial" panose="020B0604020202020204" pitchFamily="34" charset="0"/>
                  <a:ea typeface="Calibri" panose="020F0502020204030204" pitchFamily="34" charset="0"/>
                  <a:cs typeface="Arial" panose="020B0604020202020204" pitchFamily="34" charset="0"/>
                </a:rPr>
                <a:t>Enthalpy,</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49280769-63B6-4E8C-AD12-132FA139188D}"/>
                </a:ext>
              </a:extLst>
            </p:cNvPr>
            <p:cNvSpPr/>
            <p:nvPr/>
          </p:nvSpPr>
          <p:spPr>
            <a:xfrm rot="-5399999">
              <a:off x="-3608" y="500153"/>
              <a:ext cx="124866" cy="117646"/>
            </a:xfrm>
            <a:prstGeom prst="rect">
              <a:avLst/>
            </a:prstGeom>
            <a:ln>
              <a:noFill/>
            </a:ln>
          </p:spPr>
          <p:txBody>
            <a:bodyPr vert="horz" lIns="0" tIns="0" rIns="0" bIns="0" rtlCol="0">
              <a:noAutofit/>
            </a:bodyPr>
            <a:lstStyle/>
            <a:p>
              <a:pPr>
                <a:lnSpc>
                  <a:spcPct val="107000"/>
                </a:lnSpc>
                <a:spcAft>
                  <a:spcPts val="800"/>
                </a:spcAft>
              </a:pPr>
              <a:r>
                <a:rPr lang="en-US" sz="750" i="1" spc="-165">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1BF41F50-4691-4118-BCC0-E33397A117CA}"/>
                </a:ext>
              </a:extLst>
            </p:cNvPr>
            <p:cNvSpPr/>
            <p:nvPr/>
          </p:nvSpPr>
          <p:spPr>
            <a:xfrm>
              <a:off x="867521" y="1571734"/>
              <a:ext cx="76308" cy="117646"/>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A268548A-2E6A-4C01-B9F8-52E3032D930C}"/>
                </a:ext>
              </a:extLst>
            </p:cNvPr>
            <p:cNvSpPr/>
            <p:nvPr/>
          </p:nvSpPr>
          <p:spPr>
            <a:xfrm>
              <a:off x="924887" y="1633400"/>
              <a:ext cx="40483" cy="68587"/>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1</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DC539226-A755-4E19-92C9-A11E6FEC791D}"/>
                </a:ext>
              </a:extLst>
            </p:cNvPr>
            <p:cNvSpPr/>
            <p:nvPr/>
          </p:nvSpPr>
          <p:spPr>
            <a:xfrm>
              <a:off x="2239556" y="1571734"/>
              <a:ext cx="76308" cy="117646"/>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181A8035-B042-4C07-94B0-5D77CCDDA495}"/>
                </a:ext>
              </a:extLst>
            </p:cNvPr>
            <p:cNvSpPr/>
            <p:nvPr/>
          </p:nvSpPr>
          <p:spPr>
            <a:xfrm>
              <a:off x="2296921" y="1633400"/>
              <a:ext cx="40483" cy="68587"/>
            </a:xfrm>
            <a:prstGeom prst="rect">
              <a:avLst/>
            </a:prstGeom>
            <a:ln>
              <a:noFill/>
            </a:ln>
          </p:spPr>
          <p:txBody>
            <a:bodyPr vert="horz" lIns="0" tIns="0" rIns="0" bIns="0" rtlCol="0">
              <a:noAutofit/>
            </a:bodyPr>
            <a:lstStyle/>
            <a:p>
              <a:pPr>
                <a:lnSpc>
                  <a:spcPct val="107000"/>
                </a:lnSpc>
                <a:spcAft>
                  <a:spcPts val="800"/>
                </a:spcAft>
              </a:pPr>
              <a:r>
                <a:rPr lang="en-US" sz="450">
                  <a:solidFill>
                    <a:srgbClr val="181717"/>
                  </a:solidFill>
                  <a:effectLst/>
                  <a:latin typeface="Arial" panose="020B0604020202020204" pitchFamily="34" charset="0"/>
                  <a:ea typeface="Calibri" panose="020F0502020204030204" pitchFamily="34" charset="0"/>
                  <a:cs typeface="Arial" panose="020B0604020202020204" pitchFamily="34" charset="0"/>
                </a:rPr>
                <a:t>2</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grpSp>
      <p:sp>
        <p:nvSpPr>
          <p:cNvPr id="39" name="Rectangle 38">
            <a:extLst>
              <a:ext uri="{FF2B5EF4-FFF2-40B4-BE49-F238E27FC236}">
                <a16:creationId xmlns:a16="http://schemas.microsoft.com/office/drawing/2014/main" id="{4E3A5F9A-B903-4310-A01A-4947B6943EF7}"/>
              </a:ext>
            </a:extLst>
          </p:cNvPr>
          <p:cNvSpPr/>
          <p:nvPr/>
        </p:nvSpPr>
        <p:spPr>
          <a:xfrm>
            <a:off x="770263" y="3442646"/>
            <a:ext cx="4155271" cy="1815882"/>
          </a:xfrm>
          <a:prstGeom prst="rect">
            <a:avLst/>
          </a:prstGeom>
        </p:spPr>
        <p:txBody>
          <a:bodyPr wrap="square">
            <a:spAutoFit/>
          </a:bodyPr>
          <a:lstStyle/>
          <a:p>
            <a:r>
              <a:rPr lang="en-US" sz="1400" dirty="0">
                <a:latin typeface="Arial" panose="020B0604020202020204" pitchFamily="34" charset="0"/>
                <a:cs typeface="Arial" panose="020B0604020202020204" pitchFamily="34" charset="0"/>
              </a:rPr>
              <a:t>When the temperature is increased, the enthalpy of the products and the reactants both increase, but may do so to different extents. In each case, the change in enthalpy depends on the heat capacities of the substances. The change in reaction enthalpy reflects the difference in the changes of the enthalpies of the products and reactants</a:t>
            </a:r>
          </a:p>
        </p:txBody>
      </p:sp>
      <p:sp>
        <p:nvSpPr>
          <p:cNvPr id="40" name="Rectangle 39">
            <a:extLst>
              <a:ext uri="{FF2B5EF4-FFF2-40B4-BE49-F238E27FC236}">
                <a16:creationId xmlns:a16="http://schemas.microsoft.com/office/drawing/2014/main" id="{DE245C5C-125A-4C08-ACFC-7FED3E53C4D6}"/>
              </a:ext>
            </a:extLst>
          </p:cNvPr>
          <p:cNvSpPr/>
          <p:nvPr/>
        </p:nvSpPr>
        <p:spPr>
          <a:xfrm>
            <a:off x="5725033" y="730410"/>
            <a:ext cx="2101857"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Since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p</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a:t>
            </a:r>
          </a:p>
        </p:txBody>
      </p:sp>
      <mc:AlternateContent xmlns:mc="http://schemas.openxmlformats.org/markup-compatibility/2006" xmlns:a14="http://schemas.microsoft.com/office/drawing/2010/main">
        <mc:Choice Requires="a14">
          <p:sp>
            <p:nvSpPr>
              <p:cNvPr id="41" name="TextBox 40">
                <a:extLst>
                  <a:ext uri="{FF2B5EF4-FFF2-40B4-BE49-F238E27FC236}">
                    <a16:creationId xmlns:a16="http://schemas.microsoft.com/office/drawing/2014/main" id="{7D7B80E5-5C26-41C9-8E05-1E1AA4D1C17B}"/>
                  </a:ext>
                </a:extLst>
              </p:cNvPr>
              <p:cNvSpPr txBox="1"/>
              <p:nvPr/>
            </p:nvSpPr>
            <p:spPr>
              <a:xfrm>
                <a:off x="5790655" y="1468688"/>
                <a:ext cx="2840906" cy="6555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𝐻</m:t>
                      </m:r>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2</m:t>
                          </m:r>
                        </m:e>
                      </m:d>
                      <m:r>
                        <a:rPr lang="en-US" b="0" i="1" smtClean="0">
                          <a:latin typeface="Cambria Math" panose="02040503050406030204" pitchFamily="18" charset="0"/>
                        </a:rPr>
                        <m:t>=</m:t>
                      </m:r>
                      <m:r>
                        <a:rPr lang="en-US" b="0" i="1" smtClean="0">
                          <a:latin typeface="Cambria Math" panose="02040503050406030204" pitchFamily="18" charset="0"/>
                        </a:rPr>
                        <m:t>𝐻</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1</m:t>
                          </m:r>
                        </m:e>
                      </m:d>
                      <m:r>
                        <a:rPr lang="en-US" b="0" i="1" smtClean="0">
                          <a:latin typeface="Cambria Math" panose="02040503050406030204" pitchFamily="18" charset="0"/>
                        </a:rPr>
                        <m:t>+</m:t>
                      </m:r>
                      <m:nary>
                        <m:naryPr>
                          <m:ctrlPr>
                            <a:rPr lang="en-US" b="0" i="1" smtClean="0">
                              <a:latin typeface="Cambria Math" panose="02040503050406030204" pitchFamily="18" charset="0"/>
                            </a:rPr>
                          </m:ctrlPr>
                        </m:naryPr>
                        <m:sub>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sub>
                        <m:sup>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sup>
                        <m:e>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𝑃</m:t>
                              </m:r>
                            </m:sub>
                          </m:sSub>
                          <m:r>
                            <a:rPr lang="en-US" b="0" i="1" smtClean="0">
                              <a:latin typeface="Cambria Math" panose="02040503050406030204" pitchFamily="18" charset="0"/>
                            </a:rPr>
                            <m:t>𝑑𝑇</m:t>
                          </m:r>
                        </m:e>
                      </m:nary>
                    </m:oMath>
                  </m:oMathPara>
                </a14:m>
                <a:endParaRPr lang="en-US" dirty="0"/>
              </a:p>
            </p:txBody>
          </p:sp>
        </mc:Choice>
        <mc:Fallback xmlns="">
          <p:sp>
            <p:nvSpPr>
              <p:cNvPr id="41" name="TextBox 40">
                <a:extLst>
                  <a:ext uri="{FF2B5EF4-FFF2-40B4-BE49-F238E27FC236}">
                    <a16:creationId xmlns:a16="http://schemas.microsoft.com/office/drawing/2014/main" id="{7D7B80E5-5C26-41C9-8E05-1E1AA4D1C17B}"/>
                  </a:ext>
                </a:extLst>
              </p:cNvPr>
              <p:cNvSpPr txBox="1">
                <a:spLocks noRot="1" noChangeAspect="1" noMove="1" noResize="1" noEditPoints="1" noAdjustHandles="1" noChangeArrowheads="1" noChangeShapeType="1" noTextEdit="1"/>
              </p:cNvSpPr>
              <p:nvPr/>
            </p:nvSpPr>
            <p:spPr>
              <a:xfrm>
                <a:off x="5790655" y="1468688"/>
                <a:ext cx="2840906" cy="655500"/>
              </a:xfrm>
              <a:prstGeom prst="rect">
                <a:avLst/>
              </a:prstGeom>
              <a:blipFill>
                <a:blip r:embed="rId2"/>
                <a:stretch>
                  <a:fillRect/>
                </a:stretch>
              </a:blipFill>
            </p:spPr>
            <p:txBody>
              <a:bodyPr/>
              <a:lstStyle/>
              <a:p>
                <a:r>
                  <a:rPr lang="en-US">
                    <a:noFill/>
                  </a:rPr>
                  <a:t> </a:t>
                </a:r>
              </a:p>
            </p:txBody>
          </p:sp>
        </mc:Fallback>
      </mc:AlternateContent>
      <p:sp>
        <p:nvSpPr>
          <p:cNvPr id="42" name="Rectangle 41">
            <a:extLst>
              <a:ext uri="{FF2B5EF4-FFF2-40B4-BE49-F238E27FC236}">
                <a16:creationId xmlns:a16="http://schemas.microsoft.com/office/drawing/2014/main" id="{C015E29F-EADA-4835-9961-874E3180893A}"/>
              </a:ext>
            </a:extLst>
          </p:cNvPr>
          <p:cNvSpPr/>
          <p:nvPr/>
        </p:nvSpPr>
        <p:spPr>
          <a:xfrm>
            <a:off x="5725033" y="1203631"/>
            <a:ext cx="353173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Then for each substance Heated</a:t>
            </a:r>
          </a:p>
        </p:txBody>
      </p:sp>
      <p:sp>
        <p:nvSpPr>
          <p:cNvPr id="43" name="Rectangle 42">
            <a:extLst>
              <a:ext uri="{FF2B5EF4-FFF2-40B4-BE49-F238E27FC236}">
                <a16:creationId xmlns:a16="http://schemas.microsoft.com/office/drawing/2014/main" id="{6AFA26E9-C3A1-46BA-B76A-E6F5374B0D53}"/>
              </a:ext>
            </a:extLst>
          </p:cNvPr>
          <p:cNvSpPr/>
          <p:nvPr/>
        </p:nvSpPr>
        <p:spPr>
          <a:xfrm>
            <a:off x="5725033" y="2204579"/>
            <a:ext cx="2005677"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And for a reaction</a:t>
            </a:r>
          </a:p>
        </p:txBody>
      </p:sp>
      <mc:AlternateContent xmlns:mc="http://schemas.openxmlformats.org/markup-compatibility/2006" xmlns:a14="http://schemas.microsoft.com/office/drawing/2010/main">
        <mc:Choice Requires="a14">
          <p:sp>
            <p:nvSpPr>
              <p:cNvPr id="44" name="TextBox 43">
                <a:extLst>
                  <a:ext uri="{FF2B5EF4-FFF2-40B4-BE49-F238E27FC236}">
                    <a16:creationId xmlns:a16="http://schemas.microsoft.com/office/drawing/2014/main" id="{48AA66D1-966C-4A6E-BCE2-87583539B590}"/>
                  </a:ext>
                </a:extLst>
              </p:cNvPr>
              <p:cNvSpPr txBox="1"/>
              <p:nvPr/>
            </p:nvSpPr>
            <p:spPr>
              <a:xfrm>
                <a:off x="5725033" y="2513322"/>
                <a:ext cx="3740448" cy="6555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r>
                        <a:rPr lang="en-US" b="0" i="1" smtClean="0">
                          <a:latin typeface="Cambria Math" panose="02040503050406030204" pitchFamily="18" charset="0"/>
                        </a:rPr>
                        <m:t>𝐻</m:t>
                      </m:r>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2</m:t>
                          </m:r>
                        </m:e>
                      </m:d>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r>
                        <a:rPr lang="en-US" b="0" i="1" smtClean="0">
                          <a:latin typeface="Cambria Math" panose="02040503050406030204" pitchFamily="18" charset="0"/>
                        </a:rPr>
                        <m:t>𝐻</m:t>
                      </m:r>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1</m:t>
                          </m:r>
                        </m:e>
                      </m:d>
                      <m:r>
                        <a:rPr lang="en-US" b="0" i="1" smtClean="0">
                          <a:latin typeface="Cambria Math" panose="02040503050406030204" pitchFamily="18" charset="0"/>
                        </a:rPr>
                        <m:t>+</m:t>
                      </m:r>
                      <m:nary>
                        <m:naryPr>
                          <m:ctrlPr>
                            <a:rPr lang="en-US" b="0" i="1" smtClean="0">
                              <a:latin typeface="Cambria Math" panose="02040503050406030204" pitchFamily="18" charset="0"/>
                            </a:rPr>
                          </m:ctrlPr>
                        </m:naryPr>
                        <m:sub>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sub>
                        <m:sup>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sup>
                        <m:e>
                          <m:r>
                            <a:rPr lang="en-US" b="0"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𝐶</m:t>
                              </m:r>
                            </m:e>
                            <m:sub>
                              <m:r>
                                <a:rPr lang="en-US" b="0" i="1" smtClean="0">
                                  <a:latin typeface="Cambria Math" panose="02040503050406030204" pitchFamily="18" charset="0"/>
                                </a:rPr>
                                <m:t>𝑝</m:t>
                              </m:r>
                            </m:sub>
                            <m:sup>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sup>
                          </m:sSubSup>
                          <m:r>
                            <a:rPr lang="en-US" b="0" i="1" smtClean="0">
                              <a:latin typeface="Cambria Math" panose="02040503050406030204" pitchFamily="18" charset="0"/>
                            </a:rPr>
                            <m:t>𝑑𝑇</m:t>
                          </m:r>
                        </m:e>
                      </m:nary>
                    </m:oMath>
                  </m:oMathPara>
                </a14:m>
                <a:endParaRPr lang="en-US" dirty="0"/>
              </a:p>
            </p:txBody>
          </p:sp>
        </mc:Choice>
        <mc:Fallback xmlns="">
          <p:sp>
            <p:nvSpPr>
              <p:cNvPr id="44" name="TextBox 43">
                <a:extLst>
                  <a:ext uri="{FF2B5EF4-FFF2-40B4-BE49-F238E27FC236}">
                    <a16:creationId xmlns:a16="http://schemas.microsoft.com/office/drawing/2014/main" id="{48AA66D1-966C-4A6E-BCE2-87583539B590}"/>
                  </a:ext>
                </a:extLst>
              </p:cNvPr>
              <p:cNvSpPr txBox="1">
                <a:spLocks noRot="1" noChangeAspect="1" noMove="1" noResize="1" noEditPoints="1" noAdjustHandles="1" noChangeArrowheads="1" noChangeShapeType="1" noTextEdit="1"/>
              </p:cNvSpPr>
              <p:nvPr/>
            </p:nvSpPr>
            <p:spPr>
              <a:xfrm>
                <a:off x="5725033" y="2513322"/>
                <a:ext cx="3740448" cy="655500"/>
              </a:xfrm>
              <a:prstGeom prst="rect">
                <a:avLst/>
              </a:prstGeom>
              <a:blipFill>
                <a:blip r:embed="rId3"/>
                <a:stretch>
                  <a:fillRect/>
                </a:stretch>
              </a:blipFill>
            </p:spPr>
            <p:txBody>
              <a:bodyPr/>
              <a:lstStyle/>
              <a:p>
                <a:r>
                  <a:rPr lang="en-US">
                    <a:noFill/>
                  </a:rPr>
                  <a:t> </a:t>
                </a:r>
              </a:p>
            </p:txBody>
          </p:sp>
        </mc:Fallback>
      </mc:AlternateContent>
      <p:sp>
        <p:nvSpPr>
          <p:cNvPr id="45" name="Rectangle 44">
            <a:extLst>
              <a:ext uri="{FF2B5EF4-FFF2-40B4-BE49-F238E27FC236}">
                <a16:creationId xmlns:a16="http://schemas.microsoft.com/office/drawing/2014/main" id="{CEDCD875-55B3-4830-B081-C0D9B1E06A81}"/>
              </a:ext>
            </a:extLst>
          </p:cNvPr>
          <p:cNvSpPr/>
          <p:nvPr/>
        </p:nvSpPr>
        <p:spPr>
          <a:xfrm>
            <a:off x="5800284" y="3096411"/>
            <a:ext cx="4553234"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This equation is known as </a:t>
            </a:r>
            <a:r>
              <a:rPr lang="en-US" b="1" dirty="0">
                <a:latin typeface="Arial" panose="020B0604020202020204" pitchFamily="34" charset="0"/>
                <a:cs typeface="Arial" panose="020B0604020202020204" pitchFamily="34" charset="0"/>
              </a:rPr>
              <a:t>Kirchhoff’s law</a:t>
            </a:r>
          </a:p>
        </p:txBody>
      </p:sp>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219DDBD4-19E4-41DF-8AD2-FA0BCAD04B4C}"/>
                  </a:ext>
                </a:extLst>
              </p:cNvPr>
              <p:cNvSpPr txBox="1"/>
              <p:nvPr/>
            </p:nvSpPr>
            <p:spPr>
              <a:xfrm>
                <a:off x="5800284" y="3561622"/>
                <a:ext cx="3941015" cy="672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en-US" i="1" smtClean="0">
                              <a:latin typeface="Cambria Math" panose="02040503050406030204" pitchFamily="18" charset="0"/>
                            </a:rPr>
                          </m:ctrlPr>
                        </m:sSubSupPr>
                        <m:e>
                          <m:r>
                            <a:rPr lang="en-US"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r>
                            <a:rPr lang="en-US" i="1">
                              <a:latin typeface="Cambria Math" panose="02040503050406030204" pitchFamily="18" charset="0"/>
                            </a:rPr>
                            <m:t>𝐶</m:t>
                          </m:r>
                        </m:e>
                        <m:sub>
                          <m:r>
                            <a:rPr lang="en-US" i="1">
                              <a:latin typeface="Cambria Math" panose="02040503050406030204" pitchFamily="18" charset="0"/>
                            </a:rPr>
                            <m:t>𝑝</m:t>
                          </m:r>
                        </m:sub>
                        <m:sup>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sup>
                      </m:sSubSup>
                      <m:r>
                        <a:rPr lang="en-US" b="0" i="1" smtClean="0">
                          <a:latin typeface="Cambria Math" panose="02040503050406030204" pitchFamily="18" charset="0"/>
                        </a:rPr>
                        <m:t>=</m:t>
                      </m:r>
                      <m:nary>
                        <m:naryPr>
                          <m:chr m:val="∑"/>
                          <m:supHide m:val="on"/>
                          <m:ctrlPr>
                            <a:rPr lang="en-US" b="0" i="1" smtClean="0">
                              <a:latin typeface="Cambria Math" panose="02040503050406030204" pitchFamily="18" charset="0"/>
                            </a:rPr>
                          </m:ctrlPr>
                        </m:naryPr>
                        <m:sub>
                          <m:r>
                            <m:rPr>
                              <m:sty m:val="p"/>
                              <m:brk m:alnAt="7"/>
                            </m:rPr>
                            <a:rPr lang="en-US" b="0" i="0" smtClean="0">
                              <a:latin typeface="Cambria Math" panose="02040503050406030204" pitchFamily="18" charset="0"/>
                            </a:rPr>
                            <m:t>P</m:t>
                          </m:r>
                          <m:r>
                            <m:rPr>
                              <m:sty m:val="p"/>
                            </m:rPr>
                            <a:rPr lang="en-US" b="0" i="0" smtClean="0">
                              <a:latin typeface="Cambria Math" panose="02040503050406030204" pitchFamily="18" charset="0"/>
                            </a:rPr>
                            <m:t>roducts</m:t>
                          </m:r>
                        </m:sub>
                        <m:sup/>
                        <m:e>
                          <m:r>
                            <a:rPr lang="en-US" b="0" i="1" smtClean="0">
                              <a:latin typeface="Cambria Math" panose="02040503050406030204" pitchFamily="18" charset="0"/>
                            </a:rPr>
                            <m:t>𝑣</m:t>
                          </m:r>
                          <m:sSubSup>
                            <m:sSubSupPr>
                              <m:ctrlPr>
                                <a:rPr lang="en-US" i="1">
                                  <a:latin typeface="Cambria Math" panose="02040503050406030204" pitchFamily="18" charset="0"/>
                                </a:rPr>
                              </m:ctrlPr>
                            </m:sSubSupPr>
                            <m:e>
                              <m:r>
                                <a:rPr lang="en-US" i="1">
                                  <a:latin typeface="Cambria Math" panose="02040503050406030204" pitchFamily="18" charset="0"/>
                                </a:rPr>
                                <m:t>𝐶</m:t>
                              </m:r>
                            </m:e>
                            <m:sub>
                              <m:r>
                                <a:rPr lang="en-US" i="1">
                                  <a:latin typeface="Cambria Math" panose="02040503050406030204" pitchFamily="18" charset="0"/>
                                </a:rPr>
                                <m:t>𝑝</m:t>
                              </m:r>
                              <m:r>
                                <a:rPr lang="en-US" b="0" i="0" smtClean="0">
                                  <a:latin typeface="Cambria Math" panose="02040503050406030204" pitchFamily="18" charset="0"/>
                                </a:rPr>
                                <m:t>,</m:t>
                              </m:r>
                              <m:r>
                                <m:rPr>
                                  <m:sty m:val="p"/>
                                </m:rPr>
                                <a:rPr lang="en-US" b="0" i="0" smtClean="0">
                                  <a:latin typeface="Cambria Math" panose="02040503050406030204" pitchFamily="18" charset="0"/>
                                </a:rPr>
                                <m:t>m</m:t>
                              </m:r>
                            </m:sub>
                            <m:sup>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sup>
                          </m:sSubSup>
                        </m:e>
                      </m:nary>
                      <m:r>
                        <a:rPr lang="en-US" b="0" i="1" smtClean="0">
                          <a:latin typeface="Cambria Math" panose="02040503050406030204" pitchFamily="18" charset="0"/>
                        </a:rPr>
                        <m:t>−</m:t>
                      </m:r>
                      <m:nary>
                        <m:naryPr>
                          <m:chr m:val="∑"/>
                          <m:supHide m:val="on"/>
                          <m:ctrlPr>
                            <a:rPr lang="en-US" i="1">
                              <a:latin typeface="Cambria Math" panose="02040503050406030204" pitchFamily="18" charset="0"/>
                            </a:rPr>
                          </m:ctrlPr>
                        </m:naryPr>
                        <m:sub>
                          <m:r>
                            <m:rPr>
                              <m:sty m:val="p"/>
                            </m:rPr>
                            <a:rPr lang="en-US" b="0" i="0" smtClean="0">
                              <a:latin typeface="Cambria Math" panose="02040503050406030204" pitchFamily="18" charset="0"/>
                            </a:rPr>
                            <m:t>Reactants</m:t>
                          </m:r>
                        </m:sub>
                        <m:sup/>
                        <m:e>
                          <m:r>
                            <a:rPr lang="en-US" i="1">
                              <a:latin typeface="Cambria Math" panose="02040503050406030204" pitchFamily="18" charset="0"/>
                            </a:rPr>
                            <m:t>𝑣</m:t>
                          </m:r>
                          <m:sSubSup>
                            <m:sSubSupPr>
                              <m:ctrlPr>
                                <a:rPr lang="en-US" i="1">
                                  <a:latin typeface="Cambria Math" panose="02040503050406030204" pitchFamily="18" charset="0"/>
                                </a:rPr>
                              </m:ctrlPr>
                            </m:sSubSupPr>
                            <m:e>
                              <m:r>
                                <a:rPr lang="en-US" i="1">
                                  <a:latin typeface="Cambria Math" panose="02040503050406030204" pitchFamily="18" charset="0"/>
                                </a:rPr>
                                <m:t>𝐶</m:t>
                              </m:r>
                            </m:e>
                            <m:sub>
                              <m:r>
                                <a:rPr lang="en-US" i="1">
                                  <a:latin typeface="Cambria Math" panose="02040503050406030204" pitchFamily="18" charset="0"/>
                                </a:rPr>
                                <m:t>𝑝</m:t>
                              </m:r>
                              <m:r>
                                <a:rPr lang="en-US">
                                  <a:latin typeface="Cambria Math" panose="02040503050406030204" pitchFamily="18" charset="0"/>
                                </a:rPr>
                                <m:t>,</m:t>
                              </m:r>
                              <m:r>
                                <m:rPr>
                                  <m:sty m:val="p"/>
                                </m:rPr>
                                <a:rPr lang="en-US">
                                  <a:latin typeface="Cambria Math" panose="02040503050406030204" pitchFamily="18" charset="0"/>
                                </a:rPr>
                                <m:t>m</m:t>
                              </m:r>
                            </m:sub>
                            <m:sup>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sup>
                          </m:sSubSup>
                        </m:e>
                      </m:nary>
                    </m:oMath>
                  </m:oMathPara>
                </a14:m>
                <a:endParaRPr lang="en-US" dirty="0"/>
              </a:p>
            </p:txBody>
          </p:sp>
        </mc:Choice>
        <mc:Fallback xmlns="">
          <p:sp>
            <p:nvSpPr>
              <p:cNvPr id="46" name="TextBox 45">
                <a:extLst>
                  <a:ext uri="{FF2B5EF4-FFF2-40B4-BE49-F238E27FC236}">
                    <a16:creationId xmlns:a16="http://schemas.microsoft.com/office/drawing/2014/main" id="{219DDBD4-19E4-41DF-8AD2-FA0BCAD04B4C}"/>
                  </a:ext>
                </a:extLst>
              </p:cNvPr>
              <p:cNvSpPr txBox="1">
                <a:spLocks noRot="1" noChangeAspect="1" noMove="1" noResize="1" noEditPoints="1" noAdjustHandles="1" noChangeArrowheads="1" noChangeShapeType="1" noTextEdit="1"/>
              </p:cNvSpPr>
              <p:nvPr/>
            </p:nvSpPr>
            <p:spPr>
              <a:xfrm>
                <a:off x="5800284" y="3561622"/>
                <a:ext cx="3941015" cy="672172"/>
              </a:xfrm>
              <a:prstGeom prst="rect">
                <a:avLst/>
              </a:prstGeom>
              <a:blipFill>
                <a:blip r:embed="rId4"/>
                <a:stretch>
                  <a:fillRect/>
                </a:stretch>
              </a:blipFill>
            </p:spPr>
            <p:txBody>
              <a:bodyPr/>
              <a:lstStyle/>
              <a:p>
                <a:r>
                  <a:rPr lang="en-US">
                    <a:noFill/>
                  </a:rPr>
                  <a:t> </a:t>
                </a:r>
              </a:p>
            </p:txBody>
          </p:sp>
        </mc:Fallback>
      </mc:AlternateContent>
      <p:sp>
        <p:nvSpPr>
          <p:cNvPr id="47" name="Rectangle 46">
            <a:extLst>
              <a:ext uri="{FF2B5EF4-FFF2-40B4-BE49-F238E27FC236}">
                <a16:creationId xmlns:a16="http://schemas.microsoft.com/office/drawing/2014/main" id="{EB082CE8-4AA8-452E-8927-F0D3D6B26FAF}"/>
              </a:ext>
            </a:extLst>
          </p:cNvPr>
          <p:cNvSpPr/>
          <p:nvPr/>
        </p:nvSpPr>
        <p:spPr>
          <a:xfrm>
            <a:off x="5742631" y="4447883"/>
            <a:ext cx="4822539"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And the integrated form of </a:t>
            </a:r>
            <a:r>
              <a:rPr lang="en-US" b="1" dirty="0">
                <a:latin typeface="Arial" panose="020B0604020202020204" pitchFamily="34" charset="0"/>
                <a:cs typeface="Arial" panose="020B0604020202020204" pitchFamily="34" charset="0"/>
              </a:rPr>
              <a:t>Kirchhoff’s law </a:t>
            </a:r>
            <a:r>
              <a:rPr lang="en-US" dirty="0">
                <a:latin typeface="Arial" panose="020B0604020202020204" pitchFamily="34" charset="0"/>
                <a:cs typeface="Arial" panose="020B0604020202020204" pitchFamily="34" charset="0"/>
              </a:rPr>
              <a:t>is</a:t>
            </a:r>
          </a:p>
        </p:txBody>
      </p: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2BF22F35-15A4-483B-88CC-117FAB48FDA6}"/>
                  </a:ext>
                </a:extLst>
              </p:cNvPr>
              <p:cNvSpPr txBox="1"/>
              <p:nvPr/>
            </p:nvSpPr>
            <p:spPr>
              <a:xfrm>
                <a:off x="5800284" y="4930778"/>
                <a:ext cx="3921907" cy="309444"/>
              </a:xfrm>
              <a:prstGeom prst="rect">
                <a:avLst/>
              </a:prstGeom>
              <a:noFill/>
            </p:spPr>
            <p:txBody>
              <a:bodyPr wrap="none" lIns="0" tIns="0" rIns="0" bIns="0" rtlCol="0">
                <a:spAutoFit/>
              </a:bodyPr>
              <a:lstStyle/>
              <a:p>
                <a14:m>
                  <m:oMath xmlns:m="http://schemas.openxmlformats.org/officeDocument/2006/math">
                    <m:r>
                      <a:rPr lang="en-US" b="0"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r>
                      <a:rPr lang="en-US" b="0" i="1" smtClean="0">
                        <a:latin typeface="Cambria Math" panose="02040503050406030204" pitchFamily="18" charset="0"/>
                      </a:rPr>
                      <m:t>𝐻</m:t>
                    </m:r>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2</m:t>
                        </m:r>
                      </m:e>
                    </m:d>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m:t>
                    </m:r>
                    <m:r>
                      <a:rPr lang="en-US" b="0" i="1" baseline="-25000" smtClean="0">
                        <a:latin typeface="Cambria Math" panose="02040503050406030204" pitchFamily="18" charset="0"/>
                        <a:ea typeface="Cambria Math" panose="02040503050406030204" pitchFamily="18" charset="0"/>
                      </a:rPr>
                      <m:t>𝑟</m:t>
                    </m:r>
                    <m:r>
                      <a:rPr lang="en-US" b="0" i="1" smtClean="0">
                        <a:latin typeface="Cambria Math" panose="02040503050406030204" pitchFamily="18" charset="0"/>
                      </a:rPr>
                      <m:t>𝐻</m:t>
                    </m:r>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d>
                      <m:dPr>
                        <m:ctrlPr>
                          <a:rPr lang="en-US" b="0" i="1" smtClean="0">
                            <a:latin typeface="Cambria Math" panose="02040503050406030204" pitchFamily="18" charset="0"/>
                          </a:rPr>
                        </m:ctrlPr>
                      </m:dPr>
                      <m:e>
                        <m:r>
                          <a:rPr lang="en-US" b="0" i="1" smtClean="0">
                            <a:latin typeface="Cambria Math" panose="02040503050406030204" pitchFamily="18" charset="0"/>
                          </a:rPr>
                          <m:t>𝑇</m:t>
                        </m:r>
                        <m:r>
                          <a:rPr lang="en-US" b="0" i="1" baseline="-25000" smtClean="0">
                            <a:latin typeface="Cambria Math" panose="02040503050406030204" pitchFamily="18" charset="0"/>
                          </a:rPr>
                          <m:t>1</m:t>
                        </m:r>
                      </m:e>
                    </m:d>
                    <m:r>
                      <a:rPr lang="en-US" b="0" i="1" smtClean="0">
                        <a:latin typeface="Cambria Math" panose="02040503050406030204" pitchFamily="18" charset="0"/>
                      </a:rPr>
                      <m:t>+</m:t>
                    </m:r>
                  </m:oMath>
                </a14:m>
                <a:r>
                  <a:rPr lang="en-US" dirty="0">
                    <a:ea typeface="Cambria Math" panose="02040503050406030204" pitchFamily="18" charset="0"/>
                  </a:rPr>
                  <a:t> </a:t>
                </a:r>
                <a14:m>
                  <m:oMath xmlns:m="http://schemas.openxmlformats.org/officeDocument/2006/math">
                    <m:r>
                      <a:rPr lang="en-US" i="1">
                        <a:latin typeface="Cambria Math" panose="02040503050406030204" pitchFamily="18" charset="0"/>
                        <a:ea typeface="Cambria Math" panose="02040503050406030204" pitchFamily="18" charset="0"/>
                      </a:rPr>
                      <m:t>∆</m:t>
                    </m:r>
                    <m:r>
                      <a:rPr lang="en-US" i="1" baseline="-25000">
                        <a:latin typeface="Cambria Math" panose="02040503050406030204" pitchFamily="18" charset="0"/>
                        <a:ea typeface="Cambria Math" panose="02040503050406030204" pitchFamily="18" charset="0"/>
                      </a:rPr>
                      <m:t>𝑟</m:t>
                    </m:r>
                    <m:sSubSup>
                      <m:sSubSupPr>
                        <m:ctrlPr>
                          <a:rPr lang="en-US" i="1">
                            <a:latin typeface="Cambria Math" panose="02040503050406030204" pitchFamily="18" charset="0"/>
                          </a:rPr>
                        </m:ctrlPr>
                      </m:sSubSupPr>
                      <m:e>
                        <m:r>
                          <a:rPr lang="en-US" i="1">
                            <a:latin typeface="Cambria Math" panose="02040503050406030204" pitchFamily="18" charset="0"/>
                          </a:rPr>
                          <m:t>𝐶</m:t>
                        </m:r>
                      </m:e>
                      <m:sub>
                        <m:r>
                          <a:rPr lang="en-US" i="1">
                            <a:latin typeface="Cambria Math" panose="02040503050406030204" pitchFamily="18" charset="0"/>
                          </a:rPr>
                          <m:t>𝑝</m:t>
                        </m:r>
                      </m:sub>
                      <m:sup>
                        <m:r>
                          <m:rPr>
                            <m:nor/>
                          </m:rPr>
                          <a:rPr lang="az-Cyrl-AZ" baseline="30000" dirty="0">
                            <a:latin typeface="Arial" panose="020B0604020202020204" pitchFamily="34" charset="0"/>
                            <a:cs typeface="Arial" panose="020B0604020202020204" pitchFamily="34" charset="0"/>
                            <a:sym typeface="Symbol" panose="05050102010706020507" pitchFamily="18" charset="2"/>
                          </a:rPr>
                          <m:t>Ө</m:t>
                        </m:r>
                      </m:sup>
                    </m:sSubSup>
                    <m:r>
                      <a:rPr lang="en-US" b="0" i="1" smtClean="0">
                        <a:latin typeface="Cambria Math" panose="02040503050406030204" pitchFamily="18" charset="0"/>
                      </a:rPr>
                      <m:t>(</m:t>
                    </m:r>
                    <m:r>
                      <a:rPr lang="en-US" i="1">
                        <a:latin typeface="Cambria Math" panose="02040503050406030204" pitchFamily="18" charset="0"/>
                      </a:rPr>
                      <m:t>𝑇</m:t>
                    </m:r>
                    <m:r>
                      <a:rPr lang="en-US" b="0" i="1" baseline="-25000"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𝑇</m:t>
                    </m:r>
                    <m:r>
                      <a:rPr lang="en-US" b="0" i="1" baseline="-25000" smtClean="0">
                        <a:latin typeface="Cambria Math" panose="02040503050406030204" pitchFamily="18" charset="0"/>
                      </a:rPr>
                      <m:t>1</m:t>
                    </m:r>
                    <m:r>
                      <a:rPr lang="en-US" b="0" i="1" smtClean="0">
                        <a:latin typeface="Cambria Math" panose="02040503050406030204" pitchFamily="18" charset="0"/>
                      </a:rPr>
                      <m:t>)</m:t>
                    </m:r>
                  </m:oMath>
                </a14:m>
                <a:endParaRPr lang="en-US" dirty="0"/>
              </a:p>
            </p:txBody>
          </p:sp>
        </mc:Choice>
        <mc:Fallback xmlns="">
          <p:sp>
            <p:nvSpPr>
              <p:cNvPr id="48" name="TextBox 47">
                <a:extLst>
                  <a:ext uri="{FF2B5EF4-FFF2-40B4-BE49-F238E27FC236}">
                    <a16:creationId xmlns:a16="http://schemas.microsoft.com/office/drawing/2014/main" id="{2BF22F35-15A4-483B-88CC-117FAB48FDA6}"/>
                  </a:ext>
                </a:extLst>
              </p:cNvPr>
              <p:cNvSpPr txBox="1">
                <a:spLocks noRot="1" noChangeAspect="1" noMove="1" noResize="1" noEditPoints="1" noAdjustHandles="1" noChangeArrowheads="1" noChangeShapeType="1" noTextEdit="1"/>
              </p:cNvSpPr>
              <p:nvPr/>
            </p:nvSpPr>
            <p:spPr>
              <a:xfrm>
                <a:off x="5800284" y="4930778"/>
                <a:ext cx="3921907" cy="309444"/>
              </a:xfrm>
              <a:prstGeom prst="rect">
                <a:avLst/>
              </a:prstGeom>
              <a:blipFill>
                <a:blip r:embed="rId5"/>
                <a:stretch>
                  <a:fillRect l="-2019" t="-21569" b="-23529"/>
                </a:stretch>
              </a:blipFill>
            </p:spPr>
            <p:txBody>
              <a:bodyPr/>
              <a:lstStyle/>
              <a:p>
                <a:r>
                  <a:rPr lang="en-US">
                    <a:noFill/>
                  </a:rPr>
                  <a:t> </a:t>
                </a:r>
              </a:p>
            </p:txBody>
          </p:sp>
        </mc:Fallback>
      </mc:AlternateContent>
    </p:spTree>
    <p:extLst>
      <p:ext uri="{BB962C8B-B14F-4D97-AF65-F5344CB8AC3E}">
        <p14:creationId xmlns:p14="http://schemas.microsoft.com/office/powerpoint/2010/main" val="4056278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9" grpId="0"/>
      <p:bldP spid="40" grpId="0"/>
      <p:bldP spid="41" grpId="0"/>
      <p:bldP spid="42" grpId="0"/>
      <p:bldP spid="43" grpId="0"/>
      <p:bldP spid="44" grpId="0"/>
      <p:bldP spid="45" grpId="0"/>
      <p:bldP spid="46" grpId="0"/>
      <p:bldP spid="47" grpId="0"/>
      <p:bldP spid="4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91EBF7-C75A-4D6D-80FC-102CAF1ED6BE}"/>
              </a:ext>
            </a:extLst>
          </p:cNvPr>
          <p:cNvSpPr/>
          <p:nvPr/>
        </p:nvSpPr>
        <p:spPr>
          <a:xfrm>
            <a:off x="184029" y="174313"/>
            <a:ext cx="11056189" cy="1200329"/>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Example: </a:t>
            </a:r>
            <a:r>
              <a:rPr lang="en-US" dirty="0">
                <a:latin typeface="Arial" panose="020B0604020202020204" pitchFamily="34" charset="0"/>
                <a:cs typeface="Arial" panose="020B0604020202020204" pitchFamily="34" charset="0"/>
              </a:rPr>
              <a:t>The standard enthalpy of formation of H</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O(g) at 298 K is −241.82 kJ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Estimate its value at 100 °C given the following values of the molar heat capacities at constant pressure: </a:t>
            </a:r>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O(g): 33.58 J K</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mol</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(g): 28.84 J K</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mol</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O</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(g): </a:t>
            </a:r>
            <a:r>
              <a:rPr lang="en-US" dirty="0">
                <a:latin typeface="Arial" panose="020B0604020202020204" pitchFamily="34" charset="0"/>
                <a:cs typeface="Arial" panose="020B0604020202020204" pitchFamily="34" charset="0"/>
              </a:rPr>
              <a:t>29.37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Assume that the heat capacities are independent of temperature.</a:t>
            </a:r>
          </a:p>
        </p:txBody>
      </p:sp>
      <p:sp>
        <p:nvSpPr>
          <p:cNvPr id="3" name="TextBox 2">
            <a:extLst>
              <a:ext uri="{FF2B5EF4-FFF2-40B4-BE49-F238E27FC236}">
                <a16:creationId xmlns:a16="http://schemas.microsoft.com/office/drawing/2014/main" id="{5CD4B22D-A1E0-498E-A1FE-703202994246}"/>
              </a:ext>
            </a:extLst>
          </p:cNvPr>
          <p:cNvSpPr txBox="1"/>
          <p:nvPr/>
        </p:nvSpPr>
        <p:spPr>
          <a:xfrm>
            <a:off x="184029" y="1374642"/>
            <a:ext cx="1043876" cy="369332"/>
          </a:xfrm>
          <a:prstGeom prst="rect">
            <a:avLst/>
          </a:prstGeom>
          <a:noFill/>
        </p:spPr>
        <p:txBody>
          <a:bodyPr wrap="none" rtlCol="0">
            <a:spAutoFit/>
          </a:bodyPr>
          <a:lstStyle/>
          <a:p>
            <a:r>
              <a:rPr lang="en-US" b="1" dirty="0"/>
              <a:t>Solution:</a:t>
            </a:r>
          </a:p>
        </p:txBody>
      </p:sp>
      <p:sp>
        <p:nvSpPr>
          <p:cNvPr id="4" name="Rectangle 3">
            <a:extLst>
              <a:ext uri="{FF2B5EF4-FFF2-40B4-BE49-F238E27FC236}">
                <a16:creationId xmlns:a16="http://schemas.microsoft.com/office/drawing/2014/main" id="{0A5BE5C3-3CEA-4064-A574-E31F2C3B1F5C}"/>
              </a:ext>
            </a:extLst>
          </p:cNvPr>
          <p:cNvSpPr/>
          <p:nvPr/>
        </p:nvSpPr>
        <p:spPr>
          <a:xfrm>
            <a:off x="969034" y="1743974"/>
            <a:ext cx="6096000" cy="369332"/>
          </a:xfrm>
          <a:prstGeom prst="rect">
            <a:avLst/>
          </a:prstGeom>
        </p:spPr>
        <p:txBody>
          <a:bodyPr>
            <a:spAutoFit/>
          </a:bodyPr>
          <a:lstStyle/>
          <a:p>
            <a:r>
              <a:rPr lang="en-US" dirty="0">
                <a:latin typeface="MinionPro-Regular"/>
              </a:rPr>
              <a:t>The reaction is</a:t>
            </a:r>
            <a:endParaRPr lang="en-US" dirty="0"/>
          </a:p>
        </p:txBody>
      </p:sp>
      <p:sp>
        <p:nvSpPr>
          <p:cNvPr id="5" name="Rectangle 4">
            <a:extLst>
              <a:ext uri="{FF2B5EF4-FFF2-40B4-BE49-F238E27FC236}">
                <a16:creationId xmlns:a16="http://schemas.microsoft.com/office/drawing/2014/main" id="{3642DDAE-98D1-4F52-8413-1C054640CC1F}"/>
              </a:ext>
            </a:extLst>
          </p:cNvPr>
          <p:cNvSpPr/>
          <p:nvPr/>
        </p:nvSpPr>
        <p:spPr>
          <a:xfrm>
            <a:off x="2202612" y="2113306"/>
            <a:ext cx="6096000" cy="369332"/>
          </a:xfrm>
          <a:prstGeom prst="rect">
            <a:avLst/>
          </a:prstGeom>
        </p:spPr>
        <p:txBody>
          <a:bodyPr>
            <a:spAutoFit/>
          </a:bodyPr>
          <a:lstStyle/>
          <a:p>
            <a:r>
              <a:rPr lang="en-US"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(g) + 1/</a:t>
            </a:r>
            <a:r>
              <a:rPr lang="pt-BR" dirty="0">
                <a:latin typeface="Arial" panose="020B0604020202020204" pitchFamily="34" charset="0"/>
                <a:cs typeface="Arial" panose="020B0604020202020204" pitchFamily="34" charset="0"/>
              </a:rPr>
              <a:t>2 O</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(g)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O(g)</a:t>
            </a:r>
            <a:endParaRPr lang="en-US"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DFF4EBB-174D-4D20-965D-3052E7760564}"/>
              </a:ext>
            </a:extLst>
          </p:cNvPr>
          <p:cNvSpPr/>
          <p:nvPr/>
        </p:nvSpPr>
        <p:spPr>
          <a:xfrm>
            <a:off x="969034" y="2667304"/>
            <a:ext cx="6096000" cy="369332"/>
          </a:xfrm>
          <a:prstGeom prst="rect">
            <a:avLst/>
          </a:prstGeom>
        </p:spPr>
        <p:txBody>
          <a:bodyPr>
            <a:spAutoFit/>
          </a:bodyPr>
          <a:lstStyle/>
          <a:p>
            <a:r>
              <a:rPr lang="en-US" dirty="0">
                <a:latin typeface="MinionPro-Regular"/>
              </a:rPr>
              <a:t>so</a:t>
            </a:r>
            <a:endParaRPr lang="en-US" dirty="0"/>
          </a:p>
        </p:txBody>
      </p:sp>
      <p:sp>
        <p:nvSpPr>
          <p:cNvPr id="7" name="Rectangle 6">
            <a:extLst>
              <a:ext uri="{FF2B5EF4-FFF2-40B4-BE49-F238E27FC236}">
                <a16:creationId xmlns:a16="http://schemas.microsoft.com/office/drawing/2014/main" id="{3874FEB7-DF7F-49B4-BFDF-CDAFFDE0D4C3}"/>
              </a:ext>
            </a:extLst>
          </p:cNvPr>
          <p:cNvSpPr/>
          <p:nvPr/>
        </p:nvSpPr>
        <p:spPr>
          <a:xfrm>
            <a:off x="1883434" y="3059668"/>
            <a:ext cx="6096000" cy="369332"/>
          </a:xfrm>
          <a:prstGeom prst="rect">
            <a:avLst/>
          </a:prstGeom>
        </p:spPr>
        <p:txBody>
          <a:bodyPr>
            <a:spAutoFit/>
          </a:bodyPr>
          <a:lstStyle/>
          <a:p>
            <a:r>
              <a:rPr lang="el-GR" dirty="0">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r</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p</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C </a:t>
            </a:r>
            <a:r>
              <a:rPr lang="en-US" baseline="30000" dirty="0">
                <a:latin typeface="Arial" panose="020B0604020202020204" pitchFamily="34" charset="0"/>
                <a:cs typeface="Arial" panose="020B0604020202020204" pitchFamily="34" charset="0"/>
              </a:rPr>
              <a:t>⦵</a:t>
            </a:r>
            <a:r>
              <a:rPr lang="pt-BR" i="1" baseline="-25000" dirty="0">
                <a:latin typeface="Arial" panose="020B0604020202020204" pitchFamily="34" charset="0"/>
                <a:cs typeface="Arial" panose="020B0604020202020204" pitchFamily="34" charset="0"/>
              </a:rPr>
              <a:t>p,</a:t>
            </a:r>
            <a:r>
              <a:rPr lang="pt-BR" baseline="-25000" dirty="0">
                <a:latin typeface="Arial" panose="020B0604020202020204" pitchFamily="34" charset="0"/>
                <a:cs typeface="Arial" panose="020B0604020202020204" pitchFamily="34" charset="0"/>
              </a:rPr>
              <a:t>m</a:t>
            </a:r>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O,g) − {</a:t>
            </a:r>
            <a:r>
              <a:rPr lang="pt-BR" i="1" dirty="0">
                <a:latin typeface="Arial" panose="020B0604020202020204" pitchFamily="34" charset="0"/>
                <a:cs typeface="Arial" panose="020B0604020202020204" pitchFamily="34" charset="0"/>
              </a:rPr>
              <a:t>C </a:t>
            </a:r>
            <a:r>
              <a:rPr lang="pt-BR" baseline="30000" dirty="0">
                <a:latin typeface="Arial" panose="020B0604020202020204" pitchFamily="34" charset="0"/>
                <a:cs typeface="Arial" panose="020B0604020202020204" pitchFamily="34" charset="0"/>
              </a:rPr>
              <a:t>⦵</a:t>
            </a:r>
            <a:r>
              <a:rPr lang="pt-BR" i="1" baseline="-25000" dirty="0">
                <a:latin typeface="Arial" panose="020B0604020202020204" pitchFamily="34" charset="0"/>
                <a:cs typeface="Arial" panose="020B0604020202020204" pitchFamily="34" charset="0"/>
              </a:rPr>
              <a:t>p,</a:t>
            </a:r>
            <a:r>
              <a:rPr lang="pt-BR" baseline="-25000" dirty="0">
                <a:latin typeface="Arial" panose="020B0604020202020204" pitchFamily="34" charset="0"/>
                <a:cs typeface="Arial" panose="020B0604020202020204" pitchFamily="34" charset="0"/>
              </a:rPr>
              <a:t>m</a:t>
            </a:r>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,g) + 1/</a:t>
            </a:r>
            <a:r>
              <a:rPr lang="en-US" dirty="0">
                <a:latin typeface="Arial" panose="020B0604020202020204" pitchFamily="34" charset="0"/>
                <a:cs typeface="Arial" panose="020B0604020202020204" pitchFamily="34" charset="0"/>
              </a:rPr>
              <a:t>2 </a:t>
            </a:r>
            <a:r>
              <a:rPr lang="en-US" i="1" dirty="0">
                <a:latin typeface="Arial" panose="020B0604020202020204" pitchFamily="34" charset="0"/>
                <a:cs typeface="Arial" panose="020B0604020202020204" pitchFamily="34" charset="0"/>
              </a:rPr>
              <a:t>C </a:t>
            </a:r>
            <a:r>
              <a:rPr lang="en-US" baseline="30000" dirty="0">
                <a:latin typeface="Arial" panose="020B0604020202020204" pitchFamily="34" charset="0"/>
                <a:cs typeface="Arial" panose="020B0604020202020204" pitchFamily="34" charset="0"/>
              </a:rPr>
              <a:t>⦵</a:t>
            </a:r>
            <a:r>
              <a:rPr lang="en-US" i="1" baseline="-25000" dirty="0" err="1">
                <a:latin typeface="Arial" panose="020B0604020202020204" pitchFamily="34" charset="0"/>
                <a:cs typeface="Arial" panose="020B0604020202020204" pitchFamily="34" charset="0"/>
              </a:rPr>
              <a:t>p,</a:t>
            </a:r>
            <a:r>
              <a:rPr lang="en-US" baseline="-25000" dirty="0" err="1">
                <a:latin typeface="Arial" panose="020B0604020202020204" pitchFamily="34" charset="0"/>
                <a:cs typeface="Arial" panose="020B0604020202020204" pitchFamily="34" charset="0"/>
              </a:rPr>
              <a:t>m</a:t>
            </a:r>
            <a:r>
              <a:rPr lang="en-US" dirty="0">
                <a:latin typeface="Arial" panose="020B0604020202020204" pitchFamily="34" charset="0"/>
                <a:cs typeface="Arial" panose="020B0604020202020204" pitchFamily="34" charset="0"/>
              </a:rPr>
              <a:t>(O</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,g)}</a:t>
            </a:r>
          </a:p>
        </p:txBody>
      </p:sp>
      <p:sp>
        <p:nvSpPr>
          <p:cNvPr id="8" name="Rectangle 7">
            <a:extLst>
              <a:ext uri="{FF2B5EF4-FFF2-40B4-BE49-F238E27FC236}">
                <a16:creationId xmlns:a16="http://schemas.microsoft.com/office/drawing/2014/main" id="{C9EF79FC-16EB-4910-B46D-9B7EE5765A11}"/>
              </a:ext>
            </a:extLst>
          </p:cNvPr>
          <p:cNvSpPr/>
          <p:nvPr/>
        </p:nvSpPr>
        <p:spPr>
          <a:xfrm>
            <a:off x="2565878" y="3452032"/>
            <a:ext cx="2149948"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 −9.94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a:t>
            </a:r>
          </a:p>
        </p:txBody>
      </p:sp>
      <p:sp>
        <p:nvSpPr>
          <p:cNvPr id="9" name="Rectangle 8">
            <a:extLst>
              <a:ext uri="{FF2B5EF4-FFF2-40B4-BE49-F238E27FC236}">
                <a16:creationId xmlns:a16="http://schemas.microsoft.com/office/drawing/2014/main" id="{98D7C463-BB2B-436A-B7D6-E0B27BF5C4D2}"/>
              </a:ext>
            </a:extLst>
          </p:cNvPr>
          <p:cNvSpPr/>
          <p:nvPr/>
        </p:nvSpPr>
        <p:spPr>
          <a:xfrm>
            <a:off x="969034" y="3821364"/>
            <a:ext cx="2044149"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It then follows that</a:t>
            </a:r>
          </a:p>
        </p:txBody>
      </p:sp>
      <p:sp>
        <p:nvSpPr>
          <p:cNvPr id="10" name="Rectangle 9">
            <a:extLst>
              <a:ext uri="{FF2B5EF4-FFF2-40B4-BE49-F238E27FC236}">
                <a16:creationId xmlns:a16="http://schemas.microsoft.com/office/drawing/2014/main" id="{49581803-62F4-4516-B7B2-1251CC9A6CD8}"/>
              </a:ext>
            </a:extLst>
          </p:cNvPr>
          <p:cNvSpPr/>
          <p:nvPr/>
        </p:nvSpPr>
        <p:spPr>
          <a:xfrm>
            <a:off x="969034" y="4392304"/>
            <a:ext cx="8946991" cy="369332"/>
          </a:xfrm>
          <a:prstGeom prst="rect">
            <a:avLst/>
          </a:prstGeom>
        </p:spPr>
        <p:txBody>
          <a:bodyPr wrap="square">
            <a:spAutoFit/>
          </a:bodyPr>
          <a:lstStyle/>
          <a:p>
            <a:r>
              <a:rPr lang="el-GR" dirty="0">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r</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(373 K) = −241.82 kJ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 (75 K) × (−9.94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 −242.6 kJ mol</a:t>
            </a:r>
            <a:r>
              <a:rPr lang="en-US" baseline="30000" dirty="0">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265130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8EEDA5-CE89-4835-9C82-A4BE2CA98493}"/>
              </a:ext>
            </a:extLst>
          </p:cNvPr>
          <p:cNvSpPr/>
          <p:nvPr/>
        </p:nvSpPr>
        <p:spPr>
          <a:xfrm>
            <a:off x="278919" y="138348"/>
            <a:ext cx="6001111"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State functions and exact differentials</a:t>
            </a:r>
          </a:p>
        </p:txBody>
      </p:sp>
      <p:sp>
        <p:nvSpPr>
          <p:cNvPr id="3" name="Rectangle 2">
            <a:extLst>
              <a:ext uri="{FF2B5EF4-FFF2-40B4-BE49-F238E27FC236}">
                <a16:creationId xmlns:a16="http://schemas.microsoft.com/office/drawing/2014/main" id="{C7082A98-113D-4E3D-B46C-5059DD37C84B}"/>
              </a:ext>
            </a:extLst>
          </p:cNvPr>
          <p:cNvSpPr/>
          <p:nvPr/>
        </p:nvSpPr>
        <p:spPr>
          <a:xfrm>
            <a:off x="231474" y="470634"/>
            <a:ext cx="1084484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A </a:t>
            </a:r>
            <a:r>
              <a:rPr lang="en-US" b="1" dirty="0">
                <a:latin typeface="Arial" panose="020B0604020202020204" pitchFamily="34" charset="0"/>
                <a:cs typeface="Arial" panose="020B0604020202020204" pitchFamily="34" charset="0"/>
              </a:rPr>
              <a:t>state function </a:t>
            </a:r>
            <a:r>
              <a:rPr lang="en-US" dirty="0">
                <a:latin typeface="Arial" panose="020B0604020202020204" pitchFamily="34" charset="0"/>
                <a:cs typeface="Arial" panose="020B0604020202020204" pitchFamily="34" charset="0"/>
              </a:rPr>
              <a:t>is a property that depends only on the current state of a system and is independent of its history</a:t>
            </a:r>
          </a:p>
        </p:txBody>
      </p:sp>
      <p:sp>
        <p:nvSpPr>
          <p:cNvPr id="4" name="Rectangle 3">
            <a:extLst>
              <a:ext uri="{FF2B5EF4-FFF2-40B4-BE49-F238E27FC236}">
                <a16:creationId xmlns:a16="http://schemas.microsoft.com/office/drawing/2014/main" id="{C32A0471-E06A-4BA5-9B12-47F93B44A4B6}"/>
              </a:ext>
            </a:extLst>
          </p:cNvPr>
          <p:cNvSpPr/>
          <p:nvPr/>
        </p:nvSpPr>
        <p:spPr>
          <a:xfrm>
            <a:off x="1292993" y="976143"/>
            <a:ext cx="8218099"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example, The </a:t>
            </a:r>
            <a:r>
              <a:rPr lang="en-US" b="1" dirty="0">
                <a:latin typeface="Arial" panose="020B0604020202020204" pitchFamily="34" charset="0"/>
                <a:cs typeface="Arial" panose="020B0604020202020204" pitchFamily="34" charset="0"/>
              </a:rPr>
              <a:t>internal energy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n-US" b="1" dirty="0">
                <a:latin typeface="Arial" panose="020B0604020202020204" pitchFamily="34" charset="0"/>
                <a:cs typeface="Arial" panose="020B0604020202020204" pitchFamily="34" charset="0"/>
              </a:rPr>
              <a:t>enthalpy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H </a:t>
            </a:r>
            <a:r>
              <a:rPr lang="en-US" dirty="0">
                <a:latin typeface="Arial" panose="020B0604020202020204" pitchFamily="34" charset="0"/>
                <a:cs typeface="Arial" panose="020B0604020202020204" pitchFamily="34" charset="0"/>
              </a:rPr>
              <a:t>)</a:t>
            </a:r>
          </a:p>
        </p:txBody>
      </p:sp>
      <p:sp>
        <p:nvSpPr>
          <p:cNvPr id="5" name="Rectangle 4">
            <a:extLst>
              <a:ext uri="{FF2B5EF4-FFF2-40B4-BE49-F238E27FC236}">
                <a16:creationId xmlns:a16="http://schemas.microsoft.com/office/drawing/2014/main" id="{4686BE68-5279-46FB-B3C7-2286DEAC1F90}"/>
              </a:ext>
            </a:extLst>
          </p:cNvPr>
          <p:cNvSpPr/>
          <p:nvPr/>
        </p:nvSpPr>
        <p:spPr>
          <a:xfrm>
            <a:off x="231474" y="1251361"/>
            <a:ext cx="10685255"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path function </a:t>
            </a:r>
            <a:r>
              <a:rPr lang="en-US" dirty="0">
                <a:latin typeface="Arial" panose="020B0604020202020204" pitchFamily="34" charset="0"/>
                <a:cs typeface="Arial" panose="020B0604020202020204" pitchFamily="34" charset="0"/>
              </a:rPr>
              <a:t>is a property that depends on the path between two states.</a:t>
            </a:r>
          </a:p>
        </p:txBody>
      </p:sp>
      <p:sp>
        <p:nvSpPr>
          <p:cNvPr id="6" name="Rectangle 5">
            <a:extLst>
              <a:ext uri="{FF2B5EF4-FFF2-40B4-BE49-F238E27FC236}">
                <a16:creationId xmlns:a16="http://schemas.microsoft.com/office/drawing/2014/main" id="{9F68EE67-C6D1-455F-9C7C-2E44A0E783CF}"/>
              </a:ext>
            </a:extLst>
          </p:cNvPr>
          <p:cNvSpPr/>
          <p:nvPr/>
        </p:nvSpPr>
        <p:spPr>
          <a:xfrm>
            <a:off x="1292993" y="1524712"/>
            <a:ext cx="8218099"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example, The </a:t>
            </a:r>
            <a:r>
              <a:rPr lang="en-US" b="1" dirty="0">
                <a:latin typeface="Arial" panose="020B0604020202020204" pitchFamily="34" charset="0"/>
                <a:cs typeface="Arial" panose="020B0604020202020204" pitchFamily="34" charset="0"/>
              </a:rPr>
              <a:t>heat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q </a:t>
            </a: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n-US" b="1" dirty="0">
                <a:latin typeface="Arial" panose="020B0604020202020204" pitchFamily="34" charset="0"/>
                <a:cs typeface="Arial" panose="020B0604020202020204" pitchFamily="34" charset="0"/>
              </a:rPr>
              <a:t>work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 </a:t>
            </a:r>
            <a:r>
              <a:rPr lang="en-US" dirty="0">
                <a:latin typeface="Arial" panose="020B0604020202020204" pitchFamily="34" charset="0"/>
                <a:cs typeface="Arial" panose="020B0604020202020204" pitchFamily="34" charset="0"/>
              </a:rPr>
              <a:t>)</a:t>
            </a:r>
          </a:p>
        </p:txBody>
      </p:sp>
      <p:grpSp>
        <p:nvGrpSpPr>
          <p:cNvPr id="7" name="Group 6">
            <a:extLst>
              <a:ext uri="{FF2B5EF4-FFF2-40B4-BE49-F238E27FC236}">
                <a16:creationId xmlns:a16="http://schemas.microsoft.com/office/drawing/2014/main" id="{2A946EBC-7E9D-4903-A62E-259EA8F1991E}"/>
              </a:ext>
            </a:extLst>
          </p:cNvPr>
          <p:cNvGrpSpPr/>
          <p:nvPr/>
        </p:nvGrpSpPr>
        <p:grpSpPr>
          <a:xfrm>
            <a:off x="5860929" y="1476293"/>
            <a:ext cx="2515319" cy="2819573"/>
            <a:chOff x="0" y="-138410"/>
            <a:chExt cx="2742380" cy="2024475"/>
          </a:xfrm>
        </p:grpSpPr>
        <p:sp>
          <p:nvSpPr>
            <p:cNvPr id="8" name="Shape 16501">
              <a:extLst>
                <a:ext uri="{FF2B5EF4-FFF2-40B4-BE49-F238E27FC236}">
                  <a16:creationId xmlns:a16="http://schemas.microsoft.com/office/drawing/2014/main" id="{008418D2-5EF0-4216-A6AD-807F83C32EFA}"/>
                </a:ext>
              </a:extLst>
            </p:cNvPr>
            <p:cNvSpPr/>
            <p:nvPr/>
          </p:nvSpPr>
          <p:spPr>
            <a:xfrm>
              <a:off x="647057" y="24778"/>
              <a:ext cx="1523390" cy="1547533"/>
            </a:xfrm>
            <a:custGeom>
              <a:avLst/>
              <a:gdLst/>
              <a:ahLst/>
              <a:cxnLst/>
              <a:rect l="0" t="0" r="0" b="0"/>
              <a:pathLst>
                <a:path w="1523390" h="1547533">
                  <a:moveTo>
                    <a:pt x="0" y="0"/>
                  </a:moveTo>
                  <a:lnTo>
                    <a:pt x="6261" y="0"/>
                  </a:lnTo>
                  <a:lnTo>
                    <a:pt x="6261" y="1338504"/>
                  </a:lnTo>
                  <a:lnTo>
                    <a:pt x="1523390" y="1541335"/>
                  </a:lnTo>
                  <a:lnTo>
                    <a:pt x="1522565" y="1547533"/>
                  </a:lnTo>
                  <a:lnTo>
                    <a:pt x="0" y="1343990"/>
                  </a:lnTo>
                  <a:lnTo>
                    <a:pt x="0" y="0"/>
                  </a:lnTo>
                  <a:close/>
                </a:path>
              </a:pathLst>
            </a:custGeom>
            <a:ln w="0" cap="flat">
              <a:miter lim="127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8E0C7E19-2B1E-4E93-882C-D5363BD9F221}"/>
                </a:ext>
              </a:extLst>
            </p:cNvPr>
            <p:cNvSpPr/>
            <p:nvPr/>
          </p:nvSpPr>
          <p:spPr>
            <a:xfrm rot="-5399999">
              <a:off x="75523" y="281715"/>
              <a:ext cx="957897" cy="117647"/>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Arial" panose="020B0604020202020204" pitchFamily="34" charset="0"/>
                  <a:ea typeface="Calibri" panose="020F0502020204030204" pitchFamily="34" charset="0"/>
                  <a:cs typeface="Arial" panose="020B0604020202020204" pitchFamily="34" charset="0"/>
                </a:rPr>
                <a:t>Internal</a:t>
              </a:r>
              <a:r>
                <a:rPr lang="en-US" sz="750" spc="-865">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750">
                  <a:solidFill>
                    <a:srgbClr val="181717"/>
                  </a:solidFill>
                  <a:effectLst/>
                  <a:latin typeface="Arial" panose="020B0604020202020204" pitchFamily="34" charset="0"/>
                  <a:ea typeface="Calibri" panose="020F0502020204030204" pitchFamily="34" charset="0"/>
                  <a:cs typeface="Arial" panose="020B0604020202020204" pitchFamily="34" charset="0"/>
                </a:rPr>
                <a:t>energy,</a:t>
              </a:r>
              <a:r>
                <a:rPr lang="en-US" sz="750" spc="-165">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3DBB182C-DA03-4581-B241-B3994D3CCC80}"/>
                </a:ext>
              </a:extLst>
            </p:cNvPr>
            <p:cNvSpPr/>
            <p:nvPr/>
          </p:nvSpPr>
          <p:spPr>
            <a:xfrm rot="-5399999">
              <a:off x="505890" y="-8141"/>
              <a:ext cx="97164" cy="117647"/>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U</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DEA9D032-D937-4FD5-845A-C53448EF8400}"/>
                </a:ext>
              </a:extLst>
            </p:cNvPr>
            <p:cNvSpPr/>
            <p:nvPr/>
          </p:nvSpPr>
          <p:spPr>
            <a:xfrm>
              <a:off x="1598591" y="1385810"/>
              <a:ext cx="818407" cy="117647"/>
            </a:xfrm>
            <a:prstGeom prst="rect">
              <a:avLst/>
            </a:prstGeom>
            <a:ln>
              <a:noFill/>
            </a:ln>
          </p:spPr>
          <p:txBody>
            <a:bodyPr vert="horz" lIns="0" tIns="0" rIns="0" bIns="0" rtlCol="0">
              <a:noAutofit/>
            </a:bodyPr>
            <a:lstStyle/>
            <a:p>
              <a:pPr>
                <a:lnSpc>
                  <a:spcPct val="107000"/>
                </a:lnSpc>
                <a:spcAft>
                  <a:spcPts val="800"/>
                </a:spcAft>
              </a:pPr>
              <a:r>
                <a:rPr lang="en-US" sz="750" dirty="0">
                  <a:solidFill>
                    <a:srgbClr val="181717"/>
                  </a:solidFill>
                  <a:effectLst/>
                  <a:latin typeface="Arial" panose="020B0604020202020204" pitchFamily="34" charset="0"/>
                  <a:ea typeface="Calibri" panose="020F0502020204030204" pitchFamily="34" charset="0"/>
                  <a:cs typeface="Arial" panose="020B0604020202020204" pitchFamily="34" charset="0"/>
                </a:rPr>
                <a:t>Temperature,</a:t>
              </a:r>
              <a:r>
                <a:rPr lang="en-US" sz="750" spc="40" dirty="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DE7497FF-2E48-4C07-AA81-03C85A88C87C}"/>
                </a:ext>
              </a:extLst>
            </p:cNvPr>
            <p:cNvSpPr/>
            <p:nvPr/>
          </p:nvSpPr>
          <p:spPr>
            <a:xfrm>
              <a:off x="2213925" y="1385810"/>
              <a:ext cx="76308" cy="117647"/>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Arial" panose="020B0604020202020204" pitchFamily="34" charset="0"/>
                  <a:ea typeface="Calibri" panose="020F0502020204030204" pitchFamily="34" charset="0"/>
                  <a:cs typeface="Arial" panose="020B0604020202020204" pitchFamily="34" charset="0"/>
                </a:rPr>
                <a:t>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3" name="Shape 16506">
              <a:extLst>
                <a:ext uri="{FF2B5EF4-FFF2-40B4-BE49-F238E27FC236}">
                  <a16:creationId xmlns:a16="http://schemas.microsoft.com/office/drawing/2014/main" id="{E45BB7F3-1BD8-42D5-9EED-D215E980F2E3}"/>
                </a:ext>
              </a:extLst>
            </p:cNvPr>
            <p:cNvSpPr/>
            <p:nvPr/>
          </p:nvSpPr>
          <p:spPr>
            <a:xfrm>
              <a:off x="355707" y="1366038"/>
              <a:ext cx="294475" cy="445427"/>
            </a:xfrm>
            <a:custGeom>
              <a:avLst/>
              <a:gdLst/>
              <a:ahLst/>
              <a:cxnLst/>
              <a:rect l="0" t="0" r="0" b="0"/>
              <a:pathLst>
                <a:path w="294475" h="445427">
                  <a:moveTo>
                    <a:pt x="294475" y="0"/>
                  </a:moveTo>
                  <a:lnTo>
                    <a:pt x="0" y="445427"/>
                  </a:lnTo>
                </a:path>
              </a:pathLst>
            </a:custGeom>
            <a:ln w="6261" cap="flat">
              <a:miter lim="100000"/>
            </a:ln>
          </p:spPr>
          <p:style>
            <a:lnRef idx="1">
              <a:srgbClr val="24587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4" name="Shape 213789">
              <a:extLst>
                <a:ext uri="{FF2B5EF4-FFF2-40B4-BE49-F238E27FC236}">
                  <a16:creationId xmlns:a16="http://schemas.microsoft.com/office/drawing/2014/main" id="{C3F3E598-DD50-45EA-8FB7-08CC3B778246}"/>
                </a:ext>
              </a:extLst>
            </p:cNvPr>
            <p:cNvSpPr/>
            <p:nvPr/>
          </p:nvSpPr>
          <p:spPr>
            <a:xfrm>
              <a:off x="910265" y="1186968"/>
              <a:ext cx="9144" cy="637400"/>
            </a:xfrm>
            <a:custGeom>
              <a:avLst/>
              <a:gdLst/>
              <a:ahLst/>
              <a:cxnLst/>
              <a:rect l="0" t="0" r="0" b="0"/>
              <a:pathLst>
                <a:path w="9144" h="637400">
                  <a:moveTo>
                    <a:pt x="0" y="0"/>
                  </a:moveTo>
                  <a:lnTo>
                    <a:pt x="9144" y="0"/>
                  </a:lnTo>
                  <a:lnTo>
                    <a:pt x="9144" y="637400"/>
                  </a:lnTo>
                  <a:lnTo>
                    <a:pt x="0" y="637400"/>
                  </a:lnTo>
                  <a:lnTo>
                    <a:pt x="0" y="0"/>
                  </a:lnTo>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5" name="Shape 213790">
              <a:extLst>
                <a:ext uri="{FF2B5EF4-FFF2-40B4-BE49-F238E27FC236}">
                  <a16:creationId xmlns:a16="http://schemas.microsoft.com/office/drawing/2014/main" id="{F8AEBAC1-FF48-4FB5-9C9F-A13EBB885560}"/>
                </a:ext>
              </a:extLst>
            </p:cNvPr>
            <p:cNvSpPr/>
            <p:nvPr/>
          </p:nvSpPr>
          <p:spPr>
            <a:xfrm>
              <a:off x="1527104" y="340525"/>
              <a:ext cx="9144" cy="1315225"/>
            </a:xfrm>
            <a:custGeom>
              <a:avLst/>
              <a:gdLst/>
              <a:ahLst/>
              <a:cxnLst/>
              <a:rect l="0" t="0" r="0" b="0"/>
              <a:pathLst>
                <a:path w="9144" h="1315225">
                  <a:moveTo>
                    <a:pt x="0" y="0"/>
                  </a:moveTo>
                  <a:lnTo>
                    <a:pt x="9144" y="0"/>
                  </a:lnTo>
                  <a:lnTo>
                    <a:pt x="9144" y="1315225"/>
                  </a:lnTo>
                  <a:lnTo>
                    <a:pt x="0" y="1315225"/>
                  </a:lnTo>
                  <a:lnTo>
                    <a:pt x="0" y="0"/>
                  </a:lnTo>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F3CF72C9-926F-4294-BB72-03779F154D06}"/>
                </a:ext>
              </a:extLst>
            </p:cNvPr>
            <p:cNvSpPr/>
            <p:nvPr/>
          </p:nvSpPr>
          <p:spPr>
            <a:xfrm>
              <a:off x="0" y="1545081"/>
              <a:ext cx="518045" cy="117647"/>
            </a:xfrm>
            <a:prstGeom prst="rect">
              <a:avLst/>
            </a:prstGeom>
            <a:ln>
              <a:noFill/>
            </a:ln>
          </p:spPr>
          <p:txBody>
            <a:bodyPr vert="horz" lIns="0" tIns="0" rIns="0" bIns="0" rtlCol="0">
              <a:noAutofit/>
            </a:bodyPr>
            <a:lstStyle/>
            <a:p>
              <a:pPr>
                <a:lnSpc>
                  <a:spcPct val="107000"/>
                </a:lnSpc>
                <a:spcAft>
                  <a:spcPts val="800"/>
                </a:spcAft>
              </a:pPr>
              <a:r>
                <a:rPr lang="en-US" sz="750" dirty="0">
                  <a:solidFill>
                    <a:srgbClr val="181717"/>
                  </a:solidFill>
                  <a:effectLst/>
                  <a:latin typeface="Arial" panose="020B0604020202020204" pitchFamily="34" charset="0"/>
                  <a:ea typeface="Calibri" panose="020F0502020204030204" pitchFamily="34" charset="0"/>
                  <a:cs typeface="Arial" panose="020B0604020202020204" pitchFamily="34" charset="0"/>
                </a:rPr>
                <a:t>Volume,</a:t>
              </a:r>
              <a:r>
                <a:rPr lang="en-US" sz="750" spc="40" dirty="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B5D31E66-78B8-4B71-AC47-E3934B1C34AA}"/>
                </a:ext>
              </a:extLst>
            </p:cNvPr>
            <p:cNvSpPr/>
            <p:nvPr/>
          </p:nvSpPr>
          <p:spPr>
            <a:xfrm>
              <a:off x="389498" y="1545081"/>
              <a:ext cx="83302" cy="117647"/>
            </a:xfrm>
            <a:prstGeom prst="rect">
              <a:avLst/>
            </a:prstGeom>
            <a:ln>
              <a:noFill/>
            </a:ln>
          </p:spPr>
          <p:txBody>
            <a:bodyPr vert="horz" lIns="0" tIns="0" rIns="0" bIns="0" rtlCol="0">
              <a:noAutofit/>
            </a:bodyPr>
            <a:lstStyle/>
            <a:p>
              <a:pPr>
                <a:lnSpc>
                  <a:spcPct val="107000"/>
                </a:lnSpc>
                <a:spcAft>
                  <a:spcPts val="800"/>
                </a:spcAft>
              </a:pPr>
              <a:r>
                <a:rPr lang="en-US" sz="750" i="1" dirty="0">
                  <a:solidFill>
                    <a:srgbClr val="181717"/>
                  </a:solidFill>
                  <a:effectLst/>
                  <a:latin typeface="Arial" panose="020B0604020202020204" pitchFamily="34" charset="0"/>
                  <a:ea typeface="Calibri" panose="020F0502020204030204" pitchFamily="34" charset="0"/>
                  <a:cs typeface="Arial" panose="020B0604020202020204" pitchFamily="34" charset="0"/>
                </a:rPr>
                <a:t>V</a:t>
              </a:r>
              <a:endParaRPr lang="en-US"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4B3E775B-632C-40F5-8CE2-BD28654DA247}"/>
                </a:ext>
              </a:extLst>
            </p:cNvPr>
            <p:cNvPicPr/>
            <p:nvPr/>
          </p:nvPicPr>
          <p:blipFill>
            <a:blip r:embed="rId2"/>
            <a:stretch>
              <a:fillRect/>
            </a:stretch>
          </p:blipFill>
          <p:spPr>
            <a:xfrm>
              <a:off x="326471" y="-3593"/>
              <a:ext cx="1749552" cy="1353312"/>
            </a:xfrm>
            <a:prstGeom prst="rect">
              <a:avLst/>
            </a:prstGeom>
          </p:spPr>
        </p:pic>
        <p:pic>
          <p:nvPicPr>
            <p:cNvPr id="19" name="Picture 18">
              <a:extLst>
                <a:ext uri="{FF2B5EF4-FFF2-40B4-BE49-F238E27FC236}">
                  <a16:creationId xmlns:a16="http://schemas.microsoft.com/office/drawing/2014/main" id="{9410F4C1-26AF-415F-B6A8-519BE5FD28B4}"/>
                </a:ext>
              </a:extLst>
            </p:cNvPr>
            <p:cNvPicPr/>
            <p:nvPr/>
          </p:nvPicPr>
          <p:blipFill>
            <a:blip r:embed="rId2"/>
            <a:stretch>
              <a:fillRect/>
            </a:stretch>
          </p:blipFill>
          <p:spPr>
            <a:xfrm>
              <a:off x="326471" y="-3593"/>
              <a:ext cx="1749552" cy="1353312"/>
            </a:xfrm>
            <a:prstGeom prst="rect">
              <a:avLst/>
            </a:prstGeom>
          </p:spPr>
        </p:pic>
        <p:pic>
          <p:nvPicPr>
            <p:cNvPr id="20" name="Picture 19">
              <a:extLst>
                <a:ext uri="{FF2B5EF4-FFF2-40B4-BE49-F238E27FC236}">
                  <a16:creationId xmlns:a16="http://schemas.microsoft.com/office/drawing/2014/main" id="{9CC585EB-2B29-4CB3-A9A6-E83353853A0D}"/>
                </a:ext>
              </a:extLst>
            </p:cNvPr>
            <p:cNvPicPr/>
            <p:nvPr/>
          </p:nvPicPr>
          <p:blipFill>
            <a:blip r:embed="rId3"/>
            <a:stretch>
              <a:fillRect/>
            </a:stretch>
          </p:blipFill>
          <p:spPr>
            <a:xfrm>
              <a:off x="647057" y="568339"/>
              <a:ext cx="6248" cy="745552"/>
            </a:xfrm>
            <a:prstGeom prst="rect">
              <a:avLst/>
            </a:prstGeom>
          </p:spPr>
        </p:pic>
        <p:pic>
          <p:nvPicPr>
            <p:cNvPr id="21" name="Picture 20">
              <a:extLst>
                <a:ext uri="{FF2B5EF4-FFF2-40B4-BE49-F238E27FC236}">
                  <a16:creationId xmlns:a16="http://schemas.microsoft.com/office/drawing/2014/main" id="{B6AAC09D-A556-404D-87E8-1847485A4E75}"/>
                </a:ext>
              </a:extLst>
            </p:cNvPr>
            <p:cNvPicPr/>
            <p:nvPr/>
          </p:nvPicPr>
          <p:blipFill>
            <a:blip r:embed="rId4"/>
            <a:stretch>
              <a:fillRect/>
            </a:stretch>
          </p:blipFill>
          <p:spPr>
            <a:xfrm>
              <a:off x="910265" y="1186966"/>
              <a:ext cx="6261" cy="97892"/>
            </a:xfrm>
            <a:prstGeom prst="rect">
              <a:avLst/>
            </a:prstGeom>
          </p:spPr>
        </p:pic>
        <p:pic>
          <p:nvPicPr>
            <p:cNvPr id="22" name="Picture 21">
              <a:extLst>
                <a:ext uri="{FF2B5EF4-FFF2-40B4-BE49-F238E27FC236}">
                  <a16:creationId xmlns:a16="http://schemas.microsoft.com/office/drawing/2014/main" id="{16CE2BFB-2E93-4AE5-9EFF-B82B3774AE55}"/>
                </a:ext>
              </a:extLst>
            </p:cNvPr>
            <p:cNvPicPr/>
            <p:nvPr/>
          </p:nvPicPr>
          <p:blipFill>
            <a:blip r:embed="rId5"/>
            <a:stretch>
              <a:fillRect/>
            </a:stretch>
          </p:blipFill>
          <p:spPr>
            <a:xfrm>
              <a:off x="1527104" y="340510"/>
              <a:ext cx="6261" cy="863322"/>
            </a:xfrm>
            <a:prstGeom prst="rect">
              <a:avLst/>
            </a:prstGeom>
          </p:spPr>
        </p:pic>
        <p:sp>
          <p:nvSpPr>
            <p:cNvPr id="23" name="Shape 16522">
              <a:extLst>
                <a:ext uri="{FF2B5EF4-FFF2-40B4-BE49-F238E27FC236}">
                  <a16:creationId xmlns:a16="http://schemas.microsoft.com/office/drawing/2014/main" id="{96B08388-87FB-4560-BB33-749744F483C2}"/>
                </a:ext>
              </a:extLst>
            </p:cNvPr>
            <p:cNvSpPr/>
            <p:nvPr/>
          </p:nvSpPr>
          <p:spPr>
            <a:xfrm>
              <a:off x="330116" y="0"/>
              <a:ext cx="1743062" cy="1348880"/>
            </a:xfrm>
            <a:custGeom>
              <a:avLst/>
              <a:gdLst/>
              <a:ahLst/>
              <a:cxnLst/>
              <a:rect l="0" t="0" r="0" b="0"/>
              <a:pathLst>
                <a:path w="1743062" h="1348880">
                  <a:moveTo>
                    <a:pt x="1743062" y="0"/>
                  </a:moveTo>
                  <a:cubicBezTo>
                    <a:pt x="1677276" y="300952"/>
                    <a:pt x="1533880" y="929996"/>
                    <a:pt x="1265581" y="1193038"/>
                  </a:cubicBezTo>
                  <a:cubicBezTo>
                    <a:pt x="764146" y="1273632"/>
                    <a:pt x="213766" y="1322007"/>
                    <a:pt x="0" y="1348880"/>
                  </a:cubicBezTo>
                </a:path>
              </a:pathLst>
            </a:custGeom>
            <a:ln w="12522" cap="flat">
              <a:miter lim="100000"/>
            </a:ln>
          </p:spPr>
          <p:style>
            <a:lnRef idx="1">
              <a:srgbClr val="1B6A6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4" name="Shape 16523">
              <a:extLst>
                <a:ext uri="{FF2B5EF4-FFF2-40B4-BE49-F238E27FC236}">
                  <a16:creationId xmlns:a16="http://schemas.microsoft.com/office/drawing/2014/main" id="{EF735B63-04B3-40FB-AA0C-5C7DF9419D7D}"/>
                </a:ext>
              </a:extLst>
            </p:cNvPr>
            <p:cNvSpPr/>
            <p:nvPr/>
          </p:nvSpPr>
          <p:spPr>
            <a:xfrm>
              <a:off x="573956" y="885863"/>
              <a:ext cx="0" cy="594055"/>
            </a:xfrm>
            <a:custGeom>
              <a:avLst/>
              <a:gdLst/>
              <a:ahLst/>
              <a:cxnLst/>
              <a:rect l="0" t="0" r="0" b="0"/>
              <a:pathLst>
                <a:path h="594055">
                  <a:moveTo>
                    <a:pt x="0" y="594055"/>
                  </a:moveTo>
                  <a:lnTo>
                    <a:pt x="0" y="0"/>
                  </a:lnTo>
                </a:path>
              </a:pathLst>
            </a:custGeom>
            <a:ln w="6261" cap="flat">
              <a:custDash>
                <a:ds d="1" sp="98585"/>
              </a:custDash>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5" name="Shape 16524">
              <a:extLst>
                <a:ext uri="{FF2B5EF4-FFF2-40B4-BE49-F238E27FC236}">
                  <a16:creationId xmlns:a16="http://schemas.microsoft.com/office/drawing/2014/main" id="{090533B8-BE3A-41AC-89A3-57C14FF880FD}"/>
                </a:ext>
              </a:extLst>
            </p:cNvPr>
            <p:cNvSpPr/>
            <p:nvPr/>
          </p:nvSpPr>
          <p:spPr>
            <a:xfrm>
              <a:off x="1323243" y="343942"/>
              <a:ext cx="289255" cy="635635"/>
            </a:xfrm>
            <a:custGeom>
              <a:avLst/>
              <a:gdLst/>
              <a:ahLst/>
              <a:cxnLst/>
              <a:rect l="0" t="0" r="0" b="0"/>
              <a:pathLst>
                <a:path w="289255" h="635635">
                  <a:moveTo>
                    <a:pt x="0" y="635635"/>
                  </a:moveTo>
                  <a:cubicBezTo>
                    <a:pt x="174180" y="502336"/>
                    <a:pt x="289255" y="306959"/>
                    <a:pt x="206997" y="0"/>
                  </a:cubicBez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6" name="Shape 16525">
              <a:extLst>
                <a:ext uri="{FF2B5EF4-FFF2-40B4-BE49-F238E27FC236}">
                  <a16:creationId xmlns:a16="http://schemas.microsoft.com/office/drawing/2014/main" id="{D000EFD7-E07F-4254-BD9C-231E43E60977}"/>
                </a:ext>
              </a:extLst>
            </p:cNvPr>
            <p:cNvSpPr/>
            <p:nvPr/>
          </p:nvSpPr>
          <p:spPr>
            <a:xfrm>
              <a:off x="1293246" y="946379"/>
              <a:ext cx="60566" cy="56159"/>
            </a:xfrm>
            <a:custGeom>
              <a:avLst/>
              <a:gdLst/>
              <a:ahLst/>
              <a:cxnLst/>
              <a:rect l="0" t="0" r="0" b="0"/>
              <a:pathLst>
                <a:path w="60566" h="56159">
                  <a:moveTo>
                    <a:pt x="24384" y="0"/>
                  </a:moveTo>
                  <a:lnTo>
                    <a:pt x="33922" y="30188"/>
                  </a:lnTo>
                  <a:lnTo>
                    <a:pt x="60566" y="47282"/>
                  </a:lnTo>
                  <a:cubicBezTo>
                    <a:pt x="42482" y="46114"/>
                    <a:pt x="18110" y="50597"/>
                    <a:pt x="0" y="56159"/>
                  </a:cubicBezTo>
                  <a:cubicBezTo>
                    <a:pt x="10097" y="40119"/>
                    <a:pt x="20777" y="17767"/>
                    <a:pt x="24384"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7" name="Shape 16526">
              <a:extLst>
                <a:ext uri="{FF2B5EF4-FFF2-40B4-BE49-F238E27FC236}">
                  <a16:creationId xmlns:a16="http://schemas.microsoft.com/office/drawing/2014/main" id="{F903779B-AADD-4AFD-8553-C489E47E5AEB}"/>
                </a:ext>
              </a:extLst>
            </p:cNvPr>
            <p:cNvSpPr/>
            <p:nvPr/>
          </p:nvSpPr>
          <p:spPr>
            <a:xfrm>
              <a:off x="913389" y="979577"/>
              <a:ext cx="409854" cy="207391"/>
            </a:xfrm>
            <a:custGeom>
              <a:avLst/>
              <a:gdLst/>
              <a:ahLst/>
              <a:cxnLst/>
              <a:rect l="0" t="0" r="0" b="0"/>
              <a:pathLst>
                <a:path w="409854" h="207391">
                  <a:moveTo>
                    <a:pt x="0" y="207391"/>
                  </a:moveTo>
                  <a:cubicBezTo>
                    <a:pt x="133541" y="157670"/>
                    <a:pt x="286512" y="94399"/>
                    <a:pt x="409854" y="0"/>
                  </a:cubicBez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8" name="Shape 16527">
              <a:extLst>
                <a:ext uri="{FF2B5EF4-FFF2-40B4-BE49-F238E27FC236}">
                  <a16:creationId xmlns:a16="http://schemas.microsoft.com/office/drawing/2014/main" id="{DEE92B04-72F9-4EA2-81C8-410C0B7FD207}"/>
                </a:ext>
              </a:extLst>
            </p:cNvPr>
            <p:cNvSpPr/>
            <p:nvPr/>
          </p:nvSpPr>
          <p:spPr>
            <a:xfrm>
              <a:off x="913389" y="919734"/>
              <a:ext cx="291351" cy="267233"/>
            </a:xfrm>
            <a:custGeom>
              <a:avLst/>
              <a:gdLst/>
              <a:ahLst/>
              <a:cxnLst/>
              <a:rect l="0" t="0" r="0" b="0"/>
              <a:pathLst>
                <a:path w="291351" h="267233">
                  <a:moveTo>
                    <a:pt x="291351" y="0"/>
                  </a:moveTo>
                  <a:cubicBezTo>
                    <a:pt x="215443" y="82233"/>
                    <a:pt x="120244" y="171374"/>
                    <a:pt x="0" y="267233"/>
                  </a:cubicBezTo>
                </a:path>
              </a:pathLst>
            </a:custGeom>
            <a:ln w="6261" cap="flat">
              <a:miter lim="100000"/>
            </a:ln>
          </p:spPr>
          <p:style>
            <a:lnRef idx="1">
              <a:srgbClr val="24587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9" name="Shape 16528">
              <a:extLst>
                <a:ext uri="{FF2B5EF4-FFF2-40B4-BE49-F238E27FC236}">
                  <a16:creationId xmlns:a16="http://schemas.microsoft.com/office/drawing/2014/main" id="{47ECC683-369A-434E-B3A4-DC7028159A16}"/>
                </a:ext>
              </a:extLst>
            </p:cNvPr>
            <p:cNvSpPr/>
            <p:nvPr/>
          </p:nvSpPr>
          <p:spPr>
            <a:xfrm>
              <a:off x="1204740" y="343941"/>
              <a:ext cx="325501" cy="575793"/>
            </a:xfrm>
            <a:custGeom>
              <a:avLst/>
              <a:gdLst/>
              <a:ahLst/>
              <a:cxnLst/>
              <a:rect l="0" t="0" r="0" b="0"/>
              <a:pathLst>
                <a:path w="325501" h="575793">
                  <a:moveTo>
                    <a:pt x="325501" y="0"/>
                  </a:moveTo>
                  <a:cubicBezTo>
                    <a:pt x="288887" y="117653"/>
                    <a:pt x="244310" y="311099"/>
                    <a:pt x="0" y="575793"/>
                  </a:cubicBezTo>
                </a:path>
              </a:pathLst>
            </a:custGeom>
            <a:ln w="6261" cap="flat">
              <a:miter lim="100000"/>
            </a:ln>
          </p:spPr>
          <p:style>
            <a:lnRef idx="1">
              <a:srgbClr val="24587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0" name="Shape 16529">
              <a:extLst>
                <a:ext uri="{FF2B5EF4-FFF2-40B4-BE49-F238E27FC236}">
                  <a16:creationId xmlns:a16="http://schemas.microsoft.com/office/drawing/2014/main" id="{61B3BA89-CAF1-4103-81F1-F9F6F5C646EF}"/>
                </a:ext>
              </a:extLst>
            </p:cNvPr>
            <p:cNvSpPr/>
            <p:nvPr/>
          </p:nvSpPr>
          <p:spPr>
            <a:xfrm>
              <a:off x="1179111" y="887997"/>
              <a:ext cx="58166" cy="59499"/>
            </a:xfrm>
            <a:custGeom>
              <a:avLst/>
              <a:gdLst/>
              <a:ahLst/>
              <a:cxnLst/>
              <a:rect l="0" t="0" r="0" b="0"/>
              <a:pathLst>
                <a:path w="58166" h="59499">
                  <a:moveTo>
                    <a:pt x="14427" y="0"/>
                  </a:moveTo>
                  <a:lnTo>
                    <a:pt x="28982" y="28092"/>
                  </a:lnTo>
                  <a:lnTo>
                    <a:pt x="58166" y="40373"/>
                  </a:lnTo>
                  <a:cubicBezTo>
                    <a:pt x="40145" y="42342"/>
                    <a:pt x="16904" y="50914"/>
                    <a:pt x="0" y="59499"/>
                  </a:cubicBezTo>
                  <a:cubicBezTo>
                    <a:pt x="7214" y="41961"/>
                    <a:pt x="13894" y="18123"/>
                    <a:pt x="14427" y="0"/>
                  </a:cubicBezTo>
                  <a:close/>
                </a:path>
              </a:pathLst>
            </a:custGeom>
            <a:ln w="0" cap="flat">
              <a:miter lim="100000"/>
            </a:ln>
          </p:spPr>
          <p:style>
            <a:lnRef idx="0">
              <a:srgbClr val="000000">
                <a:alpha val="0"/>
              </a:srgbClr>
            </a:lnRef>
            <a:fillRef idx="1">
              <a:srgbClr val="24587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1" name="Shape 16530">
              <a:extLst>
                <a:ext uri="{FF2B5EF4-FFF2-40B4-BE49-F238E27FC236}">
                  <a16:creationId xmlns:a16="http://schemas.microsoft.com/office/drawing/2014/main" id="{C33749DC-673D-4E10-BD5E-8DB7DBA2902B}"/>
                </a:ext>
              </a:extLst>
            </p:cNvPr>
            <p:cNvSpPr/>
            <p:nvPr/>
          </p:nvSpPr>
          <p:spPr>
            <a:xfrm>
              <a:off x="913389" y="1655737"/>
              <a:ext cx="616852" cy="168630"/>
            </a:xfrm>
            <a:custGeom>
              <a:avLst/>
              <a:gdLst/>
              <a:ahLst/>
              <a:cxnLst/>
              <a:rect l="0" t="0" r="0" b="0"/>
              <a:pathLst>
                <a:path w="616852" h="168630">
                  <a:moveTo>
                    <a:pt x="616852" y="0"/>
                  </a:moveTo>
                  <a:cubicBezTo>
                    <a:pt x="541451" y="75387"/>
                    <a:pt x="93942" y="168630"/>
                    <a:pt x="0" y="168630"/>
                  </a:cubicBezTo>
                </a:path>
              </a:pathLst>
            </a:custGeom>
            <a:ln w="6261" cap="rnd">
              <a:custDash>
                <a:ds d="1" sp="98585"/>
              </a:custDash>
              <a:miter lim="100000"/>
            </a:ln>
          </p:spPr>
          <p:style>
            <a:lnRef idx="1">
              <a:srgbClr val="24587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2" name="Shape 16531">
              <a:extLst>
                <a:ext uri="{FF2B5EF4-FFF2-40B4-BE49-F238E27FC236}">
                  <a16:creationId xmlns:a16="http://schemas.microsoft.com/office/drawing/2014/main" id="{055A5BCF-17BC-4C81-9464-39FC0355D17F}"/>
                </a:ext>
              </a:extLst>
            </p:cNvPr>
            <p:cNvSpPr/>
            <p:nvPr/>
          </p:nvSpPr>
          <p:spPr>
            <a:xfrm>
              <a:off x="913389" y="1655750"/>
              <a:ext cx="657974" cy="230315"/>
            </a:xfrm>
            <a:custGeom>
              <a:avLst/>
              <a:gdLst/>
              <a:ahLst/>
              <a:cxnLst/>
              <a:rect l="0" t="0" r="0" b="0"/>
              <a:pathLst>
                <a:path w="657974" h="230315">
                  <a:moveTo>
                    <a:pt x="0" y="168618"/>
                  </a:moveTo>
                  <a:cubicBezTo>
                    <a:pt x="364198" y="230315"/>
                    <a:pt x="657974" y="137782"/>
                    <a:pt x="616852" y="0"/>
                  </a:cubicBezTo>
                </a:path>
              </a:pathLst>
            </a:custGeom>
            <a:ln w="6261" cap="rnd">
              <a:custDash>
                <a:ds d="1" sp="98585"/>
              </a:custDash>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3" name="Shape 16532">
              <a:extLst>
                <a:ext uri="{FF2B5EF4-FFF2-40B4-BE49-F238E27FC236}">
                  <a16:creationId xmlns:a16="http://schemas.microsoft.com/office/drawing/2014/main" id="{07174A4C-4627-43C3-9778-E944E92832C4}"/>
                </a:ext>
              </a:extLst>
            </p:cNvPr>
            <p:cNvSpPr/>
            <p:nvPr/>
          </p:nvSpPr>
          <p:spPr>
            <a:xfrm>
              <a:off x="896257" y="1169822"/>
              <a:ext cx="34277" cy="34277"/>
            </a:xfrm>
            <a:custGeom>
              <a:avLst/>
              <a:gdLst/>
              <a:ahLst/>
              <a:cxnLst/>
              <a:rect l="0" t="0" r="0" b="0"/>
              <a:pathLst>
                <a:path w="34277" h="34277">
                  <a:moveTo>
                    <a:pt x="17132" y="0"/>
                  </a:moveTo>
                  <a:cubicBezTo>
                    <a:pt x="26594" y="0"/>
                    <a:pt x="34277" y="7671"/>
                    <a:pt x="34277" y="17145"/>
                  </a:cubicBezTo>
                  <a:cubicBezTo>
                    <a:pt x="34277" y="26607"/>
                    <a:pt x="26594" y="34277"/>
                    <a:pt x="17132" y="34277"/>
                  </a:cubicBezTo>
                  <a:cubicBezTo>
                    <a:pt x="7684" y="34277"/>
                    <a:pt x="0" y="26607"/>
                    <a:pt x="0" y="17145"/>
                  </a:cubicBezTo>
                  <a:cubicBezTo>
                    <a:pt x="0" y="7671"/>
                    <a:pt x="7684" y="0"/>
                    <a:pt x="17132" y="0"/>
                  </a:cubicBezTo>
                  <a:close/>
                </a:path>
              </a:pathLst>
            </a:custGeom>
            <a:ln w="0" cap="rnd">
              <a:custDash>
                <a:ds d="1" sp="98585"/>
              </a:custDash>
              <a:miter lim="100000"/>
            </a:ln>
          </p:spPr>
          <p:style>
            <a:lnRef idx="0">
              <a:srgbClr val="000000">
                <a:alpha val="0"/>
              </a:srgbClr>
            </a:lnRef>
            <a:fillRef idx="1">
              <a:srgbClr val="FFFEFD"/>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4" name="Shape 16533">
              <a:extLst>
                <a:ext uri="{FF2B5EF4-FFF2-40B4-BE49-F238E27FC236}">
                  <a16:creationId xmlns:a16="http://schemas.microsoft.com/office/drawing/2014/main" id="{A207A9C1-0E6F-44D3-8830-DD5B7F3B923E}"/>
                </a:ext>
              </a:extLst>
            </p:cNvPr>
            <p:cNvSpPr/>
            <p:nvPr/>
          </p:nvSpPr>
          <p:spPr>
            <a:xfrm>
              <a:off x="896257" y="1169822"/>
              <a:ext cx="34277" cy="34277"/>
            </a:xfrm>
            <a:custGeom>
              <a:avLst/>
              <a:gdLst/>
              <a:ahLst/>
              <a:cxnLst/>
              <a:rect l="0" t="0" r="0" b="0"/>
              <a:pathLst>
                <a:path w="34277" h="34277">
                  <a:moveTo>
                    <a:pt x="34277" y="17145"/>
                  </a:moveTo>
                  <a:cubicBezTo>
                    <a:pt x="34277" y="26607"/>
                    <a:pt x="26594" y="34277"/>
                    <a:pt x="17132" y="34277"/>
                  </a:cubicBezTo>
                  <a:cubicBezTo>
                    <a:pt x="7684" y="34277"/>
                    <a:pt x="0" y="26607"/>
                    <a:pt x="0" y="17145"/>
                  </a:cubicBezTo>
                  <a:cubicBezTo>
                    <a:pt x="0" y="7671"/>
                    <a:pt x="7684" y="0"/>
                    <a:pt x="17132" y="0"/>
                  </a:cubicBezTo>
                  <a:cubicBezTo>
                    <a:pt x="26594" y="0"/>
                    <a:pt x="34277" y="7671"/>
                    <a:pt x="34277" y="17145"/>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5" name="Shape 16534">
              <a:extLst>
                <a:ext uri="{FF2B5EF4-FFF2-40B4-BE49-F238E27FC236}">
                  <a16:creationId xmlns:a16="http://schemas.microsoft.com/office/drawing/2014/main" id="{38941E36-95E3-4F82-B4EB-EEB76742F3E0}"/>
                </a:ext>
              </a:extLst>
            </p:cNvPr>
            <p:cNvSpPr/>
            <p:nvPr/>
          </p:nvSpPr>
          <p:spPr>
            <a:xfrm>
              <a:off x="896257" y="1807223"/>
              <a:ext cx="34277" cy="34290"/>
            </a:xfrm>
            <a:custGeom>
              <a:avLst/>
              <a:gdLst/>
              <a:ahLst/>
              <a:cxnLst/>
              <a:rect l="0" t="0" r="0" b="0"/>
              <a:pathLst>
                <a:path w="34277" h="34290">
                  <a:moveTo>
                    <a:pt x="17132" y="0"/>
                  </a:moveTo>
                  <a:cubicBezTo>
                    <a:pt x="26594" y="0"/>
                    <a:pt x="34277" y="7684"/>
                    <a:pt x="34277" y="17145"/>
                  </a:cubicBezTo>
                  <a:cubicBezTo>
                    <a:pt x="34277" y="26607"/>
                    <a:pt x="26594" y="34290"/>
                    <a:pt x="17132" y="34290"/>
                  </a:cubicBezTo>
                  <a:cubicBezTo>
                    <a:pt x="7684" y="34290"/>
                    <a:pt x="0" y="26607"/>
                    <a:pt x="0" y="17145"/>
                  </a:cubicBezTo>
                  <a:cubicBezTo>
                    <a:pt x="0" y="7684"/>
                    <a:pt x="7684" y="0"/>
                    <a:pt x="17132" y="0"/>
                  </a:cubicBezTo>
                  <a:close/>
                </a:path>
              </a:pathLst>
            </a:custGeom>
            <a:ln w="0" cap="rnd">
              <a:miter lim="100000"/>
            </a:ln>
          </p:spPr>
          <p:style>
            <a:lnRef idx="0">
              <a:srgbClr val="000000">
                <a:alpha val="0"/>
              </a:srgbClr>
            </a:lnRef>
            <a:fillRef idx="1">
              <a:srgbClr val="FFFEFD"/>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6" name="Shape 16535">
              <a:extLst>
                <a:ext uri="{FF2B5EF4-FFF2-40B4-BE49-F238E27FC236}">
                  <a16:creationId xmlns:a16="http://schemas.microsoft.com/office/drawing/2014/main" id="{ACFF5956-73A4-44C2-851F-7A0B3F5EE477}"/>
                </a:ext>
              </a:extLst>
            </p:cNvPr>
            <p:cNvSpPr/>
            <p:nvPr/>
          </p:nvSpPr>
          <p:spPr>
            <a:xfrm>
              <a:off x="896257" y="1807223"/>
              <a:ext cx="34277" cy="34290"/>
            </a:xfrm>
            <a:custGeom>
              <a:avLst/>
              <a:gdLst/>
              <a:ahLst/>
              <a:cxnLst/>
              <a:rect l="0" t="0" r="0" b="0"/>
              <a:pathLst>
                <a:path w="34277" h="34290">
                  <a:moveTo>
                    <a:pt x="34277" y="17145"/>
                  </a:moveTo>
                  <a:cubicBezTo>
                    <a:pt x="34277" y="26607"/>
                    <a:pt x="26594" y="34290"/>
                    <a:pt x="17132" y="34290"/>
                  </a:cubicBezTo>
                  <a:cubicBezTo>
                    <a:pt x="7684" y="34290"/>
                    <a:pt x="0" y="26607"/>
                    <a:pt x="0" y="17145"/>
                  </a:cubicBezTo>
                  <a:cubicBezTo>
                    <a:pt x="0" y="7684"/>
                    <a:pt x="7684" y="0"/>
                    <a:pt x="17132" y="0"/>
                  </a:cubicBezTo>
                  <a:cubicBezTo>
                    <a:pt x="26594" y="0"/>
                    <a:pt x="34277" y="7684"/>
                    <a:pt x="34277" y="17145"/>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7" name="Shape 16536">
              <a:extLst>
                <a:ext uri="{FF2B5EF4-FFF2-40B4-BE49-F238E27FC236}">
                  <a16:creationId xmlns:a16="http://schemas.microsoft.com/office/drawing/2014/main" id="{814CE703-DCC3-46D4-B783-6855EC1263B5}"/>
                </a:ext>
              </a:extLst>
            </p:cNvPr>
            <p:cNvSpPr/>
            <p:nvPr/>
          </p:nvSpPr>
          <p:spPr>
            <a:xfrm>
              <a:off x="1516512" y="323368"/>
              <a:ext cx="34290" cy="34277"/>
            </a:xfrm>
            <a:custGeom>
              <a:avLst/>
              <a:gdLst/>
              <a:ahLst/>
              <a:cxnLst/>
              <a:rect l="0" t="0" r="0" b="0"/>
              <a:pathLst>
                <a:path w="34290" h="34277">
                  <a:moveTo>
                    <a:pt x="17145" y="0"/>
                  </a:moveTo>
                  <a:cubicBezTo>
                    <a:pt x="26607" y="0"/>
                    <a:pt x="34290" y="7671"/>
                    <a:pt x="34290" y="17132"/>
                  </a:cubicBezTo>
                  <a:cubicBezTo>
                    <a:pt x="34290" y="26594"/>
                    <a:pt x="26607" y="34277"/>
                    <a:pt x="17145" y="34277"/>
                  </a:cubicBezTo>
                  <a:cubicBezTo>
                    <a:pt x="7684" y="34277"/>
                    <a:pt x="0" y="26594"/>
                    <a:pt x="0" y="17132"/>
                  </a:cubicBezTo>
                  <a:cubicBezTo>
                    <a:pt x="0" y="7671"/>
                    <a:pt x="7684" y="0"/>
                    <a:pt x="17145" y="0"/>
                  </a:cubicBezTo>
                  <a:close/>
                </a:path>
              </a:pathLst>
            </a:custGeom>
            <a:ln w="0" cap="rnd">
              <a:miter lim="100000"/>
            </a:ln>
          </p:spPr>
          <p:style>
            <a:lnRef idx="0">
              <a:srgbClr val="000000">
                <a:alpha val="0"/>
              </a:srgbClr>
            </a:lnRef>
            <a:fillRef idx="1">
              <a:srgbClr val="FFFEFD"/>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8" name="Shape 16537">
              <a:extLst>
                <a:ext uri="{FF2B5EF4-FFF2-40B4-BE49-F238E27FC236}">
                  <a16:creationId xmlns:a16="http://schemas.microsoft.com/office/drawing/2014/main" id="{986A19C8-27F2-4EB9-9C55-160D9D97B9CA}"/>
                </a:ext>
              </a:extLst>
            </p:cNvPr>
            <p:cNvSpPr/>
            <p:nvPr/>
          </p:nvSpPr>
          <p:spPr>
            <a:xfrm>
              <a:off x="1516512" y="323368"/>
              <a:ext cx="34290" cy="34277"/>
            </a:xfrm>
            <a:custGeom>
              <a:avLst/>
              <a:gdLst/>
              <a:ahLst/>
              <a:cxnLst/>
              <a:rect l="0" t="0" r="0" b="0"/>
              <a:pathLst>
                <a:path w="34290" h="34277">
                  <a:moveTo>
                    <a:pt x="34290" y="17132"/>
                  </a:moveTo>
                  <a:cubicBezTo>
                    <a:pt x="34290" y="26594"/>
                    <a:pt x="26607" y="34277"/>
                    <a:pt x="17145" y="34277"/>
                  </a:cubicBezTo>
                  <a:cubicBezTo>
                    <a:pt x="7684" y="34277"/>
                    <a:pt x="0" y="26594"/>
                    <a:pt x="0" y="17132"/>
                  </a:cubicBezTo>
                  <a:cubicBezTo>
                    <a:pt x="0" y="7671"/>
                    <a:pt x="7684" y="0"/>
                    <a:pt x="17145" y="0"/>
                  </a:cubicBezTo>
                  <a:cubicBezTo>
                    <a:pt x="26607" y="0"/>
                    <a:pt x="34290" y="7671"/>
                    <a:pt x="34290" y="17132"/>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9" name="Shape 16538">
              <a:extLst>
                <a:ext uri="{FF2B5EF4-FFF2-40B4-BE49-F238E27FC236}">
                  <a16:creationId xmlns:a16="http://schemas.microsoft.com/office/drawing/2014/main" id="{37F0150B-4D14-4659-8F87-534F81C0414D}"/>
                </a:ext>
              </a:extLst>
            </p:cNvPr>
            <p:cNvSpPr/>
            <p:nvPr/>
          </p:nvSpPr>
          <p:spPr>
            <a:xfrm>
              <a:off x="1516512" y="1642745"/>
              <a:ext cx="34290" cy="34265"/>
            </a:xfrm>
            <a:custGeom>
              <a:avLst/>
              <a:gdLst/>
              <a:ahLst/>
              <a:cxnLst/>
              <a:rect l="0" t="0" r="0" b="0"/>
              <a:pathLst>
                <a:path w="34290" h="34265">
                  <a:moveTo>
                    <a:pt x="17145" y="0"/>
                  </a:moveTo>
                  <a:cubicBezTo>
                    <a:pt x="26607" y="0"/>
                    <a:pt x="34290" y="7658"/>
                    <a:pt x="34290" y="17132"/>
                  </a:cubicBezTo>
                  <a:cubicBezTo>
                    <a:pt x="34290" y="26594"/>
                    <a:pt x="26607" y="34265"/>
                    <a:pt x="17145" y="34265"/>
                  </a:cubicBezTo>
                  <a:cubicBezTo>
                    <a:pt x="7684" y="34265"/>
                    <a:pt x="0" y="26594"/>
                    <a:pt x="0" y="17132"/>
                  </a:cubicBezTo>
                  <a:cubicBezTo>
                    <a:pt x="0" y="7658"/>
                    <a:pt x="7684" y="0"/>
                    <a:pt x="17145" y="0"/>
                  </a:cubicBezTo>
                  <a:close/>
                </a:path>
              </a:pathLst>
            </a:custGeom>
            <a:ln w="0" cap="rnd">
              <a:miter lim="100000"/>
            </a:ln>
          </p:spPr>
          <p:style>
            <a:lnRef idx="0">
              <a:srgbClr val="000000">
                <a:alpha val="0"/>
              </a:srgbClr>
            </a:lnRef>
            <a:fillRef idx="1">
              <a:srgbClr val="FFFEFD"/>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0" name="Shape 16539">
              <a:extLst>
                <a:ext uri="{FF2B5EF4-FFF2-40B4-BE49-F238E27FC236}">
                  <a16:creationId xmlns:a16="http://schemas.microsoft.com/office/drawing/2014/main" id="{D8E52505-AA61-462A-AD9B-8518CABB0AC8}"/>
                </a:ext>
              </a:extLst>
            </p:cNvPr>
            <p:cNvSpPr/>
            <p:nvPr/>
          </p:nvSpPr>
          <p:spPr>
            <a:xfrm>
              <a:off x="1516512" y="1642745"/>
              <a:ext cx="34290" cy="34265"/>
            </a:xfrm>
            <a:custGeom>
              <a:avLst/>
              <a:gdLst/>
              <a:ahLst/>
              <a:cxnLst/>
              <a:rect l="0" t="0" r="0" b="0"/>
              <a:pathLst>
                <a:path w="34290" h="34265">
                  <a:moveTo>
                    <a:pt x="34290" y="17132"/>
                  </a:moveTo>
                  <a:cubicBezTo>
                    <a:pt x="34290" y="26594"/>
                    <a:pt x="26607" y="34265"/>
                    <a:pt x="17145" y="34265"/>
                  </a:cubicBezTo>
                  <a:cubicBezTo>
                    <a:pt x="7684" y="34265"/>
                    <a:pt x="0" y="26594"/>
                    <a:pt x="0" y="17132"/>
                  </a:cubicBezTo>
                  <a:cubicBezTo>
                    <a:pt x="0" y="7658"/>
                    <a:pt x="7684" y="0"/>
                    <a:pt x="17145" y="0"/>
                  </a:cubicBezTo>
                  <a:cubicBezTo>
                    <a:pt x="26607" y="0"/>
                    <a:pt x="34290" y="7658"/>
                    <a:pt x="34290" y="17132"/>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6C64190F-A830-4C4F-8C0A-F7487C5EE6A5}"/>
                </a:ext>
              </a:extLst>
            </p:cNvPr>
            <p:cNvSpPr/>
            <p:nvPr/>
          </p:nvSpPr>
          <p:spPr>
            <a:xfrm>
              <a:off x="2074841" y="303623"/>
              <a:ext cx="388338" cy="125490"/>
            </a:xfrm>
            <a:prstGeom prst="rect">
              <a:avLst/>
            </a:prstGeom>
            <a:ln>
              <a:noFill/>
            </a:ln>
          </p:spPr>
          <p:txBody>
            <a:bodyPr vert="horz" lIns="0" tIns="0" rIns="0" bIns="0" rtlCol="0">
              <a:noAutofit/>
            </a:bodyPr>
            <a:lstStyle/>
            <a:p>
              <a:pPr>
                <a:lnSpc>
                  <a:spcPct val="107000"/>
                </a:lnSpc>
                <a:spcAft>
                  <a:spcPts val="800"/>
                </a:spcAft>
              </a:pPr>
              <a:r>
                <a:rPr lang="en-US" sz="800" dirty="0">
                  <a:solidFill>
                    <a:srgbClr val="181717"/>
                  </a:solidFill>
                  <a:effectLst/>
                  <a:latin typeface="Arial" panose="020B0604020202020204" pitchFamily="34" charset="0"/>
                  <a:ea typeface="Calibri" panose="020F0502020204030204" pitchFamily="34" charset="0"/>
                  <a:cs typeface="Arial" panose="020B0604020202020204" pitchFamily="34" charset="0"/>
                </a:rPr>
                <a:t>Path</a:t>
              </a:r>
              <a:r>
                <a:rPr lang="en-US" sz="800" spc="40" dirty="0">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800" dirty="0">
                  <a:solidFill>
                    <a:srgbClr val="181717"/>
                  </a:solidFill>
                  <a:effectLst/>
                  <a:latin typeface="Arial" panose="020B0604020202020204" pitchFamily="34" charset="0"/>
                  <a:ea typeface="Calibri" panose="020F0502020204030204" pitchFamily="34" charset="0"/>
                  <a:cs typeface="Arial" panose="020B0604020202020204" pitchFamily="34" charset="0"/>
                </a:rPr>
                <a:t>1</a:t>
              </a:r>
              <a:endParaRPr lang="en-US"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0C4EE66D-5E87-4EEA-998D-DE1529BDF41E}"/>
                </a:ext>
              </a:extLst>
            </p:cNvPr>
            <p:cNvSpPr/>
            <p:nvPr/>
          </p:nvSpPr>
          <p:spPr>
            <a:xfrm>
              <a:off x="2074841" y="428816"/>
              <a:ext cx="44361"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3" name="Rectangle 42">
              <a:extLst>
                <a:ext uri="{FF2B5EF4-FFF2-40B4-BE49-F238E27FC236}">
                  <a16:creationId xmlns:a16="http://schemas.microsoft.com/office/drawing/2014/main" id="{78686C08-5C24-42EC-9F49-D80E9D237C8E}"/>
                </a:ext>
              </a:extLst>
            </p:cNvPr>
            <p:cNvSpPr/>
            <p:nvPr/>
          </p:nvSpPr>
          <p:spPr>
            <a:xfrm>
              <a:off x="2108195" y="428816"/>
              <a:ext cx="110969"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w</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6C00F8EF-675D-4D2A-B185-6CD6FCF003C4}"/>
                </a:ext>
              </a:extLst>
            </p:cNvPr>
            <p:cNvSpPr/>
            <p:nvPr/>
          </p:nvSpPr>
          <p:spPr>
            <a:xfrm>
              <a:off x="2191630" y="428816"/>
              <a:ext cx="37034"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1F1B3255-C811-474D-AED5-D97B3C8EF214}"/>
                </a:ext>
              </a:extLst>
            </p:cNvPr>
            <p:cNvSpPr/>
            <p:nvPr/>
          </p:nvSpPr>
          <p:spPr>
            <a:xfrm>
              <a:off x="2219486" y="405378"/>
              <a:ext cx="106439" cy="173581"/>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AC900752-533E-4001-ACBD-C8A5B60446F3}"/>
                </a:ext>
              </a:extLst>
            </p:cNvPr>
            <p:cNvSpPr/>
            <p:nvPr/>
          </p:nvSpPr>
          <p:spPr>
            <a:xfrm>
              <a:off x="2299505" y="428816"/>
              <a:ext cx="74068"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0</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76DEA3E5-40D5-4583-AB5A-ADF4098B9116}"/>
                </a:ext>
              </a:extLst>
            </p:cNvPr>
            <p:cNvSpPr/>
            <p:nvPr/>
          </p:nvSpPr>
          <p:spPr>
            <a:xfrm>
              <a:off x="2355196" y="428816"/>
              <a:ext cx="74068"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0206DE18-25BE-40B9-8F2A-10F8958D6E07}"/>
                </a:ext>
              </a:extLst>
            </p:cNvPr>
            <p:cNvSpPr/>
            <p:nvPr/>
          </p:nvSpPr>
          <p:spPr>
            <a:xfrm>
              <a:off x="2410886" y="428816"/>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q</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5A458D93-23E5-4962-BE67-3861CD026AEB}"/>
                </a:ext>
              </a:extLst>
            </p:cNvPr>
            <p:cNvSpPr/>
            <p:nvPr/>
          </p:nvSpPr>
          <p:spPr>
            <a:xfrm>
              <a:off x="2472085" y="428816"/>
              <a:ext cx="270295" cy="125490"/>
            </a:xfrm>
            <a:prstGeom prst="rect">
              <a:avLst/>
            </a:prstGeom>
            <a:ln>
              <a:noFill/>
            </a:ln>
          </p:spPr>
          <p:txBody>
            <a:bodyPr vert="horz" lIns="0" tIns="0" rIns="0" bIns="0" rtlCol="0">
              <a:noAutofit/>
            </a:bodyPr>
            <a:lstStyle/>
            <a:p>
              <a:pPr>
                <a:lnSpc>
                  <a:spcPct val="107000"/>
                </a:lnSpc>
                <a:spcAft>
                  <a:spcPts val="800"/>
                </a:spcAft>
              </a:pP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0)</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1E976B24-6743-4915-9221-09484225BE13}"/>
                </a:ext>
              </a:extLst>
            </p:cNvPr>
            <p:cNvSpPr/>
            <p:nvPr/>
          </p:nvSpPr>
          <p:spPr>
            <a:xfrm>
              <a:off x="2074841" y="602197"/>
              <a:ext cx="388337"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Path</a:t>
              </a: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2</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5F6E4ADB-93EA-455A-9F4C-2C4D4C9DA921}"/>
                </a:ext>
              </a:extLst>
            </p:cNvPr>
            <p:cNvSpPr/>
            <p:nvPr/>
          </p:nvSpPr>
          <p:spPr>
            <a:xfrm>
              <a:off x="2074841" y="727411"/>
              <a:ext cx="44361"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F7615C23-23E7-4CED-9758-2F581406618E}"/>
                </a:ext>
              </a:extLst>
            </p:cNvPr>
            <p:cNvSpPr/>
            <p:nvPr/>
          </p:nvSpPr>
          <p:spPr>
            <a:xfrm>
              <a:off x="2108195" y="727411"/>
              <a:ext cx="110969" cy="125490"/>
            </a:xfrm>
            <a:prstGeom prst="rect">
              <a:avLst/>
            </a:prstGeom>
            <a:ln>
              <a:noFill/>
            </a:ln>
          </p:spPr>
          <p:txBody>
            <a:bodyPr vert="horz" lIns="0" tIns="0" rIns="0" bIns="0" rtlCol="0">
              <a:noAutofit/>
            </a:bodyPr>
            <a:lstStyle/>
            <a:p>
              <a:pPr>
                <a:lnSpc>
                  <a:spcPct val="107000"/>
                </a:lnSpc>
                <a:spcAft>
                  <a:spcPts val="800"/>
                </a:spcAft>
              </a:pPr>
              <a:r>
                <a:rPr lang="en-US" sz="800" i="1" dirty="0">
                  <a:solidFill>
                    <a:srgbClr val="181717"/>
                  </a:solidFill>
                  <a:effectLst/>
                  <a:latin typeface="Arial" panose="020B0604020202020204" pitchFamily="34" charset="0"/>
                  <a:ea typeface="Calibri" panose="020F0502020204030204" pitchFamily="34" charset="0"/>
                  <a:cs typeface="Arial" panose="020B0604020202020204" pitchFamily="34" charset="0"/>
                </a:rPr>
                <a:t>w</a:t>
              </a:r>
              <a:endParaRPr lang="en-US"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3" name="Rectangle 52">
              <a:extLst>
                <a:ext uri="{FF2B5EF4-FFF2-40B4-BE49-F238E27FC236}">
                  <a16:creationId xmlns:a16="http://schemas.microsoft.com/office/drawing/2014/main" id="{C5B27FC2-8909-438C-94A8-77C51624B294}"/>
                </a:ext>
              </a:extLst>
            </p:cNvPr>
            <p:cNvSpPr/>
            <p:nvPr/>
          </p:nvSpPr>
          <p:spPr>
            <a:xfrm>
              <a:off x="2191631" y="727411"/>
              <a:ext cx="37034"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4" name="Rectangle 53">
              <a:extLst>
                <a:ext uri="{FF2B5EF4-FFF2-40B4-BE49-F238E27FC236}">
                  <a16:creationId xmlns:a16="http://schemas.microsoft.com/office/drawing/2014/main" id="{7CC9D2CF-4F95-487E-9C86-0A204BB70F98}"/>
                </a:ext>
              </a:extLst>
            </p:cNvPr>
            <p:cNvSpPr/>
            <p:nvPr/>
          </p:nvSpPr>
          <p:spPr>
            <a:xfrm>
              <a:off x="2219486" y="703973"/>
              <a:ext cx="106440" cy="173581"/>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FE08E9AE-4D30-4E43-A90E-F501D9FF5179}"/>
                </a:ext>
              </a:extLst>
            </p:cNvPr>
            <p:cNvSpPr/>
            <p:nvPr/>
          </p:nvSpPr>
          <p:spPr>
            <a:xfrm>
              <a:off x="2299506" y="727411"/>
              <a:ext cx="74068"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0</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6" name="Rectangle 55">
              <a:extLst>
                <a:ext uri="{FF2B5EF4-FFF2-40B4-BE49-F238E27FC236}">
                  <a16:creationId xmlns:a16="http://schemas.microsoft.com/office/drawing/2014/main" id="{AC6630B6-EC11-47C3-84E1-F063A33B7B4D}"/>
                </a:ext>
              </a:extLst>
            </p:cNvPr>
            <p:cNvSpPr/>
            <p:nvPr/>
          </p:nvSpPr>
          <p:spPr>
            <a:xfrm>
              <a:off x="2355196" y="727411"/>
              <a:ext cx="74068"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A367A926-EBA2-4108-BF1A-9E880D563805}"/>
                </a:ext>
              </a:extLst>
            </p:cNvPr>
            <p:cNvSpPr/>
            <p:nvPr/>
          </p:nvSpPr>
          <p:spPr>
            <a:xfrm>
              <a:off x="2410887" y="727411"/>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q</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D99FBCA7-6F8D-459E-B349-4423259137A8}"/>
                </a:ext>
              </a:extLst>
            </p:cNvPr>
            <p:cNvSpPr/>
            <p:nvPr/>
          </p:nvSpPr>
          <p:spPr>
            <a:xfrm>
              <a:off x="2472086" y="727411"/>
              <a:ext cx="37034"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F14BEE38-B9AD-4F0A-BEB1-6E7A69A94458}"/>
                </a:ext>
              </a:extLst>
            </p:cNvPr>
            <p:cNvSpPr/>
            <p:nvPr/>
          </p:nvSpPr>
          <p:spPr>
            <a:xfrm>
              <a:off x="2499921" y="703973"/>
              <a:ext cx="73135" cy="173581"/>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CC08410C-6348-44ED-89BE-CFFB7AA44F00}"/>
                </a:ext>
              </a:extLst>
            </p:cNvPr>
            <p:cNvSpPr/>
            <p:nvPr/>
          </p:nvSpPr>
          <p:spPr>
            <a:xfrm>
              <a:off x="2554910" y="727411"/>
              <a:ext cx="155463" cy="125490"/>
            </a:xfrm>
            <a:prstGeom prst="rect">
              <a:avLst/>
            </a:prstGeom>
            <a:ln>
              <a:noFill/>
            </a:ln>
          </p:spPr>
          <p:txBody>
            <a:bodyPr vert="horz" lIns="0" tIns="0" rIns="0" bIns="0" rtlCol="0">
              <a:noAutofit/>
            </a:bodyPr>
            <a:lstStyle/>
            <a:p>
              <a:pPr>
                <a:lnSpc>
                  <a:spcPct val="107000"/>
                </a:lnSpc>
                <a:spcAft>
                  <a:spcPts val="800"/>
                </a:spcAft>
              </a:pPr>
              <a:r>
                <a:rPr lang="en-US" sz="800" spc="40">
                  <a:solidFill>
                    <a:srgbClr val="181717"/>
                  </a:solidFill>
                  <a:effectLst/>
                  <a:latin typeface="Arial" panose="020B0604020202020204" pitchFamily="34" charset="0"/>
                  <a:ea typeface="Calibri" panose="020F0502020204030204" pitchFamily="34" charset="0"/>
                  <a:cs typeface="Arial" panose="020B0604020202020204" pitchFamily="34" charset="0"/>
                </a:rPr>
                <a:t> </a:t>
              </a: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0)</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1" name="Rectangle 60">
              <a:extLst>
                <a:ext uri="{FF2B5EF4-FFF2-40B4-BE49-F238E27FC236}">
                  <a16:creationId xmlns:a16="http://schemas.microsoft.com/office/drawing/2014/main" id="{E4F9B31A-5134-4E1D-BECB-FE86FE5BC4CB}"/>
                </a:ext>
              </a:extLst>
            </p:cNvPr>
            <p:cNvSpPr/>
            <p:nvPr/>
          </p:nvSpPr>
          <p:spPr>
            <a:xfrm>
              <a:off x="1578237" y="266263"/>
              <a:ext cx="37034"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i</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2" name="Rectangle 61">
              <a:extLst>
                <a:ext uri="{FF2B5EF4-FFF2-40B4-BE49-F238E27FC236}">
                  <a16:creationId xmlns:a16="http://schemas.microsoft.com/office/drawing/2014/main" id="{D1040EAE-EC4A-4044-B27B-42D029E6C569}"/>
                </a:ext>
              </a:extLst>
            </p:cNvPr>
            <p:cNvSpPr/>
            <p:nvPr/>
          </p:nvSpPr>
          <p:spPr>
            <a:xfrm>
              <a:off x="838027" y="1126468"/>
              <a:ext cx="44361"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f</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3" name="Shape 16560">
              <a:extLst>
                <a:ext uri="{FF2B5EF4-FFF2-40B4-BE49-F238E27FC236}">
                  <a16:creationId xmlns:a16="http://schemas.microsoft.com/office/drawing/2014/main" id="{F07A51C9-46B1-4F26-B164-D8876E542DD1}"/>
                </a:ext>
              </a:extLst>
            </p:cNvPr>
            <p:cNvSpPr/>
            <p:nvPr/>
          </p:nvSpPr>
          <p:spPr>
            <a:xfrm>
              <a:off x="1409019" y="381330"/>
              <a:ext cx="645300" cy="264554"/>
            </a:xfrm>
            <a:custGeom>
              <a:avLst/>
              <a:gdLst/>
              <a:ahLst/>
              <a:cxnLst/>
              <a:rect l="0" t="0" r="0" b="0"/>
              <a:pathLst>
                <a:path w="645300" h="264554">
                  <a:moveTo>
                    <a:pt x="0" y="264554"/>
                  </a:moveTo>
                  <a:lnTo>
                    <a:pt x="645300"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64" name="Shape 16561">
              <a:extLst>
                <a:ext uri="{FF2B5EF4-FFF2-40B4-BE49-F238E27FC236}">
                  <a16:creationId xmlns:a16="http://schemas.microsoft.com/office/drawing/2014/main" id="{702385EC-EF62-4AC6-8E17-E0FCD2DD0F1B}"/>
                </a:ext>
              </a:extLst>
            </p:cNvPr>
            <p:cNvSpPr/>
            <p:nvPr/>
          </p:nvSpPr>
          <p:spPr>
            <a:xfrm>
              <a:off x="1409019" y="653466"/>
              <a:ext cx="645300" cy="264554"/>
            </a:xfrm>
            <a:custGeom>
              <a:avLst/>
              <a:gdLst/>
              <a:ahLst/>
              <a:cxnLst/>
              <a:rect l="0" t="0" r="0" b="0"/>
              <a:pathLst>
                <a:path w="645300" h="264554">
                  <a:moveTo>
                    <a:pt x="0" y="264554"/>
                  </a:moveTo>
                  <a:lnTo>
                    <a:pt x="645300"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grpSp>
      <p:sp>
        <p:nvSpPr>
          <p:cNvPr id="65" name="Rectangle 64">
            <a:extLst>
              <a:ext uri="{FF2B5EF4-FFF2-40B4-BE49-F238E27FC236}">
                <a16:creationId xmlns:a16="http://schemas.microsoft.com/office/drawing/2014/main" id="{A49CA181-A9EE-45AB-A380-06FFAAF887BD}"/>
              </a:ext>
            </a:extLst>
          </p:cNvPr>
          <p:cNvSpPr/>
          <p:nvPr/>
        </p:nvSpPr>
        <p:spPr>
          <a:xfrm>
            <a:off x="1559208" y="1924239"/>
            <a:ext cx="3834208" cy="2308324"/>
          </a:xfrm>
          <a:prstGeom prst="rect">
            <a:avLst/>
          </a:prstGeom>
        </p:spPr>
        <p:txBody>
          <a:bodyPr wrap="square">
            <a:spAutoFit/>
          </a:bodyPr>
          <a:lstStyle/>
          <a:p>
            <a:r>
              <a:rPr lang="en-US" dirty="0">
                <a:latin typeface="Arial" panose="020B0604020202020204" pitchFamily="34" charset="0"/>
                <a:cs typeface="Arial" panose="020B0604020202020204" pitchFamily="34" charset="0"/>
              </a:rPr>
              <a:t>As the volume and temperature of a system are changed, the internal energy changes. An adiabatic and a nonadiabatic path are shown as Path 1 and Path 2, respectively: they correspond to different values of </a:t>
            </a:r>
            <a:r>
              <a:rPr lang="en-US" i="1" dirty="0">
                <a:latin typeface="Arial" panose="020B0604020202020204" pitchFamily="34" charset="0"/>
                <a:cs typeface="Arial" panose="020B0604020202020204" pitchFamily="34" charset="0"/>
              </a:rPr>
              <a:t>q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w </a:t>
            </a:r>
            <a:r>
              <a:rPr lang="en-US" dirty="0">
                <a:latin typeface="Arial" panose="020B0604020202020204" pitchFamily="34" charset="0"/>
                <a:cs typeface="Arial" panose="020B0604020202020204" pitchFamily="34" charset="0"/>
              </a:rPr>
              <a:t>but to the same value</a:t>
            </a:r>
          </a:p>
          <a:p>
            <a:r>
              <a:rPr lang="en-US" dirty="0">
                <a:latin typeface="Arial" panose="020B0604020202020204" pitchFamily="34" charset="0"/>
                <a:cs typeface="Arial" panose="020B0604020202020204" pitchFamily="34" charset="0"/>
              </a:rPr>
              <a:t>of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U</a:t>
            </a:r>
            <a:r>
              <a:rPr lang="en-US" dirty="0">
                <a:latin typeface="Arial" panose="020B0604020202020204" pitchFamily="34" charset="0"/>
                <a:cs typeface="Arial" panose="020B0604020202020204" pitchFamily="34" charset="0"/>
              </a:rPr>
              <a:t>.</a:t>
            </a:r>
          </a:p>
        </p:txBody>
      </p:sp>
      <mc:AlternateContent xmlns:mc="http://schemas.openxmlformats.org/markup-compatibility/2006" xmlns:a14="http://schemas.microsoft.com/office/drawing/2010/main">
        <mc:Choice Requires="a14">
          <p:sp>
            <p:nvSpPr>
              <p:cNvPr id="66" name="Rectangle 65">
                <a:extLst>
                  <a:ext uri="{FF2B5EF4-FFF2-40B4-BE49-F238E27FC236}">
                    <a16:creationId xmlns:a16="http://schemas.microsoft.com/office/drawing/2014/main" id="{6B06FE03-FAE3-41D9-B69D-715892C54730}"/>
                  </a:ext>
                </a:extLst>
              </p:cNvPr>
              <p:cNvSpPr/>
              <p:nvPr/>
            </p:nvSpPr>
            <p:spPr>
              <a:xfrm>
                <a:off x="298344" y="4303726"/>
                <a:ext cx="11473635" cy="1306255"/>
              </a:xfrm>
              <a:prstGeom prst="rect">
                <a:avLst/>
              </a:prstGeom>
            </p:spPr>
            <p:txBody>
              <a:bodyPr wrap="square">
                <a:spAutoFit/>
              </a:bodyPr>
              <a:lstStyle/>
              <a:p>
                <a:r>
                  <a:rPr lang="en-US" dirty="0">
                    <a:latin typeface="Arial" panose="020B0604020202020204" pitchFamily="34" charset="0"/>
                    <a:cs typeface="Arial" panose="020B0604020202020204" pitchFamily="34" charset="0"/>
                  </a:rPr>
                  <a:t>an </a:t>
                </a:r>
                <a:r>
                  <a:rPr lang="en-US" b="1" dirty="0">
                    <a:latin typeface="Arial" panose="020B0604020202020204" pitchFamily="34" charset="0"/>
                    <a:cs typeface="Arial" panose="020B0604020202020204" pitchFamily="34" charset="0"/>
                  </a:rPr>
                  <a:t>exact differential </a:t>
                </a:r>
                <a:r>
                  <a:rPr lang="en-US" dirty="0">
                    <a:latin typeface="Arial" panose="020B0604020202020204" pitchFamily="34" charset="0"/>
                    <a:cs typeface="Arial" panose="020B0604020202020204" pitchFamily="34" charset="0"/>
                  </a:rPr>
                  <a:t>is an infinitesimal quantity that, when integrated, gives a result that is independent of the path between the initial and final states.</a:t>
                </a:r>
              </a:p>
              <a:p>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U</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is an ‘exact differential’, and written as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U</a:t>
                </a:r>
                <a:r>
                  <a:rPr lang="en-US" dirty="0" err="1">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and the overall change is the sum (integral)</a:t>
                </a:r>
              </a:p>
              <a:p>
                <a:r>
                  <a:rPr lang="en-US" dirty="0">
                    <a:latin typeface="Arial" panose="020B0604020202020204" pitchFamily="34" charset="0"/>
                    <a:cs typeface="Arial" panose="020B0604020202020204" pitchFamily="34" charset="0"/>
                  </a:rPr>
                  <a:t>of all the infinitesimal changes along the path:</a:t>
                </a:r>
                <a14:m>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𝑈</m:t>
                    </m:r>
                    <m:r>
                      <a:rPr lang="en-US" b="0" i="1" smtClean="0">
                        <a:latin typeface="Cambria Math" panose="02040503050406030204" pitchFamily="18" charset="0"/>
                        <a:ea typeface="Cambria Math" panose="02040503050406030204" pitchFamily="18" charset="0"/>
                      </a:rPr>
                      <m:t>= </m:t>
                    </m:r>
                    <m:nary>
                      <m:naryPr>
                        <m:ctrlPr>
                          <a:rPr lang="en-US" b="0" i="1" smtClean="0">
                            <a:latin typeface="Cambria Math" panose="02040503050406030204" pitchFamily="18" charset="0"/>
                            <a:ea typeface="Cambria Math" panose="02040503050406030204" pitchFamily="18" charset="0"/>
                          </a:rPr>
                        </m:ctrlPr>
                      </m:naryPr>
                      <m:sub>
                        <m:r>
                          <m:rPr>
                            <m:sty m:val="p"/>
                            <m:brk m:alnAt="23"/>
                          </m:rPr>
                          <a:rPr lang="en-US" b="0" i="0" smtClean="0">
                            <a:latin typeface="Cambria Math" panose="02040503050406030204" pitchFamily="18" charset="0"/>
                            <a:ea typeface="Cambria Math" panose="02040503050406030204" pitchFamily="18" charset="0"/>
                          </a:rPr>
                          <m:t>i</m:t>
                        </m:r>
                      </m:sub>
                      <m:sup>
                        <m:r>
                          <m:rPr>
                            <m:sty m:val="p"/>
                          </m:rPr>
                          <a:rPr lang="en-US" b="0" i="0" smtClean="0">
                            <a:latin typeface="Cambria Math" panose="02040503050406030204" pitchFamily="18" charset="0"/>
                            <a:ea typeface="Cambria Math" panose="02040503050406030204" pitchFamily="18" charset="0"/>
                          </a:rPr>
                          <m:t>f</m:t>
                        </m:r>
                      </m:sup>
                      <m:e>
                        <m:r>
                          <a:rPr lang="en-US" b="0" i="1" smtClean="0">
                            <a:latin typeface="Cambria Math" panose="02040503050406030204" pitchFamily="18" charset="0"/>
                            <a:ea typeface="Cambria Math" panose="02040503050406030204" pitchFamily="18" charset="0"/>
                          </a:rPr>
                          <m:t>𝑑𝑈</m:t>
                        </m:r>
                      </m:e>
                    </m:nary>
                  </m:oMath>
                </a14:m>
                <a:endParaRPr lang="en-US" dirty="0">
                  <a:latin typeface="Arial" panose="020B0604020202020204" pitchFamily="34" charset="0"/>
                  <a:cs typeface="Arial" panose="020B0604020202020204" pitchFamily="34" charset="0"/>
                </a:endParaRPr>
              </a:p>
            </p:txBody>
          </p:sp>
        </mc:Choice>
        <mc:Fallback xmlns="">
          <p:sp>
            <p:nvSpPr>
              <p:cNvPr id="66" name="Rectangle 65">
                <a:extLst>
                  <a:ext uri="{FF2B5EF4-FFF2-40B4-BE49-F238E27FC236}">
                    <a16:creationId xmlns:a16="http://schemas.microsoft.com/office/drawing/2014/main" id="{6B06FE03-FAE3-41D9-B69D-715892C54730}"/>
                  </a:ext>
                </a:extLst>
              </p:cNvPr>
              <p:cNvSpPr>
                <a:spLocks noRot="1" noChangeAspect="1" noMove="1" noResize="1" noEditPoints="1" noAdjustHandles="1" noChangeArrowheads="1" noChangeShapeType="1" noTextEdit="1"/>
              </p:cNvSpPr>
              <p:nvPr/>
            </p:nvSpPr>
            <p:spPr>
              <a:xfrm>
                <a:off x="298344" y="4303726"/>
                <a:ext cx="11473635" cy="1306255"/>
              </a:xfrm>
              <a:prstGeom prst="rect">
                <a:avLst/>
              </a:prstGeom>
              <a:blipFill>
                <a:blip r:embed="rId6"/>
                <a:stretch>
                  <a:fillRect l="-478" t="-2804" b="-612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Rectangle 66">
                <a:extLst>
                  <a:ext uri="{FF2B5EF4-FFF2-40B4-BE49-F238E27FC236}">
                    <a16:creationId xmlns:a16="http://schemas.microsoft.com/office/drawing/2014/main" id="{31FEF46F-9DAA-4223-A35C-E2FC6AEC0823}"/>
                  </a:ext>
                </a:extLst>
              </p:cNvPr>
              <p:cNvSpPr/>
              <p:nvPr/>
            </p:nvSpPr>
            <p:spPr>
              <a:xfrm>
                <a:off x="278919" y="5511294"/>
                <a:ext cx="11340862" cy="1334533"/>
              </a:xfrm>
              <a:prstGeom prst="rect">
                <a:avLst/>
              </a:prstGeom>
            </p:spPr>
            <p:txBody>
              <a:bodyPr wrap="square">
                <a:spAutoFit/>
              </a:bodyPr>
              <a:lstStyle/>
              <a:p>
                <a:r>
                  <a:rPr lang="en-US" dirty="0">
                    <a:latin typeface="Arial" panose="020B0604020202020204" pitchFamily="34" charset="0"/>
                    <a:cs typeface="Arial" panose="020B0604020202020204" pitchFamily="34" charset="0"/>
                  </a:rPr>
                  <a:t>an </a:t>
                </a:r>
                <a:r>
                  <a:rPr lang="en-US" b="1" dirty="0">
                    <a:latin typeface="Arial" panose="020B0604020202020204" pitchFamily="34" charset="0"/>
                    <a:cs typeface="Arial" panose="020B0604020202020204" pitchFamily="34" charset="0"/>
                  </a:rPr>
                  <a:t>inexact differential </a:t>
                </a:r>
                <a:r>
                  <a:rPr lang="en-US" dirty="0">
                    <a:latin typeface="Arial" panose="020B0604020202020204" pitchFamily="34" charset="0"/>
                    <a:cs typeface="Arial" panose="020B0604020202020204" pitchFamily="34" charset="0"/>
                  </a:rPr>
                  <a:t>is an infinitesimal quantity that, when integrated, gives a result that depends on the path between the initial and final states.</a:t>
                </a:r>
              </a:p>
              <a:p>
                <a:r>
                  <a:rPr lang="en-US" dirty="0" err="1">
                    <a:latin typeface="Arial" panose="020B0604020202020204" pitchFamily="34" charset="0"/>
                    <a:cs typeface="Arial" panose="020B0604020202020204" pitchFamily="34" charset="0"/>
                  </a:rPr>
                  <a:t>dq</a:t>
                </a:r>
                <a:r>
                  <a:rPr lang="en-US" dirty="0">
                    <a:latin typeface="Arial" panose="020B0604020202020204" pitchFamily="34" charset="0"/>
                    <a:cs typeface="Arial" panose="020B0604020202020204" pitchFamily="34" charset="0"/>
                  </a:rPr>
                  <a:t> is an ‘inexact differential’, and written as </a:t>
                </a:r>
                <a14:m>
                  <m:oMath xmlns:m="http://schemas.openxmlformats.org/officeDocument/2006/math">
                    <m:r>
                      <a:rPr lang="en-US" i="1" smtClean="0">
                        <a:latin typeface="Cambria Math" panose="02040503050406030204" pitchFamily="18" charset="0"/>
                        <a:cs typeface="Arial" panose="020B0604020202020204" pitchFamily="34" charset="0"/>
                      </a:rPr>
                      <m:t>ᵭ</m:t>
                    </m:r>
                  </m:oMath>
                </a14:m>
                <a:r>
                  <a:rPr lang="en-US" i="1" dirty="0">
                    <a:latin typeface="Arial" panose="020B0604020202020204" pitchFamily="34" charset="0"/>
                    <a:cs typeface="Arial" panose="020B0604020202020204" pitchFamily="34" charset="0"/>
                  </a:rPr>
                  <a:t>q </a:t>
                </a:r>
                <a:r>
                  <a:rPr lang="en-US" dirty="0"/>
                  <a:t>the total energy transferred as heat is the sum </a:t>
                </a:r>
                <a:r>
                  <a:rPr lang="en-US" dirty="0">
                    <a:latin typeface="Arial" panose="020B0604020202020204" pitchFamily="34" charset="0"/>
                    <a:cs typeface="Arial" panose="020B0604020202020204" pitchFamily="34" charset="0"/>
                  </a:rPr>
                  <a:t>(integral) </a:t>
                </a:r>
                <a:r>
                  <a:rPr lang="en-US" dirty="0"/>
                  <a:t>of all individual contributions at each point of the path: </a:t>
                </a:r>
                <a14:m>
                  <m:oMath xmlns:m="http://schemas.openxmlformats.org/officeDocument/2006/math">
                    <m:r>
                      <a:rPr lang="en-US">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𝑞</m:t>
                    </m:r>
                    <m:r>
                      <a:rPr lang="en-US" i="1">
                        <a:latin typeface="Cambria Math" panose="02040503050406030204" pitchFamily="18" charset="0"/>
                        <a:ea typeface="Cambria Math" panose="02040503050406030204" pitchFamily="18" charset="0"/>
                      </a:rPr>
                      <m:t>= </m:t>
                    </m:r>
                    <m:nary>
                      <m:naryPr>
                        <m:ctrlPr>
                          <a:rPr lang="en-US" i="1">
                            <a:latin typeface="Cambria Math" panose="02040503050406030204" pitchFamily="18" charset="0"/>
                            <a:ea typeface="Cambria Math" panose="02040503050406030204" pitchFamily="18" charset="0"/>
                          </a:rPr>
                        </m:ctrlPr>
                      </m:naryPr>
                      <m:sub>
                        <m:r>
                          <m:rPr>
                            <m:sty m:val="p"/>
                            <m:brk m:alnAt="23"/>
                          </m:rPr>
                          <a:rPr lang="en-US">
                            <a:latin typeface="Cambria Math" panose="02040503050406030204" pitchFamily="18" charset="0"/>
                            <a:ea typeface="Cambria Math" panose="02040503050406030204" pitchFamily="18" charset="0"/>
                          </a:rPr>
                          <m:t>i</m:t>
                        </m:r>
                        <m:r>
                          <a:rPr lang="en-US" b="0" i="0" smtClean="0">
                            <a:latin typeface="Cambria Math" panose="02040503050406030204" pitchFamily="18" charset="0"/>
                            <a:ea typeface="Cambria Math" panose="02040503050406030204" pitchFamily="18" charset="0"/>
                          </a:rPr>
                          <m:t>, </m:t>
                        </m:r>
                        <m:r>
                          <m:rPr>
                            <m:sty m:val="p"/>
                          </m:rPr>
                          <a:rPr lang="en-US" b="0" i="0" smtClean="0">
                            <a:latin typeface="Cambria Math" panose="02040503050406030204" pitchFamily="18" charset="0"/>
                            <a:ea typeface="Cambria Math" panose="02040503050406030204" pitchFamily="18" charset="0"/>
                          </a:rPr>
                          <m:t>path</m:t>
                        </m:r>
                      </m:sub>
                      <m:sup>
                        <m:r>
                          <m:rPr>
                            <m:sty m:val="p"/>
                          </m:rPr>
                          <a:rPr lang="en-US">
                            <a:latin typeface="Cambria Math" panose="02040503050406030204" pitchFamily="18" charset="0"/>
                            <a:ea typeface="Cambria Math" panose="02040503050406030204" pitchFamily="18" charset="0"/>
                          </a:rPr>
                          <m:t>f</m:t>
                        </m:r>
                      </m:sup>
                      <m:e>
                        <m:r>
                          <a:rPr lang="en-US" i="1">
                            <a:latin typeface="Cambria Math" panose="02040503050406030204" pitchFamily="18" charset="0"/>
                            <a:ea typeface="Cambria Math" panose="02040503050406030204" pitchFamily="18" charset="0"/>
                          </a:rPr>
                          <m:t>𝑑</m:t>
                        </m:r>
                        <m:r>
                          <a:rPr lang="en-US" b="0" i="1" smtClean="0">
                            <a:latin typeface="Cambria Math" panose="02040503050406030204" pitchFamily="18" charset="0"/>
                            <a:ea typeface="Cambria Math" panose="02040503050406030204" pitchFamily="18" charset="0"/>
                          </a:rPr>
                          <m:t>𝑞</m:t>
                        </m:r>
                      </m:e>
                    </m:nary>
                  </m:oMath>
                </a14:m>
                <a:endParaRPr lang="en-US" dirty="0">
                  <a:latin typeface="Arial" panose="020B0604020202020204" pitchFamily="34" charset="0"/>
                  <a:cs typeface="Arial" panose="020B0604020202020204" pitchFamily="34" charset="0"/>
                </a:endParaRPr>
              </a:p>
            </p:txBody>
          </p:sp>
        </mc:Choice>
        <mc:Fallback xmlns="">
          <p:sp>
            <p:nvSpPr>
              <p:cNvPr id="67" name="Rectangle 66">
                <a:extLst>
                  <a:ext uri="{FF2B5EF4-FFF2-40B4-BE49-F238E27FC236}">
                    <a16:creationId xmlns:a16="http://schemas.microsoft.com/office/drawing/2014/main" id="{31FEF46F-9DAA-4223-A35C-E2FC6AEC0823}"/>
                  </a:ext>
                </a:extLst>
              </p:cNvPr>
              <p:cNvSpPr>
                <a:spLocks noRot="1" noChangeAspect="1" noMove="1" noResize="1" noEditPoints="1" noAdjustHandles="1" noChangeArrowheads="1" noChangeShapeType="1" noTextEdit="1"/>
              </p:cNvSpPr>
              <p:nvPr/>
            </p:nvSpPr>
            <p:spPr>
              <a:xfrm>
                <a:off x="278919" y="5511294"/>
                <a:ext cx="11340862" cy="1334533"/>
              </a:xfrm>
              <a:prstGeom prst="rect">
                <a:avLst/>
              </a:prstGeom>
              <a:blipFill>
                <a:blip r:embed="rId7"/>
                <a:stretch>
                  <a:fillRect l="-484" t="-2283" r="-591" b="-57534"/>
                </a:stretch>
              </a:blipFill>
            </p:spPr>
            <p:txBody>
              <a:bodyPr/>
              <a:lstStyle/>
              <a:p>
                <a:r>
                  <a:rPr lang="en-US">
                    <a:noFill/>
                  </a:rPr>
                  <a:t> </a:t>
                </a:r>
              </a:p>
            </p:txBody>
          </p:sp>
        </mc:Fallback>
      </mc:AlternateContent>
    </p:spTree>
    <p:extLst>
      <p:ext uri="{BB962C8B-B14F-4D97-AF65-F5344CB8AC3E}">
        <p14:creationId xmlns:p14="http://schemas.microsoft.com/office/powerpoint/2010/main" val="300911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65" grpId="0"/>
      <p:bldP spid="66" grpId="0"/>
      <p:bldP spid="6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DBEEB1-3F41-4831-B19C-178DF0230E5D}"/>
              </a:ext>
            </a:extLst>
          </p:cNvPr>
          <p:cNvSpPr/>
          <p:nvPr/>
        </p:nvSpPr>
        <p:spPr>
          <a:xfrm>
            <a:off x="356133" y="181957"/>
            <a:ext cx="4267625"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Changes in internal energy</a:t>
            </a:r>
          </a:p>
        </p:txBody>
      </p:sp>
      <p:sp>
        <p:nvSpPr>
          <p:cNvPr id="3" name="Rectangle 2">
            <a:extLst>
              <a:ext uri="{FF2B5EF4-FFF2-40B4-BE49-F238E27FC236}">
                <a16:creationId xmlns:a16="http://schemas.microsoft.com/office/drawing/2014/main" id="{B343F775-3CA4-4267-BA9A-48BD3FEE1FC5}"/>
              </a:ext>
            </a:extLst>
          </p:cNvPr>
          <p:cNvSpPr/>
          <p:nvPr/>
        </p:nvSpPr>
        <p:spPr>
          <a:xfrm>
            <a:off x="356133" y="533732"/>
            <a:ext cx="11309230"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It is possible to write </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in terms of just two independent variables: </a:t>
            </a:r>
            <a:r>
              <a:rPr lang="en-US" i="1"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p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 or </a:t>
            </a:r>
            <a:r>
              <a:rPr lang="en-US" i="1" dirty="0">
                <a:latin typeface="Arial" panose="020B0604020202020204" pitchFamily="34" charset="0"/>
                <a:cs typeface="Arial" panose="020B0604020202020204" pitchFamily="34" charset="0"/>
              </a:rPr>
              <a:t>p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V</a:t>
            </a:r>
            <a:r>
              <a:rPr lang="en-US" dirty="0">
                <a:latin typeface="Arial" panose="020B0604020202020204" pitchFamily="34" charset="0"/>
                <a:cs typeface="Arial" panose="020B0604020202020204" pitchFamily="34" charset="0"/>
              </a:rPr>
              <a:t>. </a:t>
            </a:r>
          </a:p>
        </p:txBody>
      </p:sp>
      <p:sp>
        <p:nvSpPr>
          <p:cNvPr id="4" name="Rectangle 3">
            <a:extLst>
              <a:ext uri="{FF2B5EF4-FFF2-40B4-BE49-F238E27FC236}">
                <a16:creationId xmlns:a16="http://schemas.microsoft.com/office/drawing/2014/main" id="{1A8897FB-7FC0-42EB-8AE3-AD58DC3D0358}"/>
              </a:ext>
            </a:extLst>
          </p:cNvPr>
          <p:cNvSpPr/>
          <p:nvPr/>
        </p:nvSpPr>
        <p:spPr>
          <a:xfrm>
            <a:off x="356132" y="903064"/>
            <a:ext cx="11194637"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Expressing </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as a function of volume and temperature turns out to result in the simplest expressions.</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96008C0-D43D-4FD4-A666-05B94BBE9E83}"/>
                  </a:ext>
                </a:extLst>
              </p:cNvPr>
              <p:cNvSpPr txBox="1"/>
              <p:nvPr/>
            </p:nvSpPr>
            <p:spPr>
              <a:xfrm>
                <a:off x="2998474" y="1312503"/>
                <a:ext cx="2954976" cy="6584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𝑑𝑈</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𝑈</m:t>
                                  </m:r>
                                </m:num>
                                <m:den>
                                  <m:r>
                                    <a:rPr lang="en-US" b="0" i="1" smtClean="0">
                                      <a:latin typeface="Cambria Math" panose="02040503050406030204" pitchFamily="18" charset="0"/>
                                    </a:rPr>
                                    <m:t>𝑑𝑉</m:t>
                                  </m:r>
                                </m:den>
                              </m:f>
                            </m:e>
                          </m:d>
                        </m:e>
                        <m:sub>
                          <m:r>
                            <a:rPr lang="en-US" b="0" i="1" smtClean="0">
                              <a:latin typeface="Cambria Math" panose="02040503050406030204" pitchFamily="18" charset="0"/>
                            </a:rPr>
                            <m:t>𝑇</m:t>
                          </m:r>
                        </m:sub>
                      </m:sSub>
                      <m:r>
                        <a:rPr lang="en-US" b="0" i="1" smtClean="0">
                          <a:latin typeface="Cambria Math" panose="02040503050406030204" pitchFamily="18" charset="0"/>
                        </a:rPr>
                        <m:t>𝑑𝑉</m:t>
                      </m:r>
                      <m:r>
                        <a:rPr lang="en-US" b="0" i="1"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i="1">
                                      <a:latin typeface="Cambria Math" panose="02040503050406030204" pitchFamily="18" charset="0"/>
                                    </a:rPr>
                                    <m:t>𝑑</m:t>
                                  </m:r>
                                  <m:r>
                                    <a:rPr lang="en-US" b="0" i="1" smtClean="0">
                                      <a:latin typeface="Cambria Math" panose="02040503050406030204" pitchFamily="18" charset="0"/>
                                    </a:rPr>
                                    <m:t>𝑇</m:t>
                                  </m:r>
                                </m:den>
                              </m:f>
                            </m:e>
                          </m:d>
                        </m:e>
                        <m:sub>
                          <m:r>
                            <a:rPr lang="en-US" b="0" i="1" smtClean="0">
                              <a:latin typeface="Cambria Math" panose="02040503050406030204" pitchFamily="18" charset="0"/>
                            </a:rPr>
                            <m:t>𝑉</m:t>
                          </m:r>
                        </m:sub>
                      </m:sSub>
                      <m:r>
                        <a:rPr lang="en-US" i="1">
                          <a:latin typeface="Cambria Math" panose="02040503050406030204" pitchFamily="18" charset="0"/>
                        </a:rPr>
                        <m:t>𝑑</m:t>
                      </m:r>
                      <m:r>
                        <a:rPr lang="en-US" b="0" i="1" smtClean="0">
                          <a:latin typeface="Cambria Math" panose="02040503050406030204" pitchFamily="18" charset="0"/>
                        </a:rPr>
                        <m:t>𝑇</m:t>
                      </m:r>
                    </m:oMath>
                  </m:oMathPara>
                </a14:m>
                <a:endParaRPr lang="en-US" dirty="0"/>
              </a:p>
            </p:txBody>
          </p:sp>
        </mc:Choice>
        <mc:Fallback xmlns="">
          <p:sp>
            <p:nvSpPr>
              <p:cNvPr id="5" name="TextBox 4">
                <a:extLst>
                  <a:ext uri="{FF2B5EF4-FFF2-40B4-BE49-F238E27FC236}">
                    <a16:creationId xmlns:a16="http://schemas.microsoft.com/office/drawing/2014/main" id="{896008C0-D43D-4FD4-A666-05B94BBE9E83}"/>
                  </a:ext>
                </a:extLst>
              </p:cNvPr>
              <p:cNvSpPr txBox="1">
                <a:spLocks noRot="1" noChangeAspect="1" noMove="1" noResize="1" noEditPoints="1" noAdjustHandles="1" noChangeArrowheads="1" noChangeShapeType="1" noTextEdit="1"/>
              </p:cNvSpPr>
              <p:nvPr/>
            </p:nvSpPr>
            <p:spPr>
              <a:xfrm>
                <a:off x="2998474" y="1312503"/>
                <a:ext cx="2954976" cy="658450"/>
              </a:xfrm>
              <a:prstGeom prst="rect">
                <a:avLst/>
              </a:prstGeom>
              <a:blipFill>
                <a:blip r:embed="rId2"/>
                <a:stretch>
                  <a:fillRect b="-926"/>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99BA8156-2A05-48DB-B258-382302111CF0}"/>
              </a:ext>
            </a:extLst>
          </p:cNvPr>
          <p:cNvSpPr/>
          <p:nvPr/>
        </p:nvSpPr>
        <p:spPr>
          <a:xfrm>
            <a:off x="356132" y="1951945"/>
            <a:ext cx="10230929"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This is the general expression for a change in </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with </a:t>
            </a:r>
            <a:r>
              <a:rPr lang="en-US" i="1" dirty="0">
                <a:latin typeface="Arial" panose="020B0604020202020204" pitchFamily="34" charset="0"/>
                <a:cs typeface="Arial" panose="020B0604020202020204" pitchFamily="34" charset="0"/>
              </a:rPr>
              <a:t>T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V</a:t>
            </a:r>
            <a:endParaRPr lang="en-US"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FEC11800-4705-468D-B08A-45AA26EACC69}"/>
              </a:ext>
            </a:extLst>
          </p:cNvPr>
          <p:cNvGrpSpPr/>
          <p:nvPr/>
        </p:nvGrpSpPr>
        <p:grpSpPr>
          <a:xfrm>
            <a:off x="1666122" y="2360999"/>
            <a:ext cx="2875154" cy="2136002"/>
            <a:chOff x="0" y="-159305"/>
            <a:chExt cx="2875501" cy="2136657"/>
          </a:xfrm>
        </p:grpSpPr>
        <p:sp>
          <p:nvSpPr>
            <p:cNvPr id="8" name="Rectangle 7">
              <a:extLst>
                <a:ext uri="{FF2B5EF4-FFF2-40B4-BE49-F238E27FC236}">
                  <a16:creationId xmlns:a16="http://schemas.microsoft.com/office/drawing/2014/main" id="{8902D0ED-47D1-4FA0-A05D-918127016298}"/>
                </a:ext>
              </a:extLst>
            </p:cNvPr>
            <p:cNvSpPr/>
            <p:nvPr/>
          </p:nvSpPr>
          <p:spPr>
            <a:xfrm>
              <a:off x="1769790" y="1416463"/>
              <a:ext cx="818407" cy="117646"/>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Calibri" panose="020F0502020204030204" pitchFamily="34" charset="0"/>
                  <a:ea typeface="Calibri" panose="020F0502020204030204" pitchFamily="34" charset="0"/>
                </a:rPr>
                <a:t>Temperature,</a:t>
              </a:r>
              <a:r>
                <a:rPr lang="en-US" sz="750" spc="40">
                  <a:solidFill>
                    <a:srgbClr val="181717"/>
                  </a:solidFill>
                  <a:effectLst/>
                  <a:latin typeface="Calibri" panose="020F0502020204030204" pitchFamily="34" charset="0"/>
                  <a:ea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endParaRPr>
            </a:p>
          </p:txBody>
        </p:sp>
        <p:sp>
          <p:nvSpPr>
            <p:cNvPr id="9" name="Rectangle 8">
              <a:extLst>
                <a:ext uri="{FF2B5EF4-FFF2-40B4-BE49-F238E27FC236}">
                  <a16:creationId xmlns:a16="http://schemas.microsoft.com/office/drawing/2014/main" id="{A1EF0626-3B79-41A3-8C51-13ACB351C267}"/>
                </a:ext>
              </a:extLst>
            </p:cNvPr>
            <p:cNvSpPr/>
            <p:nvPr/>
          </p:nvSpPr>
          <p:spPr>
            <a:xfrm>
              <a:off x="2385134" y="1416463"/>
              <a:ext cx="76308" cy="117646"/>
            </a:xfrm>
            <a:prstGeom prst="rect">
              <a:avLst/>
            </a:prstGeom>
            <a:ln>
              <a:noFill/>
            </a:ln>
          </p:spPr>
          <p:txBody>
            <a:bodyPr vert="horz" lIns="0" tIns="0" rIns="0" bIns="0" rtlCol="0">
              <a:noAutofit/>
            </a:bodyPr>
            <a:lstStyle/>
            <a:p>
              <a:pPr>
                <a:lnSpc>
                  <a:spcPct val="107000"/>
                </a:lnSpc>
                <a:spcAft>
                  <a:spcPts val="800"/>
                </a:spcAft>
              </a:pPr>
              <a:r>
                <a:rPr lang="en-US" sz="750" i="1" dirty="0">
                  <a:solidFill>
                    <a:srgbClr val="181717"/>
                  </a:solidFill>
                  <a:effectLst/>
                  <a:latin typeface="Calibri" panose="020F0502020204030204" pitchFamily="34" charset="0"/>
                  <a:ea typeface="Calibri" panose="020F0502020204030204" pitchFamily="34" charset="0"/>
                </a:rPr>
                <a:t>T</a:t>
              </a:r>
              <a:endParaRPr lang="en-US" sz="1100" dirty="0">
                <a:solidFill>
                  <a:srgbClr val="000000"/>
                </a:solidFill>
                <a:effectLst/>
                <a:latin typeface="Calibri" panose="020F0502020204030204" pitchFamily="34" charset="0"/>
                <a:ea typeface="Calibri" panose="020F0502020204030204" pitchFamily="34" charset="0"/>
              </a:endParaRPr>
            </a:p>
          </p:txBody>
        </p:sp>
        <p:sp>
          <p:nvSpPr>
            <p:cNvPr id="10" name="Rectangle 9">
              <a:extLst>
                <a:ext uri="{FF2B5EF4-FFF2-40B4-BE49-F238E27FC236}">
                  <a16:creationId xmlns:a16="http://schemas.microsoft.com/office/drawing/2014/main" id="{6585E894-73E2-4029-92D6-F21261466092}"/>
                </a:ext>
              </a:extLst>
            </p:cNvPr>
            <p:cNvSpPr/>
            <p:nvPr/>
          </p:nvSpPr>
          <p:spPr>
            <a:xfrm>
              <a:off x="0" y="1585770"/>
              <a:ext cx="518058" cy="117646"/>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Calibri" panose="020F0502020204030204" pitchFamily="34" charset="0"/>
                  <a:ea typeface="Calibri" panose="020F0502020204030204" pitchFamily="34" charset="0"/>
                </a:rPr>
                <a:t>Volume,</a:t>
              </a:r>
              <a:r>
                <a:rPr lang="en-US" sz="750" spc="40">
                  <a:solidFill>
                    <a:srgbClr val="181717"/>
                  </a:solidFill>
                  <a:effectLst/>
                  <a:latin typeface="Calibri" panose="020F0502020204030204" pitchFamily="34" charset="0"/>
                  <a:ea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endParaRPr>
            </a:p>
          </p:txBody>
        </p:sp>
        <p:sp>
          <p:nvSpPr>
            <p:cNvPr id="11" name="Rectangle 10">
              <a:extLst>
                <a:ext uri="{FF2B5EF4-FFF2-40B4-BE49-F238E27FC236}">
                  <a16:creationId xmlns:a16="http://schemas.microsoft.com/office/drawing/2014/main" id="{1A9938C5-515F-4BD4-BD24-A205D9322D61}"/>
                </a:ext>
              </a:extLst>
            </p:cNvPr>
            <p:cNvSpPr/>
            <p:nvPr/>
          </p:nvSpPr>
          <p:spPr>
            <a:xfrm>
              <a:off x="389508" y="1585770"/>
              <a:ext cx="83302" cy="117646"/>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Calibri" panose="020F0502020204030204" pitchFamily="34" charset="0"/>
                  <a:ea typeface="Calibri" panose="020F0502020204030204" pitchFamily="34" charset="0"/>
                </a:rPr>
                <a:t>V</a:t>
              </a:r>
              <a:endParaRPr lang="en-US" sz="1100">
                <a:solidFill>
                  <a:srgbClr val="000000"/>
                </a:solidFill>
                <a:effectLst/>
                <a:latin typeface="Calibri" panose="020F0502020204030204" pitchFamily="34" charset="0"/>
                <a:ea typeface="Calibri" panose="020F0502020204030204" pitchFamily="34" charset="0"/>
              </a:endParaRPr>
            </a:p>
          </p:txBody>
        </p:sp>
        <p:sp>
          <p:nvSpPr>
            <p:cNvPr id="12" name="Shape 16897">
              <a:extLst>
                <a:ext uri="{FF2B5EF4-FFF2-40B4-BE49-F238E27FC236}">
                  <a16:creationId xmlns:a16="http://schemas.microsoft.com/office/drawing/2014/main" id="{BAAF303F-7AD2-43C8-A0A7-331E209FD406}"/>
                </a:ext>
              </a:extLst>
            </p:cNvPr>
            <p:cNvSpPr/>
            <p:nvPr/>
          </p:nvSpPr>
          <p:spPr>
            <a:xfrm>
              <a:off x="973527" y="1438529"/>
              <a:ext cx="244780" cy="486867"/>
            </a:xfrm>
            <a:custGeom>
              <a:avLst/>
              <a:gdLst/>
              <a:ahLst/>
              <a:cxnLst/>
              <a:rect l="0" t="0" r="0" b="0"/>
              <a:pathLst>
                <a:path w="244780" h="486867">
                  <a:moveTo>
                    <a:pt x="244780" y="0"/>
                  </a:moveTo>
                  <a:lnTo>
                    <a:pt x="0" y="486867"/>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13" name="Shape 213905">
              <a:extLst>
                <a:ext uri="{FF2B5EF4-FFF2-40B4-BE49-F238E27FC236}">
                  <a16:creationId xmlns:a16="http://schemas.microsoft.com/office/drawing/2014/main" id="{7AC06342-569A-4AE8-9B99-5FED4F34B7EB}"/>
                </a:ext>
              </a:extLst>
            </p:cNvPr>
            <p:cNvSpPr/>
            <p:nvPr/>
          </p:nvSpPr>
          <p:spPr>
            <a:xfrm>
              <a:off x="1167532" y="542671"/>
              <a:ext cx="9144" cy="992010"/>
            </a:xfrm>
            <a:custGeom>
              <a:avLst/>
              <a:gdLst/>
              <a:ahLst/>
              <a:cxnLst/>
              <a:rect l="0" t="0" r="0" b="0"/>
              <a:pathLst>
                <a:path w="9144" h="992010">
                  <a:moveTo>
                    <a:pt x="0" y="0"/>
                  </a:moveTo>
                  <a:lnTo>
                    <a:pt x="9144" y="0"/>
                  </a:lnTo>
                  <a:lnTo>
                    <a:pt x="9144" y="992010"/>
                  </a:lnTo>
                  <a:lnTo>
                    <a:pt x="0" y="992010"/>
                  </a:lnTo>
                  <a:lnTo>
                    <a:pt x="0" y="0"/>
                  </a:lnTo>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p>
          </p:txBody>
        </p:sp>
        <p:sp>
          <p:nvSpPr>
            <p:cNvPr id="14" name="Shape 213906">
              <a:extLst>
                <a:ext uri="{FF2B5EF4-FFF2-40B4-BE49-F238E27FC236}">
                  <a16:creationId xmlns:a16="http://schemas.microsoft.com/office/drawing/2014/main" id="{D7797D2F-F988-46FB-9091-FF198EFFD1A3}"/>
                </a:ext>
              </a:extLst>
            </p:cNvPr>
            <p:cNvSpPr/>
            <p:nvPr/>
          </p:nvSpPr>
          <p:spPr>
            <a:xfrm>
              <a:off x="1003981" y="1095324"/>
              <a:ext cx="9144" cy="751460"/>
            </a:xfrm>
            <a:custGeom>
              <a:avLst/>
              <a:gdLst/>
              <a:ahLst/>
              <a:cxnLst/>
              <a:rect l="0" t="0" r="0" b="0"/>
              <a:pathLst>
                <a:path w="9144" h="751460">
                  <a:moveTo>
                    <a:pt x="0" y="0"/>
                  </a:moveTo>
                  <a:lnTo>
                    <a:pt x="9144" y="0"/>
                  </a:lnTo>
                  <a:lnTo>
                    <a:pt x="9144" y="751460"/>
                  </a:lnTo>
                  <a:lnTo>
                    <a:pt x="0" y="751460"/>
                  </a:lnTo>
                  <a:lnTo>
                    <a:pt x="0" y="0"/>
                  </a:lnTo>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p>
          </p:txBody>
        </p:sp>
        <p:sp>
          <p:nvSpPr>
            <p:cNvPr id="15" name="Shape 213907">
              <a:extLst>
                <a:ext uri="{FF2B5EF4-FFF2-40B4-BE49-F238E27FC236}">
                  <a16:creationId xmlns:a16="http://schemas.microsoft.com/office/drawing/2014/main" id="{33E2D81A-62D6-4388-89C4-02C55B3044C8}"/>
                </a:ext>
              </a:extLst>
            </p:cNvPr>
            <p:cNvSpPr/>
            <p:nvPr/>
          </p:nvSpPr>
          <p:spPr>
            <a:xfrm>
              <a:off x="1393135" y="1034338"/>
              <a:ext cx="9144" cy="882803"/>
            </a:xfrm>
            <a:custGeom>
              <a:avLst/>
              <a:gdLst/>
              <a:ahLst/>
              <a:cxnLst/>
              <a:rect l="0" t="0" r="0" b="0"/>
              <a:pathLst>
                <a:path w="9144" h="882803">
                  <a:moveTo>
                    <a:pt x="0" y="0"/>
                  </a:moveTo>
                  <a:lnTo>
                    <a:pt x="9144" y="0"/>
                  </a:lnTo>
                  <a:lnTo>
                    <a:pt x="9144" y="882803"/>
                  </a:lnTo>
                  <a:lnTo>
                    <a:pt x="0" y="882803"/>
                  </a:lnTo>
                  <a:lnTo>
                    <a:pt x="0" y="0"/>
                  </a:lnTo>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p>
          </p:txBody>
        </p:sp>
        <p:sp>
          <p:nvSpPr>
            <p:cNvPr id="16" name="Shape 213908">
              <a:extLst>
                <a:ext uri="{FF2B5EF4-FFF2-40B4-BE49-F238E27FC236}">
                  <a16:creationId xmlns:a16="http://schemas.microsoft.com/office/drawing/2014/main" id="{FC5B35A1-6A16-4C3A-A550-5711D88499F7}"/>
                </a:ext>
              </a:extLst>
            </p:cNvPr>
            <p:cNvSpPr/>
            <p:nvPr/>
          </p:nvSpPr>
          <p:spPr>
            <a:xfrm>
              <a:off x="1556902" y="444843"/>
              <a:ext cx="9144" cy="1134580"/>
            </a:xfrm>
            <a:custGeom>
              <a:avLst/>
              <a:gdLst/>
              <a:ahLst/>
              <a:cxnLst/>
              <a:rect l="0" t="0" r="0" b="0"/>
              <a:pathLst>
                <a:path w="9144" h="1134580">
                  <a:moveTo>
                    <a:pt x="0" y="0"/>
                  </a:moveTo>
                  <a:lnTo>
                    <a:pt x="9144" y="0"/>
                  </a:lnTo>
                  <a:lnTo>
                    <a:pt x="9144" y="1134580"/>
                  </a:lnTo>
                  <a:lnTo>
                    <a:pt x="0" y="1134580"/>
                  </a:lnTo>
                  <a:lnTo>
                    <a:pt x="0" y="0"/>
                  </a:lnTo>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p>
          </p:txBody>
        </p:sp>
        <p:sp>
          <p:nvSpPr>
            <p:cNvPr id="17" name="Shape 16902">
              <a:extLst>
                <a:ext uri="{FF2B5EF4-FFF2-40B4-BE49-F238E27FC236}">
                  <a16:creationId xmlns:a16="http://schemas.microsoft.com/office/drawing/2014/main" id="{4B021CBD-34A9-48E7-95FB-4A2F4EDF27B5}"/>
                </a:ext>
              </a:extLst>
            </p:cNvPr>
            <p:cNvSpPr/>
            <p:nvPr/>
          </p:nvSpPr>
          <p:spPr>
            <a:xfrm>
              <a:off x="672918" y="35585"/>
              <a:ext cx="1523403" cy="1536726"/>
            </a:xfrm>
            <a:custGeom>
              <a:avLst/>
              <a:gdLst/>
              <a:ahLst/>
              <a:cxnLst/>
              <a:rect l="0" t="0" r="0" b="0"/>
              <a:pathLst>
                <a:path w="1523403" h="1536726">
                  <a:moveTo>
                    <a:pt x="0" y="0"/>
                  </a:moveTo>
                  <a:lnTo>
                    <a:pt x="6261" y="0"/>
                  </a:lnTo>
                  <a:lnTo>
                    <a:pt x="6261" y="1327696"/>
                  </a:lnTo>
                  <a:lnTo>
                    <a:pt x="1523403" y="1530515"/>
                  </a:lnTo>
                  <a:lnTo>
                    <a:pt x="1522578" y="1536726"/>
                  </a:lnTo>
                  <a:lnTo>
                    <a:pt x="0" y="1333170"/>
                  </a:lnTo>
                  <a:lnTo>
                    <a:pt x="0" y="0"/>
                  </a:ln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p>
          </p:txBody>
        </p:sp>
        <p:sp>
          <p:nvSpPr>
            <p:cNvPr id="18" name="Shape 16903">
              <a:extLst>
                <a:ext uri="{FF2B5EF4-FFF2-40B4-BE49-F238E27FC236}">
                  <a16:creationId xmlns:a16="http://schemas.microsoft.com/office/drawing/2014/main" id="{4E64C668-7405-4075-9558-A9FB8F041034}"/>
                </a:ext>
              </a:extLst>
            </p:cNvPr>
            <p:cNvSpPr/>
            <p:nvPr/>
          </p:nvSpPr>
          <p:spPr>
            <a:xfrm>
              <a:off x="381593" y="1366025"/>
              <a:ext cx="294462" cy="445402"/>
            </a:xfrm>
            <a:custGeom>
              <a:avLst/>
              <a:gdLst/>
              <a:ahLst/>
              <a:cxnLst/>
              <a:rect l="0" t="0" r="0" b="0"/>
              <a:pathLst>
                <a:path w="294462" h="445402">
                  <a:moveTo>
                    <a:pt x="294462" y="0"/>
                  </a:moveTo>
                  <a:lnTo>
                    <a:pt x="0" y="445402"/>
                  </a:lnTo>
                </a:path>
              </a:pathLst>
            </a:custGeom>
            <a:ln w="6261" cap="flat">
              <a:miter lim="100000"/>
            </a:ln>
          </p:spPr>
          <p:style>
            <a:lnRef idx="1">
              <a:srgbClr val="245877"/>
            </a:lnRef>
            <a:fillRef idx="0">
              <a:srgbClr val="000000">
                <a:alpha val="0"/>
              </a:srgbClr>
            </a:fillRef>
            <a:effectRef idx="0">
              <a:scrgbClr r="0" g="0" b="0"/>
            </a:effectRef>
            <a:fontRef idx="none"/>
          </p:style>
          <p:txBody>
            <a:bodyPr/>
            <a:lstStyle/>
            <a:p>
              <a:endParaRPr lang="en-US"/>
            </a:p>
          </p:txBody>
        </p:sp>
        <p:pic>
          <p:nvPicPr>
            <p:cNvPr id="19" name="Picture 18">
              <a:extLst>
                <a:ext uri="{FF2B5EF4-FFF2-40B4-BE49-F238E27FC236}">
                  <a16:creationId xmlns:a16="http://schemas.microsoft.com/office/drawing/2014/main" id="{05EC10B0-83C6-4B0B-88D4-BE5A05551A7E}"/>
                </a:ext>
              </a:extLst>
            </p:cNvPr>
            <p:cNvPicPr/>
            <p:nvPr/>
          </p:nvPicPr>
          <p:blipFill>
            <a:blip r:embed="rId3"/>
            <a:stretch>
              <a:fillRect/>
            </a:stretch>
          </p:blipFill>
          <p:spPr>
            <a:xfrm>
              <a:off x="351176" y="-3644"/>
              <a:ext cx="1749552" cy="1353312"/>
            </a:xfrm>
            <a:prstGeom prst="rect">
              <a:avLst/>
            </a:prstGeom>
          </p:spPr>
        </p:pic>
        <p:pic>
          <p:nvPicPr>
            <p:cNvPr id="20" name="Picture 19">
              <a:extLst>
                <a:ext uri="{FF2B5EF4-FFF2-40B4-BE49-F238E27FC236}">
                  <a16:creationId xmlns:a16="http://schemas.microsoft.com/office/drawing/2014/main" id="{F8FDB151-59DB-4694-B222-80DF968E1E42}"/>
                </a:ext>
              </a:extLst>
            </p:cNvPr>
            <p:cNvPicPr/>
            <p:nvPr/>
          </p:nvPicPr>
          <p:blipFill>
            <a:blip r:embed="rId3"/>
            <a:stretch>
              <a:fillRect/>
            </a:stretch>
          </p:blipFill>
          <p:spPr>
            <a:xfrm>
              <a:off x="351176" y="-3644"/>
              <a:ext cx="1749552" cy="1353312"/>
            </a:xfrm>
            <a:prstGeom prst="rect">
              <a:avLst/>
            </a:prstGeom>
          </p:spPr>
        </p:pic>
        <p:pic>
          <p:nvPicPr>
            <p:cNvPr id="21" name="Picture 20">
              <a:extLst>
                <a:ext uri="{FF2B5EF4-FFF2-40B4-BE49-F238E27FC236}">
                  <a16:creationId xmlns:a16="http://schemas.microsoft.com/office/drawing/2014/main" id="{7F5CDB6F-38CF-46A9-A1F4-A42039C13D81}"/>
                </a:ext>
              </a:extLst>
            </p:cNvPr>
            <p:cNvPicPr/>
            <p:nvPr/>
          </p:nvPicPr>
          <p:blipFill>
            <a:blip r:embed="rId4"/>
            <a:stretch>
              <a:fillRect/>
            </a:stretch>
          </p:blipFill>
          <p:spPr>
            <a:xfrm>
              <a:off x="1163976" y="536867"/>
              <a:ext cx="12192" cy="722376"/>
            </a:xfrm>
            <a:prstGeom prst="rect">
              <a:avLst/>
            </a:prstGeom>
          </p:spPr>
        </p:pic>
        <p:pic>
          <p:nvPicPr>
            <p:cNvPr id="22" name="Picture 21">
              <a:extLst>
                <a:ext uri="{FF2B5EF4-FFF2-40B4-BE49-F238E27FC236}">
                  <a16:creationId xmlns:a16="http://schemas.microsoft.com/office/drawing/2014/main" id="{07109D73-EED2-4880-A45B-E0212FEC9DAB}"/>
                </a:ext>
              </a:extLst>
            </p:cNvPr>
            <p:cNvPicPr/>
            <p:nvPr/>
          </p:nvPicPr>
          <p:blipFill>
            <a:blip r:embed="rId5"/>
            <a:stretch>
              <a:fillRect/>
            </a:stretch>
          </p:blipFill>
          <p:spPr>
            <a:xfrm>
              <a:off x="999384" y="1091603"/>
              <a:ext cx="12192" cy="185928"/>
            </a:xfrm>
            <a:prstGeom prst="rect">
              <a:avLst/>
            </a:prstGeom>
          </p:spPr>
        </p:pic>
        <p:pic>
          <p:nvPicPr>
            <p:cNvPr id="23" name="Picture 22">
              <a:extLst>
                <a:ext uri="{FF2B5EF4-FFF2-40B4-BE49-F238E27FC236}">
                  <a16:creationId xmlns:a16="http://schemas.microsoft.com/office/drawing/2014/main" id="{AFB7683C-A359-489D-AE34-8F5B96F16B84}"/>
                </a:ext>
              </a:extLst>
            </p:cNvPr>
            <p:cNvPicPr/>
            <p:nvPr/>
          </p:nvPicPr>
          <p:blipFill>
            <a:blip r:embed="rId6"/>
            <a:stretch>
              <a:fillRect/>
            </a:stretch>
          </p:blipFill>
          <p:spPr>
            <a:xfrm>
              <a:off x="1389528" y="1028611"/>
              <a:ext cx="12192" cy="201168"/>
            </a:xfrm>
            <a:prstGeom prst="rect">
              <a:avLst/>
            </a:prstGeom>
          </p:spPr>
        </p:pic>
        <p:pic>
          <p:nvPicPr>
            <p:cNvPr id="24" name="Picture 23">
              <a:extLst>
                <a:ext uri="{FF2B5EF4-FFF2-40B4-BE49-F238E27FC236}">
                  <a16:creationId xmlns:a16="http://schemas.microsoft.com/office/drawing/2014/main" id="{FF5B9687-4EEC-4B2B-9D1C-EC376B656A66}"/>
                </a:ext>
              </a:extLst>
            </p:cNvPr>
            <p:cNvPicPr/>
            <p:nvPr/>
          </p:nvPicPr>
          <p:blipFill>
            <a:blip r:embed="rId7"/>
            <a:stretch>
              <a:fillRect/>
            </a:stretch>
          </p:blipFill>
          <p:spPr>
            <a:xfrm>
              <a:off x="1551072" y="441363"/>
              <a:ext cx="12192" cy="762000"/>
            </a:xfrm>
            <a:prstGeom prst="rect">
              <a:avLst/>
            </a:prstGeom>
          </p:spPr>
        </p:pic>
        <p:pic>
          <p:nvPicPr>
            <p:cNvPr id="25" name="Picture 24">
              <a:extLst>
                <a:ext uri="{FF2B5EF4-FFF2-40B4-BE49-F238E27FC236}">
                  <a16:creationId xmlns:a16="http://schemas.microsoft.com/office/drawing/2014/main" id="{3C221078-9E53-4285-897F-93CB40D05C3B}"/>
                </a:ext>
              </a:extLst>
            </p:cNvPr>
            <p:cNvPicPr/>
            <p:nvPr/>
          </p:nvPicPr>
          <p:blipFill>
            <a:blip r:embed="rId8"/>
            <a:stretch>
              <a:fillRect/>
            </a:stretch>
          </p:blipFill>
          <p:spPr>
            <a:xfrm>
              <a:off x="672917" y="568300"/>
              <a:ext cx="6274" cy="745592"/>
            </a:xfrm>
            <a:prstGeom prst="rect">
              <a:avLst/>
            </a:prstGeom>
          </p:spPr>
        </p:pic>
        <p:sp>
          <p:nvSpPr>
            <p:cNvPr id="26" name="Shape 16923">
              <a:extLst>
                <a:ext uri="{FF2B5EF4-FFF2-40B4-BE49-F238E27FC236}">
                  <a16:creationId xmlns:a16="http://schemas.microsoft.com/office/drawing/2014/main" id="{6A3D3E47-982F-431B-8AD9-173F10E5B433}"/>
                </a:ext>
              </a:extLst>
            </p:cNvPr>
            <p:cNvSpPr/>
            <p:nvPr/>
          </p:nvSpPr>
          <p:spPr>
            <a:xfrm>
              <a:off x="355977" y="0"/>
              <a:ext cx="1743075" cy="1348880"/>
            </a:xfrm>
            <a:custGeom>
              <a:avLst/>
              <a:gdLst/>
              <a:ahLst/>
              <a:cxnLst/>
              <a:rect l="0" t="0" r="0" b="0"/>
              <a:pathLst>
                <a:path w="1743075" h="1348880">
                  <a:moveTo>
                    <a:pt x="1743075" y="0"/>
                  </a:moveTo>
                  <a:cubicBezTo>
                    <a:pt x="1677302" y="300952"/>
                    <a:pt x="1533881" y="929983"/>
                    <a:pt x="1265606" y="1193013"/>
                  </a:cubicBezTo>
                  <a:cubicBezTo>
                    <a:pt x="764146" y="1273632"/>
                    <a:pt x="213779" y="1322006"/>
                    <a:pt x="0" y="1348880"/>
                  </a:cubicBezTo>
                </a:path>
              </a:pathLst>
            </a:custGeom>
            <a:ln w="12522" cap="flat">
              <a:miter lim="100000"/>
            </a:ln>
          </p:spPr>
          <p:style>
            <a:lnRef idx="1">
              <a:srgbClr val="1B6A62"/>
            </a:lnRef>
            <a:fillRef idx="0">
              <a:srgbClr val="000000">
                <a:alpha val="0"/>
              </a:srgbClr>
            </a:fillRef>
            <a:effectRef idx="0">
              <a:scrgbClr r="0" g="0" b="0"/>
            </a:effectRef>
            <a:fontRef idx="none"/>
          </p:style>
          <p:txBody>
            <a:bodyPr/>
            <a:lstStyle/>
            <a:p>
              <a:endParaRPr lang="en-US"/>
            </a:p>
          </p:txBody>
        </p:sp>
        <p:sp>
          <p:nvSpPr>
            <p:cNvPr id="27" name="Shape 16924">
              <a:extLst>
                <a:ext uri="{FF2B5EF4-FFF2-40B4-BE49-F238E27FC236}">
                  <a16:creationId xmlns:a16="http://schemas.microsoft.com/office/drawing/2014/main" id="{A8EDEAE1-2DEF-43AB-9FB9-E5C60A391B2A}"/>
                </a:ext>
              </a:extLst>
            </p:cNvPr>
            <p:cNvSpPr/>
            <p:nvPr/>
          </p:nvSpPr>
          <p:spPr>
            <a:xfrm>
              <a:off x="922905" y="285065"/>
              <a:ext cx="293789" cy="1001281"/>
            </a:xfrm>
            <a:custGeom>
              <a:avLst/>
              <a:gdLst/>
              <a:ahLst/>
              <a:cxnLst/>
              <a:rect l="0" t="0" r="0" b="0"/>
              <a:pathLst>
                <a:path w="293789" h="1001281">
                  <a:moveTo>
                    <a:pt x="293789" y="0"/>
                  </a:moveTo>
                  <a:cubicBezTo>
                    <a:pt x="232245" y="387858"/>
                    <a:pt x="141288" y="744283"/>
                    <a:pt x="0" y="1001281"/>
                  </a:cubicBezTo>
                </a:path>
              </a:pathLst>
            </a:custGeom>
            <a:ln w="5004"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28" name="Shape 16925">
              <a:extLst>
                <a:ext uri="{FF2B5EF4-FFF2-40B4-BE49-F238E27FC236}">
                  <a16:creationId xmlns:a16="http://schemas.microsoft.com/office/drawing/2014/main" id="{EE47C3C3-C327-4423-B92E-2CC07F250925}"/>
                </a:ext>
              </a:extLst>
            </p:cNvPr>
            <p:cNvSpPr/>
            <p:nvPr/>
          </p:nvSpPr>
          <p:spPr>
            <a:xfrm>
              <a:off x="1275863" y="191808"/>
              <a:ext cx="323571" cy="1051408"/>
            </a:xfrm>
            <a:custGeom>
              <a:avLst/>
              <a:gdLst/>
              <a:ahLst/>
              <a:cxnLst/>
              <a:rect l="0" t="0" r="0" b="0"/>
              <a:pathLst>
                <a:path w="323571" h="1051408">
                  <a:moveTo>
                    <a:pt x="323571" y="0"/>
                  </a:moveTo>
                  <a:cubicBezTo>
                    <a:pt x="255778" y="407251"/>
                    <a:pt x="155600" y="781545"/>
                    <a:pt x="0" y="1051408"/>
                  </a:cubicBezTo>
                </a:path>
              </a:pathLst>
            </a:custGeom>
            <a:ln w="5004"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29" name="Shape 16926">
              <a:extLst>
                <a:ext uri="{FF2B5EF4-FFF2-40B4-BE49-F238E27FC236}">
                  <a16:creationId xmlns:a16="http://schemas.microsoft.com/office/drawing/2014/main" id="{492DED96-F70F-4C96-9A78-18714CD74712}"/>
                </a:ext>
              </a:extLst>
            </p:cNvPr>
            <p:cNvSpPr/>
            <p:nvPr/>
          </p:nvSpPr>
          <p:spPr>
            <a:xfrm>
              <a:off x="1031489" y="1478166"/>
              <a:ext cx="138075" cy="273659"/>
            </a:xfrm>
            <a:custGeom>
              <a:avLst/>
              <a:gdLst/>
              <a:ahLst/>
              <a:cxnLst/>
              <a:rect l="0" t="0" r="0" b="0"/>
              <a:pathLst>
                <a:path w="138075" h="273659">
                  <a:moveTo>
                    <a:pt x="138075" y="0"/>
                  </a:moveTo>
                  <a:lnTo>
                    <a:pt x="0" y="273659"/>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p>
          </p:txBody>
        </p:sp>
        <p:sp>
          <p:nvSpPr>
            <p:cNvPr id="30" name="Shape 16927">
              <a:extLst>
                <a:ext uri="{FF2B5EF4-FFF2-40B4-BE49-F238E27FC236}">
                  <a16:creationId xmlns:a16="http://schemas.microsoft.com/office/drawing/2014/main" id="{5795E733-7230-48AB-9D16-DD90E34A21E5}"/>
                </a:ext>
              </a:extLst>
            </p:cNvPr>
            <p:cNvSpPr/>
            <p:nvPr/>
          </p:nvSpPr>
          <p:spPr>
            <a:xfrm>
              <a:off x="1011995" y="1724380"/>
              <a:ext cx="53149" cy="61176"/>
            </a:xfrm>
            <a:custGeom>
              <a:avLst/>
              <a:gdLst/>
              <a:ahLst/>
              <a:cxnLst/>
              <a:rect l="0" t="0" r="0" b="0"/>
              <a:pathLst>
                <a:path w="53149" h="61176">
                  <a:moveTo>
                    <a:pt x="0" y="0"/>
                  </a:moveTo>
                  <a:lnTo>
                    <a:pt x="21730" y="23025"/>
                  </a:lnTo>
                  <a:lnTo>
                    <a:pt x="53149" y="26822"/>
                  </a:lnTo>
                  <a:cubicBezTo>
                    <a:pt x="36347" y="33655"/>
                    <a:pt x="16370" y="48285"/>
                    <a:pt x="2464" y="61176"/>
                  </a:cubicBezTo>
                  <a:cubicBezTo>
                    <a:pt x="4585" y="42342"/>
                    <a:pt x="4470" y="17577"/>
                    <a:pt x="0" y="0"/>
                  </a:cubicBez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p>
          </p:txBody>
        </p:sp>
        <p:sp>
          <p:nvSpPr>
            <p:cNvPr id="31" name="Shape 16928">
              <a:extLst>
                <a:ext uri="{FF2B5EF4-FFF2-40B4-BE49-F238E27FC236}">
                  <a16:creationId xmlns:a16="http://schemas.microsoft.com/office/drawing/2014/main" id="{33E2503B-B657-48A6-9493-85D575B4A3A8}"/>
                </a:ext>
              </a:extLst>
            </p:cNvPr>
            <p:cNvSpPr/>
            <p:nvPr/>
          </p:nvSpPr>
          <p:spPr>
            <a:xfrm>
              <a:off x="1369373" y="1486827"/>
              <a:ext cx="243180" cy="481978"/>
            </a:xfrm>
            <a:custGeom>
              <a:avLst/>
              <a:gdLst/>
              <a:ahLst/>
              <a:cxnLst/>
              <a:rect l="0" t="0" r="0" b="0"/>
              <a:pathLst>
                <a:path w="243180" h="481978">
                  <a:moveTo>
                    <a:pt x="243180" y="0"/>
                  </a:moveTo>
                  <a:lnTo>
                    <a:pt x="0" y="481978"/>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32" name="Rectangle 31">
              <a:extLst>
                <a:ext uri="{FF2B5EF4-FFF2-40B4-BE49-F238E27FC236}">
                  <a16:creationId xmlns:a16="http://schemas.microsoft.com/office/drawing/2014/main" id="{330D12DD-86E6-4723-AC7A-77A979F2DE0D}"/>
                </a:ext>
              </a:extLst>
            </p:cNvPr>
            <p:cNvSpPr/>
            <p:nvPr/>
          </p:nvSpPr>
          <p:spPr>
            <a:xfrm>
              <a:off x="1061396" y="447255"/>
              <a:ext cx="103642"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U</a:t>
              </a:r>
              <a:endParaRPr lang="en-US" sz="1100">
                <a:solidFill>
                  <a:srgbClr val="000000"/>
                </a:solidFill>
                <a:effectLst/>
                <a:latin typeface="Calibri" panose="020F0502020204030204" pitchFamily="34" charset="0"/>
                <a:ea typeface="Calibri" panose="020F0502020204030204" pitchFamily="34" charset="0"/>
              </a:endParaRPr>
            </a:p>
          </p:txBody>
        </p:sp>
        <p:sp>
          <p:nvSpPr>
            <p:cNvPr id="33" name="Rectangle 32">
              <a:extLst>
                <a:ext uri="{FF2B5EF4-FFF2-40B4-BE49-F238E27FC236}">
                  <a16:creationId xmlns:a16="http://schemas.microsoft.com/office/drawing/2014/main" id="{741B2111-F4CF-4B92-887A-C5610EACF4F4}"/>
                </a:ext>
              </a:extLst>
            </p:cNvPr>
            <p:cNvSpPr/>
            <p:nvPr/>
          </p:nvSpPr>
          <p:spPr>
            <a:xfrm>
              <a:off x="1407647" y="1368048"/>
              <a:ext cx="81395"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Calibri" panose="020F0502020204030204" pitchFamily="34" charset="0"/>
                  <a:ea typeface="Calibri" panose="020F0502020204030204" pitchFamily="34" charset="0"/>
                </a:rPr>
                <a:t>d</a:t>
              </a:r>
              <a:endParaRPr lang="en-US" sz="1100">
                <a:solidFill>
                  <a:srgbClr val="000000"/>
                </a:solidFill>
                <a:effectLst/>
                <a:latin typeface="Calibri" panose="020F0502020204030204" pitchFamily="34" charset="0"/>
                <a:ea typeface="Calibri" panose="020F0502020204030204" pitchFamily="34" charset="0"/>
              </a:endParaRPr>
            </a:p>
          </p:txBody>
        </p:sp>
        <p:sp>
          <p:nvSpPr>
            <p:cNvPr id="34" name="Rectangle 33">
              <a:extLst>
                <a:ext uri="{FF2B5EF4-FFF2-40B4-BE49-F238E27FC236}">
                  <a16:creationId xmlns:a16="http://schemas.microsoft.com/office/drawing/2014/main" id="{EA39D059-AB46-42CD-800E-A8A1011E840D}"/>
                </a:ext>
              </a:extLst>
            </p:cNvPr>
            <p:cNvSpPr/>
            <p:nvPr/>
          </p:nvSpPr>
          <p:spPr>
            <a:xfrm>
              <a:off x="1468846" y="1368048"/>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T</a:t>
              </a:r>
              <a:endParaRPr lang="en-US" sz="1100">
                <a:solidFill>
                  <a:srgbClr val="000000"/>
                </a:solidFill>
                <a:effectLst/>
                <a:latin typeface="Calibri" panose="020F0502020204030204" pitchFamily="34" charset="0"/>
                <a:ea typeface="Calibri" panose="020F0502020204030204" pitchFamily="34" charset="0"/>
              </a:endParaRPr>
            </a:p>
          </p:txBody>
        </p:sp>
        <p:sp>
          <p:nvSpPr>
            <p:cNvPr id="35" name="Shape 16932">
              <a:extLst>
                <a:ext uri="{FF2B5EF4-FFF2-40B4-BE49-F238E27FC236}">
                  <a16:creationId xmlns:a16="http://schemas.microsoft.com/office/drawing/2014/main" id="{2E68666B-A4BA-4B1E-BFB1-65F76BDDDEB3}"/>
                </a:ext>
              </a:extLst>
            </p:cNvPr>
            <p:cNvSpPr/>
            <p:nvPr/>
          </p:nvSpPr>
          <p:spPr>
            <a:xfrm>
              <a:off x="1413874" y="1005624"/>
              <a:ext cx="371665" cy="169291"/>
            </a:xfrm>
            <a:custGeom>
              <a:avLst/>
              <a:gdLst/>
              <a:ahLst/>
              <a:cxnLst/>
              <a:rect l="0" t="0" r="0" b="0"/>
              <a:pathLst>
                <a:path w="371665" h="169291">
                  <a:moveTo>
                    <a:pt x="0" y="0"/>
                  </a:moveTo>
                  <a:lnTo>
                    <a:pt x="371665" y="169291"/>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p>
          </p:txBody>
        </p:sp>
        <p:sp>
          <p:nvSpPr>
            <p:cNvPr id="36" name="Shape 16933">
              <a:extLst>
                <a:ext uri="{FF2B5EF4-FFF2-40B4-BE49-F238E27FC236}">
                  <a16:creationId xmlns:a16="http://schemas.microsoft.com/office/drawing/2014/main" id="{57A6BCE3-1992-46C9-88B6-A6AD2E4292FB}"/>
                </a:ext>
              </a:extLst>
            </p:cNvPr>
            <p:cNvSpPr/>
            <p:nvPr/>
          </p:nvSpPr>
          <p:spPr>
            <a:xfrm>
              <a:off x="681630" y="189167"/>
              <a:ext cx="1358989" cy="421577"/>
            </a:xfrm>
            <a:custGeom>
              <a:avLst/>
              <a:gdLst/>
              <a:ahLst/>
              <a:cxnLst/>
              <a:rect l="0" t="0" r="0" b="0"/>
              <a:pathLst>
                <a:path w="1358989" h="421577">
                  <a:moveTo>
                    <a:pt x="0" y="407695"/>
                  </a:moveTo>
                  <a:cubicBezTo>
                    <a:pt x="284696" y="421577"/>
                    <a:pt x="975080" y="290271"/>
                    <a:pt x="1358989" y="0"/>
                  </a:cubicBezTo>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37" name="Shape 16934">
              <a:extLst>
                <a:ext uri="{FF2B5EF4-FFF2-40B4-BE49-F238E27FC236}">
                  <a16:creationId xmlns:a16="http://schemas.microsoft.com/office/drawing/2014/main" id="{9FE911B4-E082-401F-ACD1-0FA7A81BA7AC}"/>
                </a:ext>
              </a:extLst>
            </p:cNvPr>
            <p:cNvSpPr/>
            <p:nvPr/>
          </p:nvSpPr>
          <p:spPr>
            <a:xfrm>
              <a:off x="480640" y="766712"/>
              <a:ext cx="1359027" cy="421577"/>
            </a:xfrm>
            <a:custGeom>
              <a:avLst/>
              <a:gdLst/>
              <a:ahLst/>
              <a:cxnLst/>
              <a:rect l="0" t="0" r="0" b="0"/>
              <a:pathLst>
                <a:path w="1359027" h="421577">
                  <a:moveTo>
                    <a:pt x="0" y="407695"/>
                  </a:moveTo>
                  <a:cubicBezTo>
                    <a:pt x="284721" y="421577"/>
                    <a:pt x="975106" y="290271"/>
                    <a:pt x="1359027" y="0"/>
                  </a:cubicBezTo>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38" name="Shape 16935">
              <a:extLst>
                <a:ext uri="{FF2B5EF4-FFF2-40B4-BE49-F238E27FC236}">
                  <a16:creationId xmlns:a16="http://schemas.microsoft.com/office/drawing/2014/main" id="{6284D61D-9C69-47EC-BEB3-12C9E827E2DC}"/>
                </a:ext>
              </a:extLst>
            </p:cNvPr>
            <p:cNvSpPr/>
            <p:nvPr/>
          </p:nvSpPr>
          <p:spPr>
            <a:xfrm>
              <a:off x="1379609" y="975970"/>
              <a:ext cx="34265" cy="34277"/>
            </a:xfrm>
            <a:custGeom>
              <a:avLst/>
              <a:gdLst/>
              <a:ahLst/>
              <a:cxnLst/>
              <a:rect l="0" t="0" r="0" b="0"/>
              <a:pathLst>
                <a:path w="34265" h="34277">
                  <a:moveTo>
                    <a:pt x="17145" y="0"/>
                  </a:moveTo>
                  <a:cubicBezTo>
                    <a:pt x="26607" y="0"/>
                    <a:pt x="34265" y="7671"/>
                    <a:pt x="34265" y="17132"/>
                  </a:cubicBezTo>
                  <a:cubicBezTo>
                    <a:pt x="34265" y="26606"/>
                    <a:pt x="26607" y="34277"/>
                    <a:pt x="17145" y="34277"/>
                  </a:cubicBezTo>
                  <a:cubicBezTo>
                    <a:pt x="7671" y="34277"/>
                    <a:pt x="0" y="26606"/>
                    <a:pt x="0" y="17132"/>
                  </a:cubicBezTo>
                  <a:cubicBezTo>
                    <a:pt x="0" y="7671"/>
                    <a:pt x="7671" y="0"/>
                    <a:pt x="17145" y="0"/>
                  </a:cubicBezTo>
                  <a:close/>
                </a:path>
              </a:pathLst>
            </a:custGeom>
            <a:ln w="0" cap="rnd">
              <a:miter lim="100000"/>
            </a:ln>
          </p:spPr>
          <p:style>
            <a:lnRef idx="0">
              <a:srgbClr val="000000">
                <a:alpha val="0"/>
              </a:srgbClr>
            </a:lnRef>
            <a:fillRef idx="1">
              <a:srgbClr val="FFFEFD"/>
            </a:fillRef>
            <a:effectRef idx="0">
              <a:scrgbClr r="0" g="0" b="0"/>
            </a:effectRef>
            <a:fontRef idx="none"/>
          </p:style>
          <p:txBody>
            <a:bodyPr/>
            <a:lstStyle/>
            <a:p>
              <a:endParaRPr lang="en-US"/>
            </a:p>
          </p:txBody>
        </p:sp>
        <p:sp>
          <p:nvSpPr>
            <p:cNvPr id="39" name="Shape 16936">
              <a:extLst>
                <a:ext uri="{FF2B5EF4-FFF2-40B4-BE49-F238E27FC236}">
                  <a16:creationId xmlns:a16="http://schemas.microsoft.com/office/drawing/2014/main" id="{48C22FF6-C878-4F9E-A054-5B91FEA799C1}"/>
                </a:ext>
              </a:extLst>
            </p:cNvPr>
            <p:cNvSpPr/>
            <p:nvPr/>
          </p:nvSpPr>
          <p:spPr>
            <a:xfrm>
              <a:off x="1379609" y="975970"/>
              <a:ext cx="34265" cy="34277"/>
            </a:xfrm>
            <a:custGeom>
              <a:avLst/>
              <a:gdLst/>
              <a:ahLst/>
              <a:cxnLst/>
              <a:rect l="0" t="0" r="0" b="0"/>
              <a:pathLst>
                <a:path w="34265" h="34277">
                  <a:moveTo>
                    <a:pt x="34265" y="17132"/>
                  </a:moveTo>
                  <a:cubicBezTo>
                    <a:pt x="34265" y="26606"/>
                    <a:pt x="26607" y="34277"/>
                    <a:pt x="17145" y="34277"/>
                  </a:cubicBezTo>
                  <a:cubicBezTo>
                    <a:pt x="7671" y="34277"/>
                    <a:pt x="0" y="26606"/>
                    <a:pt x="0" y="17132"/>
                  </a:cubicBezTo>
                  <a:cubicBezTo>
                    <a:pt x="0" y="7671"/>
                    <a:pt x="7671" y="0"/>
                    <a:pt x="17145" y="0"/>
                  </a:cubicBezTo>
                  <a:cubicBezTo>
                    <a:pt x="26607" y="0"/>
                    <a:pt x="34265" y="7671"/>
                    <a:pt x="34265" y="17132"/>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40" name="Shape 16937">
              <a:extLst>
                <a:ext uri="{FF2B5EF4-FFF2-40B4-BE49-F238E27FC236}">
                  <a16:creationId xmlns:a16="http://schemas.microsoft.com/office/drawing/2014/main" id="{7F795DDF-7B49-4D32-A286-2536C36FD1BC}"/>
                </a:ext>
              </a:extLst>
            </p:cNvPr>
            <p:cNvSpPr/>
            <p:nvPr/>
          </p:nvSpPr>
          <p:spPr>
            <a:xfrm>
              <a:off x="617520" y="1454556"/>
              <a:ext cx="1452893" cy="208217"/>
            </a:xfrm>
            <a:custGeom>
              <a:avLst/>
              <a:gdLst/>
              <a:ahLst/>
              <a:cxnLst/>
              <a:rect l="0" t="0" r="0" b="0"/>
              <a:pathLst>
                <a:path w="1452893" h="208217">
                  <a:moveTo>
                    <a:pt x="0" y="0"/>
                  </a:moveTo>
                  <a:lnTo>
                    <a:pt x="1452893" y="208217"/>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41" name="Shape 16938">
              <a:extLst>
                <a:ext uri="{FF2B5EF4-FFF2-40B4-BE49-F238E27FC236}">
                  <a16:creationId xmlns:a16="http://schemas.microsoft.com/office/drawing/2014/main" id="{B09025CB-29CF-4AEF-A4D1-32A89688BE72}"/>
                </a:ext>
              </a:extLst>
            </p:cNvPr>
            <p:cNvSpPr/>
            <p:nvPr/>
          </p:nvSpPr>
          <p:spPr>
            <a:xfrm>
              <a:off x="423287" y="1769123"/>
              <a:ext cx="1452893" cy="208229"/>
            </a:xfrm>
            <a:custGeom>
              <a:avLst/>
              <a:gdLst/>
              <a:ahLst/>
              <a:cxnLst/>
              <a:rect l="0" t="0" r="0" b="0"/>
              <a:pathLst>
                <a:path w="1452893" h="208229">
                  <a:moveTo>
                    <a:pt x="0" y="0"/>
                  </a:moveTo>
                  <a:lnTo>
                    <a:pt x="1452893" y="208229"/>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42" name="Shape 16939">
              <a:extLst>
                <a:ext uri="{FF2B5EF4-FFF2-40B4-BE49-F238E27FC236}">
                  <a16:creationId xmlns:a16="http://schemas.microsoft.com/office/drawing/2014/main" id="{028B96B9-FBEC-4B26-BB8A-7CA0642DAE25}"/>
                </a:ext>
              </a:extLst>
            </p:cNvPr>
            <p:cNvSpPr/>
            <p:nvPr/>
          </p:nvSpPr>
          <p:spPr>
            <a:xfrm>
              <a:off x="1169564" y="1478166"/>
              <a:ext cx="351562" cy="51435"/>
            </a:xfrm>
            <a:custGeom>
              <a:avLst/>
              <a:gdLst/>
              <a:ahLst/>
              <a:cxnLst/>
              <a:rect l="0" t="0" r="0" b="0"/>
              <a:pathLst>
                <a:path w="351562" h="51435">
                  <a:moveTo>
                    <a:pt x="0" y="0"/>
                  </a:moveTo>
                  <a:lnTo>
                    <a:pt x="351562" y="51435"/>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p>
          </p:txBody>
        </p:sp>
        <p:sp>
          <p:nvSpPr>
            <p:cNvPr id="43" name="Shape 16940">
              <a:extLst>
                <a:ext uri="{FF2B5EF4-FFF2-40B4-BE49-F238E27FC236}">
                  <a16:creationId xmlns:a16="http://schemas.microsoft.com/office/drawing/2014/main" id="{5A185D05-9355-4A6C-A580-831B19AAF0EF}"/>
                </a:ext>
              </a:extLst>
            </p:cNvPr>
            <p:cNvSpPr/>
            <p:nvPr/>
          </p:nvSpPr>
          <p:spPr>
            <a:xfrm>
              <a:off x="1501263" y="1497876"/>
              <a:ext cx="57252" cy="58903"/>
            </a:xfrm>
            <a:custGeom>
              <a:avLst/>
              <a:gdLst/>
              <a:ahLst/>
              <a:cxnLst/>
              <a:rect l="0" t="0" r="0" b="0"/>
              <a:pathLst>
                <a:path w="57252" h="58903">
                  <a:moveTo>
                    <a:pt x="8623" y="0"/>
                  </a:moveTo>
                  <a:cubicBezTo>
                    <a:pt x="20422" y="13754"/>
                    <a:pt x="40627" y="28092"/>
                    <a:pt x="57252" y="37185"/>
                  </a:cubicBezTo>
                  <a:cubicBezTo>
                    <a:pt x="38710" y="41148"/>
                    <a:pt x="15240" y="49085"/>
                    <a:pt x="0" y="58903"/>
                  </a:cubicBezTo>
                  <a:lnTo>
                    <a:pt x="14973" y="31000"/>
                  </a:lnTo>
                  <a:lnTo>
                    <a:pt x="8623" y="0"/>
                  </a:ln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p>
          </p:txBody>
        </p:sp>
        <p:sp>
          <p:nvSpPr>
            <p:cNvPr id="44" name="Shape 16941">
              <a:extLst>
                <a:ext uri="{FF2B5EF4-FFF2-40B4-BE49-F238E27FC236}">
                  <a16:creationId xmlns:a16="http://schemas.microsoft.com/office/drawing/2014/main" id="{837AC69D-2DED-4F7B-AB0D-1FE80A488D9B}"/>
                </a:ext>
              </a:extLst>
            </p:cNvPr>
            <p:cNvSpPr/>
            <p:nvPr/>
          </p:nvSpPr>
          <p:spPr>
            <a:xfrm>
              <a:off x="1153537" y="528142"/>
              <a:ext cx="34252" cy="34265"/>
            </a:xfrm>
            <a:custGeom>
              <a:avLst/>
              <a:gdLst/>
              <a:ahLst/>
              <a:cxnLst/>
              <a:rect l="0" t="0" r="0" b="0"/>
              <a:pathLst>
                <a:path w="34252" h="34265">
                  <a:moveTo>
                    <a:pt x="17132" y="0"/>
                  </a:moveTo>
                  <a:cubicBezTo>
                    <a:pt x="26594" y="0"/>
                    <a:pt x="34252" y="7658"/>
                    <a:pt x="34252" y="17120"/>
                  </a:cubicBezTo>
                  <a:cubicBezTo>
                    <a:pt x="34252" y="26594"/>
                    <a:pt x="26594" y="34265"/>
                    <a:pt x="17132" y="34265"/>
                  </a:cubicBezTo>
                  <a:cubicBezTo>
                    <a:pt x="7658" y="34265"/>
                    <a:pt x="0" y="26594"/>
                    <a:pt x="0" y="17120"/>
                  </a:cubicBezTo>
                  <a:cubicBezTo>
                    <a:pt x="0" y="7658"/>
                    <a:pt x="7658" y="0"/>
                    <a:pt x="17132" y="0"/>
                  </a:cubicBezTo>
                  <a:close/>
                </a:path>
              </a:pathLst>
            </a:custGeom>
            <a:ln w="0" cap="flat">
              <a:miter lim="100000"/>
            </a:ln>
          </p:spPr>
          <p:style>
            <a:lnRef idx="0">
              <a:srgbClr val="000000">
                <a:alpha val="0"/>
              </a:srgbClr>
            </a:lnRef>
            <a:fillRef idx="1">
              <a:srgbClr val="FFFEFD"/>
            </a:fillRef>
            <a:effectRef idx="0">
              <a:scrgbClr r="0" g="0" b="0"/>
            </a:effectRef>
            <a:fontRef idx="none"/>
          </p:style>
          <p:txBody>
            <a:bodyPr/>
            <a:lstStyle/>
            <a:p>
              <a:endParaRPr lang="en-US"/>
            </a:p>
          </p:txBody>
        </p:sp>
        <p:sp>
          <p:nvSpPr>
            <p:cNvPr id="45" name="Shape 16942">
              <a:extLst>
                <a:ext uri="{FF2B5EF4-FFF2-40B4-BE49-F238E27FC236}">
                  <a16:creationId xmlns:a16="http://schemas.microsoft.com/office/drawing/2014/main" id="{F0C2CB5F-666F-47CE-AF2B-253BB4ADA24D}"/>
                </a:ext>
              </a:extLst>
            </p:cNvPr>
            <p:cNvSpPr/>
            <p:nvPr/>
          </p:nvSpPr>
          <p:spPr>
            <a:xfrm>
              <a:off x="1153537" y="528142"/>
              <a:ext cx="34252" cy="34265"/>
            </a:xfrm>
            <a:custGeom>
              <a:avLst/>
              <a:gdLst/>
              <a:ahLst/>
              <a:cxnLst/>
              <a:rect l="0" t="0" r="0" b="0"/>
              <a:pathLst>
                <a:path w="34252" h="34265">
                  <a:moveTo>
                    <a:pt x="34252" y="17120"/>
                  </a:moveTo>
                  <a:cubicBezTo>
                    <a:pt x="34252" y="26594"/>
                    <a:pt x="26594" y="34265"/>
                    <a:pt x="17132" y="34265"/>
                  </a:cubicBezTo>
                  <a:cubicBezTo>
                    <a:pt x="7658" y="34265"/>
                    <a:pt x="0" y="26594"/>
                    <a:pt x="0" y="17120"/>
                  </a:cubicBezTo>
                  <a:cubicBezTo>
                    <a:pt x="0" y="7658"/>
                    <a:pt x="7658" y="0"/>
                    <a:pt x="17132" y="0"/>
                  </a:cubicBezTo>
                  <a:cubicBezTo>
                    <a:pt x="26594" y="0"/>
                    <a:pt x="34252" y="7658"/>
                    <a:pt x="34252" y="17120"/>
                  </a:cubicBezTo>
                  <a:close/>
                </a:path>
              </a:pathLst>
            </a:custGeom>
            <a:ln w="6261" cap="rnd">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46" name="Rectangle 45">
              <a:extLst>
                <a:ext uri="{FF2B5EF4-FFF2-40B4-BE49-F238E27FC236}">
                  <a16:creationId xmlns:a16="http://schemas.microsoft.com/office/drawing/2014/main" id="{D3BB9D87-6091-41BD-BF11-E1DE25442665}"/>
                </a:ext>
              </a:extLst>
            </p:cNvPr>
            <p:cNvSpPr/>
            <p:nvPr/>
          </p:nvSpPr>
          <p:spPr>
            <a:xfrm>
              <a:off x="930294" y="1572643"/>
              <a:ext cx="81395"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Calibri" panose="020F0502020204030204" pitchFamily="34" charset="0"/>
                  <a:ea typeface="Calibri" panose="020F0502020204030204" pitchFamily="34" charset="0"/>
                </a:rPr>
                <a:t>d</a:t>
              </a:r>
              <a:endParaRPr lang="en-US" sz="1100">
                <a:solidFill>
                  <a:srgbClr val="000000"/>
                </a:solidFill>
                <a:effectLst/>
                <a:latin typeface="Calibri" panose="020F0502020204030204" pitchFamily="34" charset="0"/>
                <a:ea typeface="Calibri" panose="020F0502020204030204" pitchFamily="34" charset="0"/>
              </a:endParaRPr>
            </a:p>
          </p:txBody>
        </p:sp>
        <p:sp>
          <p:nvSpPr>
            <p:cNvPr id="47" name="Rectangle 46">
              <a:extLst>
                <a:ext uri="{FF2B5EF4-FFF2-40B4-BE49-F238E27FC236}">
                  <a16:creationId xmlns:a16="http://schemas.microsoft.com/office/drawing/2014/main" id="{84074B8B-EE50-4A71-8A81-3BCA7B35408F}"/>
                </a:ext>
              </a:extLst>
            </p:cNvPr>
            <p:cNvSpPr/>
            <p:nvPr/>
          </p:nvSpPr>
          <p:spPr>
            <a:xfrm>
              <a:off x="991483" y="1572643"/>
              <a:ext cx="8885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V</a:t>
              </a:r>
              <a:endParaRPr lang="en-US" sz="1100">
                <a:solidFill>
                  <a:srgbClr val="000000"/>
                </a:solidFill>
                <a:effectLst/>
                <a:latin typeface="Calibri" panose="020F0502020204030204" pitchFamily="34" charset="0"/>
                <a:ea typeface="Calibri" panose="020F0502020204030204" pitchFamily="34" charset="0"/>
              </a:endParaRPr>
            </a:p>
          </p:txBody>
        </p:sp>
        <p:sp>
          <p:nvSpPr>
            <p:cNvPr id="48" name="Rectangle 47">
              <a:extLst>
                <a:ext uri="{FF2B5EF4-FFF2-40B4-BE49-F238E27FC236}">
                  <a16:creationId xmlns:a16="http://schemas.microsoft.com/office/drawing/2014/main" id="{A0148E42-CD1B-41D8-8740-58019958046D}"/>
                </a:ext>
              </a:extLst>
            </p:cNvPr>
            <p:cNvSpPr/>
            <p:nvPr/>
          </p:nvSpPr>
          <p:spPr>
            <a:xfrm>
              <a:off x="2732916" y="1144058"/>
              <a:ext cx="81395"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Calibri" panose="020F0502020204030204" pitchFamily="34" charset="0"/>
                  <a:ea typeface="Calibri" panose="020F0502020204030204" pitchFamily="34" charset="0"/>
                </a:rPr>
                <a:t>d</a:t>
              </a:r>
              <a:endParaRPr lang="en-US" sz="1100">
                <a:solidFill>
                  <a:srgbClr val="000000"/>
                </a:solidFill>
                <a:effectLst/>
                <a:latin typeface="Calibri" panose="020F0502020204030204" pitchFamily="34" charset="0"/>
                <a:ea typeface="Calibri" panose="020F0502020204030204" pitchFamily="34" charset="0"/>
              </a:endParaRPr>
            </a:p>
          </p:txBody>
        </p:sp>
        <p:sp>
          <p:nvSpPr>
            <p:cNvPr id="49" name="Rectangle 48">
              <a:extLst>
                <a:ext uri="{FF2B5EF4-FFF2-40B4-BE49-F238E27FC236}">
                  <a16:creationId xmlns:a16="http://schemas.microsoft.com/office/drawing/2014/main" id="{1E09BD87-A5D4-4556-9439-5071746F30E9}"/>
                </a:ext>
              </a:extLst>
            </p:cNvPr>
            <p:cNvSpPr/>
            <p:nvPr/>
          </p:nvSpPr>
          <p:spPr>
            <a:xfrm>
              <a:off x="2794106" y="1144058"/>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T</a:t>
              </a:r>
              <a:endParaRPr lang="en-US" sz="1100">
                <a:solidFill>
                  <a:srgbClr val="000000"/>
                </a:solidFill>
                <a:effectLst/>
                <a:latin typeface="Calibri" panose="020F0502020204030204" pitchFamily="34" charset="0"/>
                <a:ea typeface="Calibri" panose="020F0502020204030204" pitchFamily="34" charset="0"/>
              </a:endParaRPr>
            </a:p>
          </p:txBody>
        </p:sp>
        <p:sp>
          <p:nvSpPr>
            <p:cNvPr id="50" name="Shape 16947">
              <a:extLst>
                <a:ext uri="{FF2B5EF4-FFF2-40B4-BE49-F238E27FC236}">
                  <a16:creationId xmlns:a16="http://schemas.microsoft.com/office/drawing/2014/main" id="{CCB07643-4820-496F-912E-343A52FA588A}"/>
                </a:ext>
              </a:extLst>
            </p:cNvPr>
            <p:cNvSpPr/>
            <p:nvPr/>
          </p:nvSpPr>
          <p:spPr>
            <a:xfrm>
              <a:off x="2514647" y="1193953"/>
              <a:ext cx="121514" cy="0"/>
            </a:xfrm>
            <a:custGeom>
              <a:avLst/>
              <a:gdLst/>
              <a:ahLst/>
              <a:cxnLst/>
              <a:rect l="0" t="0" r="0" b="0"/>
              <a:pathLst>
                <a:path w="121514">
                  <a:moveTo>
                    <a:pt x="0" y="0"/>
                  </a:moveTo>
                  <a:lnTo>
                    <a:pt x="121514"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p>
          </p:txBody>
        </p:sp>
        <p:sp>
          <p:nvSpPr>
            <p:cNvPr id="51" name="Rectangle 50">
              <a:extLst>
                <a:ext uri="{FF2B5EF4-FFF2-40B4-BE49-F238E27FC236}">
                  <a16:creationId xmlns:a16="http://schemas.microsoft.com/office/drawing/2014/main" id="{BC15A6C0-FD84-4E24-AA76-89A09F2D364F}"/>
                </a:ext>
              </a:extLst>
            </p:cNvPr>
            <p:cNvSpPr/>
            <p:nvPr/>
          </p:nvSpPr>
          <p:spPr>
            <a:xfrm>
              <a:off x="2508931" y="1068484"/>
              <a:ext cx="6580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Segoe UI Symbol" panose="020B0502040204020203" pitchFamily="34" charset="0"/>
                  <a:ea typeface="Segoe UI Symbol" panose="020B0502040204020203" pitchFamily="34" charset="0"/>
                  <a:cs typeface="Segoe UI Symbol" panose="020B0502040204020203"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52" name="Rectangle 51">
              <a:extLst>
                <a:ext uri="{FF2B5EF4-FFF2-40B4-BE49-F238E27FC236}">
                  <a16:creationId xmlns:a16="http://schemas.microsoft.com/office/drawing/2014/main" id="{B4BD48AE-F016-44AD-80EE-D985CA571C55}"/>
                </a:ext>
              </a:extLst>
            </p:cNvPr>
            <p:cNvSpPr/>
            <p:nvPr/>
          </p:nvSpPr>
          <p:spPr>
            <a:xfrm>
              <a:off x="2558421" y="1091921"/>
              <a:ext cx="103642"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U</a:t>
              </a:r>
              <a:endParaRPr lang="en-US" sz="1100">
                <a:solidFill>
                  <a:srgbClr val="000000"/>
                </a:solidFill>
                <a:effectLst/>
                <a:latin typeface="Calibri" panose="020F0502020204030204" pitchFamily="34" charset="0"/>
                <a:ea typeface="Calibri" panose="020F0502020204030204" pitchFamily="34" charset="0"/>
              </a:endParaRPr>
            </a:p>
          </p:txBody>
        </p:sp>
        <p:sp>
          <p:nvSpPr>
            <p:cNvPr id="53" name="Rectangle 52">
              <a:extLst>
                <a:ext uri="{FF2B5EF4-FFF2-40B4-BE49-F238E27FC236}">
                  <a16:creationId xmlns:a16="http://schemas.microsoft.com/office/drawing/2014/main" id="{A06962CE-D861-4314-B830-186DCA504ABD}"/>
                </a:ext>
              </a:extLst>
            </p:cNvPr>
            <p:cNvSpPr/>
            <p:nvPr/>
          </p:nvSpPr>
          <p:spPr>
            <a:xfrm>
              <a:off x="2510444" y="1189980"/>
              <a:ext cx="6580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Segoe UI Symbol" panose="020B0502040204020203" pitchFamily="34" charset="0"/>
                  <a:ea typeface="Segoe UI Symbol" panose="020B0502040204020203" pitchFamily="34" charset="0"/>
                  <a:cs typeface="Segoe UI Symbol" panose="020B0502040204020203"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54" name="Rectangle 53">
              <a:extLst>
                <a:ext uri="{FF2B5EF4-FFF2-40B4-BE49-F238E27FC236}">
                  <a16:creationId xmlns:a16="http://schemas.microsoft.com/office/drawing/2014/main" id="{B9DFDA47-9CD2-43CE-AE91-5332CEF4F496}"/>
                </a:ext>
              </a:extLst>
            </p:cNvPr>
            <p:cNvSpPr/>
            <p:nvPr/>
          </p:nvSpPr>
          <p:spPr>
            <a:xfrm>
              <a:off x="2559924" y="1213418"/>
              <a:ext cx="8139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T</a:t>
              </a:r>
              <a:endParaRPr lang="en-US" sz="1100">
                <a:solidFill>
                  <a:srgbClr val="000000"/>
                </a:solidFill>
                <a:effectLst/>
                <a:latin typeface="Calibri" panose="020F0502020204030204" pitchFamily="34" charset="0"/>
                <a:ea typeface="Calibri" panose="020F0502020204030204" pitchFamily="34" charset="0"/>
              </a:endParaRPr>
            </a:p>
          </p:txBody>
        </p:sp>
        <p:sp>
          <p:nvSpPr>
            <p:cNvPr id="55" name="Rectangle 54">
              <a:extLst>
                <a:ext uri="{FF2B5EF4-FFF2-40B4-BE49-F238E27FC236}">
                  <a16:creationId xmlns:a16="http://schemas.microsoft.com/office/drawing/2014/main" id="{623B5902-0E06-411D-81A6-3269BF016DD2}"/>
                </a:ext>
              </a:extLst>
            </p:cNvPr>
            <p:cNvSpPr/>
            <p:nvPr/>
          </p:nvSpPr>
          <p:spPr>
            <a:xfrm>
              <a:off x="2454411" y="1083225"/>
              <a:ext cx="44361" cy="294787"/>
            </a:xfrm>
            <a:prstGeom prst="rect">
              <a:avLst/>
            </a:prstGeom>
            <a:ln>
              <a:noFill/>
            </a:ln>
          </p:spPr>
          <p:txBody>
            <a:bodyPr vert="horz" lIns="0" tIns="0" rIns="0" bIns="0" rtlCol="0">
              <a:noAutofit/>
            </a:bodyPr>
            <a:lstStyle/>
            <a:p>
              <a:pPr>
                <a:lnSpc>
                  <a:spcPct val="107000"/>
                </a:lnSpc>
                <a:spcAft>
                  <a:spcPts val="800"/>
                </a:spcAft>
              </a:pPr>
              <a:r>
                <a:rPr lang="en-US" sz="1850">
                  <a:solidFill>
                    <a:srgbClr val="181717"/>
                  </a:solidFill>
                  <a:effectLst/>
                  <a:latin typeface="Calibri" panose="020F0502020204030204" pitchFamily="34" charset="0"/>
                  <a:ea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56" name="Rectangle 55">
              <a:extLst>
                <a:ext uri="{FF2B5EF4-FFF2-40B4-BE49-F238E27FC236}">
                  <a16:creationId xmlns:a16="http://schemas.microsoft.com/office/drawing/2014/main" id="{B0D94CCA-C981-4443-9C13-89EC314207BD}"/>
                </a:ext>
              </a:extLst>
            </p:cNvPr>
            <p:cNvSpPr/>
            <p:nvPr/>
          </p:nvSpPr>
          <p:spPr>
            <a:xfrm>
              <a:off x="2659240" y="1083225"/>
              <a:ext cx="44361" cy="294787"/>
            </a:xfrm>
            <a:prstGeom prst="rect">
              <a:avLst/>
            </a:prstGeom>
            <a:ln>
              <a:noFill/>
            </a:ln>
          </p:spPr>
          <p:txBody>
            <a:bodyPr vert="horz" lIns="0" tIns="0" rIns="0" bIns="0" rtlCol="0">
              <a:noAutofit/>
            </a:bodyPr>
            <a:lstStyle/>
            <a:p>
              <a:pPr>
                <a:lnSpc>
                  <a:spcPct val="107000"/>
                </a:lnSpc>
                <a:spcAft>
                  <a:spcPts val="800"/>
                </a:spcAft>
              </a:pPr>
              <a:r>
                <a:rPr lang="en-US" sz="1850">
                  <a:solidFill>
                    <a:srgbClr val="181717"/>
                  </a:solidFill>
                  <a:effectLst/>
                  <a:latin typeface="Calibri" panose="020F0502020204030204" pitchFamily="34" charset="0"/>
                  <a:ea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57" name="Rectangle 56">
              <a:extLst>
                <a:ext uri="{FF2B5EF4-FFF2-40B4-BE49-F238E27FC236}">
                  <a16:creationId xmlns:a16="http://schemas.microsoft.com/office/drawing/2014/main" id="{5144D2E2-2B58-4A49-8599-89F8A89075ED}"/>
                </a:ext>
              </a:extLst>
            </p:cNvPr>
            <p:cNvSpPr/>
            <p:nvPr/>
          </p:nvSpPr>
          <p:spPr>
            <a:xfrm>
              <a:off x="2687036" y="1257174"/>
              <a:ext cx="66641" cy="94117"/>
            </a:xfrm>
            <a:prstGeom prst="rect">
              <a:avLst/>
            </a:prstGeom>
            <a:ln>
              <a:noFill/>
            </a:ln>
          </p:spPr>
          <p:txBody>
            <a:bodyPr vert="horz" lIns="0" tIns="0" rIns="0" bIns="0" rtlCol="0">
              <a:noAutofit/>
            </a:bodyPr>
            <a:lstStyle/>
            <a:p>
              <a:pPr>
                <a:lnSpc>
                  <a:spcPct val="107000"/>
                </a:lnSpc>
                <a:spcAft>
                  <a:spcPts val="800"/>
                </a:spcAft>
              </a:pPr>
              <a:r>
                <a:rPr lang="en-US" sz="600" i="1">
                  <a:solidFill>
                    <a:srgbClr val="181717"/>
                  </a:solidFill>
                  <a:effectLst/>
                  <a:latin typeface="Calibri" panose="020F0502020204030204" pitchFamily="34" charset="0"/>
                  <a:ea typeface="Calibri" panose="020F0502020204030204" pitchFamily="34" charset="0"/>
                </a:rPr>
                <a:t>V</a:t>
              </a:r>
              <a:endParaRPr lang="en-US" sz="1100">
                <a:solidFill>
                  <a:srgbClr val="000000"/>
                </a:solidFill>
                <a:effectLst/>
                <a:latin typeface="Calibri" panose="020F0502020204030204" pitchFamily="34" charset="0"/>
                <a:ea typeface="Calibri" panose="020F0502020204030204" pitchFamily="34" charset="0"/>
              </a:endParaRPr>
            </a:p>
          </p:txBody>
        </p:sp>
        <p:sp>
          <p:nvSpPr>
            <p:cNvPr id="58" name="Rectangle 57">
              <a:extLst>
                <a:ext uri="{FF2B5EF4-FFF2-40B4-BE49-F238E27FC236}">
                  <a16:creationId xmlns:a16="http://schemas.microsoft.com/office/drawing/2014/main" id="{E96573D6-B8C6-4181-BE19-457E23B811CA}"/>
                </a:ext>
              </a:extLst>
            </p:cNvPr>
            <p:cNvSpPr/>
            <p:nvPr/>
          </p:nvSpPr>
          <p:spPr>
            <a:xfrm>
              <a:off x="1799953" y="1144017"/>
              <a:ext cx="103642"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U</a:t>
              </a:r>
              <a:endParaRPr lang="en-US" sz="1100">
                <a:solidFill>
                  <a:srgbClr val="000000"/>
                </a:solidFill>
                <a:effectLst/>
                <a:latin typeface="Calibri" panose="020F0502020204030204" pitchFamily="34" charset="0"/>
                <a:ea typeface="Calibri" panose="020F0502020204030204" pitchFamily="34" charset="0"/>
              </a:endParaRPr>
            </a:p>
          </p:txBody>
        </p:sp>
        <p:sp>
          <p:nvSpPr>
            <p:cNvPr id="59" name="Rectangle 58">
              <a:extLst>
                <a:ext uri="{FF2B5EF4-FFF2-40B4-BE49-F238E27FC236}">
                  <a16:creationId xmlns:a16="http://schemas.microsoft.com/office/drawing/2014/main" id="{8638F5BF-CFAB-448E-A04D-D19746F93029}"/>
                </a:ext>
              </a:extLst>
            </p:cNvPr>
            <p:cNvSpPr/>
            <p:nvPr/>
          </p:nvSpPr>
          <p:spPr>
            <a:xfrm>
              <a:off x="1877879" y="1144017"/>
              <a:ext cx="151866" cy="125489"/>
            </a:xfrm>
            <a:prstGeom prst="rect">
              <a:avLst/>
            </a:prstGeom>
            <a:ln>
              <a:noFill/>
            </a:ln>
          </p:spPr>
          <p:txBody>
            <a:bodyPr vert="horz" lIns="0" tIns="0" rIns="0" bIns="0" rtlCol="0">
              <a:noAutofit/>
            </a:bodyPr>
            <a:lstStyle/>
            <a:p>
              <a:pPr>
                <a:lnSpc>
                  <a:spcPct val="107000"/>
                </a:lnSpc>
                <a:spcAft>
                  <a:spcPts val="800"/>
                </a:spcAft>
              </a:pPr>
              <a:r>
                <a:rPr lang="en-US" sz="800" spc="40">
                  <a:solidFill>
                    <a:srgbClr val="181717"/>
                  </a:solidFill>
                  <a:effectLst/>
                  <a:latin typeface="Calibri" panose="020F0502020204030204" pitchFamily="34" charset="0"/>
                  <a:ea typeface="Calibri" panose="020F0502020204030204" pitchFamily="34" charset="0"/>
                </a:rPr>
                <a:t> </a:t>
              </a:r>
              <a:r>
                <a:rPr lang="en-US" sz="800">
                  <a:solidFill>
                    <a:srgbClr val="181717"/>
                  </a:solidFill>
                  <a:effectLst/>
                  <a:latin typeface="Calibri" panose="020F0502020204030204" pitchFamily="34" charset="0"/>
                  <a:ea typeface="Calibri" panose="020F0502020204030204" pitchFamily="34" charset="0"/>
                </a:rPr>
                <a:t>+</a:t>
              </a:r>
              <a:r>
                <a:rPr lang="en-US" sz="800" spc="40">
                  <a:solidFill>
                    <a:srgbClr val="181717"/>
                  </a:solidFill>
                  <a:effectLst/>
                  <a:latin typeface="Calibri" panose="020F0502020204030204" pitchFamily="34" charset="0"/>
                  <a:ea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endParaRPr>
            </a:p>
          </p:txBody>
        </p:sp>
        <p:sp>
          <p:nvSpPr>
            <p:cNvPr id="60" name="Rectangle 59">
              <a:extLst>
                <a:ext uri="{FF2B5EF4-FFF2-40B4-BE49-F238E27FC236}">
                  <a16:creationId xmlns:a16="http://schemas.microsoft.com/office/drawing/2014/main" id="{42D9E507-4999-4EB0-B569-FF67D5E3DDB2}"/>
                </a:ext>
              </a:extLst>
            </p:cNvPr>
            <p:cNvSpPr/>
            <p:nvPr/>
          </p:nvSpPr>
          <p:spPr>
            <a:xfrm>
              <a:off x="2241268" y="1144017"/>
              <a:ext cx="81395"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Calibri" panose="020F0502020204030204" pitchFamily="34" charset="0"/>
                  <a:ea typeface="Calibri" panose="020F0502020204030204" pitchFamily="34" charset="0"/>
                </a:rPr>
                <a:t>d</a:t>
              </a:r>
              <a:endParaRPr lang="en-US" sz="1100">
                <a:solidFill>
                  <a:srgbClr val="000000"/>
                </a:solidFill>
                <a:effectLst/>
                <a:latin typeface="Calibri" panose="020F0502020204030204" pitchFamily="34" charset="0"/>
                <a:ea typeface="Calibri" panose="020F0502020204030204" pitchFamily="34" charset="0"/>
              </a:endParaRPr>
            </a:p>
          </p:txBody>
        </p:sp>
        <p:sp>
          <p:nvSpPr>
            <p:cNvPr id="61" name="Rectangle 60">
              <a:extLst>
                <a:ext uri="{FF2B5EF4-FFF2-40B4-BE49-F238E27FC236}">
                  <a16:creationId xmlns:a16="http://schemas.microsoft.com/office/drawing/2014/main" id="{4B1037D8-0AFD-4FAD-82ED-53C72F027D02}"/>
                </a:ext>
              </a:extLst>
            </p:cNvPr>
            <p:cNvSpPr/>
            <p:nvPr/>
          </p:nvSpPr>
          <p:spPr>
            <a:xfrm>
              <a:off x="2302467" y="1144017"/>
              <a:ext cx="88855"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V</a:t>
              </a:r>
              <a:endParaRPr lang="en-US" sz="1100">
                <a:solidFill>
                  <a:srgbClr val="000000"/>
                </a:solidFill>
                <a:effectLst/>
                <a:latin typeface="Calibri" panose="020F0502020204030204" pitchFamily="34" charset="0"/>
                <a:ea typeface="Calibri" panose="020F0502020204030204" pitchFamily="34" charset="0"/>
              </a:endParaRPr>
            </a:p>
          </p:txBody>
        </p:sp>
        <p:sp>
          <p:nvSpPr>
            <p:cNvPr id="62" name="Shape 16957">
              <a:extLst>
                <a:ext uri="{FF2B5EF4-FFF2-40B4-BE49-F238E27FC236}">
                  <a16:creationId xmlns:a16="http://schemas.microsoft.com/office/drawing/2014/main" id="{462EF759-59ED-4A5D-879D-7A2EE40EA1F3}"/>
                </a:ext>
              </a:extLst>
            </p:cNvPr>
            <p:cNvSpPr/>
            <p:nvPr/>
          </p:nvSpPr>
          <p:spPr>
            <a:xfrm>
              <a:off x="2033774" y="1193953"/>
              <a:ext cx="121526" cy="0"/>
            </a:xfrm>
            <a:custGeom>
              <a:avLst/>
              <a:gdLst/>
              <a:ahLst/>
              <a:cxnLst/>
              <a:rect l="0" t="0" r="0" b="0"/>
              <a:pathLst>
                <a:path w="121526">
                  <a:moveTo>
                    <a:pt x="0" y="0"/>
                  </a:moveTo>
                  <a:lnTo>
                    <a:pt x="121526"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p>
          </p:txBody>
        </p:sp>
        <p:sp>
          <p:nvSpPr>
            <p:cNvPr id="63" name="Rectangle 62">
              <a:extLst>
                <a:ext uri="{FF2B5EF4-FFF2-40B4-BE49-F238E27FC236}">
                  <a16:creationId xmlns:a16="http://schemas.microsoft.com/office/drawing/2014/main" id="{F54BC6CA-650F-4C71-848D-1EDEAC45584C}"/>
                </a:ext>
              </a:extLst>
            </p:cNvPr>
            <p:cNvSpPr/>
            <p:nvPr/>
          </p:nvSpPr>
          <p:spPr>
            <a:xfrm>
              <a:off x="2028071" y="1068484"/>
              <a:ext cx="65809"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Segoe UI Symbol" panose="020B0502040204020203" pitchFamily="34" charset="0"/>
                  <a:ea typeface="Segoe UI Symbol" panose="020B0502040204020203" pitchFamily="34" charset="0"/>
                  <a:cs typeface="Segoe UI Symbol" panose="020B0502040204020203"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64" name="Rectangle 63">
              <a:extLst>
                <a:ext uri="{FF2B5EF4-FFF2-40B4-BE49-F238E27FC236}">
                  <a16:creationId xmlns:a16="http://schemas.microsoft.com/office/drawing/2014/main" id="{C230FBE2-8723-48A3-AD53-13648E0425B7}"/>
                </a:ext>
              </a:extLst>
            </p:cNvPr>
            <p:cNvSpPr/>
            <p:nvPr/>
          </p:nvSpPr>
          <p:spPr>
            <a:xfrm>
              <a:off x="2077552" y="1091921"/>
              <a:ext cx="103642"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U</a:t>
              </a:r>
              <a:endParaRPr lang="en-US" sz="1100">
                <a:solidFill>
                  <a:srgbClr val="000000"/>
                </a:solidFill>
                <a:effectLst/>
                <a:latin typeface="Calibri" panose="020F0502020204030204" pitchFamily="34" charset="0"/>
                <a:ea typeface="Calibri" panose="020F0502020204030204" pitchFamily="34" charset="0"/>
              </a:endParaRPr>
            </a:p>
          </p:txBody>
        </p:sp>
        <p:sp>
          <p:nvSpPr>
            <p:cNvPr id="65" name="Rectangle 64">
              <a:extLst>
                <a:ext uri="{FF2B5EF4-FFF2-40B4-BE49-F238E27FC236}">
                  <a16:creationId xmlns:a16="http://schemas.microsoft.com/office/drawing/2014/main" id="{A00AE9FE-9EA1-4689-8238-9B3E4108C01C}"/>
                </a:ext>
              </a:extLst>
            </p:cNvPr>
            <p:cNvSpPr/>
            <p:nvPr/>
          </p:nvSpPr>
          <p:spPr>
            <a:xfrm>
              <a:off x="2029574" y="1189980"/>
              <a:ext cx="65809"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Segoe UI Symbol" panose="020B0502040204020203" pitchFamily="34" charset="0"/>
                  <a:ea typeface="Segoe UI Symbol" panose="020B0502040204020203" pitchFamily="34" charset="0"/>
                  <a:cs typeface="Segoe UI Symbol" panose="020B0502040204020203"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66" name="Rectangle 65">
              <a:extLst>
                <a:ext uri="{FF2B5EF4-FFF2-40B4-BE49-F238E27FC236}">
                  <a16:creationId xmlns:a16="http://schemas.microsoft.com/office/drawing/2014/main" id="{E4364ED2-996E-4953-9243-E28279F1E49E}"/>
                </a:ext>
              </a:extLst>
            </p:cNvPr>
            <p:cNvSpPr/>
            <p:nvPr/>
          </p:nvSpPr>
          <p:spPr>
            <a:xfrm>
              <a:off x="2079054" y="1213418"/>
              <a:ext cx="88855" cy="125490"/>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Calibri" panose="020F0502020204030204" pitchFamily="34" charset="0"/>
                  <a:ea typeface="Calibri" panose="020F0502020204030204" pitchFamily="34" charset="0"/>
                </a:rPr>
                <a:t>V</a:t>
              </a:r>
              <a:endParaRPr lang="en-US" sz="1100">
                <a:solidFill>
                  <a:srgbClr val="000000"/>
                </a:solidFill>
                <a:effectLst/>
                <a:latin typeface="Calibri" panose="020F0502020204030204" pitchFamily="34" charset="0"/>
                <a:ea typeface="Calibri" panose="020F0502020204030204" pitchFamily="34" charset="0"/>
              </a:endParaRPr>
            </a:p>
          </p:txBody>
        </p:sp>
        <p:sp>
          <p:nvSpPr>
            <p:cNvPr id="67" name="Rectangle 66">
              <a:extLst>
                <a:ext uri="{FF2B5EF4-FFF2-40B4-BE49-F238E27FC236}">
                  <a16:creationId xmlns:a16="http://schemas.microsoft.com/office/drawing/2014/main" id="{DF30A014-7808-40BC-AD68-CCF989C0B4C8}"/>
                </a:ext>
              </a:extLst>
            </p:cNvPr>
            <p:cNvSpPr/>
            <p:nvPr/>
          </p:nvSpPr>
          <p:spPr>
            <a:xfrm>
              <a:off x="1973549" y="1083225"/>
              <a:ext cx="44361" cy="294787"/>
            </a:xfrm>
            <a:prstGeom prst="rect">
              <a:avLst/>
            </a:prstGeom>
            <a:ln>
              <a:noFill/>
            </a:ln>
          </p:spPr>
          <p:txBody>
            <a:bodyPr vert="horz" lIns="0" tIns="0" rIns="0" bIns="0" rtlCol="0">
              <a:noAutofit/>
            </a:bodyPr>
            <a:lstStyle/>
            <a:p>
              <a:pPr>
                <a:lnSpc>
                  <a:spcPct val="107000"/>
                </a:lnSpc>
                <a:spcAft>
                  <a:spcPts val="800"/>
                </a:spcAft>
              </a:pPr>
              <a:r>
                <a:rPr lang="en-US" sz="1850">
                  <a:solidFill>
                    <a:srgbClr val="181717"/>
                  </a:solidFill>
                  <a:effectLst/>
                  <a:latin typeface="Calibri" panose="020F0502020204030204" pitchFamily="34" charset="0"/>
                  <a:ea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68" name="Rectangle 67">
              <a:extLst>
                <a:ext uri="{FF2B5EF4-FFF2-40B4-BE49-F238E27FC236}">
                  <a16:creationId xmlns:a16="http://schemas.microsoft.com/office/drawing/2014/main" id="{AC482EEB-5DB6-4862-81A6-82EA464896CD}"/>
                </a:ext>
              </a:extLst>
            </p:cNvPr>
            <p:cNvSpPr/>
            <p:nvPr/>
          </p:nvSpPr>
          <p:spPr>
            <a:xfrm>
              <a:off x="2178378" y="1083225"/>
              <a:ext cx="44361" cy="294787"/>
            </a:xfrm>
            <a:prstGeom prst="rect">
              <a:avLst/>
            </a:prstGeom>
            <a:ln>
              <a:noFill/>
            </a:ln>
          </p:spPr>
          <p:txBody>
            <a:bodyPr vert="horz" lIns="0" tIns="0" rIns="0" bIns="0" rtlCol="0">
              <a:noAutofit/>
            </a:bodyPr>
            <a:lstStyle/>
            <a:p>
              <a:pPr>
                <a:lnSpc>
                  <a:spcPct val="107000"/>
                </a:lnSpc>
                <a:spcAft>
                  <a:spcPts val="800"/>
                </a:spcAft>
              </a:pPr>
              <a:r>
                <a:rPr lang="en-US" sz="1850">
                  <a:solidFill>
                    <a:srgbClr val="181717"/>
                  </a:solidFill>
                  <a:effectLst/>
                  <a:latin typeface="Calibri" panose="020F0502020204030204" pitchFamily="34" charset="0"/>
                  <a:ea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69" name="Rectangle 68">
              <a:extLst>
                <a:ext uri="{FF2B5EF4-FFF2-40B4-BE49-F238E27FC236}">
                  <a16:creationId xmlns:a16="http://schemas.microsoft.com/office/drawing/2014/main" id="{2BC8DC0E-340C-4F82-A1CA-7A72618CED02}"/>
                </a:ext>
              </a:extLst>
            </p:cNvPr>
            <p:cNvSpPr/>
            <p:nvPr/>
          </p:nvSpPr>
          <p:spPr>
            <a:xfrm>
              <a:off x="2206176" y="1257187"/>
              <a:ext cx="61046" cy="94117"/>
            </a:xfrm>
            <a:prstGeom prst="rect">
              <a:avLst/>
            </a:prstGeom>
            <a:ln>
              <a:noFill/>
            </a:ln>
          </p:spPr>
          <p:txBody>
            <a:bodyPr vert="horz" lIns="0" tIns="0" rIns="0" bIns="0" rtlCol="0">
              <a:noAutofit/>
            </a:bodyPr>
            <a:lstStyle/>
            <a:p>
              <a:pPr>
                <a:lnSpc>
                  <a:spcPct val="107000"/>
                </a:lnSpc>
                <a:spcAft>
                  <a:spcPts val="800"/>
                </a:spcAft>
              </a:pPr>
              <a:r>
                <a:rPr lang="en-US" sz="600" i="1">
                  <a:solidFill>
                    <a:srgbClr val="181717"/>
                  </a:solidFill>
                  <a:effectLst/>
                  <a:latin typeface="Calibri" panose="020F0502020204030204" pitchFamily="34" charset="0"/>
                  <a:ea typeface="Calibri" panose="020F0502020204030204" pitchFamily="34" charset="0"/>
                </a:rPr>
                <a:t>T</a:t>
              </a:r>
              <a:endParaRPr lang="en-US" sz="1100">
                <a:solidFill>
                  <a:srgbClr val="000000"/>
                </a:solidFill>
                <a:effectLst/>
                <a:latin typeface="Calibri" panose="020F0502020204030204" pitchFamily="34" charset="0"/>
                <a:ea typeface="Calibri" panose="020F0502020204030204" pitchFamily="34" charset="0"/>
              </a:endParaRPr>
            </a:p>
          </p:txBody>
        </p:sp>
        <p:sp>
          <p:nvSpPr>
            <p:cNvPr id="70" name="Rectangle 69">
              <a:extLst>
                <a:ext uri="{FF2B5EF4-FFF2-40B4-BE49-F238E27FC236}">
                  <a16:creationId xmlns:a16="http://schemas.microsoft.com/office/drawing/2014/main" id="{E7F75AAA-C887-4490-AEEB-85D1E07DF17D}"/>
                </a:ext>
              </a:extLst>
            </p:cNvPr>
            <p:cNvSpPr/>
            <p:nvPr/>
          </p:nvSpPr>
          <p:spPr>
            <a:xfrm>
              <a:off x="2384091" y="1145108"/>
              <a:ext cx="77798" cy="12549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Calibri" panose="020F0502020204030204" pitchFamily="34" charset="0"/>
                  <a:ea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endParaRPr>
            </a:p>
          </p:txBody>
        </p:sp>
        <p:sp>
          <p:nvSpPr>
            <p:cNvPr id="71" name="Shape 16965">
              <a:extLst>
                <a:ext uri="{FF2B5EF4-FFF2-40B4-BE49-F238E27FC236}">
                  <a16:creationId xmlns:a16="http://schemas.microsoft.com/office/drawing/2014/main" id="{A77749B4-BF1C-4AC7-B25D-22D4B9B51257}"/>
                </a:ext>
              </a:extLst>
            </p:cNvPr>
            <p:cNvSpPr/>
            <p:nvPr/>
          </p:nvSpPr>
          <p:spPr>
            <a:xfrm>
              <a:off x="1169564" y="1478166"/>
              <a:ext cx="202197" cy="335140"/>
            </a:xfrm>
            <a:custGeom>
              <a:avLst/>
              <a:gdLst/>
              <a:ahLst/>
              <a:cxnLst/>
              <a:rect l="0" t="0" r="0" b="0"/>
              <a:pathLst>
                <a:path w="202197" h="335140">
                  <a:moveTo>
                    <a:pt x="0" y="0"/>
                  </a:moveTo>
                  <a:lnTo>
                    <a:pt x="202197" y="335140"/>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p>
          </p:txBody>
        </p:sp>
        <p:sp>
          <p:nvSpPr>
            <p:cNvPr id="72" name="Shape 16966">
              <a:extLst>
                <a:ext uri="{FF2B5EF4-FFF2-40B4-BE49-F238E27FC236}">
                  <a16:creationId xmlns:a16="http://schemas.microsoft.com/office/drawing/2014/main" id="{BF17588B-19E0-428A-93FC-FB4B9A648A8E}"/>
                </a:ext>
              </a:extLst>
            </p:cNvPr>
            <p:cNvSpPr/>
            <p:nvPr/>
          </p:nvSpPr>
          <p:spPr>
            <a:xfrm>
              <a:off x="1338144" y="1784465"/>
              <a:ext cx="53124" cy="61189"/>
            </a:xfrm>
            <a:custGeom>
              <a:avLst/>
              <a:gdLst/>
              <a:ahLst/>
              <a:cxnLst/>
              <a:rect l="0" t="0" r="0" b="0"/>
              <a:pathLst>
                <a:path w="53124" h="61189">
                  <a:moveTo>
                    <a:pt x="50965" y="0"/>
                  </a:moveTo>
                  <a:cubicBezTo>
                    <a:pt x="47841" y="17856"/>
                    <a:pt x="49593" y="42558"/>
                    <a:pt x="53124" y="61189"/>
                  </a:cubicBezTo>
                  <a:cubicBezTo>
                    <a:pt x="38303" y="49378"/>
                    <a:pt x="17272" y="36309"/>
                    <a:pt x="0" y="30759"/>
                  </a:cubicBezTo>
                  <a:lnTo>
                    <a:pt x="31052" y="24600"/>
                  </a:lnTo>
                  <a:lnTo>
                    <a:pt x="50965" y="0"/>
                  </a:ln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p>
          </p:txBody>
        </p:sp>
        <p:sp>
          <p:nvSpPr>
            <p:cNvPr id="73" name="Rectangle 72">
              <a:extLst>
                <a:ext uri="{FF2B5EF4-FFF2-40B4-BE49-F238E27FC236}">
                  <a16:creationId xmlns:a16="http://schemas.microsoft.com/office/drawing/2014/main" id="{BBA5E78F-4CA8-42AD-996A-3256BBA62E5A}"/>
                </a:ext>
              </a:extLst>
            </p:cNvPr>
            <p:cNvSpPr/>
            <p:nvPr/>
          </p:nvSpPr>
          <p:spPr>
            <a:xfrm rot="-5399999">
              <a:off x="122098" y="260832"/>
              <a:ext cx="957921" cy="117647"/>
            </a:xfrm>
            <a:prstGeom prst="rect">
              <a:avLst/>
            </a:prstGeom>
            <a:ln>
              <a:noFill/>
            </a:ln>
          </p:spPr>
          <p:txBody>
            <a:bodyPr vert="horz" lIns="0" tIns="0" rIns="0" bIns="0" rtlCol="0">
              <a:noAutofit/>
            </a:bodyPr>
            <a:lstStyle/>
            <a:p>
              <a:pPr>
                <a:lnSpc>
                  <a:spcPct val="107000"/>
                </a:lnSpc>
                <a:spcAft>
                  <a:spcPts val="800"/>
                </a:spcAft>
              </a:pPr>
              <a:r>
                <a:rPr lang="en-US" sz="750">
                  <a:solidFill>
                    <a:srgbClr val="181717"/>
                  </a:solidFill>
                  <a:effectLst/>
                  <a:latin typeface="Calibri" panose="020F0502020204030204" pitchFamily="34" charset="0"/>
                  <a:ea typeface="Calibri" panose="020F0502020204030204" pitchFamily="34" charset="0"/>
                </a:rPr>
                <a:t>Internal</a:t>
              </a:r>
              <a:r>
                <a:rPr lang="en-US" sz="750" spc="-865">
                  <a:solidFill>
                    <a:srgbClr val="181717"/>
                  </a:solidFill>
                  <a:effectLst/>
                  <a:latin typeface="Calibri" panose="020F0502020204030204" pitchFamily="34" charset="0"/>
                  <a:ea typeface="Calibri" panose="020F0502020204030204" pitchFamily="34" charset="0"/>
                </a:rPr>
                <a:t> </a:t>
              </a:r>
              <a:r>
                <a:rPr lang="en-US" sz="750">
                  <a:solidFill>
                    <a:srgbClr val="181717"/>
                  </a:solidFill>
                  <a:effectLst/>
                  <a:latin typeface="Calibri" panose="020F0502020204030204" pitchFamily="34" charset="0"/>
                  <a:ea typeface="Calibri" panose="020F0502020204030204" pitchFamily="34" charset="0"/>
                </a:rPr>
                <a:t>energy,</a:t>
              </a:r>
              <a:r>
                <a:rPr lang="en-US" sz="750" spc="-165">
                  <a:solidFill>
                    <a:srgbClr val="181717"/>
                  </a:solidFill>
                  <a:effectLst/>
                  <a:latin typeface="Calibri" panose="020F0502020204030204" pitchFamily="34" charset="0"/>
                  <a:ea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endParaRPr>
            </a:p>
          </p:txBody>
        </p:sp>
        <p:sp>
          <p:nvSpPr>
            <p:cNvPr id="74" name="Rectangle 73">
              <a:extLst>
                <a:ext uri="{FF2B5EF4-FFF2-40B4-BE49-F238E27FC236}">
                  <a16:creationId xmlns:a16="http://schemas.microsoft.com/office/drawing/2014/main" id="{DEDE6BF0-B764-48CE-8385-F99ECA867C90}"/>
                </a:ext>
              </a:extLst>
            </p:cNvPr>
            <p:cNvSpPr/>
            <p:nvPr/>
          </p:nvSpPr>
          <p:spPr>
            <a:xfrm rot="-5399999">
              <a:off x="552476" y="-29020"/>
              <a:ext cx="97164" cy="117647"/>
            </a:xfrm>
            <a:prstGeom prst="rect">
              <a:avLst/>
            </a:prstGeom>
            <a:ln>
              <a:noFill/>
            </a:ln>
          </p:spPr>
          <p:txBody>
            <a:bodyPr vert="horz" lIns="0" tIns="0" rIns="0" bIns="0" rtlCol="0">
              <a:noAutofit/>
            </a:bodyPr>
            <a:lstStyle/>
            <a:p>
              <a:pPr>
                <a:lnSpc>
                  <a:spcPct val="107000"/>
                </a:lnSpc>
                <a:spcAft>
                  <a:spcPts val="800"/>
                </a:spcAft>
              </a:pPr>
              <a:r>
                <a:rPr lang="en-US" sz="750" i="1">
                  <a:solidFill>
                    <a:srgbClr val="181717"/>
                  </a:solidFill>
                  <a:effectLst/>
                  <a:latin typeface="Calibri" panose="020F0502020204030204" pitchFamily="34" charset="0"/>
                  <a:ea typeface="Calibri" panose="020F0502020204030204" pitchFamily="34" charset="0"/>
                </a:rPr>
                <a:t>U</a:t>
              </a:r>
              <a:endParaRPr lang="en-US" sz="1100">
                <a:solidFill>
                  <a:srgbClr val="000000"/>
                </a:solidFill>
                <a:effectLst/>
                <a:latin typeface="Calibri" panose="020F0502020204030204" pitchFamily="34" charset="0"/>
                <a:ea typeface="Calibri" panose="020F0502020204030204" pitchFamily="34" charset="0"/>
              </a:endParaRPr>
            </a:p>
          </p:txBody>
        </p:sp>
      </p:grpSp>
      <p:sp>
        <p:nvSpPr>
          <p:cNvPr id="75" name="Rectangle 74">
            <a:extLst>
              <a:ext uri="{FF2B5EF4-FFF2-40B4-BE49-F238E27FC236}">
                <a16:creationId xmlns:a16="http://schemas.microsoft.com/office/drawing/2014/main" id="{69D411DF-74DE-4276-A0BA-C3BA212B753D}"/>
              </a:ext>
            </a:extLst>
          </p:cNvPr>
          <p:cNvSpPr/>
          <p:nvPr/>
        </p:nvSpPr>
        <p:spPr>
          <a:xfrm>
            <a:off x="4710893" y="2687371"/>
            <a:ext cx="4292970" cy="1754326"/>
          </a:xfrm>
          <a:prstGeom prst="rect">
            <a:avLst/>
          </a:prstGeom>
        </p:spPr>
        <p:txBody>
          <a:bodyPr wrap="square">
            <a:spAutoFit/>
          </a:bodyPr>
          <a:lstStyle/>
          <a:p>
            <a:r>
              <a:rPr lang="en-US" dirty="0">
                <a:latin typeface="Arial" panose="020B0604020202020204" pitchFamily="34" charset="0"/>
                <a:cs typeface="Arial" panose="020B0604020202020204" pitchFamily="34" charset="0"/>
              </a:rPr>
              <a:t>An overall change in </a:t>
            </a:r>
            <a:r>
              <a:rPr lang="en-US" i="1" dirty="0">
                <a:latin typeface="Arial" panose="020B0604020202020204" pitchFamily="34" charset="0"/>
                <a:cs typeface="Arial" panose="020B0604020202020204" pitchFamily="34" charset="0"/>
              </a:rPr>
              <a:t>U</a:t>
            </a:r>
            <a:r>
              <a:rPr lang="en-US" dirty="0">
                <a:latin typeface="Arial" panose="020B0604020202020204" pitchFamily="34" charset="0"/>
                <a:cs typeface="Arial" panose="020B0604020202020204" pitchFamily="34" charset="0"/>
              </a:rPr>
              <a:t>, which is denoted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U</a:t>
            </a:r>
            <a:r>
              <a:rPr lang="en-US" dirty="0">
                <a:latin typeface="Arial" panose="020B0604020202020204" pitchFamily="34" charset="0"/>
                <a:cs typeface="Arial" panose="020B0604020202020204" pitchFamily="34" charset="0"/>
              </a:rPr>
              <a:t>, arises when both </a:t>
            </a:r>
            <a:r>
              <a:rPr lang="en-US" i="1"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T </a:t>
            </a:r>
            <a:r>
              <a:rPr lang="en-US" dirty="0">
                <a:latin typeface="Arial" panose="020B0604020202020204" pitchFamily="34" charset="0"/>
                <a:cs typeface="Arial" panose="020B0604020202020204" pitchFamily="34" charset="0"/>
              </a:rPr>
              <a:t>are allowed to change. If second-order infinitesimals are ignored, the overall change is the sum of changes for each variable separately.</a:t>
            </a:r>
          </a:p>
        </p:txBody>
      </p:sp>
      <mc:AlternateContent xmlns:mc="http://schemas.openxmlformats.org/markup-compatibility/2006" xmlns:a14="http://schemas.microsoft.com/office/drawing/2010/main">
        <mc:Choice Requires="a14">
          <p:sp>
            <p:nvSpPr>
              <p:cNvPr id="76" name="TextBox 75">
                <a:extLst>
                  <a:ext uri="{FF2B5EF4-FFF2-40B4-BE49-F238E27FC236}">
                    <a16:creationId xmlns:a16="http://schemas.microsoft.com/office/drawing/2014/main" id="{88F96694-EFBD-41AE-92E4-25C4FE56A3CF}"/>
                  </a:ext>
                </a:extLst>
              </p:cNvPr>
              <p:cNvSpPr txBox="1"/>
              <p:nvPr/>
            </p:nvSpPr>
            <p:spPr>
              <a:xfrm>
                <a:off x="1143601" y="4571812"/>
                <a:ext cx="2134880" cy="6600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latin typeface="Cambria Math" panose="02040503050406030204" pitchFamily="18" charset="0"/>
                        </a:rPr>
                        <m:t>but</m:t>
                      </m:r>
                      <m:r>
                        <a:rPr lang="en-US" b="0" i="0" smtClean="0">
                          <a:latin typeface="Cambria Math" panose="02040503050406030204" pitchFamily="18" charset="0"/>
                        </a:rPr>
                        <m:t>        </m:t>
                      </m:r>
                      <m:sSub>
                        <m:sSubPr>
                          <m:ctrlPr>
                            <a:rPr lang="en-US"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i="1">
                                      <a:latin typeface="Cambria Math" panose="02040503050406030204" pitchFamily="18" charset="0"/>
                                    </a:rPr>
                                    <m:t>𝑑</m:t>
                                  </m:r>
                                  <m:r>
                                    <a:rPr lang="en-US" b="0" i="1" smtClean="0">
                                      <a:latin typeface="Cambria Math" panose="02040503050406030204" pitchFamily="18" charset="0"/>
                                    </a:rPr>
                                    <m:t>𝑇</m:t>
                                  </m:r>
                                </m:den>
                              </m:f>
                            </m:e>
                          </m:d>
                        </m:e>
                        <m:sub>
                          <m:r>
                            <a:rPr lang="en-US" b="0" i="1" smtClean="0">
                              <a:latin typeface="Cambria Math" panose="02040503050406030204" pitchFamily="18" charset="0"/>
                            </a:rPr>
                            <m:t>𝑉</m:t>
                          </m:r>
                        </m:sub>
                      </m:sSub>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oMath>
                  </m:oMathPara>
                </a14:m>
                <a:endParaRPr lang="en-US" dirty="0"/>
              </a:p>
            </p:txBody>
          </p:sp>
        </mc:Choice>
        <mc:Fallback xmlns="">
          <p:sp>
            <p:nvSpPr>
              <p:cNvPr id="76" name="TextBox 75">
                <a:extLst>
                  <a:ext uri="{FF2B5EF4-FFF2-40B4-BE49-F238E27FC236}">
                    <a16:creationId xmlns:a16="http://schemas.microsoft.com/office/drawing/2014/main" id="{88F96694-EFBD-41AE-92E4-25C4FE56A3CF}"/>
                  </a:ext>
                </a:extLst>
              </p:cNvPr>
              <p:cNvSpPr txBox="1">
                <a:spLocks noRot="1" noChangeAspect="1" noMove="1" noResize="1" noEditPoints="1" noAdjustHandles="1" noChangeArrowheads="1" noChangeShapeType="1" noTextEdit="1"/>
              </p:cNvSpPr>
              <p:nvPr/>
            </p:nvSpPr>
            <p:spPr>
              <a:xfrm>
                <a:off x="1143601" y="4571812"/>
                <a:ext cx="2134880" cy="660052"/>
              </a:xfrm>
              <a:prstGeom prst="rect">
                <a:avLst/>
              </a:prstGeom>
              <a:blipFill>
                <a:blip r:embed="rId9"/>
                <a:stretch>
                  <a:fillRect b="-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a:extLst>
                  <a:ext uri="{FF2B5EF4-FFF2-40B4-BE49-F238E27FC236}">
                    <a16:creationId xmlns:a16="http://schemas.microsoft.com/office/drawing/2014/main" id="{E4D68FCE-9CB0-4372-AF77-B390FC53FE48}"/>
                  </a:ext>
                </a:extLst>
              </p:cNvPr>
              <p:cNvSpPr txBox="1"/>
              <p:nvPr/>
            </p:nvSpPr>
            <p:spPr>
              <a:xfrm>
                <a:off x="3505567" y="4700768"/>
                <a:ext cx="6489533" cy="450636"/>
              </a:xfrm>
              <a:prstGeom prst="rect">
                <a:avLst/>
              </a:prstGeom>
              <a:noFill/>
            </p:spPr>
            <p:txBody>
              <a:bodyPr wrap="none" lIns="0" tIns="0" rIns="0" bIns="0" rtlCol="0">
                <a:spAutoFit/>
              </a:bodyPr>
              <a:lstStyle>
                <a:defPPr>
                  <a:defRPr lang="en-US"/>
                </a:defPPr>
                <a:lvl1pPr>
                  <a:defRPr b="0" i="0">
                    <a:latin typeface="Cambria Math" panose="02040503050406030204" pitchFamily="18" charset="0"/>
                  </a:defRPr>
                </a:lvl1pPr>
              </a:lstStyle>
              <a:p>
                <a:r>
                  <a:rPr lang="en-US" dirty="0">
                    <a:latin typeface="Arial" panose="020B0604020202020204" pitchFamily="34" charset="0"/>
                    <a:cs typeface="Arial" panose="020B0604020202020204" pitchFamily="34" charset="0"/>
                  </a:rPr>
                  <a:t>and      </a:t>
                </a:r>
                <a14:m>
                  <m:oMath xmlns:m="http://schemas.openxmlformats.org/officeDocument/2006/math">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a:latin typeface="Cambria Math" panose="02040503050406030204" pitchFamily="18" charset="0"/>
                                  </a:rPr>
                                  <m:t>𝜕</m:t>
                                </m:r>
                                <m:r>
                                  <a:rPr lang="en-US">
                                    <a:latin typeface="Cambria Math" panose="02040503050406030204" pitchFamily="18" charset="0"/>
                                  </a:rPr>
                                  <m:t>𝑈</m:t>
                                </m:r>
                              </m:num>
                              <m:den>
                                <m:r>
                                  <a:rPr lang="en-US">
                                    <a:latin typeface="Cambria Math" panose="02040503050406030204" pitchFamily="18" charset="0"/>
                                  </a:rPr>
                                  <m:t>𝑑𝑉</m:t>
                                </m:r>
                              </m:den>
                            </m:f>
                          </m:e>
                        </m:d>
                      </m:e>
                      <m:sub>
                        <m:r>
                          <a:rPr lang="en-US">
                            <a:latin typeface="Cambria Math" panose="02040503050406030204" pitchFamily="18" charset="0"/>
                          </a:rPr>
                          <m:t>𝑇</m:t>
                        </m:r>
                      </m:sub>
                    </m:sSub>
                  </m:oMath>
                </a14:m>
                <a:r>
                  <a:rPr lang="en-US" dirty="0">
                    <a:latin typeface="Arial" panose="020B0604020202020204" pitchFamily="34" charset="0"/>
                    <a:cs typeface="Arial" panose="020B0604020202020204" pitchFamily="34" charset="0"/>
                  </a:rPr>
                  <a:t>is known as the </a:t>
                </a:r>
                <a:r>
                  <a:rPr lang="en-US" b="1" dirty="0">
                    <a:latin typeface="Arial" panose="020B0604020202020204" pitchFamily="34" charset="0"/>
                    <a:cs typeface="Arial" panose="020B0604020202020204" pitchFamily="34" charset="0"/>
                  </a:rPr>
                  <a:t>internal pressure </a:t>
                </a:r>
                <a:r>
                  <a:rPr lang="en-US" dirty="0">
                    <a:latin typeface="Arial" panose="020B0604020202020204" pitchFamily="34" charset="0"/>
                    <a:cs typeface="Arial" panose="020B0604020202020204" pitchFamily="34" charset="0"/>
                  </a:rPr>
                  <a:t>and </a:t>
                </a:r>
                <a:r>
                  <a:rPr lang="en-US" dirty="0" err="1">
                    <a:latin typeface="Arial" panose="020B0604020202020204" pitchFamily="34" charset="0"/>
                    <a:cs typeface="Arial" panose="020B0604020202020204" pitchFamily="34" charset="0"/>
                  </a:rPr>
                  <a:t>denotet</a:t>
                </a:r>
                <a:r>
                  <a:rPr lang="en-US" dirty="0">
                    <a:latin typeface="Arial" panose="020B0604020202020204" pitchFamily="34" charset="0"/>
                    <a:cs typeface="Arial" panose="020B0604020202020204" pitchFamily="34" charset="0"/>
                  </a:rPr>
                  <a:t> </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𝜋</m:t>
                        </m:r>
                      </m:e>
                      <m:sub>
                        <m:r>
                          <a:rPr lang="en-US">
                            <a:latin typeface="Cambria Math" panose="02040503050406030204" pitchFamily="18" charset="0"/>
                          </a:rPr>
                          <m:t>𝑇</m:t>
                        </m:r>
                      </m:sub>
                    </m:sSub>
                  </m:oMath>
                </a14:m>
                <a:endParaRPr lang="en-US" dirty="0">
                  <a:latin typeface="Arial" panose="020B0604020202020204" pitchFamily="34" charset="0"/>
                  <a:cs typeface="Arial" panose="020B0604020202020204" pitchFamily="34" charset="0"/>
                </a:endParaRPr>
              </a:p>
            </p:txBody>
          </p:sp>
        </mc:Choice>
        <mc:Fallback xmlns="">
          <p:sp>
            <p:nvSpPr>
              <p:cNvPr id="77" name="TextBox 76">
                <a:extLst>
                  <a:ext uri="{FF2B5EF4-FFF2-40B4-BE49-F238E27FC236}">
                    <a16:creationId xmlns:a16="http://schemas.microsoft.com/office/drawing/2014/main" id="{E4D68FCE-9CB0-4372-AF77-B390FC53FE48}"/>
                  </a:ext>
                </a:extLst>
              </p:cNvPr>
              <p:cNvSpPr txBox="1">
                <a:spLocks noRot="1" noChangeAspect="1" noMove="1" noResize="1" noEditPoints="1" noAdjustHandles="1" noChangeArrowheads="1" noChangeShapeType="1" noTextEdit="1"/>
              </p:cNvSpPr>
              <p:nvPr/>
            </p:nvSpPr>
            <p:spPr>
              <a:xfrm>
                <a:off x="3505567" y="4700768"/>
                <a:ext cx="6489533" cy="450636"/>
              </a:xfrm>
              <a:prstGeom prst="rect">
                <a:avLst/>
              </a:prstGeom>
              <a:blipFill>
                <a:blip r:embed="rId10"/>
                <a:stretch>
                  <a:fillRect l="-2160" t="-2703" b="-135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a:extLst>
                  <a:ext uri="{FF2B5EF4-FFF2-40B4-BE49-F238E27FC236}">
                    <a16:creationId xmlns:a16="http://schemas.microsoft.com/office/drawing/2014/main" id="{25C48813-4722-4F66-B5A1-296C1BFE3DCC}"/>
                  </a:ext>
                </a:extLst>
              </p:cNvPr>
              <p:cNvSpPr txBox="1"/>
              <p:nvPr/>
            </p:nvSpPr>
            <p:spPr>
              <a:xfrm>
                <a:off x="1285574" y="5366329"/>
                <a:ext cx="209538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𝑑𝑈</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𝜋</m:t>
                          </m:r>
                        </m:e>
                        <m:sub>
                          <m:r>
                            <m:rPr>
                              <m:sty m:val="p"/>
                            </m:rPr>
                            <a:rPr lang="en-US" b="0" i="0" smtClean="0">
                              <a:latin typeface="Cambria Math" panose="02040503050406030204" pitchFamily="18" charset="0"/>
                            </a:rPr>
                            <m:t>T</m:t>
                          </m:r>
                          <m:r>
                            <a:rPr lang="en-US" b="0" i="1" smtClean="0">
                              <a:latin typeface="Cambria Math" panose="02040503050406030204" pitchFamily="18" charset="0"/>
                            </a:rPr>
                            <m:t> </m:t>
                          </m:r>
                        </m:sub>
                      </m:sSub>
                      <m:r>
                        <a:rPr lang="en-US" b="0" i="1" smtClean="0">
                          <a:latin typeface="Cambria Math" panose="02040503050406030204" pitchFamily="18" charset="0"/>
                        </a:rPr>
                        <m:t>𝑑𝑉</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 </m:t>
                      </m:r>
                      <m:r>
                        <a:rPr lang="en-US" i="1">
                          <a:latin typeface="Cambria Math" panose="02040503050406030204" pitchFamily="18" charset="0"/>
                        </a:rPr>
                        <m:t>𝑑</m:t>
                      </m:r>
                      <m:r>
                        <a:rPr lang="en-US" b="0" i="1" smtClean="0">
                          <a:latin typeface="Cambria Math" panose="02040503050406030204" pitchFamily="18" charset="0"/>
                        </a:rPr>
                        <m:t>𝑇</m:t>
                      </m:r>
                    </m:oMath>
                  </m:oMathPara>
                </a14:m>
                <a:endParaRPr lang="en-US" dirty="0"/>
              </a:p>
            </p:txBody>
          </p:sp>
        </mc:Choice>
        <mc:Fallback xmlns="">
          <p:sp>
            <p:nvSpPr>
              <p:cNvPr id="78" name="TextBox 77">
                <a:extLst>
                  <a:ext uri="{FF2B5EF4-FFF2-40B4-BE49-F238E27FC236}">
                    <a16:creationId xmlns:a16="http://schemas.microsoft.com/office/drawing/2014/main" id="{25C48813-4722-4F66-B5A1-296C1BFE3DCC}"/>
                  </a:ext>
                </a:extLst>
              </p:cNvPr>
              <p:cNvSpPr txBox="1">
                <a:spLocks noRot="1" noChangeAspect="1" noMove="1" noResize="1" noEditPoints="1" noAdjustHandles="1" noChangeArrowheads="1" noChangeShapeType="1" noTextEdit="1"/>
              </p:cNvSpPr>
              <p:nvPr/>
            </p:nvSpPr>
            <p:spPr>
              <a:xfrm>
                <a:off x="1285574" y="5366329"/>
                <a:ext cx="2095382" cy="276999"/>
              </a:xfrm>
              <a:prstGeom prst="rect">
                <a:avLst/>
              </a:prstGeom>
              <a:blipFill>
                <a:blip r:embed="rId11"/>
                <a:stretch>
                  <a:fillRect l="-2035" r="-1744" b="-17391"/>
                </a:stretch>
              </a:blipFill>
            </p:spPr>
            <p:txBody>
              <a:bodyPr/>
              <a:lstStyle/>
              <a:p>
                <a:r>
                  <a:rPr lang="en-US">
                    <a:noFill/>
                  </a:rPr>
                  <a:t> </a:t>
                </a:r>
              </a:p>
            </p:txBody>
          </p:sp>
        </mc:Fallback>
      </mc:AlternateContent>
    </p:spTree>
    <p:extLst>
      <p:ext uri="{BB962C8B-B14F-4D97-AF65-F5344CB8AC3E}">
        <p14:creationId xmlns:p14="http://schemas.microsoft.com/office/powerpoint/2010/main" val="377093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5" grpId="0"/>
      <p:bldP spid="76" grpId="0"/>
      <p:bldP spid="77" grpId="0"/>
      <p:bldP spid="7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29A2E8-EBE4-4375-9431-EFABAB3D2630}"/>
              </a:ext>
            </a:extLst>
          </p:cNvPr>
          <p:cNvSpPr/>
          <p:nvPr/>
        </p:nvSpPr>
        <p:spPr>
          <a:xfrm>
            <a:off x="184030" y="0"/>
            <a:ext cx="7881668"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Changes in internal energy at constant pressure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61B1A62-9E9F-426C-A1B3-62D28B659247}"/>
                  </a:ext>
                </a:extLst>
              </p:cNvPr>
              <p:cNvSpPr txBox="1"/>
              <p:nvPr/>
            </p:nvSpPr>
            <p:spPr>
              <a:xfrm>
                <a:off x="363405" y="461665"/>
                <a:ext cx="11584180" cy="276999"/>
              </a:xfrm>
              <a:prstGeom prst="rect">
                <a:avLst/>
              </a:prstGeom>
              <a:noFill/>
            </p:spPr>
            <p:txBody>
              <a:bodyPr wrap="square" lIns="0" tIns="0" rIns="0" bIns="0" rtlCol="0">
                <a:spAutoFit/>
              </a:bodyPr>
              <a:lstStyle/>
              <a:p>
                <a:r>
                  <a:rPr lang="en-US" b="0" dirty="0"/>
                  <a:t>When the equation </a:t>
                </a:r>
                <a14:m>
                  <m:oMath xmlns:m="http://schemas.openxmlformats.org/officeDocument/2006/math">
                    <m:r>
                      <a:rPr lang="en-US" b="0" i="1" smtClean="0">
                        <a:latin typeface="Cambria Math" panose="02040503050406030204" pitchFamily="18" charset="0"/>
                      </a:rPr>
                      <m:t>𝑑𝑈</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𝜋</m:t>
                        </m:r>
                      </m:e>
                      <m:sub>
                        <m:r>
                          <m:rPr>
                            <m:sty m:val="p"/>
                          </m:rPr>
                          <a:rPr lang="en-US" b="0" i="0" smtClean="0">
                            <a:latin typeface="Cambria Math" panose="02040503050406030204" pitchFamily="18" charset="0"/>
                          </a:rPr>
                          <m:t>T</m:t>
                        </m:r>
                        <m:r>
                          <a:rPr lang="en-US" b="0" i="1" smtClean="0">
                            <a:latin typeface="Cambria Math" panose="02040503050406030204" pitchFamily="18" charset="0"/>
                          </a:rPr>
                          <m:t> </m:t>
                        </m:r>
                      </m:sub>
                    </m:sSub>
                    <m:r>
                      <a:rPr lang="en-US" b="0" i="1" smtClean="0">
                        <a:latin typeface="Cambria Math" panose="02040503050406030204" pitchFamily="18" charset="0"/>
                      </a:rPr>
                      <m:t>𝑑𝑉</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 </m:t>
                    </m:r>
                    <m:r>
                      <a:rPr lang="en-US" i="1">
                        <a:latin typeface="Cambria Math" panose="02040503050406030204" pitchFamily="18" charset="0"/>
                      </a:rPr>
                      <m:t>𝑑</m:t>
                    </m:r>
                    <m:r>
                      <a:rPr lang="en-US" b="0" i="1" smtClean="0">
                        <a:latin typeface="Cambria Math" panose="02040503050406030204" pitchFamily="18" charset="0"/>
                      </a:rPr>
                      <m:t>𝑇</m:t>
                    </m:r>
                    <m:r>
                      <a:rPr lang="en-US" b="0" i="1" smtClean="0">
                        <a:latin typeface="Cambria Math" panose="02040503050406030204" pitchFamily="18" charset="0"/>
                      </a:rPr>
                      <m:t> </m:t>
                    </m:r>
                    <m:r>
                      <m:rPr>
                        <m:sty m:val="p"/>
                      </m:rPr>
                      <a:rPr lang="en-US" b="0" i="0" smtClean="0">
                        <a:latin typeface="Cambria Math" panose="02040503050406030204" pitchFamily="18" charset="0"/>
                      </a:rPr>
                      <m:t>is</m:t>
                    </m:r>
                    <m:r>
                      <a:rPr lang="en-US" b="0" i="0" smtClean="0">
                        <a:latin typeface="Cambria Math" panose="02040503050406030204" pitchFamily="18" charset="0"/>
                      </a:rPr>
                      <m:t> </m:t>
                    </m:r>
                    <m:r>
                      <m:rPr>
                        <m:sty m:val="p"/>
                      </m:rPr>
                      <a:rPr lang="en-US" b="0" i="0" smtClean="0">
                        <a:latin typeface="Cambria Math" panose="02040503050406030204" pitchFamily="18" charset="0"/>
                      </a:rPr>
                      <m:t>devided</m:t>
                    </m:r>
                    <m:r>
                      <a:rPr lang="en-US" b="0" i="0" smtClean="0">
                        <a:latin typeface="Cambria Math" panose="02040503050406030204" pitchFamily="18" charset="0"/>
                      </a:rPr>
                      <m:t> </m:t>
                    </m:r>
                    <m:r>
                      <m:rPr>
                        <m:sty m:val="p"/>
                      </m:rPr>
                      <a:rPr lang="en-US" b="0" i="0" smtClean="0">
                        <a:latin typeface="Cambria Math" panose="02040503050406030204" pitchFamily="18" charset="0"/>
                      </a:rPr>
                      <m:t>by</m:t>
                    </m:r>
                    <m:r>
                      <a:rPr lang="en-US" b="0" i="0" smtClean="0">
                        <a:latin typeface="Cambria Math" panose="02040503050406030204" pitchFamily="18" charset="0"/>
                      </a:rPr>
                      <m:t> </m:t>
                    </m:r>
                    <m:r>
                      <a:rPr lang="en-US" b="0" i="1" smtClean="0">
                        <a:latin typeface="Cambria Math" panose="02040503050406030204" pitchFamily="18" charset="0"/>
                      </a:rPr>
                      <m:t>𝑑𝑇</m:t>
                    </m:r>
                    <m:r>
                      <m:rPr>
                        <m:nor/>
                      </m:rPr>
                      <a:rPr lang="en-US" dirty="0"/>
                      <m:t>, </m:t>
                    </m:r>
                    <m:r>
                      <m:rPr>
                        <m:nor/>
                      </m:rPr>
                      <a:rPr lang="en-US" b="0" i="0" dirty="0" smtClean="0"/>
                      <m:t>and</m:t>
                    </m:r>
                    <m:r>
                      <m:rPr>
                        <m:nor/>
                      </m:rPr>
                      <a:rPr lang="en-US" b="0" i="0" dirty="0" smtClean="0"/>
                      <m:t> </m:t>
                    </m:r>
                    <m:r>
                      <m:rPr>
                        <m:nor/>
                      </m:rPr>
                      <a:rPr lang="en-US"/>
                      <m:t>impose</m:t>
                    </m:r>
                    <m:r>
                      <m:rPr>
                        <m:nor/>
                      </m:rPr>
                      <a:rPr lang="en-US"/>
                      <m:t> </m:t>
                    </m:r>
                    <m:r>
                      <m:rPr>
                        <m:nor/>
                      </m:rPr>
                      <a:rPr lang="en-US"/>
                      <m:t>the</m:t>
                    </m:r>
                    <m:r>
                      <m:rPr>
                        <m:nor/>
                      </m:rPr>
                      <a:rPr lang="en-US"/>
                      <m:t> </m:t>
                    </m:r>
                    <m:r>
                      <m:rPr>
                        <m:nor/>
                      </m:rPr>
                      <a:rPr lang="en-US"/>
                      <m:t>condition</m:t>
                    </m:r>
                    <m:r>
                      <m:rPr>
                        <m:nor/>
                      </m:rPr>
                      <a:rPr lang="en-US"/>
                      <m:t> </m:t>
                    </m:r>
                    <m:r>
                      <m:rPr>
                        <m:nor/>
                      </m:rPr>
                      <a:rPr lang="en-US"/>
                      <m:t>of</m:t>
                    </m:r>
                    <m:r>
                      <m:rPr>
                        <m:nor/>
                      </m:rPr>
                      <a:rPr lang="en-US"/>
                      <m:t> </m:t>
                    </m:r>
                    <m:r>
                      <m:rPr>
                        <m:nor/>
                      </m:rPr>
                      <a:rPr lang="en-US"/>
                      <m:t>constant</m:t>
                    </m:r>
                    <m:r>
                      <m:rPr>
                        <m:nor/>
                      </m:rPr>
                      <a:rPr lang="en-US"/>
                      <m:t> </m:t>
                    </m:r>
                    <m:r>
                      <m:rPr>
                        <m:nor/>
                      </m:rPr>
                      <a:rPr lang="en-US"/>
                      <m:t>pressure</m:t>
                    </m:r>
                    <m:r>
                      <m:rPr>
                        <m:nor/>
                      </m:rPr>
                      <a:rPr lang="en-US" b="0" i="0" smtClean="0"/>
                      <m:t> </m:t>
                    </m:r>
                    <m:r>
                      <m:rPr>
                        <m:nor/>
                      </m:rPr>
                      <a:rPr lang="en-US" dirty="0"/>
                      <m:t>we</m:t>
                    </m:r>
                    <m:r>
                      <m:rPr>
                        <m:nor/>
                      </m:rPr>
                      <a:rPr lang="en-US" dirty="0"/>
                      <m:t> </m:t>
                    </m:r>
                    <m:r>
                      <m:rPr>
                        <m:nor/>
                      </m:rPr>
                      <a:rPr lang="en-US" dirty="0"/>
                      <m:t>get</m:t>
                    </m:r>
                  </m:oMath>
                </a14:m>
                <a:endParaRPr lang="en-US" i="1" dirty="0"/>
              </a:p>
            </p:txBody>
          </p:sp>
        </mc:Choice>
        <mc:Fallback xmlns="">
          <p:sp>
            <p:nvSpPr>
              <p:cNvPr id="4" name="TextBox 3">
                <a:extLst>
                  <a:ext uri="{FF2B5EF4-FFF2-40B4-BE49-F238E27FC236}">
                    <a16:creationId xmlns:a16="http://schemas.microsoft.com/office/drawing/2014/main" id="{761B1A62-9E9F-426C-A1B3-62D28B659247}"/>
                  </a:ext>
                </a:extLst>
              </p:cNvPr>
              <p:cNvSpPr txBox="1">
                <a:spLocks noRot="1" noChangeAspect="1" noMove="1" noResize="1" noEditPoints="1" noAdjustHandles="1" noChangeArrowheads="1" noChangeShapeType="1" noTextEdit="1"/>
              </p:cNvSpPr>
              <p:nvPr/>
            </p:nvSpPr>
            <p:spPr>
              <a:xfrm>
                <a:off x="363405" y="461665"/>
                <a:ext cx="11584180" cy="276999"/>
              </a:xfrm>
              <a:prstGeom prst="rect">
                <a:avLst/>
              </a:prstGeom>
              <a:blipFill>
                <a:blip r:embed="rId2"/>
                <a:stretch>
                  <a:fillRect l="-1263" t="-31111" b="-488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A844B60-BB0D-4737-84F8-428F929DC5A2}"/>
                  </a:ext>
                </a:extLst>
              </p:cNvPr>
              <p:cNvSpPr txBox="1"/>
              <p:nvPr/>
            </p:nvSpPr>
            <p:spPr>
              <a:xfrm>
                <a:off x="1328706" y="923330"/>
                <a:ext cx="2617511"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b="0" i="1" smtClean="0">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𝜋</m:t>
                          </m:r>
                        </m:e>
                        <m:sub>
                          <m:r>
                            <m:rPr>
                              <m:sty m:val="p"/>
                            </m:rPr>
                            <a:rPr lang="en-US" b="0" i="0" smtClean="0">
                              <a:latin typeface="Cambria Math" panose="02040503050406030204" pitchFamily="18" charset="0"/>
                            </a:rPr>
                            <m:t>T</m:t>
                          </m:r>
                          <m:r>
                            <a:rPr lang="en-US" b="0" i="1" smtClean="0">
                              <a:latin typeface="Cambria Math" panose="02040503050406030204" pitchFamily="18" charset="0"/>
                            </a:rPr>
                            <m:t> </m:t>
                          </m:r>
                        </m:sub>
                      </m:sSub>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𝑑𝑉</m:t>
                                  </m:r>
                                </m:num>
                                <m:den>
                                  <m:r>
                                    <a:rPr lang="en-US" b="0" i="1" smtClean="0">
                                      <a:latin typeface="Cambria Math" panose="02040503050406030204" pitchFamily="18" charset="0"/>
                                    </a:rPr>
                                    <m:t>𝑑𝑇</m:t>
                                  </m:r>
                                </m:den>
                              </m:f>
                            </m:e>
                          </m:d>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 </m:t>
                      </m:r>
                    </m:oMath>
                  </m:oMathPara>
                </a14:m>
                <a:endParaRPr lang="en-US" dirty="0"/>
              </a:p>
            </p:txBody>
          </p:sp>
        </mc:Choice>
        <mc:Fallback xmlns="">
          <p:sp>
            <p:nvSpPr>
              <p:cNvPr id="5" name="TextBox 4">
                <a:extLst>
                  <a:ext uri="{FF2B5EF4-FFF2-40B4-BE49-F238E27FC236}">
                    <a16:creationId xmlns:a16="http://schemas.microsoft.com/office/drawing/2014/main" id="{6A844B60-BB0D-4737-84F8-428F929DC5A2}"/>
                  </a:ext>
                </a:extLst>
              </p:cNvPr>
              <p:cNvSpPr txBox="1">
                <a:spLocks noRot="1" noChangeAspect="1" noMove="1" noResize="1" noEditPoints="1" noAdjustHandles="1" noChangeArrowheads="1" noChangeShapeType="1" noTextEdit="1"/>
              </p:cNvSpPr>
              <p:nvPr/>
            </p:nvSpPr>
            <p:spPr>
              <a:xfrm>
                <a:off x="1328706" y="923330"/>
                <a:ext cx="2617511" cy="690382"/>
              </a:xfrm>
              <a:prstGeom prst="rect">
                <a:avLst/>
              </a:prstGeom>
              <a:blipFill>
                <a:blip r:embed="rId3"/>
                <a:stretch>
                  <a:fillRect/>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147169C0-3A7A-41D0-A39C-2335A9CC2F45}"/>
              </a:ext>
            </a:extLst>
          </p:cNvPr>
          <p:cNvSpPr/>
          <p:nvPr/>
        </p:nvSpPr>
        <p:spPr>
          <a:xfrm>
            <a:off x="363405" y="1613712"/>
            <a:ext cx="11059064" cy="923330"/>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partial derivative on the right in this expression is the slope of the plot of volume against temperature (at constant pressure). This property is normally tabulated as the </a:t>
            </a:r>
            <a:r>
              <a:rPr lang="en-US" b="1" dirty="0">
                <a:latin typeface="Arial" panose="020B0604020202020204" pitchFamily="34" charset="0"/>
                <a:cs typeface="Arial" panose="020B0604020202020204" pitchFamily="34" charset="0"/>
              </a:rPr>
              <a:t>expansion coefficient</a:t>
            </a:r>
            <a:r>
              <a:rPr lang="en-US" dirty="0">
                <a:latin typeface="Arial" panose="020B0604020202020204" pitchFamily="34" charset="0"/>
                <a:cs typeface="Arial" panose="020B0604020202020204" pitchFamily="34" charset="0"/>
              </a:rPr>
              <a:t>, α, of a substance, which is defined as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A1B41EB-44D3-4B39-B975-9E51F161A66D}"/>
                  </a:ext>
                </a:extLst>
              </p:cNvPr>
              <p:cNvSpPr txBox="1"/>
              <p:nvPr/>
            </p:nvSpPr>
            <p:spPr>
              <a:xfrm>
                <a:off x="2637461" y="2376578"/>
                <a:ext cx="1367233"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𝑉</m:t>
                          </m:r>
                        </m:den>
                      </m:f>
                      <m:sSub>
                        <m:sSubPr>
                          <m:ctrlPr>
                            <a:rPr lang="en-US" b="0" i="1" smtClean="0">
                              <a:latin typeface="Cambria Math" panose="02040503050406030204" pitchFamily="18" charset="0"/>
                              <a:ea typeface="Cambria Math" panose="02040503050406030204" pitchFamily="18" charset="0"/>
                            </a:rPr>
                          </m:ctrlPr>
                        </m:sSubPr>
                        <m:e>
                          <m:d>
                            <m:dPr>
                              <m:ctrlPr>
                                <a:rPr lang="en-US" b="0" i="1" smtClean="0">
                                  <a:latin typeface="Cambria Math" panose="02040503050406030204" pitchFamily="18" charset="0"/>
                                  <a:ea typeface="Cambria Math" panose="02040503050406030204" pitchFamily="18" charset="0"/>
                                </a:rPr>
                              </m:ctrlPr>
                            </m:dPr>
                            <m:e>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𝑉</m:t>
                                  </m:r>
                                </m:num>
                                <m:den>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𝑇</m:t>
                                  </m:r>
                                </m:den>
                              </m:f>
                            </m:e>
                          </m:d>
                        </m:e>
                        <m:sub>
                          <m:r>
                            <a:rPr lang="en-US" b="0" i="1" smtClean="0">
                              <a:latin typeface="Cambria Math" panose="02040503050406030204" pitchFamily="18" charset="0"/>
                              <a:ea typeface="Cambria Math" panose="02040503050406030204" pitchFamily="18" charset="0"/>
                            </a:rPr>
                            <m:t>𝑝</m:t>
                          </m:r>
                        </m:sub>
                      </m:sSub>
                    </m:oMath>
                  </m:oMathPara>
                </a14:m>
                <a:endParaRPr lang="en-US" dirty="0"/>
              </a:p>
            </p:txBody>
          </p:sp>
        </mc:Choice>
        <mc:Fallback xmlns="">
          <p:sp>
            <p:nvSpPr>
              <p:cNvPr id="7" name="TextBox 6">
                <a:extLst>
                  <a:ext uri="{FF2B5EF4-FFF2-40B4-BE49-F238E27FC236}">
                    <a16:creationId xmlns:a16="http://schemas.microsoft.com/office/drawing/2014/main" id="{6A1B41EB-44D3-4B39-B975-9E51F161A66D}"/>
                  </a:ext>
                </a:extLst>
              </p:cNvPr>
              <p:cNvSpPr txBox="1">
                <a:spLocks noRot="1" noChangeAspect="1" noMove="1" noResize="1" noEditPoints="1" noAdjustHandles="1" noChangeArrowheads="1" noChangeShapeType="1" noTextEdit="1"/>
              </p:cNvSpPr>
              <p:nvPr/>
            </p:nvSpPr>
            <p:spPr>
              <a:xfrm>
                <a:off x="2637461" y="2376578"/>
                <a:ext cx="1367233" cy="690382"/>
              </a:xfrm>
              <a:prstGeom prst="rect">
                <a:avLst/>
              </a:prstGeom>
              <a:blipFill>
                <a:blip r:embed="rId4"/>
                <a:stretch>
                  <a:fillRect b="-885"/>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945ACF9E-A634-4277-9554-D878DC8ABFE4}"/>
              </a:ext>
            </a:extLst>
          </p:cNvPr>
          <p:cNvSpPr/>
          <p:nvPr/>
        </p:nvSpPr>
        <p:spPr>
          <a:xfrm>
            <a:off x="261747" y="3042758"/>
            <a:ext cx="1184940"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Therefore</a:t>
            </a:r>
            <a:endParaRPr lang="en-US"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6C32FD4-2CC3-42AC-8FE7-81127440165B}"/>
                  </a:ext>
                </a:extLst>
              </p:cNvPr>
              <p:cNvSpPr txBox="1"/>
              <p:nvPr/>
            </p:nvSpPr>
            <p:spPr>
              <a:xfrm>
                <a:off x="2084955" y="3299908"/>
                <a:ext cx="2201628"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b="0" i="1" smtClean="0">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𝛼𝜋</m:t>
                          </m:r>
                        </m:e>
                        <m:sub>
                          <m:r>
                            <m:rPr>
                              <m:sty m:val="p"/>
                            </m:rPr>
                            <a:rPr lang="en-US" b="0" i="0" smtClean="0">
                              <a:latin typeface="Cambria Math" panose="02040503050406030204" pitchFamily="18" charset="0"/>
                            </a:rPr>
                            <m:t>T</m:t>
                          </m:r>
                          <m:r>
                            <a:rPr lang="en-US" b="0" i="1" smtClean="0">
                              <a:latin typeface="Cambria Math" panose="02040503050406030204" pitchFamily="18" charset="0"/>
                            </a:rPr>
                            <m:t> </m:t>
                          </m:r>
                        </m:sub>
                      </m:sSub>
                      <m:r>
                        <a:rPr lang="en-US" b="0" i="1" smtClean="0">
                          <a:latin typeface="Cambria Math" panose="02040503050406030204" pitchFamily="18" charset="0"/>
                        </a:rPr>
                        <m:t>𝑉</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 </m:t>
                      </m:r>
                    </m:oMath>
                  </m:oMathPara>
                </a14:m>
                <a:endParaRPr lang="en-US" dirty="0"/>
              </a:p>
            </p:txBody>
          </p:sp>
        </mc:Choice>
        <mc:Fallback xmlns="">
          <p:sp>
            <p:nvSpPr>
              <p:cNvPr id="9" name="TextBox 8">
                <a:extLst>
                  <a:ext uri="{FF2B5EF4-FFF2-40B4-BE49-F238E27FC236}">
                    <a16:creationId xmlns:a16="http://schemas.microsoft.com/office/drawing/2014/main" id="{06C32FD4-2CC3-42AC-8FE7-81127440165B}"/>
                  </a:ext>
                </a:extLst>
              </p:cNvPr>
              <p:cNvSpPr txBox="1">
                <a:spLocks noRot="1" noChangeAspect="1" noMove="1" noResize="1" noEditPoints="1" noAdjustHandles="1" noChangeArrowheads="1" noChangeShapeType="1" noTextEdit="1"/>
              </p:cNvSpPr>
              <p:nvPr/>
            </p:nvSpPr>
            <p:spPr>
              <a:xfrm>
                <a:off x="2084955" y="3299908"/>
                <a:ext cx="2201628" cy="690382"/>
              </a:xfrm>
              <a:prstGeom prst="rect">
                <a:avLst/>
              </a:prstGeom>
              <a:blipFill>
                <a:blip r:embed="rId5"/>
                <a:stretch>
                  <a:fillRect/>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C92EB797-89B4-4CF0-B27D-F75F212DEB45}"/>
              </a:ext>
            </a:extLst>
          </p:cNvPr>
          <p:cNvSpPr/>
          <p:nvPr/>
        </p:nvSpPr>
        <p:spPr>
          <a:xfrm>
            <a:off x="261747" y="4136293"/>
            <a:ext cx="6096000" cy="369332"/>
          </a:xfrm>
          <a:prstGeom prst="rect">
            <a:avLst/>
          </a:prstGeom>
        </p:spPr>
        <p:txBody>
          <a:bodyPr>
            <a:spAutoFit/>
          </a:bodyPr>
          <a:lstStyle/>
          <a:p>
            <a:r>
              <a:rPr lang="en-US" dirty="0">
                <a:latin typeface="Arial" panose="020B0604020202020204" pitchFamily="34" charset="0"/>
                <a:cs typeface="Arial" panose="020B0604020202020204" pitchFamily="34" charset="0"/>
              </a:rPr>
              <a:t>For a perfect gas, </a:t>
            </a:r>
            <a:r>
              <a:rPr lang="en-US" i="1" dirty="0">
                <a:latin typeface="Arial" panose="020B0604020202020204" pitchFamily="34" charset="0"/>
                <a:cs typeface="Arial" panose="020B0604020202020204" pitchFamily="34" charset="0"/>
              </a:rPr>
              <a:t>π</a:t>
            </a:r>
            <a:r>
              <a:rPr lang="en-US" i="1" baseline="-25000" dirty="0">
                <a:latin typeface="Arial" panose="020B0604020202020204" pitchFamily="34" charset="0"/>
                <a:cs typeface="Arial" panose="020B0604020202020204" pitchFamily="34" charset="0"/>
              </a:rPr>
              <a:t>T</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0, so then</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6FEE853-7B58-4EF4-8425-3597F1E22BAC}"/>
                  </a:ext>
                </a:extLst>
              </p:cNvPr>
              <p:cNvSpPr txBox="1"/>
              <p:nvPr/>
            </p:nvSpPr>
            <p:spPr>
              <a:xfrm>
                <a:off x="2084955" y="4528678"/>
                <a:ext cx="1344791"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b="0" i="1" smtClean="0">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 </m:t>
                      </m:r>
                    </m:oMath>
                  </m:oMathPara>
                </a14:m>
                <a:endParaRPr lang="en-US" dirty="0"/>
              </a:p>
            </p:txBody>
          </p:sp>
        </mc:Choice>
        <mc:Fallback xmlns="">
          <p:sp>
            <p:nvSpPr>
              <p:cNvPr id="11" name="TextBox 10">
                <a:extLst>
                  <a:ext uri="{FF2B5EF4-FFF2-40B4-BE49-F238E27FC236}">
                    <a16:creationId xmlns:a16="http://schemas.microsoft.com/office/drawing/2014/main" id="{A6FEE853-7B58-4EF4-8425-3597F1E22BAC}"/>
                  </a:ext>
                </a:extLst>
              </p:cNvPr>
              <p:cNvSpPr txBox="1">
                <a:spLocks noRot="1" noChangeAspect="1" noMove="1" noResize="1" noEditPoints="1" noAdjustHandles="1" noChangeArrowheads="1" noChangeShapeType="1" noTextEdit="1"/>
              </p:cNvSpPr>
              <p:nvPr/>
            </p:nvSpPr>
            <p:spPr>
              <a:xfrm>
                <a:off x="2084955" y="4528678"/>
                <a:ext cx="1344791" cy="690382"/>
              </a:xfrm>
              <a:prstGeom prst="rect">
                <a:avLst/>
              </a:prstGeom>
              <a:blipFill>
                <a:blip r:embed="rId6"/>
                <a:stretch>
                  <a:fillRect b="-885"/>
                </a:stretch>
              </a:blipFill>
            </p:spPr>
            <p:txBody>
              <a:bodyPr/>
              <a:lstStyle/>
              <a:p>
                <a:r>
                  <a:rPr lang="en-US">
                    <a:noFill/>
                  </a:rPr>
                  <a:t> </a:t>
                </a:r>
              </a:p>
            </p:txBody>
          </p:sp>
        </mc:Fallback>
      </mc:AlternateContent>
      <p:sp>
        <p:nvSpPr>
          <p:cNvPr id="12" name="Rectangle 11">
            <a:extLst>
              <a:ext uri="{FF2B5EF4-FFF2-40B4-BE49-F238E27FC236}">
                <a16:creationId xmlns:a16="http://schemas.microsoft.com/office/drawing/2014/main" id="{0200DD93-5710-4FE1-A8F1-A6E90C819B19}"/>
              </a:ext>
            </a:extLst>
          </p:cNvPr>
          <p:cNvSpPr/>
          <p:nvPr/>
        </p:nvSpPr>
        <p:spPr>
          <a:xfrm>
            <a:off x="261747" y="5133210"/>
            <a:ext cx="11348391" cy="923330"/>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That is, although the constant-volume heat capacity of a perfect gas is defined as the slope of a plot of internal energy against temperature at constant volume, for a perfect gas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is also the slope of a plot of internal energy against temperature at constant pressure.</a:t>
            </a:r>
          </a:p>
        </p:txBody>
      </p:sp>
    </p:spTree>
    <p:extLst>
      <p:ext uri="{BB962C8B-B14F-4D97-AF65-F5344CB8AC3E}">
        <p14:creationId xmlns:p14="http://schemas.microsoft.com/office/powerpoint/2010/main" val="143901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p:bldP spid="10"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296295-6F57-4869-B36A-50DF8347C54D}"/>
              </a:ext>
            </a:extLst>
          </p:cNvPr>
          <p:cNvSpPr/>
          <p:nvPr/>
        </p:nvSpPr>
        <p:spPr>
          <a:xfrm>
            <a:off x="296174" y="0"/>
            <a:ext cx="10754264"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last equation provides an easy way to derive the relation between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p</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for a perfect gas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49016B8-A798-4754-866D-5A14B99DF643}"/>
                  </a:ext>
                </a:extLst>
              </p:cNvPr>
              <p:cNvSpPr txBox="1"/>
              <p:nvPr/>
            </p:nvSpPr>
            <p:spPr>
              <a:xfrm>
                <a:off x="687476" y="369332"/>
                <a:ext cx="2760307"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b="0" i="1" smtClean="0">
                                  <a:latin typeface="Cambria Math" panose="02040503050406030204" pitchFamily="18" charset="0"/>
                                </a:rPr>
                                <m:t>𝑝</m:t>
                              </m:r>
                            </m:sub>
                          </m:sSub>
                          <m:r>
                            <a:rPr lang="en-US" b="0" i="1" smtClean="0">
                              <a:latin typeface="Cambria Math" panose="02040503050406030204" pitchFamily="18" charset="0"/>
                            </a:rPr>
                            <m:t>−</m:t>
                          </m:r>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i="1">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i="1">
                              <a:latin typeface="Cambria Math" panose="02040503050406030204" pitchFamily="18" charset="0"/>
                            </a:rPr>
                            <m:t>𝑝</m:t>
                          </m:r>
                        </m:sub>
                      </m:sSub>
                      <m:r>
                        <a:rPr lang="en-US" b="0" i="0"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i="1">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i="1">
                              <a:latin typeface="Cambria Math" panose="02040503050406030204" pitchFamily="18" charset="0"/>
                            </a:rPr>
                            <m:t>𝑝</m:t>
                          </m:r>
                        </m:sub>
                      </m:sSub>
                    </m:oMath>
                  </m:oMathPara>
                </a14:m>
                <a:endParaRPr lang="en-US" dirty="0"/>
              </a:p>
            </p:txBody>
          </p:sp>
        </mc:Choice>
        <mc:Fallback xmlns="">
          <p:sp>
            <p:nvSpPr>
              <p:cNvPr id="3" name="TextBox 2">
                <a:extLst>
                  <a:ext uri="{FF2B5EF4-FFF2-40B4-BE49-F238E27FC236}">
                    <a16:creationId xmlns:a16="http://schemas.microsoft.com/office/drawing/2014/main" id="{C49016B8-A798-4754-866D-5A14B99DF643}"/>
                  </a:ext>
                </a:extLst>
              </p:cNvPr>
              <p:cNvSpPr txBox="1">
                <a:spLocks noRot="1" noChangeAspect="1" noMove="1" noResize="1" noEditPoints="1" noAdjustHandles="1" noChangeArrowheads="1" noChangeShapeType="1" noTextEdit="1"/>
              </p:cNvSpPr>
              <p:nvPr/>
            </p:nvSpPr>
            <p:spPr>
              <a:xfrm>
                <a:off x="687476" y="369332"/>
                <a:ext cx="2760307" cy="690382"/>
              </a:xfrm>
              <a:prstGeom prst="rect">
                <a:avLst/>
              </a:prstGeom>
              <a:blipFill>
                <a:blip r:embed="rId2"/>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C1D255E7-A884-4200-AD11-38A697211602}"/>
              </a:ext>
            </a:extLst>
          </p:cNvPr>
          <p:cNvSpPr/>
          <p:nvPr/>
        </p:nvSpPr>
        <p:spPr>
          <a:xfrm>
            <a:off x="296174" y="958334"/>
            <a:ext cx="761747"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Since</a:t>
            </a:r>
            <a:endParaRPr lang="en-US" dirty="0"/>
          </a:p>
        </p:txBody>
      </p:sp>
      <p:sp>
        <p:nvSpPr>
          <p:cNvPr id="5" name="Rectangle 4">
            <a:extLst>
              <a:ext uri="{FF2B5EF4-FFF2-40B4-BE49-F238E27FC236}">
                <a16:creationId xmlns:a16="http://schemas.microsoft.com/office/drawing/2014/main" id="{1CEE10E2-1A23-464B-933A-6258D2E25DC0}"/>
              </a:ext>
            </a:extLst>
          </p:cNvPr>
          <p:cNvSpPr/>
          <p:nvPr/>
        </p:nvSpPr>
        <p:spPr>
          <a:xfrm>
            <a:off x="1603262" y="1244380"/>
            <a:ext cx="2450351" cy="369332"/>
          </a:xfrm>
          <a:prstGeom prst="rect">
            <a:avLst/>
          </a:prstGeom>
        </p:spPr>
        <p:txBody>
          <a:bodyPr wrap="none">
            <a:spAutoFit/>
          </a:bodyPr>
          <a:lstStyle/>
          <a:p>
            <a:r>
              <a:rPr lang="pl-PL" i="1" dirty="0">
                <a:latin typeface="Arial" panose="020B0604020202020204" pitchFamily="34" charset="0"/>
                <a:cs typeface="Arial" panose="020B0604020202020204" pitchFamily="34" charset="0"/>
              </a:rPr>
              <a:t>H </a:t>
            </a:r>
            <a:r>
              <a:rPr lang="pl-PL" dirty="0">
                <a:latin typeface="Arial" panose="020B0604020202020204" pitchFamily="34" charset="0"/>
                <a:cs typeface="Arial" panose="020B0604020202020204" pitchFamily="34" charset="0"/>
              </a:rPr>
              <a:t>= </a:t>
            </a:r>
            <a:r>
              <a:rPr lang="pl-PL" i="1" dirty="0">
                <a:latin typeface="Arial" panose="020B0604020202020204" pitchFamily="34" charset="0"/>
                <a:cs typeface="Arial" panose="020B0604020202020204" pitchFamily="34" charset="0"/>
              </a:rPr>
              <a:t>U </a:t>
            </a:r>
            <a:r>
              <a:rPr lang="pl-PL" dirty="0">
                <a:latin typeface="Arial" panose="020B0604020202020204" pitchFamily="34" charset="0"/>
                <a:cs typeface="Arial" panose="020B0604020202020204" pitchFamily="34" charset="0"/>
              </a:rPr>
              <a:t>+ </a:t>
            </a:r>
            <a:r>
              <a:rPr lang="pl-PL" i="1" dirty="0">
                <a:latin typeface="Arial" panose="020B0604020202020204" pitchFamily="34" charset="0"/>
                <a:cs typeface="Arial" panose="020B0604020202020204" pitchFamily="34" charset="0"/>
              </a:rPr>
              <a:t>pV </a:t>
            </a:r>
            <a:r>
              <a:rPr lang="pl-PL" dirty="0">
                <a:latin typeface="Arial" panose="020B0604020202020204" pitchFamily="34" charset="0"/>
                <a:cs typeface="Arial" panose="020B0604020202020204" pitchFamily="34" charset="0"/>
              </a:rPr>
              <a:t>= </a:t>
            </a:r>
            <a:r>
              <a:rPr lang="pl-PL" i="1" dirty="0">
                <a:latin typeface="Arial" panose="020B0604020202020204" pitchFamily="34" charset="0"/>
                <a:cs typeface="Arial" panose="020B0604020202020204" pitchFamily="34" charset="0"/>
              </a:rPr>
              <a:t>U </a:t>
            </a:r>
            <a:r>
              <a:rPr lang="pl-PL" dirty="0">
                <a:latin typeface="Arial" panose="020B0604020202020204" pitchFamily="34" charset="0"/>
                <a:cs typeface="Arial" panose="020B0604020202020204" pitchFamily="34" charset="0"/>
              </a:rPr>
              <a:t>+ </a:t>
            </a:r>
            <a:r>
              <a:rPr lang="pl-PL" i="1" dirty="0">
                <a:latin typeface="Arial" panose="020B0604020202020204" pitchFamily="34" charset="0"/>
                <a:cs typeface="Arial" panose="020B0604020202020204" pitchFamily="34" charset="0"/>
              </a:rPr>
              <a:t>nRT</a:t>
            </a:r>
            <a:endParaRPr lang="en-US"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AC03657-46CC-4F49-A4DB-73BC530E1A21}"/>
                  </a:ext>
                </a:extLst>
              </p:cNvPr>
              <p:cNvSpPr txBox="1"/>
              <p:nvPr/>
            </p:nvSpPr>
            <p:spPr>
              <a:xfrm>
                <a:off x="1057921" y="1857523"/>
                <a:ext cx="4246291"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b="0" i="1" smtClean="0">
                                  <a:latin typeface="Cambria Math" panose="02040503050406030204" pitchFamily="18" charset="0"/>
                                </a:rPr>
                                <m:t>𝑝</m:t>
                              </m:r>
                            </m:sub>
                          </m:sSub>
                          <m:r>
                            <a:rPr lang="en-US" b="0" i="1" smtClean="0">
                              <a:latin typeface="Cambria Math" panose="02040503050406030204" pitchFamily="18" charset="0"/>
                            </a:rPr>
                            <m:t>−</m:t>
                          </m:r>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𝑈</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𝑛𝑅𝑇</m:t>
                                  </m:r>
                                  <m:r>
                                    <a:rPr lang="en-US" b="0" i="1" smtClean="0">
                                      <a:latin typeface="Cambria Math" panose="02040503050406030204" pitchFamily="18" charset="0"/>
                                      <a:ea typeface="Cambria Math" panose="02040503050406030204" pitchFamily="18" charset="0"/>
                                    </a:rPr>
                                    <m:t>)</m:t>
                                  </m:r>
                                </m:num>
                                <m:den>
                                  <m:r>
                                    <a:rPr lang="en-US" i="1">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i="1">
                              <a:latin typeface="Cambria Math" panose="02040503050406030204" pitchFamily="18" charset="0"/>
                            </a:rPr>
                            <m:t>𝑝</m:t>
                          </m:r>
                        </m:sub>
                      </m:sSub>
                      <m:r>
                        <a:rPr lang="en-US" b="0" i="0"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𝑈</m:t>
                                  </m:r>
                                </m:num>
                                <m:den>
                                  <m:r>
                                    <a:rPr lang="en-US" i="1">
                                      <a:latin typeface="Cambria Math" panose="02040503050406030204" pitchFamily="18" charset="0"/>
                                      <a:ea typeface="Cambria Math" panose="02040503050406030204" pitchFamily="18" charset="0"/>
                                    </a:rPr>
                                    <m:t>𝑑</m:t>
                                  </m:r>
                                  <m:r>
                                    <a:rPr lang="en-US" i="1">
                                      <a:latin typeface="Cambria Math" panose="02040503050406030204" pitchFamily="18" charset="0"/>
                                    </a:rPr>
                                    <m:t>𝑇</m:t>
                                  </m:r>
                                </m:den>
                              </m:f>
                            </m:e>
                          </m:d>
                        </m:e>
                        <m:sub>
                          <m:r>
                            <a:rPr lang="en-US" i="1">
                              <a:latin typeface="Cambria Math" panose="02040503050406030204" pitchFamily="18" charset="0"/>
                            </a:rPr>
                            <m:t>𝑝</m:t>
                          </m:r>
                        </m:sub>
                      </m:sSub>
                      <m:r>
                        <a:rPr lang="en-US" b="0" i="1" smtClean="0">
                          <a:latin typeface="Cambria Math" panose="02040503050406030204" pitchFamily="18" charset="0"/>
                        </a:rPr>
                        <m:t>=</m:t>
                      </m:r>
                      <m:r>
                        <a:rPr lang="en-US" b="0" i="1" smtClean="0">
                          <a:latin typeface="Cambria Math" panose="02040503050406030204" pitchFamily="18" charset="0"/>
                        </a:rPr>
                        <m:t>𝑛𝑅</m:t>
                      </m:r>
                    </m:oMath>
                  </m:oMathPara>
                </a14:m>
                <a:endParaRPr lang="en-US" dirty="0"/>
              </a:p>
            </p:txBody>
          </p:sp>
        </mc:Choice>
        <mc:Fallback xmlns="">
          <p:sp>
            <p:nvSpPr>
              <p:cNvPr id="6" name="TextBox 5">
                <a:extLst>
                  <a:ext uri="{FF2B5EF4-FFF2-40B4-BE49-F238E27FC236}">
                    <a16:creationId xmlns:a16="http://schemas.microsoft.com/office/drawing/2014/main" id="{EAC03657-46CC-4F49-A4DB-73BC530E1A21}"/>
                  </a:ext>
                </a:extLst>
              </p:cNvPr>
              <p:cNvSpPr txBox="1">
                <a:spLocks noRot="1" noChangeAspect="1" noMove="1" noResize="1" noEditPoints="1" noAdjustHandles="1" noChangeArrowheads="1" noChangeShapeType="1" noTextEdit="1"/>
              </p:cNvSpPr>
              <p:nvPr/>
            </p:nvSpPr>
            <p:spPr>
              <a:xfrm>
                <a:off x="1057921" y="1857523"/>
                <a:ext cx="4246291" cy="690382"/>
              </a:xfrm>
              <a:prstGeom prst="rect">
                <a:avLst/>
              </a:prstGeom>
              <a:blipFill>
                <a:blip r:embed="rId3"/>
                <a:stretch>
                  <a:fillRect b="-885"/>
                </a:stretch>
              </a:blipFill>
            </p:spPr>
            <p:txBody>
              <a:bodyPr/>
              <a:lstStyle/>
              <a:p>
                <a:r>
                  <a:rPr lang="en-US">
                    <a:noFill/>
                  </a:rPr>
                  <a:t> </a:t>
                </a:r>
              </a:p>
            </p:txBody>
          </p:sp>
        </mc:Fallback>
      </mc:AlternateContent>
    </p:spTree>
    <p:extLst>
      <p:ext uri="{BB962C8B-B14F-4D97-AF65-F5344CB8AC3E}">
        <p14:creationId xmlns:p14="http://schemas.microsoft.com/office/powerpoint/2010/main" val="3882808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C660D4AC-FAAD-4F35-95A7-0738E53EF0C4}"/>
              </a:ext>
            </a:extLst>
          </p:cNvPr>
          <p:cNvSpPr/>
          <p:nvPr/>
        </p:nvSpPr>
        <p:spPr>
          <a:xfrm>
            <a:off x="1195323" y="384148"/>
            <a:ext cx="4496176"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Standard enthalpy changes</a:t>
            </a:r>
          </a:p>
        </p:txBody>
      </p:sp>
      <p:sp>
        <p:nvSpPr>
          <p:cNvPr id="22" name="Rectangle 21">
            <a:extLst>
              <a:ext uri="{FF2B5EF4-FFF2-40B4-BE49-F238E27FC236}">
                <a16:creationId xmlns:a16="http://schemas.microsoft.com/office/drawing/2014/main" id="{88740F69-F45D-4F64-AF2A-1DF1C647D193}"/>
              </a:ext>
            </a:extLst>
          </p:cNvPr>
          <p:cNvSpPr/>
          <p:nvPr/>
        </p:nvSpPr>
        <p:spPr>
          <a:xfrm>
            <a:off x="772063" y="1282757"/>
            <a:ext cx="11020246"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a:t>
            </a:r>
            <a:r>
              <a:rPr lang="en-US" sz="2000" b="1" dirty="0">
                <a:latin typeface="Arial" panose="020B0604020202020204" pitchFamily="34" charset="0"/>
                <a:cs typeface="Arial" panose="020B0604020202020204" pitchFamily="34" charset="0"/>
              </a:rPr>
              <a:t>standard enthalpy change</a:t>
            </a:r>
            <a:r>
              <a:rPr lang="en-US" sz="2000" dirty="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ΔH </a:t>
            </a:r>
            <a:r>
              <a:rPr lang="en-US" sz="2000" baseline="30000"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is the change in enthalpy for a process</a:t>
            </a:r>
          </a:p>
          <a:p>
            <a:r>
              <a:rPr lang="en-US" sz="2000" dirty="0">
                <a:latin typeface="Arial" panose="020B0604020202020204" pitchFamily="34" charset="0"/>
                <a:cs typeface="Arial" panose="020B0604020202020204" pitchFamily="34" charset="0"/>
              </a:rPr>
              <a:t>in which the initial and final substances are in their </a:t>
            </a:r>
            <a:r>
              <a:rPr lang="en-US" sz="2000" b="1" dirty="0">
                <a:latin typeface="Arial" panose="020B0604020202020204" pitchFamily="34" charset="0"/>
                <a:cs typeface="Arial" panose="020B0604020202020204" pitchFamily="34" charset="0"/>
              </a:rPr>
              <a:t>standard states</a:t>
            </a:r>
          </a:p>
        </p:txBody>
      </p:sp>
      <p:sp>
        <p:nvSpPr>
          <p:cNvPr id="23" name="Rectangle 22">
            <a:extLst>
              <a:ext uri="{FF2B5EF4-FFF2-40B4-BE49-F238E27FC236}">
                <a16:creationId xmlns:a16="http://schemas.microsoft.com/office/drawing/2014/main" id="{93F7422A-AF72-4D78-BC4B-63E257C4D10C}"/>
              </a:ext>
            </a:extLst>
          </p:cNvPr>
          <p:cNvSpPr/>
          <p:nvPr/>
        </p:nvSpPr>
        <p:spPr>
          <a:xfrm>
            <a:off x="725818" y="2196850"/>
            <a:ext cx="8962846"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a:t>
            </a:r>
            <a:r>
              <a:rPr lang="en-US" sz="2000" b="1" dirty="0">
                <a:latin typeface="Arial" panose="020B0604020202020204" pitchFamily="34" charset="0"/>
                <a:cs typeface="Arial" panose="020B0604020202020204" pitchFamily="34" charset="0"/>
              </a:rPr>
              <a:t>standard state </a:t>
            </a:r>
            <a:r>
              <a:rPr lang="en-US" sz="2000" dirty="0">
                <a:latin typeface="Arial" panose="020B0604020202020204" pitchFamily="34" charset="0"/>
                <a:cs typeface="Arial" panose="020B0604020202020204" pitchFamily="34" charset="0"/>
              </a:rPr>
              <a:t>of a substance at a specified temperature is </a:t>
            </a:r>
          </a:p>
          <a:p>
            <a:r>
              <a:rPr lang="en-US" sz="2000" dirty="0">
                <a:latin typeface="Arial" panose="020B0604020202020204" pitchFamily="34" charset="0"/>
                <a:cs typeface="Arial" panose="020B0604020202020204" pitchFamily="34" charset="0"/>
              </a:rPr>
              <a:t>its pure form at 1 bar.</a:t>
            </a:r>
          </a:p>
        </p:txBody>
      </p:sp>
      <p:sp>
        <p:nvSpPr>
          <p:cNvPr id="24" name="Rectangle 23">
            <a:extLst>
              <a:ext uri="{FF2B5EF4-FFF2-40B4-BE49-F238E27FC236}">
                <a16:creationId xmlns:a16="http://schemas.microsoft.com/office/drawing/2014/main" id="{EFA8C320-40CF-4848-BBB9-C1F60CE6F287}"/>
              </a:ext>
            </a:extLst>
          </p:cNvPr>
          <p:cNvSpPr/>
          <p:nvPr/>
        </p:nvSpPr>
        <p:spPr>
          <a:xfrm>
            <a:off x="737439" y="3196793"/>
            <a:ext cx="9218414" cy="1015663"/>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standard enthalpy change for a reaction, or a physical process is the difference in enthalpy between the products in their standard states and the reactants in their standard states, all at the same specified temperature</a:t>
            </a:r>
          </a:p>
        </p:txBody>
      </p:sp>
      <p:sp>
        <p:nvSpPr>
          <p:cNvPr id="25" name="Rectangle 24">
            <a:extLst>
              <a:ext uri="{FF2B5EF4-FFF2-40B4-BE49-F238E27FC236}">
                <a16:creationId xmlns:a16="http://schemas.microsoft.com/office/drawing/2014/main" id="{B04CA7BF-7C36-4649-92A8-6ACC198A3972}"/>
              </a:ext>
            </a:extLst>
          </p:cNvPr>
          <p:cNvSpPr/>
          <p:nvPr/>
        </p:nvSpPr>
        <p:spPr>
          <a:xfrm>
            <a:off x="667112" y="4544192"/>
            <a:ext cx="9218414" cy="1015663"/>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An example of a standard enthalpy change is the standard enthalpy of vaporization, </a:t>
            </a:r>
            <a:r>
              <a:rPr lang="en-US" sz="2000" i="1" dirty="0" err="1">
                <a:latin typeface="Arial" panose="020B0604020202020204" pitchFamily="34" charset="0"/>
                <a:cs typeface="Arial" panose="020B0604020202020204" pitchFamily="34" charset="0"/>
              </a:rPr>
              <a:t>Δ</a:t>
            </a:r>
            <a:r>
              <a:rPr lang="en-US" sz="2000" baseline="-25000" dirty="0" err="1">
                <a:latin typeface="Arial" panose="020B0604020202020204" pitchFamily="34" charset="0"/>
                <a:cs typeface="Arial" panose="020B0604020202020204" pitchFamily="34" charset="0"/>
              </a:rPr>
              <a:t>vap</a:t>
            </a:r>
            <a:r>
              <a:rPr lang="en-US" sz="2000" i="1" dirty="0" err="1">
                <a:latin typeface="Arial" panose="020B0604020202020204" pitchFamily="34" charset="0"/>
                <a:cs typeface="Arial" panose="020B0604020202020204" pitchFamily="34" charset="0"/>
              </a:rPr>
              <a:t>H</a:t>
            </a:r>
            <a:r>
              <a:rPr lang="en-US" sz="2000" i="1" dirty="0">
                <a:latin typeface="Arial" panose="020B0604020202020204" pitchFamily="34" charset="0"/>
                <a:cs typeface="Arial" panose="020B0604020202020204" pitchFamily="34" charset="0"/>
              </a:rPr>
              <a:t> </a:t>
            </a:r>
            <a:r>
              <a:rPr lang="en-US" sz="2000" baseline="30000"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which is the enthalpy change per mole of molecules when a pure liquid water at 1 bar vaporizes to a gas at 1 bar.</a:t>
            </a:r>
          </a:p>
        </p:txBody>
      </p:sp>
      <p:sp>
        <p:nvSpPr>
          <p:cNvPr id="26" name="Rectangle 25">
            <a:extLst>
              <a:ext uri="{FF2B5EF4-FFF2-40B4-BE49-F238E27FC236}">
                <a16:creationId xmlns:a16="http://schemas.microsoft.com/office/drawing/2014/main" id="{5B4A7FB5-B2B0-4B44-8759-B78B632A1793}"/>
              </a:ext>
            </a:extLst>
          </p:cNvPr>
          <p:cNvSpPr/>
          <p:nvPr/>
        </p:nvSpPr>
        <p:spPr>
          <a:xfrm>
            <a:off x="1256721" y="5689022"/>
            <a:ext cx="7412826" cy="400110"/>
          </a:xfrm>
          <a:prstGeom prst="rect">
            <a:avLst/>
          </a:prstGeom>
        </p:spPr>
        <p:txBody>
          <a:bodyPr wrap="square">
            <a:spAutoFit/>
          </a:bodyPr>
          <a:lstStyle/>
          <a:p>
            <a:r>
              <a:rPr lang="pt-BR" sz="2000" dirty="0">
                <a:latin typeface="Arial" panose="020B0604020202020204" pitchFamily="34" charset="0"/>
                <a:cs typeface="Arial" panose="020B0604020202020204" pitchFamily="34" charset="0"/>
              </a:rPr>
              <a:t>H</a:t>
            </a:r>
            <a:r>
              <a:rPr lang="pt-BR" sz="2000" baseline="-25000" dirty="0">
                <a:latin typeface="Arial" panose="020B0604020202020204" pitchFamily="34" charset="0"/>
                <a:cs typeface="Arial" panose="020B0604020202020204" pitchFamily="34" charset="0"/>
              </a:rPr>
              <a:t>2</a:t>
            </a:r>
            <a:r>
              <a:rPr lang="pt-BR" sz="2000" dirty="0">
                <a:latin typeface="Arial" panose="020B0604020202020204" pitchFamily="34" charset="0"/>
                <a:cs typeface="Arial" panose="020B0604020202020204" pitchFamily="34" charset="0"/>
              </a:rPr>
              <a:t>O(</a:t>
            </a:r>
            <a:r>
              <a:rPr lang="pt-BR" sz="2000" i="1" dirty="0">
                <a:latin typeface="Arial" panose="020B0604020202020204" pitchFamily="34" charset="0"/>
                <a:cs typeface="Arial" panose="020B0604020202020204" pitchFamily="34" charset="0"/>
              </a:rPr>
              <a:t>l</a:t>
            </a:r>
            <a:r>
              <a:rPr lang="pt-BR" sz="2000" dirty="0">
                <a:latin typeface="Arial" panose="020B0604020202020204" pitchFamily="34" charset="0"/>
                <a:cs typeface="Arial" panose="020B0604020202020204" pitchFamily="34" charset="0"/>
              </a:rPr>
              <a:t>) → H</a:t>
            </a:r>
            <a:r>
              <a:rPr lang="pt-BR" sz="2000" baseline="-25000" dirty="0">
                <a:latin typeface="Arial" panose="020B0604020202020204" pitchFamily="34" charset="0"/>
                <a:cs typeface="Arial" panose="020B0604020202020204" pitchFamily="34" charset="0"/>
              </a:rPr>
              <a:t>2</a:t>
            </a:r>
            <a:r>
              <a:rPr lang="pt-BR" sz="2000" dirty="0">
                <a:latin typeface="Arial" panose="020B0604020202020204" pitchFamily="34" charset="0"/>
                <a:cs typeface="Arial" panose="020B0604020202020204" pitchFamily="34" charset="0"/>
              </a:rPr>
              <a:t>O(</a:t>
            </a:r>
            <a:r>
              <a:rPr lang="pt-BR" sz="2000" i="1" dirty="0">
                <a:latin typeface="Arial" panose="020B0604020202020204" pitchFamily="34" charset="0"/>
                <a:cs typeface="Arial" panose="020B0604020202020204" pitchFamily="34" charset="0"/>
              </a:rPr>
              <a:t>g</a:t>
            </a:r>
            <a:r>
              <a:rPr lang="pt-BR" sz="2000" dirty="0">
                <a:latin typeface="Arial" panose="020B0604020202020204" pitchFamily="34" charset="0"/>
                <a:cs typeface="Arial" panose="020B0604020202020204" pitchFamily="34" charset="0"/>
              </a:rPr>
              <a:t>)       </a:t>
            </a:r>
            <a:r>
              <a:rPr lang="pt-BR" sz="2000" i="1" dirty="0">
                <a:latin typeface="Arial" panose="020B0604020202020204" pitchFamily="34" charset="0"/>
                <a:cs typeface="Arial" panose="020B0604020202020204" pitchFamily="34" charset="0"/>
              </a:rPr>
              <a:t>Δ</a:t>
            </a:r>
            <a:r>
              <a:rPr lang="pt-BR" sz="2000" baseline="-25000" dirty="0">
                <a:latin typeface="Arial" panose="020B0604020202020204" pitchFamily="34" charset="0"/>
                <a:cs typeface="Arial" panose="020B0604020202020204" pitchFamily="34" charset="0"/>
              </a:rPr>
              <a:t>vap</a:t>
            </a:r>
            <a:r>
              <a:rPr lang="pt-BR" sz="2000" i="1" dirty="0">
                <a:latin typeface="Arial" panose="020B0604020202020204" pitchFamily="34" charset="0"/>
                <a:cs typeface="Arial" panose="020B0604020202020204" pitchFamily="34" charset="0"/>
              </a:rPr>
              <a:t>H </a:t>
            </a:r>
            <a:r>
              <a:rPr lang="pt-BR" sz="2000" baseline="30000" dirty="0">
                <a:latin typeface="Arial" panose="020B0604020202020204" pitchFamily="34" charset="0"/>
                <a:cs typeface="Arial" panose="020B0604020202020204" pitchFamily="34" charset="0"/>
              </a:rPr>
              <a:t>⦵</a:t>
            </a:r>
            <a:r>
              <a:rPr lang="pt-BR" sz="2000" dirty="0">
                <a:latin typeface="Arial" panose="020B0604020202020204" pitchFamily="34" charset="0"/>
                <a:cs typeface="Arial" panose="020B0604020202020204" pitchFamily="34" charset="0"/>
              </a:rPr>
              <a:t>(373 K) = +40.66 kJ mol</a:t>
            </a:r>
            <a:r>
              <a:rPr lang="pt-BR" sz="2000" baseline="30000" dirty="0">
                <a:latin typeface="Arial" panose="020B0604020202020204" pitchFamily="34" charset="0"/>
                <a:cs typeface="Arial" panose="020B0604020202020204" pitchFamily="34" charset="0"/>
              </a:rPr>
              <a:t>−1</a:t>
            </a:r>
            <a:r>
              <a:rPr lang="pt-BR"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59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2CAEA5-56A5-4444-BBA9-1C9BD866A52C}"/>
              </a:ext>
            </a:extLst>
          </p:cNvPr>
          <p:cNvSpPr/>
          <p:nvPr/>
        </p:nvSpPr>
        <p:spPr>
          <a:xfrm>
            <a:off x="556642" y="138824"/>
            <a:ext cx="3230354"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Changes in enthalpy</a:t>
            </a:r>
          </a:p>
        </p:txBody>
      </p:sp>
      <p:sp>
        <p:nvSpPr>
          <p:cNvPr id="3" name="Rectangle 2">
            <a:extLst>
              <a:ext uri="{FF2B5EF4-FFF2-40B4-BE49-F238E27FC236}">
                <a16:creationId xmlns:a16="http://schemas.microsoft.com/office/drawing/2014/main" id="{BFDBFCB2-2684-4D48-8611-B11F9CAC1735}"/>
              </a:ext>
            </a:extLst>
          </p:cNvPr>
          <p:cNvSpPr/>
          <p:nvPr/>
        </p:nvSpPr>
        <p:spPr>
          <a:xfrm>
            <a:off x="556641" y="517911"/>
            <a:ext cx="10226378"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An expression for the variation of enthalpy with pressure and temperature can be expressed as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D70B5A37-BB99-46ED-B440-C9A8488103FA}"/>
                  </a:ext>
                </a:extLst>
              </p:cNvPr>
              <p:cNvSpPr txBox="1"/>
              <p:nvPr/>
            </p:nvSpPr>
            <p:spPr>
              <a:xfrm>
                <a:off x="1497478" y="979576"/>
                <a:ext cx="2951770"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𝑑𝐻</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b="0" i="1" smtClean="0">
                                      <a:latin typeface="Cambria Math" panose="02040503050406030204" pitchFamily="18" charset="0"/>
                                    </a:rPr>
                                    <m:t>𝑑𝑝</m:t>
                                  </m:r>
                                </m:den>
                              </m:f>
                            </m:e>
                          </m:d>
                        </m:e>
                        <m:sub>
                          <m:r>
                            <a:rPr lang="en-US" b="0" i="1" smtClean="0">
                              <a:latin typeface="Cambria Math" panose="02040503050406030204" pitchFamily="18" charset="0"/>
                            </a:rPr>
                            <m:t>𝑇</m:t>
                          </m:r>
                        </m:sub>
                      </m:sSub>
                      <m:r>
                        <a:rPr lang="en-US" b="0" i="1" smtClean="0">
                          <a:latin typeface="Cambria Math" panose="02040503050406030204" pitchFamily="18" charset="0"/>
                        </a:rPr>
                        <m:t>𝑑𝑝</m:t>
                      </m:r>
                      <m:r>
                        <a:rPr lang="en-US" b="0" i="1" smtClean="0">
                          <a:latin typeface="Cambria Math" panose="02040503050406030204" pitchFamily="18" charset="0"/>
                        </a:rPr>
                        <m:t>+</m:t>
                      </m:r>
                      <m:sSub>
                        <m:sSubPr>
                          <m:ctrlPr>
                            <a:rPr lang="en-US" i="1">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i="1">
                                      <a:latin typeface="Cambria Math" panose="02040503050406030204" pitchFamily="18" charset="0"/>
                                    </a:rPr>
                                    <m:t>𝑑</m:t>
                                  </m:r>
                                  <m:r>
                                    <a:rPr lang="en-US" b="0" i="1" smtClean="0">
                                      <a:latin typeface="Cambria Math" panose="02040503050406030204" pitchFamily="18" charset="0"/>
                                    </a:rPr>
                                    <m:t>𝑇</m:t>
                                  </m:r>
                                </m:den>
                              </m:f>
                            </m:e>
                          </m:d>
                        </m:e>
                        <m:sub>
                          <m:r>
                            <a:rPr lang="en-US" b="0" i="1" smtClean="0">
                              <a:latin typeface="Cambria Math" panose="02040503050406030204" pitchFamily="18" charset="0"/>
                            </a:rPr>
                            <m:t>𝑝</m:t>
                          </m:r>
                        </m:sub>
                      </m:sSub>
                      <m:r>
                        <a:rPr lang="en-US" i="1">
                          <a:latin typeface="Cambria Math" panose="02040503050406030204" pitchFamily="18" charset="0"/>
                        </a:rPr>
                        <m:t>𝑑</m:t>
                      </m:r>
                      <m:r>
                        <a:rPr lang="en-US" b="0" i="1" smtClean="0">
                          <a:latin typeface="Cambria Math" panose="02040503050406030204" pitchFamily="18" charset="0"/>
                        </a:rPr>
                        <m:t>𝑇</m:t>
                      </m:r>
                    </m:oMath>
                  </m:oMathPara>
                </a14:m>
                <a:endParaRPr lang="en-US" dirty="0"/>
              </a:p>
            </p:txBody>
          </p:sp>
        </mc:Choice>
        <mc:Fallback xmlns="">
          <p:sp>
            <p:nvSpPr>
              <p:cNvPr id="4" name="TextBox 3">
                <a:extLst>
                  <a:ext uri="{FF2B5EF4-FFF2-40B4-BE49-F238E27FC236}">
                    <a16:creationId xmlns:a16="http://schemas.microsoft.com/office/drawing/2014/main" id="{D70B5A37-BB99-46ED-B440-C9A8488103FA}"/>
                  </a:ext>
                </a:extLst>
              </p:cNvPr>
              <p:cNvSpPr txBox="1">
                <a:spLocks noRot="1" noChangeAspect="1" noMove="1" noResize="1" noEditPoints="1" noAdjustHandles="1" noChangeArrowheads="1" noChangeShapeType="1" noTextEdit="1"/>
              </p:cNvSpPr>
              <p:nvPr/>
            </p:nvSpPr>
            <p:spPr>
              <a:xfrm>
                <a:off x="1497478" y="979576"/>
                <a:ext cx="2951770" cy="690382"/>
              </a:xfrm>
              <a:prstGeom prst="rect">
                <a:avLst/>
              </a:prstGeom>
              <a:blipFill>
                <a:blip r:embed="rId2"/>
                <a:stretch>
                  <a:fillRect/>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A08515BF-DBAF-4D9F-8005-8F6C9050704B}"/>
              </a:ext>
            </a:extLst>
          </p:cNvPr>
          <p:cNvSpPr/>
          <p:nvPr/>
        </p:nvSpPr>
        <p:spPr>
          <a:xfrm>
            <a:off x="556641" y="1669958"/>
            <a:ext cx="761747"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Since</a:t>
            </a:r>
            <a:endParaRPr lang="en-US"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FD1967F-6F92-432E-8738-D499474B3059}"/>
                  </a:ext>
                </a:extLst>
              </p:cNvPr>
              <p:cNvSpPr txBox="1"/>
              <p:nvPr/>
            </p:nvSpPr>
            <p:spPr>
              <a:xfrm>
                <a:off x="1497478" y="1998660"/>
                <a:ext cx="1297535" cy="690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i="1">
                                      <a:latin typeface="Cambria Math" panose="02040503050406030204" pitchFamily="18" charset="0"/>
                                    </a:rPr>
                                    <m:t>𝑑</m:t>
                                  </m:r>
                                  <m:r>
                                    <a:rPr lang="en-US" b="0" i="1" smtClean="0">
                                      <a:latin typeface="Cambria Math" panose="02040503050406030204" pitchFamily="18" charset="0"/>
                                    </a:rPr>
                                    <m:t>𝑇</m:t>
                                  </m:r>
                                </m:den>
                              </m:f>
                            </m:e>
                          </m:d>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𝑝</m:t>
                          </m:r>
                        </m:sub>
                      </m:sSub>
                    </m:oMath>
                  </m:oMathPara>
                </a14:m>
                <a:endParaRPr lang="en-US" dirty="0"/>
              </a:p>
            </p:txBody>
          </p:sp>
        </mc:Choice>
        <mc:Fallback xmlns="">
          <p:sp>
            <p:nvSpPr>
              <p:cNvPr id="6" name="TextBox 5">
                <a:extLst>
                  <a:ext uri="{FF2B5EF4-FFF2-40B4-BE49-F238E27FC236}">
                    <a16:creationId xmlns:a16="http://schemas.microsoft.com/office/drawing/2014/main" id="{FFD1967F-6F92-432E-8738-D499474B3059}"/>
                  </a:ext>
                </a:extLst>
              </p:cNvPr>
              <p:cNvSpPr txBox="1">
                <a:spLocks noRot="1" noChangeAspect="1" noMove="1" noResize="1" noEditPoints="1" noAdjustHandles="1" noChangeArrowheads="1" noChangeShapeType="1" noTextEdit="1"/>
              </p:cNvSpPr>
              <p:nvPr/>
            </p:nvSpPr>
            <p:spPr>
              <a:xfrm>
                <a:off x="1497478" y="1998660"/>
                <a:ext cx="1297535" cy="690382"/>
              </a:xfrm>
              <a:prstGeom prst="rect">
                <a:avLst/>
              </a:prstGeom>
              <a:blipFill>
                <a:blip r:embed="rId3"/>
                <a:stretch>
                  <a:fillRect b="-885"/>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743F217E-084E-4A0C-9E8D-848A8D905D7C}"/>
              </a:ext>
            </a:extLst>
          </p:cNvPr>
          <p:cNvSpPr/>
          <p:nvPr/>
        </p:nvSpPr>
        <p:spPr>
          <a:xfrm>
            <a:off x="556640" y="2637339"/>
            <a:ext cx="710451"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Then</a:t>
            </a:r>
            <a:endParaRPr lang="en-US"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49E8E9DC-7BCF-4507-9470-81244757FEB2}"/>
                  </a:ext>
                </a:extLst>
              </p:cNvPr>
              <p:cNvSpPr txBox="1"/>
              <p:nvPr/>
            </p:nvSpPr>
            <p:spPr>
              <a:xfrm>
                <a:off x="1934549" y="2847829"/>
                <a:ext cx="2556789" cy="6584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𝑑𝐻</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b="0" i="1" smtClean="0">
                                      <a:latin typeface="Cambria Math" panose="02040503050406030204" pitchFamily="18" charset="0"/>
                                    </a:rPr>
                                    <m:t>𝑑𝑝</m:t>
                                  </m:r>
                                </m:den>
                              </m:f>
                            </m:e>
                          </m:d>
                        </m:e>
                        <m:sub>
                          <m:r>
                            <a:rPr lang="en-US" b="0" i="1" smtClean="0">
                              <a:latin typeface="Cambria Math" panose="02040503050406030204" pitchFamily="18" charset="0"/>
                            </a:rPr>
                            <m:t>𝑇</m:t>
                          </m:r>
                        </m:sub>
                      </m:sSub>
                      <m:r>
                        <a:rPr lang="en-US" b="0" i="1" smtClean="0">
                          <a:latin typeface="Cambria Math" panose="02040503050406030204" pitchFamily="18" charset="0"/>
                        </a:rPr>
                        <m:t>𝑑𝑝</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𝑝</m:t>
                          </m:r>
                        </m:sub>
                      </m:sSub>
                      <m:r>
                        <a:rPr lang="en-US" i="1">
                          <a:latin typeface="Cambria Math" panose="02040503050406030204" pitchFamily="18" charset="0"/>
                        </a:rPr>
                        <m:t>𝑑</m:t>
                      </m:r>
                      <m:r>
                        <a:rPr lang="en-US" b="0" i="1" smtClean="0">
                          <a:latin typeface="Cambria Math" panose="02040503050406030204" pitchFamily="18" charset="0"/>
                        </a:rPr>
                        <m:t>𝑇</m:t>
                      </m:r>
                    </m:oMath>
                  </m:oMathPara>
                </a14:m>
                <a:endParaRPr lang="en-US" dirty="0"/>
              </a:p>
            </p:txBody>
          </p:sp>
        </mc:Choice>
        <mc:Fallback xmlns="">
          <p:sp>
            <p:nvSpPr>
              <p:cNvPr id="8" name="TextBox 7">
                <a:extLst>
                  <a:ext uri="{FF2B5EF4-FFF2-40B4-BE49-F238E27FC236}">
                    <a16:creationId xmlns:a16="http://schemas.microsoft.com/office/drawing/2014/main" id="{49E8E9DC-7BCF-4507-9470-81244757FEB2}"/>
                  </a:ext>
                </a:extLst>
              </p:cNvPr>
              <p:cNvSpPr txBox="1">
                <a:spLocks noRot="1" noChangeAspect="1" noMove="1" noResize="1" noEditPoints="1" noAdjustHandles="1" noChangeArrowheads="1" noChangeShapeType="1" noTextEdit="1"/>
              </p:cNvSpPr>
              <p:nvPr/>
            </p:nvSpPr>
            <p:spPr>
              <a:xfrm>
                <a:off x="1934549" y="2847829"/>
                <a:ext cx="2556789" cy="658450"/>
              </a:xfrm>
              <a:prstGeom prst="rect">
                <a:avLst/>
              </a:prstGeom>
              <a:blipFill>
                <a:blip r:embed="rId4"/>
                <a:stretch>
                  <a:fillRect b="-926"/>
                </a:stretch>
              </a:blipFill>
            </p:spPr>
            <p:txBody>
              <a:bodyPr/>
              <a:lstStyle/>
              <a:p>
                <a:r>
                  <a:rPr lang="en-US">
                    <a:noFill/>
                  </a:rPr>
                  <a:t> </a:t>
                </a:r>
              </a:p>
            </p:txBody>
          </p:sp>
        </mc:Fallback>
      </mc:AlternateContent>
      <p:sp>
        <p:nvSpPr>
          <p:cNvPr id="9" name="Rectangle 8">
            <a:extLst>
              <a:ext uri="{FF2B5EF4-FFF2-40B4-BE49-F238E27FC236}">
                <a16:creationId xmlns:a16="http://schemas.microsoft.com/office/drawing/2014/main" id="{77071B3A-EF89-4AF4-B8D8-E0F8AB288A0C}"/>
              </a:ext>
            </a:extLst>
          </p:cNvPr>
          <p:cNvSpPr/>
          <p:nvPr/>
        </p:nvSpPr>
        <p:spPr>
          <a:xfrm>
            <a:off x="556639" y="3506279"/>
            <a:ext cx="2820003"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Now if we set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H</a:t>
            </a:r>
            <a:r>
              <a:rPr lang="en-US" dirty="0">
                <a:latin typeface="Arial" panose="020B0604020202020204" pitchFamily="34" charset="0"/>
                <a:cs typeface="Arial" panose="020B0604020202020204" pitchFamily="34" charset="0"/>
              </a:rPr>
              <a:t> = 0, the </a:t>
            </a:r>
            <a:endParaRPr lang="en-US"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F394801-F38B-4973-8F68-7C87DBF8B66F}"/>
                  </a:ext>
                </a:extLst>
              </p:cNvPr>
              <p:cNvSpPr txBox="1"/>
              <p:nvPr/>
            </p:nvSpPr>
            <p:spPr>
              <a:xfrm>
                <a:off x="1966640" y="3917298"/>
                <a:ext cx="2058833" cy="6584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b="0" i="1" smtClean="0">
                                      <a:latin typeface="Cambria Math" panose="02040503050406030204" pitchFamily="18" charset="0"/>
                                    </a:rPr>
                                    <m:t>𝑑𝑝</m:t>
                                  </m:r>
                                </m:den>
                              </m:f>
                            </m:e>
                          </m:d>
                        </m:e>
                        <m:sub>
                          <m:r>
                            <a:rPr lang="en-US" b="0" i="1" smtClean="0">
                              <a:latin typeface="Cambria Math" panose="02040503050406030204" pitchFamily="18" charset="0"/>
                            </a:rPr>
                            <m:t>𝑇</m:t>
                          </m:r>
                        </m:sub>
                      </m:sSub>
                      <m:r>
                        <a:rPr lang="en-US" b="0" i="1" smtClean="0">
                          <a:latin typeface="Cambria Math" panose="02040503050406030204" pitchFamily="18" charset="0"/>
                        </a:rPr>
                        <m:t>𝑑𝑝</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𝑝</m:t>
                          </m:r>
                        </m:sub>
                      </m:sSub>
                      <m:r>
                        <a:rPr lang="en-US" i="1">
                          <a:latin typeface="Cambria Math" panose="02040503050406030204" pitchFamily="18" charset="0"/>
                        </a:rPr>
                        <m:t>𝑑</m:t>
                      </m:r>
                      <m:r>
                        <a:rPr lang="en-US" b="0" i="1" smtClean="0">
                          <a:latin typeface="Cambria Math" panose="02040503050406030204" pitchFamily="18" charset="0"/>
                        </a:rPr>
                        <m:t>𝑇</m:t>
                      </m:r>
                    </m:oMath>
                  </m:oMathPara>
                </a14:m>
                <a:endParaRPr lang="en-US" dirty="0"/>
              </a:p>
            </p:txBody>
          </p:sp>
        </mc:Choice>
        <mc:Fallback xmlns="">
          <p:sp>
            <p:nvSpPr>
              <p:cNvPr id="10" name="TextBox 9">
                <a:extLst>
                  <a:ext uri="{FF2B5EF4-FFF2-40B4-BE49-F238E27FC236}">
                    <a16:creationId xmlns:a16="http://schemas.microsoft.com/office/drawing/2014/main" id="{EF394801-F38B-4973-8F68-7C87DBF8B66F}"/>
                  </a:ext>
                </a:extLst>
              </p:cNvPr>
              <p:cNvSpPr txBox="1">
                <a:spLocks noRot="1" noChangeAspect="1" noMove="1" noResize="1" noEditPoints="1" noAdjustHandles="1" noChangeArrowheads="1" noChangeShapeType="1" noTextEdit="1"/>
              </p:cNvSpPr>
              <p:nvPr/>
            </p:nvSpPr>
            <p:spPr>
              <a:xfrm>
                <a:off x="1966640" y="3917298"/>
                <a:ext cx="2058833" cy="658450"/>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BE719C8-3663-47A0-A121-8CF8C5188DB4}"/>
                  </a:ext>
                </a:extLst>
              </p:cNvPr>
              <p:cNvSpPr txBox="1"/>
              <p:nvPr/>
            </p:nvSpPr>
            <p:spPr>
              <a:xfrm>
                <a:off x="5520263" y="3875611"/>
                <a:ext cx="3044488" cy="6584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𝐻</m:t>
                                  </m:r>
                                </m:num>
                                <m:den>
                                  <m:r>
                                    <a:rPr lang="en-US" b="0" i="1" smtClean="0">
                                      <a:latin typeface="Cambria Math" panose="02040503050406030204" pitchFamily="18" charset="0"/>
                                    </a:rPr>
                                    <m:t>𝑑𝑝</m:t>
                                  </m:r>
                                </m:den>
                              </m:f>
                            </m:e>
                          </m:d>
                        </m:e>
                        <m:sub>
                          <m:r>
                            <a:rPr lang="en-US" b="0" i="1" smtClean="0">
                              <a:latin typeface="Cambria Math" panose="02040503050406030204" pitchFamily="18" charset="0"/>
                            </a:rPr>
                            <m:t>𝑇</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𝑝</m:t>
                          </m:r>
                        </m:sub>
                      </m:sSub>
                      <m:sSub>
                        <m:sSubPr>
                          <m:ctrlPr>
                            <a:rPr lang="en-US" i="1" smtClean="0">
                              <a:latin typeface="Cambria Math" panose="02040503050406030204" pitchFamily="18" charset="0"/>
                            </a:rPr>
                          </m:ctrlPr>
                        </m:sSub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𝑇</m:t>
                                  </m:r>
                                </m:num>
                                <m:den>
                                  <m:r>
                                    <a:rPr lang="en-US" i="1">
                                      <a:latin typeface="Cambria Math" panose="02040503050406030204" pitchFamily="18" charset="0"/>
                                    </a:rPr>
                                    <m:t>𝑑𝑝</m:t>
                                  </m:r>
                                </m:den>
                              </m:f>
                            </m:e>
                          </m:d>
                        </m:e>
                        <m:sub>
                          <m:r>
                            <a:rPr lang="en-US" b="0" i="1" smtClean="0">
                              <a:latin typeface="Cambria Math" panose="02040503050406030204" pitchFamily="18" charset="0"/>
                            </a:rPr>
                            <m:t>𝐻</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i="1">
                              <a:latin typeface="Cambria Math" panose="02040503050406030204" pitchFamily="18" charset="0"/>
                            </a:rPr>
                            <m:t>𝑝</m:t>
                          </m:r>
                        </m:sub>
                      </m:sSub>
                      <m:r>
                        <a:rPr lang="en-US" i="1" smtClean="0">
                          <a:latin typeface="Cambria Math" panose="02040503050406030204" pitchFamily="18" charset="0"/>
                          <a:ea typeface="Cambria Math" panose="02040503050406030204" pitchFamily="18" charset="0"/>
                        </a:rPr>
                        <m:t>𝜇</m:t>
                      </m:r>
                    </m:oMath>
                  </m:oMathPara>
                </a14:m>
                <a:endParaRPr lang="en-US" dirty="0"/>
              </a:p>
            </p:txBody>
          </p:sp>
        </mc:Choice>
        <mc:Fallback xmlns="">
          <p:sp>
            <p:nvSpPr>
              <p:cNvPr id="11" name="TextBox 10">
                <a:extLst>
                  <a:ext uri="{FF2B5EF4-FFF2-40B4-BE49-F238E27FC236}">
                    <a16:creationId xmlns:a16="http://schemas.microsoft.com/office/drawing/2014/main" id="{7BE719C8-3663-47A0-A121-8CF8C5188DB4}"/>
                  </a:ext>
                </a:extLst>
              </p:cNvPr>
              <p:cNvSpPr txBox="1">
                <a:spLocks noRot="1" noChangeAspect="1" noMove="1" noResize="1" noEditPoints="1" noAdjustHandles="1" noChangeArrowheads="1" noChangeShapeType="1" noTextEdit="1"/>
              </p:cNvSpPr>
              <p:nvPr/>
            </p:nvSpPr>
            <p:spPr>
              <a:xfrm>
                <a:off x="5520263" y="3875611"/>
                <a:ext cx="3044488" cy="658450"/>
              </a:xfrm>
              <a:prstGeom prst="rect">
                <a:avLst/>
              </a:prstGeom>
              <a:blipFill>
                <a:blip r:embed="rId6"/>
                <a:stretch>
                  <a:fillRect/>
                </a:stretch>
              </a:blipFill>
            </p:spPr>
            <p:txBody>
              <a:bodyPr/>
              <a:lstStyle/>
              <a:p>
                <a:r>
                  <a:rPr lang="en-US">
                    <a:noFill/>
                  </a:rPr>
                  <a:t> </a:t>
                </a:r>
              </a:p>
            </p:txBody>
          </p:sp>
        </mc:Fallback>
      </mc:AlternateContent>
      <p:sp>
        <p:nvSpPr>
          <p:cNvPr id="12" name="Rectangle 11">
            <a:extLst>
              <a:ext uri="{FF2B5EF4-FFF2-40B4-BE49-F238E27FC236}">
                <a16:creationId xmlns:a16="http://schemas.microsoft.com/office/drawing/2014/main" id="{5B14140F-1325-439C-B6B9-27AF92FFB259}"/>
              </a:ext>
            </a:extLst>
          </p:cNvPr>
          <p:cNvSpPr/>
          <p:nvPr/>
        </p:nvSpPr>
        <p:spPr>
          <a:xfrm>
            <a:off x="4552295" y="4061857"/>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Or</a:t>
            </a:r>
            <a:endParaRPr lang="en-US" dirty="0"/>
          </a:p>
        </p:txBody>
      </p:sp>
      <p:sp>
        <p:nvSpPr>
          <p:cNvPr id="13" name="Rectangle 12">
            <a:extLst>
              <a:ext uri="{FF2B5EF4-FFF2-40B4-BE49-F238E27FC236}">
                <a16:creationId xmlns:a16="http://schemas.microsoft.com/office/drawing/2014/main" id="{38B8CFA2-69A6-4278-8986-8D34ADF1F365}"/>
              </a:ext>
            </a:extLst>
          </p:cNvPr>
          <p:cNvSpPr/>
          <p:nvPr/>
        </p:nvSpPr>
        <p:spPr>
          <a:xfrm>
            <a:off x="443734" y="4600450"/>
            <a:ext cx="6383479"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where </a:t>
            </a:r>
            <a:r>
              <a:rPr lang="en-US" i="1" dirty="0">
                <a:latin typeface="Arial" panose="020B0604020202020204" pitchFamily="34" charset="0"/>
                <a:cs typeface="Arial" panose="020B0604020202020204" pitchFamily="34" charset="0"/>
              </a:rPr>
              <a:t>μ</a:t>
            </a:r>
            <a:r>
              <a:rPr lang="en-US" dirty="0">
                <a:latin typeface="Arial" panose="020B0604020202020204" pitchFamily="34" charset="0"/>
                <a:cs typeface="Arial" panose="020B0604020202020204" pitchFamily="34" charset="0"/>
              </a:rPr>
              <a:t> (mu) is known as the </a:t>
            </a:r>
            <a:r>
              <a:rPr lang="en-US" b="1" dirty="0">
                <a:latin typeface="Arial" panose="020B0604020202020204" pitchFamily="34" charset="0"/>
                <a:cs typeface="Arial" panose="020B0604020202020204" pitchFamily="34" charset="0"/>
              </a:rPr>
              <a:t>Joule–Thomson coefficient</a:t>
            </a:r>
            <a:r>
              <a:rPr lang="en-US" dirty="0">
                <a:latin typeface="Arial" panose="020B0604020202020204" pitchFamily="34" charset="0"/>
                <a:cs typeface="Arial" panose="020B0604020202020204" pitchFamily="34" charset="0"/>
              </a:rPr>
              <a:t>. </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8726AC4-DE61-46E6-B67D-6D30BB56CB5F}"/>
                  </a:ext>
                </a:extLst>
              </p:cNvPr>
              <p:cNvSpPr txBox="1"/>
              <p:nvPr/>
            </p:nvSpPr>
            <p:spPr>
              <a:xfrm>
                <a:off x="2201756" y="5486592"/>
                <a:ext cx="2122376" cy="298415"/>
              </a:xfrm>
              <a:prstGeom prst="rect">
                <a:avLst/>
              </a:prstGeom>
              <a:noFill/>
              <a:ln>
                <a:solidFill>
                  <a:schemeClr val="tx1"/>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𝑑𝐻</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𝑝</m:t>
                          </m:r>
                        </m:sub>
                      </m:sSub>
                      <m:r>
                        <a:rPr lang="en-US" b="0" i="1" smtClean="0">
                          <a:latin typeface="Cambria Math" panose="02040503050406030204" pitchFamily="18" charset="0"/>
                        </a:rPr>
                        <m:t>𝑑𝑇</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𝜇</m:t>
                      </m:r>
                      <m:sSub>
                        <m:sSubPr>
                          <m:ctrlPr>
                            <a:rPr lang="en-US" i="1">
                              <a:latin typeface="Cambria Math" panose="02040503050406030204" pitchFamily="18" charset="0"/>
                            </a:rPr>
                          </m:ctrlPr>
                        </m:sSubPr>
                        <m:e>
                          <m:r>
                            <a:rPr lang="en-US" i="1" smtClean="0">
                              <a:latin typeface="Cambria Math" panose="02040503050406030204" pitchFamily="18" charset="0"/>
                            </a:rPr>
                            <m:t>𝐶</m:t>
                          </m:r>
                        </m:e>
                        <m:sub>
                          <m:r>
                            <a:rPr lang="en-US" b="0" i="1" smtClean="0">
                              <a:latin typeface="Cambria Math" panose="02040503050406030204" pitchFamily="18" charset="0"/>
                            </a:rPr>
                            <m:t>𝑝</m:t>
                          </m:r>
                        </m:sub>
                      </m:sSub>
                      <m:r>
                        <a:rPr lang="en-US" i="1">
                          <a:latin typeface="Cambria Math" panose="02040503050406030204" pitchFamily="18" charset="0"/>
                        </a:rPr>
                        <m:t>𝑑</m:t>
                      </m:r>
                      <m:r>
                        <a:rPr lang="en-US" b="0" i="1" smtClean="0">
                          <a:latin typeface="Cambria Math" panose="02040503050406030204" pitchFamily="18" charset="0"/>
                        </a:rPr>
                        <m:t>𝑝</m:t>
                      </m:r>
                    </m:oMath>
                  </m:oMathPara>
                </a14:m>
                <a:endParaRPr lang="en-US" dirty="0"/>
              </a:p>
            </p:txBody>
          </p:sp>
        </mc:Choice>
        <mc:Fallback xmlns="">
          <p:sp>
            <p:nvSpPr>
              <p:cNvPr id="14" name="TextBox 13">
                <a:extLst>
                  <a:ext uri="{FF2B5EF4-FFF2-40B4-BE49-F238E27FC236}">
                    <a16:creationId xmlns:a16="http://schemas.microsoft.com/office/drawing/2014/main" id="{08726AC4-DE61-46E6-B67D-6D30BB56CB5F}"/>
                  </a:ext>
                </a:extLst>
              </p:cNvPr>
              <p:cNvSpPr txBox="1">
                <a:spLocks noRot="1" noChangeAspect="1" noMove="1" noResize="1" noEditPoints="1" noAdjustHandles="1" noChangeArrowheads="1" noChangeShapeType="1" noTextEdit="1"/>
              </p:cNvSpPr>
              <p:nvPr/>
            </p:nvSpPr>
            <p:spPr>
              <a:xfrm>
                <a:off x="2201756" y="5486592"/>
                <a:ext cx="2122376" cy="298415"/>
              </a:xfrm>
              <a:prstGeom prst="rect">
                <a:avLst/>
              </a:prstGeom>
              <a:blipFill>
                <a:blip r:embed="rId7"/>
                <a:stretch>
                  <a:fillRect l="-1429" r="-1429" b="-17647"/>
                </a:stretch>
              </a:blipFill>
              <a:ln>
                <a:solidFill>
                  <a:schemeClr val="tx1"/>
                </a:solidFill>
              </a:ln>
            </p:spPr>
            <p:txBody>
              <a:bodyPr/>
              <a:lstStyle/>
              <a:p>
                <a:r>
                  <a:rPr lang="en-US">
                    <a:noFill/>
                  </a:rPr>
                  <a:t> </a:t>
                </a:r>
              </a:p>
            </p:txBody>
          </p:sp>
        </mc:Fallback>
      </mc:AlternateContent>
      <p:sp>
        <p:nvSpPr>
          <p:cNvPr id="15" name="Rectangle 14">
            <a:extLst>
              <a:ext uri="{FF2B5EF4-FFF2-40B4-BE49-F238E27FC236}">
                <a16:creationId xmlns:a16="http://schemas.microsoft.com/office/drawing/2014/main" id="{7237E960-5DFE-4F95-8FF6-535E389AC126}"/>
              </a:ext>
            </a:extLst>
          </p:cNvPr>
          <p:cNvSpPr/>
          <p:nvPr/>
        </p:nvSpPr>
        <p:spPr>
          <a:xfrm>
            <a:off x="443734" y="5043521"/>
            <a:ext cx="4378122"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Substitution into the equation of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H</a:t>
            </a:r>
            <a:r>
              <a:rPr lang="en-US" dirty="0">
                <a:latin typeface="Arial" panose="020B0604020202020204" pitchFamily="34" charset="0"/>
                <a:cs typeface="Arial" panose="020B0604020202020204" pitchFamily="34" charset="0"/>
              </a:rPr>
              <a:t> gives</a:t>
            </a:r>
            <a:endParaRPr lang="en-US" dirty="0"/>
          </a:p>
        </p:txBody>
      </p:sp>
      <p:sp>
        <p:nvSpPr>
          <p:cNvPr id="16" name="Rectangle 15">
            <a:extLst>
              <a:ext uri="{FF2B5EF4-FFF2-40B4-BE49-F238E27FC236}">
                <a16:creationId xmlns:a16="http://schemas.microsoft.com/office/drawing/2014/main" id="{FA8D8EA3-1101-4B3D-BD4F-3096A0C83289}"/>
              </a:ext>
            </a:extLst>
          </p:cNvPr>
          <p:cNvSpPr/>
          <p:nvPr/>
        </p:nvSpPr>
        <p:spPr>
          <a:xfrm>
            <a:off x="314292" y="5818325"/>
            <a:ext cx="11563416" cy="923330"/>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a perfect gas, </a:t>
            </a:r>
            <a:r>
              <a:rPr lang="en-US" i="1" dirty="0">
                <a:latin typeface="Arial" panose="020B0604020202020204" pitchFamily="34" charset="0"/>
                <a:cs typeface="Arial" panose="020B0604020202020204" pitchFamily="34" charset="0"/>
              </a:rPr>
              <a:t>μ</a:t>
            </a:r>
            <a:r>
              <a:rPr lang="en-US" dirty="0">
                <a:latin typeface="Arial" panose="020B0604020202020204" pitchFamily="34" charset="0"/>
                <a:cs typeface="Arial" panose="020B0604020202020204" pitchFamily="34" charset="0"/>
              </a:rPr>
              <a:t> = 0, but </a:t>
            </a:r>
            <a:r>
              <a:rPr lang="en-US" dirty="0"/>
              <a:t>real gases have non-zero Joule–Thomson coefficients which might be either positive or negative depending on the identity of the gas, the pressure, the relative magnitudes of the attractive and repulsive intermolecular forces, and the temperature.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6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animBg="1"/>
      <p:bldP spid="15"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94F9EDF-24D5-46D2-A7EB-EB7B80FE2C29}"/>
              </a:ext>
            </a:extLst>
          </p:cNvPr>
          <p:cNvSpPr/>
          <p:nvPr/>
        </p:nvSpPr>
        <p:spPr>
          <a:xfrm>
            <a:off x="2406642" y="163945"/>
            <a:ext cx="2903359"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Adiabatic changes</a:t>
            </a:r>
          </a:p>
        </p:txBody>
      </p:sp>
      <p:sp>
        <p:nvSpPr>
          <p:cNvPr id="11" name="Rectangle 10">
            <a:extLst>
              <a:ext uri="{FF2B5EF4-FFF2-40B4-BE49-F238E27FC236}">
                <a16:creationId xmlns:a16="http://schemas.microsoft.com/office/drawing/2014/main" id="{627B0713-B3BA-41F2-A0AC-60073D47C59A}"/>
              </a:ext>
            </a:extLst>
          </p:cNvPr>
          <p:cNvSpPr/>
          <p:nvPr/>
        </p:nvSpPr>
        <p:spPr>
          <a:xfrm>
            <a:off x="256117" y="880696"/>
            <a:ext cx="4798962" cy="461665"/>
          </a:xfrm>
          <a:prstGeom prst="rect">
            <a:avLst/>
          </a:prstGeom>
        </p:spPr>
        <p:txBody>
          <a:bodyPr wrap="square">
            <a:spAutoFit/>
          </a:bodyPr>
          <a:lstStyle/>
          <a:p>
            <a:pPr marL="342900" indent="-342900">
              <a:buFont typeface="Arial" panose="020B0604020202020204" pitchFamily="34" charset="0"/>
              <a:buChar char="•"/>
            </a:pPr>
            <a:r>
              <a:rPr lang="en-US" sz="2400" b="1" dirty="0">
                <a:latin typeface="Arial" panose="020B0604020202020204" pitchFamily="34" charset="0"/>
                <a:cs typeface="Arial" panose="020B0604020202020204" pitchFamily="34" charset="0"/>
              </a:rPr>
              <a:t>The change in temperature</a:t>
            </a:r>
          </a:p>
        </p:txBody>
      </p:sp>
      <p:sp>
        <p:nvSpPr>
          <p:cNvPr id="12" name="Rectangle 11">
            <a:extLst>
              <a:ext uri="{FF2B5EF4-FFF2-40B4-BE49-F238E27FC236}">
                <a16:creationId xmlns:a16="http://schemas.microsoft.com/office/drawing/2014/main" id="{04B4A755-5638-48CE-BCFA-7968A6902B1F}"/>
              </a:ext>
            </a:extLst>
          </p:cNvPr>
          <p:cNvSpPr/>
          <p:nvPr/>
        </p:nvSpPr>
        <p:spPr>
          <a:xfrm>
            <a:off x="2937209" y="1377517"/>
            <a:ext cx="2683748" cy="369332"/>
          </a:xfrm>
          <a:prstGeom prst="rect">
            <a:avLst/>
          </a:prstGeom>
        </p:spPr>
        <p:txBody>
          <a:bodyPr wrap="none">
            <a:spAutoFit/>
          </a:bodyPr>
          <a:lstStyle/>
          <a:p>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T</a:t>
            </a:r>
            <a:endParaRPr lang="en-US"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4E899D2E-7EF9-4E56-9802-947A7794019E}"/>
              </a:ext>
            </a:extLst>
          </p:cNvPr>
          <p:cNvSpPr/>
          <p:nvPr/>
        </p:nvSpPr>
        <p:spPr>
          <a:xfrm>
            <a:off x="256117" y="1782005"/>
            <a:ext cx="10092906"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When the expansion is adiabatic, </a:t>
            </a:r>
            <a:r>
              <a:rPr lang="en-US" i="1" dirty="0">
                <a:latin typeface="Arial" panose="020B0604020202020204" pitchFamily="34" charset="0"/>
                <a:cs typeface="Arial" panose="020B0604020202020204" pitchFamily="34" charset="0"/>
              </a:rPr>
              <a:t>q </a:t>
            </a:r>
            <a:r>
              <a:rPr lang="en-US" dirty="0">
                <a:latin typeface="Arial" panose="020B0604020202020204" pitchFamily="34" charset="0"/>
                <a:cs typeface="Arial" panose="020B0604020202020204" pitchFamily="34" charset="0"/>
              </a:rPr>
              <a:t>= 0; then because Δ</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q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w</a:t>
            </a:r>
            <a:r>
              <a:rPr lang="en-US" dirty="0">
                <a:latin typeface="Arial" panose="020B0604020202020204" pitchFamily="34" charset="0"/>
                <a:cs typeface="Arial" panose="020B0604020202020204" pitchFamily="34" charset="0"/>
              </a:rPr>
              <a:t>, it follows that Δ</a:t>
            </a:r>
            <a:r>
              <a:rPr lang="en-US" i="1" dirty="0">
                <a:latin typeface="Arial" panose="020B0604020202020204" pitchFamily="34" charset="0"/>
                <a:cs typeface="Arial" panose="020B0604020202020204" pitchFamily="34" charset="0"/>
              </a:rPr>
              <a:t>U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w</a:t>
            </a:r>
            <a:r>
              <a:rPr lang="en-US" baseline="-25000" dirty="0">
                <a:latin typeface="Arial" panose="020B0604020202020204" pitchFamily="34" charset="0"/>
                <a:cs typeface="Arial" panose="020B0604020202020204" pitchFamily="34" charset="0"/>
              </a:rPr>
              <a:t>ad</a:t>
            </a:r>
          </a:p>
        </p:txBody>
      </p:sp>
      <p:sp>
        <p:nvSpPr>
          <p:cNvPr id="14" name="Rectangle 13">
            <a:extLst>
              <a:ext uri="{FF2B5EF4-FFF2-40B4-BE49-F238E27FC236}">
                <a16:creationId xmlns:a16="http://schemas.microsoft.com/office/drawing/2014/main" id="{51091FDE-4819-4C20-B214-E7D63106A0DB}"/>
              </a:ext>
            </a:extLst>
          </p:cNvPr>
          <p:cNvSpPr/>
          <p:nvPr/>
        </p:nvSpPr>
        <p:spPr>
          <a:xfrm>
            <a:off x="904074" y="2151337"/>
            <a:ext cx="5049203"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 subscript ‘ad’ denotes an adiabatic process</a:t>
            </a:r>
          </a:p>
        </p:txBody>
      </p:sp>
      <p:sp>
        <p:nvSpPr>
          <p:cNvPr id="15" name="Rectangle 14">
            <a:extLst>
              <a:ext uri="{FF2B5EF4-FFF2-40B4-BE49-F238E27FC236}">
                <a16:creationId xmlns:a16="http://schemas.microsoft.com/office/drawing/2014/main" id="{18DECBCC-F4B0-4B0B-8AD5-8FC7D9F7C63F}"/>
              </a:ext>
            </a:extLst>
          </p:cNvPr>
          <p:cNvSpPr/>
          <p:nvPr/>
        </p:nvSpPr>
        <p:spPr>
          <a:xfrm>
            <a:off x="474761" y="4512202"/>
            <a:ext cx="1184940"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Therefore</a:t>
            </a:r>
          </a:p>
        </p:txBody>
      </p:sp>
      <p:sp>
        <p:nvSpPr>
          <p:cNvPr id="16" name="Rectangle 15">
            <a:extLst>
              <a:ext uri="{FF2B5EF4-FFF2-40B4-BE49-F238E27FC236}">
                <a16:creationId xmlns:a16="http://schemas.microsoft.com/office/drawing/2014/main" id="{F78B4239-7FDD-4C40-811D-5291252DBCE8}"/>
              </a:ext>
            </a:extLst>
          </p:cNvPr>
          <p:cNvSpPr/>
          <p:nvPr/>
        </p:nvSpPr>
        <p:spPr>
          <a:xfrm>
            <a:off x="2016582" y="2890001"/>
            <a:ext cx="1399742" cy="369332"/>
          </a:xfrm>
          <a:prstGeom prst="rect">
            <a:avLst/>
          </a:prstGeom>
        </p:spPr>
        <p:txBody>
          <a:bodyPr wrap="none">
            <a:spAutoFit/>
          </a:bodyPr>
          <a:lstStyle/>
          <a:p>
            <a:r>
              <a:rPr lang="en-US" i="1" dirty="0">
                <a:latin typeface="Arial" panose="020B0604020202020204" pitchFamily="34" charset="0"/>
                <a:cs typeface="Arial" panose="020B0604020202020204" pitchFamily="34" charset="0"/>
              </a:rPr>
              <a:t>w</a:t>
            </a:r>
            <a:r>
              <a:rPr lang="en-US" baseline="-25000" dirty="0">
                <a:latin typeface="Arial" panose="020B0604020202020204" pitchFamily="34" charset="0"/>
                <a:cs typeface="Arial" panose="020B0604020202020204" pitchFamily="34" charset="0"/>
              </a:rPr>
              <a:t>ad</a:t>
            </a: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T</a:t>
            </a:r>
            <a:endParaRPr lang="en-US"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7302DD11-19D9-45FA-A520-5675F6D3C382}"/>
              </a:ext>
            </a:extLst>
          </p:cNvPr>
          <p:cNvSpPr/>
          <p:nvPr/>
        </p:nvSpPr>
        <p:spPr>
          <a:xfrm>
            <a:off x="3617344" y="2888549"/>
            <a:ext cx="6654042" cy="369332"/>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Work of adiabatic change [perfect gas]</a:t>
            </a:r>
          </a:p>
        </p:txBody>
      </p:sp>
      <p:sp>
        <p:nvSpPr>
          <p:cNvPr id="18" name="Rectangle 17">
            <a:extLst>
              <a:ext uri="{FF2B5EF4-FFF2-40B4-BE49-F238E27FC236}">
                <a16:creationId xmlns:a16="http://schemas.microsoft.com/office/drawing/2014/main" id="{3347C0D5-7A2F-443B-BEF9-C2E8FFB41E45}"/>
              </a:ext>
            </a:extLst>
          </p:cNvPr>
          <p:cNvSpPr/>
          <p:nvPr/>
        </p:nvSpPr>
        <p:spPr>
          <a:xfrm>
            <a:off x="333753" y="3399957"/>
            <a:ext cx="10311241" cy="369332"/>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Deriving an expression for the temperature change in a reversible adiabatic expansion</a:t>
            </a:r>
          </a:p>
        </p:txBody>
      </p:sp>
      <p:sp>
        <p:nvSpPr>
          <p:cNvPr id="19" name="Rectangle 18">
            <a:extLst>
              <a:ext uri="{FF2B5EF4-FFF2-40B4-BE49-F238E27FC236}">
                <a16:creationId xmlns:a16="http://schemas.microsoft.com/office/drawing/2014/main" id="{243DEAC3-B7F5-4EC2-9010-0C71834C1AA9}"/>
              </a:ext>
            </a:extLst>
          </p:cNvPr>
          <p:cNvSpPr/>
          <p:nvPr/>
        </p:nvSpPr>
        <p:spPr>
          <a:xfrm>
            <a:off x="474761" y="3725247"/>
            <a:ext cx="9874262"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work done when the perfect gas expands reversibly and adiabatically by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V</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against a constant pressure of </a:t>
            </a:r>
            <a:r>
              <a:rPr lang="en-US" i="1" dirty="0">
                <a:latin typeface="Arial" panose="020B0604020202020204" pitchFamily="34" charset="0"/>
                <a:cs typeface="Arial" panose="020B0604020202020204" pitchFamily="34" charset="0"/>
              </a:rPr>
              <a:t>p </a:t>
            </a:r>
            <a:r>
              <a:rPr lang="en-US" dirty="0">
                <a:latin typeface="Arial" panose="020B0604020202020204" pitchFamily="34" charset="0"/>
                <a:cs typeface="Arial" panose="020B0604020202020204" pitchFamily="34" charset="0"/>
              </a:rPr>
              <a:t>is</a:t>
            </a:r>
          </a:p>
        </p:txBody>
      </p:sp>
      <p:sp>
        <p:nvSpPr>
          <p:cNvPr id="20" name="Rectangle 19">
            <a:extLst>
              <a:ext uri="{FF2B5EF4-FFF2-40B4-BE49-F238E27FC236}">
                <a16:creationId xmlns:a16="http://schemas.microsoft.com/office/drawing/2014/main" id="{5FAF29D9-B7CB-4EB3-93AB-8BB403D11401}"/>
              </a:ext>
            </a:extLst>
          </p:cNvPr>
          <p:cNvSpPr/>
          <p:nvPr/>
        </p:nvSpPr>
        <p:spPr>
          <a:xfrm>
            <a:off x="4431707" y="4134265"/>
            <a:ext cx="1521570" cy="369332"/>
          </a:xfrm>
          <a:prstGeom prst="rect">
            <a:avLst/>
          </a:prstGeom>
        </p:spPr>
        <p:txBody>
          <a:bodyPr wrap="none">
            <a:spAutoFit/>
          </a:bodyPr>
          <a:lstStyle/>
          <a:p>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w</a:t>
            </a:r>
            <a:r>
              <a:rPr lang="en-US" baseline="-25000" dirty="0" err="1">
                <a:latin typeface="Arial" panose="020B0604020202020204" pitchFamily="34" charset="0"/>
                <a:cs typeface="Arial" panose="020B0604020202020204" pitchFamily="34" charset="0"/>
              </a:rPr>
              <a:t>ad</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p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V</a:t>
            </a:r>
            <a:endParaRPr lang="en-US" dirty="0"/>
          </a:p>
        </p:txBody>
      </p:sp>
      <p:sp>
        <p:nvSpPr>
          <p:cNvPr id="21" name="Rectangle 20">
            <a:extLst>
              <a:ext uri="{FF2B5EF4-FFF2-40B4-BE49-F238E27FC236}">
                <a16:creationId xmlns:a16="http://schemas.microsoft.com/office/drawing/2014/main" id="{F7197BF2-F4F9-4EA6-9CFE-446EE9647FD4}"/>
              </a:ext>
            </a:extLst>
          </p:cNvPr>
          <p:cNvSpPr/>
          <p:nvPr/>
        </p:nvSpPr>
        <p:spPr>
          <a:xfrm>
            <a:off x="3807433" y="4868573"/>
            <a:ext cx="1634422" cy="369332"/>
          </a:xfrm>
          <a:prstGeom prst="rect">
            <a:avLst/>
          </a:prstGeom>
        </p:spPr>
        <p:txBody>
          <a:bodyPr wrap="none">
            <a:spAutoFit/>
          </a:bodyPr>
          <a:lstStyle/>
          <a:p>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d</a:t>
            </a:r>
            <a:r>
              <a:rPr lang="en-US" i="1" dirty="0">
                <a:latin typeface="Arial" panose="020B0604020202020204" pitchFamily="34" charset="0"/>
                <a:cs typeface="Arial" panose="020B0604020202020204" pitchFamily="34" charset="0"/>
              </a:rPr>
              <a:t>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p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V</a:t>
            </a:r>
            <a:endParaRPr lang="en-US"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EF3BA328-9781-4306-98EA-AE0BB2711508}"/>
              </a:ext>
            </a:extLst>
          </p:cNvPr>
          <p:cNvSpPr/>
          <p:nvPr/>
        </p:nvSpPr>
        <p:spPr>
          <a:xfrm>
            <a:off x="569344" y="5157317"/>
            <a:ext cx="10075650"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Since the gas is perfect, </a:t>
            </a:r>
            <a:r>
              <a:rPr lang="en-US" i="1" dirty="0">
                <a:latin typeface="Arial" panose="020B0604020202020204" pitchFamily="34" charset="0"/>
                <a:cs typeface="Arial" panose="020B0604020202020204" pitchFamily="34" charset="0"/>
              </a:rPr>
              <a:t>p </a:t>
            </a:r>
            <a:r>
              <a:rPr lang="en-US" dirty="0">
                <a:latin typeface="Arial" panose="020B0604020202020204" pitchFamily="34" charset="0"/>
                <a:cs typeface="Arial" panose="020B0604020202020204" pitchFamily="34" charset="0"/>
              </a:rPr>
              <a:t>can be replaced by </a:t>
            </a:r>
            <a:r>
              <a:rPr lang="en-US" i="1" dirty="0" err="1">
                <a:latin typeface="Arial" panose="020B0604020202020204" pitchFamily="34" charset="0"/>
                <a:cs typeface="Arial" panose="020B0604020202020204" pitchFamily="34" charset="0"/>
              </a:rPr>
              <a:t>nRT</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to give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d</a:t>
            </a:r>
            <a:r>
              <a:rPr lang="en-US" i="1" dirty="0">
                <a:latin typeface="Arial" panose="020B0604020202020204" pitchFamily="34" charset="0"/>
                <a:cs typeface="Arial" panose="020B0604020202020204" pitchFamily="34" charset="0"/>
              </a:rPr>
              <a:t>T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nRT</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a:t>
            </a:r>
            <a:r>
              <a:rPr lang="en-US" i="1" dirty="0" err="1">
                <a:latin typeface="Arial" panose="020B0604020202020204" pitchFamily="34" charset="0"/>
                <a:cs typeface="Arial" panose="020B0604020202020204" pitchFamily="34" charset="0"/>
              </a:rPr>
              <a:t>V</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therefore</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49CE0B7A-44C4-498C-AB7A-EC23A3422250}"/>
                  </a:ext>
                </a:extLst>
              </p:cNvPr>
              <p:cNvSpPr txBox="1"/>
              <p:nvPr/>
            </p:nvSpPr>
            <p:spPr>
              <a:xfrm>
                <a:off x="3894155" y="5526649"/>
                <a:ext cx="1460977" cy="52411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1" smtClean="0">
                              <a:latin typeface="Cambria Math" panose="02040503050406030204" pitchFamily="18" charset="0"/>
                            </a:rPr>
                            <m:t>𝑑𝑇</m:t>
                          </m:r>
                        </m:num>
                        <m:den>
                          <m:r>
                            <a:rPr lang="en-US" b="0" i="1" smtClean="0">
                              <a:latin typeface="Cambria Math" panose="02040503050406030204" pitchFamily="18" charset="0"/>
                            </a:rPr>
                            <m:t>𝑇</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𝑛𝑅𝑑𝑉</m:t>
                          </m:r>
                        </m:num>
                        <m:den>
                          <m:r>
                            <a:rPr lang="en-US" b="0" i="1" smtClean="0">
                              <a:latin typeface="Cambria Math" panose="02040503050406030204" pitchFamily="18" charset="0"/>
                            </a:rPr>
                            <m:t>𝑉</m:t>
                          </m:r>
                        </m:den>
                      </m:f>
                    </m:oMath>
                  </m:oMathPara>
                </a14:m>
                <a:endParaRPr lang="en-US" dirty="0"/>
              </a:p>
            </p:txBody>
          </p:sp>
        </mc:Choice>
        <mc:Fallback xmlns="">
          <p:sp>
            <p:nvSpPr>
              <p:cNvPr id="23" name="TextBox 22">
                <a:extLst>
                  <a:ext uri="{FF2B5EF4-FFF2-40B4-BE49-F238E27FC236}">
                    <a16:creationId xmlns:a16="http://schemas.microsoft.com/office/drawing/2014/main" id="{49CE0B7A-44C4-498C-AB7A-EC23A3422250}"/>
                  </a:ext>
                </a:extLst>
              </p:cNvPr>
              <p:cNvSpPr txBox="1">
                <a:spLocks noRot="1" noChangeAspect="1" noMove="1" noResize="1" noEditPoints="1" noAdjustHandles="1" noChangeArrowheads="1" noChangeShapeType="1" noTextEdit="1"/>
              </p:cNvSpPr>
              <p:nvPr/>
            </p:nvSpPr>
            <p:spPr>
              <a:xfrm>
                <a:off x="3894155" y="5526649"/>
                <a:ext cx="1460977" cy="524118"/>
              </a:xfrm>
              <a:prstGeom prst="rect">
                <a:avLst/>
              </a:prstGeom>
              <a:blipFill>
                <a:blip r:embed="rId2"/>
                <a:stretch>
                  <a:fillRect/>
                </a:stretch>
              </a:blipFill>
            </p:spPr>
            <p:txBody>
              <a:bodyPr/>
              <a:lstStyle/>
              <a:p>
                <a:r>
                  <a:rPr lang="en-US">
                    <a:noFill/>
                  </a:rPr>
                  <a:t> </a:t>
                </a:r>
              </a:p>
            </p:txBody>
          </p:sp>
        </mc:Fallback>
      </mc:AlternateContent>
      <p:sp>
        <p:nvSpPr>
          <p:cNvPr id="24" name="Rectangle 23">
            <a:extLst>
              <a:ext uri="{FF2B5EF4-FFF2-40B4-BE49-F238E27FC236}">
                <a16:creationId xmlns:a16="http://schemas.microsoft.com/office/drawing/2014/main" id="{3E8F80CB-E13F-42BE-AD66-6A14A968F762}"/>
              </a:ext>
            </a:extLst>
          </p:cNvPr>
          <p:cNvSpPr/>
          <p:nvPr/>
        </p:nvSpPr>
        <p:spPr>
          <a:xfrm>
            <a:off x="454340" y="5900230"/>
            <a:ext cx="2403222"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By integration, we get</a:t>
            </a:r>
          </a:p>
        </p:txBody>
      </p:sp>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E142E7C8-3B4E-4B87-A436-7273C79984B0}"/>
                  </a:ext>
                </a:extLst>
              </p:cNvPr>
              <p:cNvSpPr txBox="1"/>
              <p:nvPr/>
            </p:nvSpPr>
            <p:spPr>
              <a:xfrm>
                <a:off x="3040363" y="6138847"/>
                <a:ext cx="2373342" cy="66659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nary>
                        <m:naryPr>
                          <m:ctrlPr>
                            <a:rPr lang="en-US" i="1" smtClean="0">
                              <a:latin typeface="Cambria Math" panose="02040503050406030204" pitchFamily="18" charset="0"/>
                            </a:rPr>
                          </m:ctrlPr>
                        </m:naryPr>
                        <m:sub>
                          <m:sSub>
                            <m:sSubPr>
                              <m:ctrlPr>
                                <a:rPr lang="en-US"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i</m:t>
                              </m:r>
                            </m:sub>
                          </m:sSub>
                        </m:sub>
                        <m:sup>
                          <m:sSub>
                            <m:sSubPr>
                              <m:ctrlPr>
                                <a:rPr lang="en-US"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f</m:t>
                              </m:r>
                            </m:sub>
                          </m:sSub>
                        </m:sup>
                        <m:e>
                          <m:f>
                            <m:fPr>
                              <m:ctrlPr>
                                <a:rPr lang="en-US" i="1" smtClean="0">
                                  <a:latin typeface="Cambria Math" panose="02040503050406030204" pitchFamily="18" charset="0"/>
                                </a:rPr>
                              </m:ctrlPr>
                            </m:fPr>
                            <m:num>
                              <m:r>
                                <a:rPr lang="en-US" b="0" i="1" smtClean="0">
                                  <a:latin typeface="Cambria Math" panose="02040503050406030204" pitchFamily="18" charset="0"/>
                                </a:rPr>
                                <m:t>𝑑𝑇</m:t>
                              </m:r>
                            </m:num>
                            <m:den>
                              <m:r>
                                <a:rPr lang="en-US" b="0" i="1" smtClean="0">
                                  <a:latin typeface="Cambria Math" panose="02040503050406030204" pitchFamily="18" charset="0"/>
                                </a:rPr>
                                <m:t>𝑇</m:t>
                              </m:r>
                            </m:den>
                          </m:f>
                          <m:r>
                            <a:rPr lang="en-US" b="0" i="1" smtClean="0">
                              <a:latin typeface="Cambria Math" panose="02040503050406030204" pitchFamily="18" charset="0"/>
                            </a:rPr>
                            <m:t>=</m:t>
                          </m:r>
                          <m:r>
                            <a:rPr lang="en-US" b="0" i="1" smtClean="0">
                              <a:latin typeface="Cambria Math" panose="02040503050406030204" pitchFamily="18" charset="0"/>
                            </a:rPr>
                            <m:t>𝑛𝑅</m:t>
                          </m:r>
                          <m:nary>
                            <m:naryPr>
                              <m:ctrlPr>
                                <a:rPr lang="en-US" b="0" i="1" smtClean="0">
                                  <a:latin typeface="Cambria Math" panose="02040503050406030204" pitchFamily="18" charset="0"/>
                                </a:rPr>
                              </m:ctrlPr>
                            </m:naryPr>
                            <m:sub>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m:rPr>
                                      <m:sty m:val="p"/>
                                    </m:rPr>
                                    <a:rPr lang="en-US">
                                      <a:latin typeface="Cambria Math" panose="02040503050406030204" pitchFamily="18" charset="0"/>
                                    </a:rPr>
                                    <m:t>i</m:t>
                                  </m:r>
                                </m:sub>
                              </m:sSub>
                            </m:sub>
                            <m:sup>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f</m:t>
                                  </m:r>
                                </m:sub>
                              </m:sSub>
                            </m:sup>
                            <m:e>
                              <m:f>
                                <m:fPr>
                                  <m:ctrlPr>
                                    <a:rPr lang="en-US" b="0" i="1" smtClean="0">
                                      <a:latin typeface="Cambria Math" panose="02040503050406030204" pitchFamily="18" charset="0"/>
                                    </a:rPr>
                                  </m:ctrlPr>
                                </m:fPr>
                                <m:num>
                                  <m:r>
                                    <a:rPr lang="en-US" b="0" i="1" smtClean="0">
                                      <a:latin typeface="Cambria Math" panose="02040503050406030204" pitchFamily="18" charset="0"/>
                                    </a:rPr>
                                    <m:t>𝑑𝑉</m:t>
                                  </m:r>
                                </m:num>
                                <m:den>
                                  <m:r>
                                    <a:rPr lang="en-US" b="0" i="1" smtClean="0">
                                      <a:latin typeface="Cambria Math" panose="02040503050406030204" pitchFamily="18" charset="0"/>
                                    </a:rPr>
                                    <m:t>𝑉</m:t>
                                  </m:r>
                                </m:den>
                              </m:f>
                            </m:e>
                          </m:nary>
                        </m:e>
                      </m:nary>
                    </m:oMath>
                  </m:oMathPara>
                </a14:m>
                <a:endParaRPr lang="en-US" dirty="0"/>
              </a:p>
            </p:txBody>
          </p:sp>
        </mc:Choice>
        <mc:Fallback xmlns="">
          <p:sp>
            <p:nvSpPr>
              <p:cNvPr id="25" name="TextBox 24">
                <a:extLst>
                  <a:ext uri="{FF2B5EF4-FFF2-40B4-BE49-F238E27FC236}">
                    <a16:creationId xmlns:a16="http://schemas.microsoft.com/office/drawing/2014/main" id="{E142E7C8-3B4E-4B87-A436-7273C79984B0}"/>
                  </a:ext>
                </a:extLst>
              </p:cNvPr>
              <p:cNvSpPr txBox="1">
                <a:spLocks noRot="1" noChangeAspect="1" noMove="1" noResize="1" noEditPoints="1" noAdjustHandles="1" noChangeArrowheads="1" noChangeShapeType="1" noTextEdit="1"/>
              </p:cNvSpPr>
              <p:nvPr/>
            </p:nvSpPr>
            <p:spPr>
              <a:xfrm>
                <a:off x="3040363" y="6138847"/>
                <a:ext cx="2373342" cy="666593"/>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878364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18F62871-C506-4BF6-8D8C-D06D7CF62A5D}"/>
                  </a:ext>
                </a:extLst>
              </p:cNvPr>
              <p:cNvSpPr txBox="1"/>
              <p:nvPr/>
            </p:nvSpPr>
            <p:spPr>
              <a:xfrm>
                <a:off x="2540030" y="55273"/>
                <a:ext cx="1773947" cy="5638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𝑉</m:t>
                          </m:r>
                        </m:sub>
                      </m:sSub>
                      <m:r>
                        <a:rPr lang="en-US" b="0" i="0" smtClean="0">
                          <a:latin typeface="Cambria Math" panose="02040503050406030204" pitchFamily="18" charset="0"/>
                        </a:rPr>
                        <m:t> </m:t>
                      </m:r>
                      <m:r>
                        <m:rPr>
                          <m:sty m:val="p"/>
                        </m:rPr>
                        <a:rPr lang="en-US" b="0" i="0" smtClean="0">
                          <a:latin typeface="Cambria Math" panose="02040503050406030204" pitchFamily="18" charset="0"/>
                        </a:rPr>
                        <m:t>ln</m:t>
                      </m:r>
                      <m:f>
                        <m:fPr>
                          <m:ctrlPr>
                            <a:rPr lang="en-US" i="1">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f</m:t>
                              </m:r>
                            </m:sub>
                          </m:sSub>
                        </m:num>
                        <m:den>
                          <m:sSub>
                            <m:sSubPr>
                              <m:ctrlPr>
                                <a:rPr lang="en-US" i="1">
                                  <a:latin typeface="Cambria Math" panose="02040503050406030204" pitchFamily="18" charset="0"/>
                                </a:rPr>
                              </m:ctrlPr>
                            </m:sSubPr>
                            <m:e>
                              <m:r>
                                <a:rPr lang="en-US" i="1">
                                  <a:latin typeface="Cambria Math" panose="02040503050406030204" pitchFamily="18" charset="0"/>
                                </a:rPr>
                                <m:t>𝑇</m:t>
                              </m:r>
                            </m:e>
                            <m:sub>
                              <m:r>
                                <m:rPr>
                                  <m:sty m:val="p"/>
                                </m:rPr>
                                <a:rPr lang="en-US" b="0" i="0" smtClean="0">
                                  <a:latin typeface="Cambria Math" panose="02040503050406030204" pitchFamily="18" charset="0"/>
                                </a:rPr>
                                <m:t>i</m:t>
                              </m:r>
                            </m:sub>
                          </m:sSub>
                        </m:den>
                      </m:f>
                      <m:r>
                        <a:rPr lang="en-US" b="0" i="1" smtClean="0">
                          <a:latin typeface="Cambria Math" panose="02040503050406030204" pitchFamily="18" charset="0"/>
                        </a:rPr>
                        <m:t>=</m:t>
                      </m:r>
                      <m:r>
                        <a:rPr lang="en-US" b="0" i="1" smtClean="0">
                          <a:latin typeface="Cambria Math" panose="02040503050406030204" pitchFamily="18" charset="0"/>
                        </a:rPr>
                        <m:t>𝑛𝑅</m:t>
                      </m:r>
                      <m:r>
                        <m:rPr>
                          <m:sty m:val="p"/>
                        </m:rPr>
                        <a:rPr lang="en-US" b="0" i="0" smtClean="0">
                          <a:latin typeface="Cambria Math" panose="02040503050406030204" pitchFamily="18" charset="0"/>
                        </a:rPr>
                        <m:t>ln</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b="0" i="1" smtClean="0">
                                  <a:latin typeface="Cambria Math" panose="02040503050406030204" pitchFamily="18" charset="0"/>
                                </a:rPr>
                                <m:t>𝑉</m:t>
                              </m:r>
                            </m:e>
                            <m:sub>
                              <m:r>
                                <m:rPr>
                                  <m:sty m:val="p"/>
                                </m:rPr>
                                <a:rPr lang="en-US">
                                  <a:latin typeface="Cambria Math" panose="02040503050406030204" pitchFamily="18" charset="0"/>
                                </a:rPr>
                                <m:t>f</m:t>
                              </m:r>
                            </m:sub>
                          </m:sSub>
                        </m:num>
                        <m:den>
                          <m:sSub>
                            <m:sSubPr>
                              <m:ctrlPr>
                                <a:rPr lang="en-US" i="1">
                                  <a:latin typeface="Cambria Math" panose="02040503050406030204" pitchFamily="18" charset="0"/>
                                </a:rPr>
                              </m:ctrlPr>
                            </m:sSubPr>
                            <m:e>
                              <m:r>
                                <a:rPr lang="en-US" b="0" i="1" smtClean="0">
                                  <a:latin typeface="Cambria Math" panose="02040503050406030204" pitchFamily="18" charset="0"/>
                                </a:rPr>
                                <m:t>𝑉</m:t>
                              </m:r>
                            </m:e>
                            <m:sub>
                              <m:r>
                                <m:rPr>
                                  <m:sty m:val="p"/>
                                </m:rPr>
                                <a:rPr lang="en-US">
                                  <a:latin typeface="Cambria Math" panose="02040503050406030204" pitchFamily="18" charset="0"/>
                                </a:rPr>
                                <m:t>i</m:t>
                              </m:r>
                            </m:sub>
                          </m:sSub>
                        </m:den>
                      </m:f>
                    </m:oMath>
                  </m:oMathPara>
                </a14:m>
                <a:endParaRPr lang="en-US" dirty="0"/>
              </a:p>
            </p:txBody>
          </p:sp>
        </mc:Choice>
        <mc:Fallback xmlns="">
          <p:sp>
            <p:nvSpPr>
              <p:cNvPr id="2" name="TextBox 1">
                <a:extLst>
                  <a:ext uri="{FF2B5EF4-FFF2-40B4-BE49-F238E27FC236}">
                    <a16:creationId xmlns:a16="http://schemas.microsoft.com/office/drawing/2014/main" id="{18F62871-C506-4BF6-8D8C-D06D7CF62A5D}"/>
                  </a:ext>
                </a:extLst>
              </p:cNvPr>
              <p:cNvSpPr txBox="1">
                <a:spLocks noRot="1" noChangeAspect="1" noMove="1" noResize="1" noEditPoints="1" noAdjustHandles="1" noChangeArrowheads="1" noChangeShapeType="1" noTextEdit="1"/>
              </p:cNvSpPr>
              <p:nvPr/>
            </p:nvSpPr>
            <p:spPr>
              <a:xfrm>
                <a:off x="2540030" y="55273"/>
                <a:ext cx="1773947" cy="56387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079AC2D-E0F0-4632-BDE6-4B66212C28E0}"/>
                  </a:ext>
                </a:extLst>
              </p:cNvPr>
              <p:cNvSpPr txBox="1"/>
              <p:nvPr/>
            </p:nvSpPr>
            <p:spPr>
              <a:xfrm>
                <a:off x="2540030" y="666626"/>
                <a:ext cx="1518877" cy="565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i="1">
                                  <a:latin typeface="Cambria Math" panose="02040503050406030204" pitchFamily="18" charset="0"/>
                                </a:rPr>
                                <m:t>𝑉</m:t>
                              </m:r>
                            </m:sub>
                          </m:sSub>
                        </m:num>
                        <m:den>
                          <m:r>
                            <a:rPr lang="en-US" b="0" i="1" smtClean="0">
                              <a:latin typeface="Cambria Math" panose="02040503050406030204" pitchFamily="18" charset="0"/>
                            </a:rPr>
                            <m:t>𝑛𝑅</m:t>
                          </m:r>
                        </m:den>
                      </m:f>
                      <m:r>
                        <m:rPr>
                          <m:sty m:val="p"/>
                        </m:rPr>
                        <a:rPr lang="en-US" b="0" i="0" smtClean="0">
                          <a:latin typeface="Cambria Math" panose="02040503050406030204" pitchFamily="18" charset="0"/>
                        </a:rPr>
                        <m:t>ln</m:t>
                      </m:r>
                      <m:f>
                        <m:fPr>
                          <m:ctrlPr>
                            <a:rPr lang="en-US" i="1">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f</m:t>
                              </m:r>
                            </m:sub>
                          </m:sSub>
                        </m:num>
                        <m:den>
                          <m:sSub>
                            <m:sSubPr>
                              <m:ctrlPr>
                                <a:rPr lang="en-US" i="1">
                                  <a:latin typeface="Cambria Math" panose="02040503050406030204" pitchFamily="18" charset="0"/>
                                </a:rPr>
                              </m:ctrlPr>
                            </m:sSubPr>
                            <m:e>
                              <m:r>
                                <a:rPr lang="en-US" i="1">
                                  <a:latin typeface="Cambria Math" panose="02040503050406030204" pitchFamily="18" charset="0"/>
                                </a:rPr>
                                <m:t>𝑇</m:t>
                              </m:r>
                            </m:e>
                            <m:sub>
                              <m:r>
                                <m:rPr>
                                  <m:sty m:val="p"/>
                                </m:rPr>
                                <a:rPr lang="en-US" b="0" i="0" smtClean="0">
                                  <a:latin typeface="Cambria Math" panose="02040503050406030204" pitchFamily="18" charset="0"/>
                                </a:rPr>
                                <m:t>i</m:t>
                              </m:r>
                            </m:sub>
                          </m:sSub>
                        </m:den>
                      </m:f>
                      <m:r>
                        <a:rPr lang="en-US" b="0" i="1" smtClean="0">
                          <a:latin typeface="Cambria Math" panose="02040503050406030204" pitchFamily="18" charset="0"/>
                        </a:rPr>
                        <m:t>=</m:t>
                      </m:r>
                      <m:r>
                        <m:rPr>
                          <m:sty m:val="p"/>
                        </m:rPr>
                        <a:rPr lang="en-US" b="0" i="0" smtClean="0">
                          <a:latin typeface="Cambria Math" panose="02040503050406030204" pitchFamily="18" charset="0"/>
                        </a:rPr>
                        <m:t>ln</m:t>
                      </m:r>
                      <m:f>
                        <m:fPr>
                          <m:ctrlPr>
                            <a:rPr lang="en-US" i="1">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i</m:t>
                              </m:r>
                            </m:sub>
                          </m:sSub>
                        </m:num>
                        <m:den>
                          <m:sSub>
                            <m:sSubPr>
                              <m:ctrlPr>
                                <a:rPr lang="en-US" i="1">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f</m:t>
                              </m:r>
                            </m:sub>
                          </m:sSub>
                        </m:den>
                      </m:f>
                    </m:oMath>
                  </m:oMathPara>
                </a14:m>
                <a:endParaRPr lang="en-US" dirty="0"/>
              </a:p>
            </p:txBody>
          </p:sp>
        </mc:Choice>
        <mc:Fallback xmlns="">
          <p:sp>
            <p:nvSpPr>
              <p:cNvPr id="3" name="TextBox 2">
                <a:extLst>
                  <a:ext uri="{FF2B5EF4-FFF2-40B4-BE49-F238E27FC236}">
                    <a16:creationId xmlns:a16="http://schemas.microsoft.com/office/drawing/2014/main" id="{4079AC2D-E0F0-4632-BDE6-4B66212C28E0}"/>
                  </a:ext>
                </a:extLst>
              </p:cNvPr>
              <p:cNvSpPr txBox="1">
                <a:spLocks noRot="1" noChangeAspect="1" noMove="1" noResize="1" noEditPoints="1" noAdjustHandles="1" noChangeArrowheads="1" noChangeShapeType="1" noTextEdit="1"/>
              </p:cNvSpPr>
              <p:nvPr/>
            </p:nvSpPr>
            <p:spPr>
              <a:xfrm>
                <a:off x="2540030" y="666626"/>
                <a:ext cx="1518877" cy="565732"/>
              </a:xfrm>
              <a:prstGeom prst="rect">
                <a:avLst/>
              </a:prstGeom>
              <a:blipFill>
                <a:blip r:embed="rId3"/>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773D1F75-7D4A-4DC8-B9E1-B0726CCED41A}"/>
              </a:ext>
            </a:extLst>
          </p:cNvPr>
          <p:cNvSpPr/>
          <p:nvPr/>
        </p:nvSpPr>
        <p:spPr>
          <a:xfrm>
            <a:off x="459223" y="1191318"/>
            <a:ext cx="8062822"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note that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n-US"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nR</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,m</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R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c </a:t>
            </a:r>
            <a:r>
              <a:rPr lang="en-US" dirty="0">
                <a:latin typeface="Arial" panose="020B0604020202020204" pitchFamily="34" charset="0"/>
                <a:cs typeface="Arial" panose="020B0604020202020204" pitchFamily="34" charset="0"/>
              </a:rPr>
              <a:t>and use ln </a:t>
            </a:r>
            <a:r>
              <a:rPr lang="en-US" i="1" dirty="0">
                <a:latin typeface="Arial" panose="020B0604020202020204" pitchFamily="34" charset="0"/>
                <a:cs typeface="Arial" panose="020B0604020202020204" pitchFamily="34" charset="0"/>
              </a:rPr>
              <a:t>x </a:t>
            </a:r>
            <a:r>
              <a:rPr lang="en-US" i="1" baseline="30000" dirty="0">
                <a:latin typeface="Arial" panose="020B0604020202020204" pitchFamily="34" charset="0"/>
                <a:cs typeface="Arial" panose="020B0604020202020204" pitchFamily="34" charset="0"/>
              </a:rPr>
              <a:t>a</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 </a:t>
            </a:r>
            <a:r>
              <a:rPr lang="en-US" dirty="0">
                <a:latin typeface="Arial" panose="020B0604020202020204" pitchFamily="34" charset="0"/>
                <a:cs typeface="Arial" panose="020B0604020202020204" pitchFamily="34" charset="0"/>
              </a:rPr>
              <a:t>ln </a:t>
            </a:r>
            <a:r>
              <a:rPr lang="en-US" i="1" dirty="0">
                <a:latin typeface="Arial" panose="020B0604020202020204" pitchFamily="34" charset="0"/>
                <a:cs typeface="Arial" panose="020B0604020202020204" pitchFamily="34" charset="0"/>
              </a:rPr>
              <a:t>x  </a:t>
            </a:r>
            <a:r>
              <a:rPr lang="en-US" dirty="0">
                <a:latin typeface="Arial" panose="020B0604020202020204" pitchFamily="34" charset="0"/>
                <a:cs typeface="Arial" panose="020B0604020202020204" pitchFamily="34" charset="0"/>
              </a:rPr>
              <a:t>to obtain</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1363C88-99B4-4AB6-B004-7CF76E08BEBF}"/>
                  </a:ext>
                </a:extLst>
              </p:cNvPr>
              <p:cNvSpPr txBox="1"/>
              <p:nvPr/>
            </p:nvSpPr>
            <p:spPr>
              <a:xfrm>
                <a:off x="2540030" y="1465018"/>
                <a:ext cx="1557798" cy="65447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latin typeface="Cambria Math" panose="02040503050406030204" pitchFamily="18" charset="0"/>
                        </a:rPr>
                        <m:t>ln</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f</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i</m:t>
                                      </m:r>
                                    </m:sub>
                                  </m:sSub>
                                </m:den>
                              </m:f>
                            </m:e>
                          </m:d>
                        </m:e>
                        <m:sup>
                          <m:r>
                            <a:rPr lang="en-US" b="0" i="1" smtClean="0">
                              <a:latin typeface="Cambria Math" panose="02040503050406030204" pitchFamily="18" charset="0"/>
                            </a:rPr>
                            <m:t>𝑐</m:t>
                          </m:r>
                        </m:sup>
                      </m:sSup>
                      <m:r>
                        <a:rPr lang="en-US" b="0" i="1" smtClean="0">
                          <a:latin typeface="Cambria Math" panose="02040503050406030204" pitchFamily="18" charset="0"/>
                        </a:rPr>
                        <m:t>=</m:t>
                      </m:r>
                      <m:r>
                        <m:rPr>
                          <m:sty m:val="p"/>
                        </m:rPr>
                        <a:rPr lang="en-US" b="0" i="0" smtClean="0">
                          <a:latin typeface="Cambria Math" panose="02040503050406030204" pitchFamily="18" charset="0"/>
                        </a:rPr>
                        <m:t>ln</m:t>
                      </m:r>
                      <m:f>
                        <m:fPr>
                          <m:ctrlPr>
                            <a:rPr lang="en-US" i="1">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i</m:t>
                              </m:r>
                            </m:sub>
                          </m:sSub>
                        </m:num>
                        <m:den>
                          <m:sSub>
                            <m:sSubPr>
                              <m:ctrlPr>
                                <a:rPr lang="en-US" i="1">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f</m:t>
                              </m:r>
                            </m:sub>
                          </m:sSub>
                        </m:den>
                      </m:f>
                    </m:oMath>
                  </m:oMathPara>
                </a14:m>
                <a:endParaRPr lang="en-US" dirty="0"/>
              </a:p>
            </p:txBody>
          </p:sp>
        </mc:Choice>
        <mc:Fallback xmlns="">
          <p:sp>
            <p:nvSpPr>
              <p:cNvPr id="5" name="TextBox 4">
                <a:extLst>
                  <a:ext uri="{FF2B5EF4-FFF2-40B4-BE49-F238E27FC236}">
                    <a16:creationId xmlns:a16="http://schemas.microsoft.com/office/drawing/2014/main" id="{81363C88-99B4-4AB6-B004-7CF76E08BEBF}"/>
                  </a:ext>
                </a:extLst>
              </p:cNvPr>
              <p:cNvSpPr txBox="1">
                <a:spLocks noRot="1" noChangeAspect="1" noMove="1" noResize="1" noEditPoints="1" noAdjustHandles="1" noChangeArrowheads="1" noChangeShapeType="1" noTextEdit="1"/>
              </p:cNvSpPr>
              <p:nvPr/>
            </p:nvSpPr>
            <p:spPr>
              <a:xfrm>
                <a:off x="2540030" y="1465018"/>
                <a:ext cx="1557798" cy="654475"/>
              </a:xfrm>
              <a:prstGeom prst="rect">
                <a:avLst/>
              </a:prstGeom>
              <a:blipFill>
                <a:blip r:embed="rId4"/>
                <a:stretch>
                  <a:fillRect/>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5EAC129F-8CAE-431D-8149-1F7CC0A4B580}"/>
              </a:ext>
            </a:extLst>
          </p:cNvPr>
          <p:cNvSpPr/>
          <p:nvPr/>
        </p:nvSpPr>
        <p:spPr>
          <a:xfrm>
            <a:off x="427034" y="2056747"/>
            <a:ext cx="8494143"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This relation implies that (</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r>
              <a:rPr lang="en-US" i="1" baseline="30000" dirty="0">
                <a:latin typeface="Arial" panose="020B0604020202020204" pitchFamily="34" charset="0"/>
                <a:cs typeface="Arial" panose="020B0604020202020204" pitchFamily="34" charset="0"/>
              </a:rPr>
              <a:t>c</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V</a:t>
            </a:r>
            <a:r>
              <a:rPr lang="en-US" baseline="-25000" dirty="0">
                <a:latin typeface="Arial" panose="020B0604020202020204" pitchFamily="34" charset="0"/>
                <a:cs typeface="Arial" panose="020B0604020202020204" pitchFamily="34" charset="0"/>
              </a:rPr>
              <a:t>i </a:t>
            </a:r>
            <a:r>
              <a:rPr lang="en-US"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 and, upon rearrangement,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1E01C97-A442-41F7-B498-2D3F60885F2A}"/>
                  </a:ext>
                </a:extLst>
              </p:cNvPr>
              <p:cNvSpPr txBox="1"/>
              <p:nvPr/>
            </p:nvSpPr>
            <p:spPr>
              <a:xfrm>
                <a:off x="847045" y="2233758"/>
                <a:ext cx="1491114" cy="6882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𝑇</m:t>
                          </m:r>
                        </m:e>
                        <m:sub>
                          <m:r>
                            <m:rPr>
                              <m:sty m:val="p"/>
                            </m:rPr>
                            <a:rPr lang="en-US">
                              <a:latin typeface="Cambria Math" panose="02040503050406030204" pitchFamily="18" charset="0"/>
                            </a:rPr>
                            <m:t>f</m:t>
                          </m:r>
                        </m:sub>
                      </m:sSub>
                      <m:r>
                        <a:rPr lang="en-US" b="0" i="0"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𝑇</m:t>
                          </m:r>
                        </m:e>
                        <m:sub>
                          <m:r>
                            <m:rPr>
                              <m:sty m:val="p"/>
                            </m:rPr>
                            <a:rPr lang="en-US" b="0" i="0" smtClean="0">
                              <a:latin typeface="Cambria Math" panose="02040503050406030204" pitchFamily="18" charset="0"/>
                            </a:rPr>
                            <m:t>i</m:t>
                          </m:r>
                        </m:sub>
                      </m:sSub>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m:rPr>
                                          <m:sty m:val="p"/>
                                        </m:rPr>
                                        <a:rPr lang="en-US">
                                          <a:latin typeface="Cambria Math" panose="02040503050406030204" pitchFamily="18" charset="0"/>
                                        </a:rPr>
                                        <m:t>i</m:t>
                                      </m:r>
                                    </m:sub>
                                  </m:sSub>
                                </m:num>
                                <m:den>
                                  <m:sSub>
                                    <m:sSubPr>
                                      <m:ctrlPr>
                                        <a:rPr lang="en-US" i="1">
                                          <a:latin typeface="Cambria Math" panose="02040503050406030204" pitchFamily="18" charset="0"/>
                                        </a:rPr>
                                      </m:ctrlPr>
                                    </m:sSubPr>
                                    <m:e>
                                      <m:r>
                                        <a:rPr lang="en-US" i="1">
                                          <a:latin typeface="Cambria Math" panose="02040503050406030204" pitchFamily="18" charset="0"/>
                                        </a:rPr>
                                        <m:t>𝑉</m:t>
                                      </m:r>
                                    </m:e>
                                    <m:sub>
                                      <m:r>
                                        <m:rPr>
                                          <m:sty m:val="p"/>
                                        </m:rPr>
                                        <a:rPr lang="en-US">
                                          <a:latin typeface="Cambria Math" panose="02040503050406030204" pitchFamily="18" charset="0"/>
                                        </a:rPr>
                                        <m:t>f</m:t>
                                      </m:r>
                                    </m:sub>
                                  </m:sSub>
                                </m:den>
                              </m:f>
                            </m:e>
                          </m:d>
                        </m:e>
                        <m:sup>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𝑐</m:t>
                          </m:r>
                        </m:sup>
                      </m:sSup>
                    </m:oMath>
                  </m:oMathPara>
                </a14:m>
                <a:endParaRPr lang="en-US" dirty="0"/>
              </a:p>
            </p:txBody>
          </p:sp>
        </mc:Choice>
        <mc:Fallback xmlns="">
          <p:sp>
            <p:nvSpPr>
              <p:cNvPr id="7" name="TextBox 6">
                <a:extLst>
                  <a:ext uri="{FF2B5EF4-FFF2-40B4-BE49-F238E27FC236}">
                    <a16:creationId xmlns:a16="http://schemas.microsoft.com/office/drawing/2014/main" id="{91E01C97-A442-41F7-B498-2D3F60885F2A}"/>
                  </a:ext>
                </a:extLst>
              </p:cNvPr>
              <p:cNvSpPr txBox="1">
                <a:spLocks noRot="1" noChangeAspect="1" noMove="1" noResize="1" noEditPoints="1" noAdjustHandles="1" noChangeArrowheads="1" noChangeShapeType="1" noTextEdit="1"/>
              </p:cNvSpPr>
              <p:nvPr/>
            </p:nvSpPr>
            <p:spPr>
              <a:xfrm>
                <a:off x="847045" y="2233758"/>
                <a:ext cx="1491114" cy="688202"/>
              </a:xfrm>
              <a:prstGeom prst="rect">
                <a:avLst/>
              </a:prstGeom>
              <a:blipFill>
                <a:blip r:embed="rId5"/>
                <a:stretch>
                  <a:fillRect b="-885"/>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E76F6C72-898E-4A9A-9830-D966251ED817}"/>
              </a:ext>
            </a:extLst>
          </p:cNvPr>
          <p:cNvSpPr/>
          <p:nvPr/>
        </p:nvSpPr>
        <p:spPr>
          <a:xfrm>
            <a:off x="2937801" y="2393193"/>
            <a:ext cx="1818639" cy="369332"/>
          </a:xfrm>
          <a:prstGeom prst="rect">
            <a:avLst/>
          </a:prstGeom>
        </p:spPr>
        <p:txBody>
          <a:bodyPr wrap="none">
            <a:spAutoFit/>
          </a:bodyPr>
          <a:lstStyle/>
          <a:p>
            <a:r>
              <a:rPr lang="en-US" dirty="0">
                <a:latin typeface="MinionPro-It"/>
              </a:rPr>
              <a:t>Where</a:t>
            </a:r>
            <a:r>
              <a:rPr lang="en-US" i="1" dirty="0">
                <a:latin typeface="MinionPro-It"/>
              </a:rPr>
              <a:t> c = </a:t>
            </a:r>
            <a:r>
              <a:rPr lang="en-US" i="1" dirty="0" err="1">
                <a:latin typeface="MinionPro-It"/>
              </a:rPr>
              <a:t>C</a:t>
            </a:r>
            <a:r>
              <a:rPr lang="en-US" i="1" baseline="-25000" dirty="0" err="1">
                <a:latin typeface="MinionPro-It"/>
              </a:rPr>
              <a:t>V,m</a:t>
            </a:r>
            <a:r>
              <a:rPr lang="en-US" i="1" dirty="0">
                <a:latin typeface="MinionPro-It"/>
              </a:rPr>
              <a:t> </a:t>
            </a:r>
            <a:r>
              <a:rPr lang="en-US" dirty="0">
                <a:latin typeface="MinionPro-Regular"/>
              </a:rPr>
              <a:t>/</a:t>
            </a:r>
            <a:r>
              <a:rPr lang="en-US" i="1" dirty="0">
                <a:latin typeface="MinionPro-It"/>
              </a:rPr>
              <a:t>R</a:t>
            </a:r>
            <a:endParaRPr lang="en-US" dirty="0"/>
          </a:p>
        </p:txBody>
      </p:sp>
      <p:sp>
        <p:nvSpPr>
          <p:cNvPr id="9" name="Rectangle 8">
            <a:extLst>
              <a:ext uri="{FF2B5EF4-FFF2-40B4-BE49-F238E27FC236}">
                <a16:creationId xmlns:a16="http://schemas.microsoft.com/office/drawing/2014/main" id="{8B534A17-9F4D-4EEF-845A-FA4AA0DB9A49}"/>
              </a:ext>
            </a:extLst>
          </p:cNvPr>
          <p:cNvSpPr/>
          <p:nvPr/>
        </p:nvSpPr>
        <p:spPr>
          <a:xfrm>
            <a:off x="4885836" y="2393193"/>
            <a:ext cx="6096000" cy="369332"/>
          </a:xfrm>
          <a:prstGeom prst="rect">
            <a:avLst/>
          </a:prstGeom>
        </p:spPr>
        <p:txBody>
          <a:bodyPr>
            <a:spAutoFit/>
          </a:bodyPr>
          <a:lstStyle/>
          <a:p>
            <a:r>
              <a:rPr lang="en-US" b="1" dirty="0">
                <a:latin typeface="Arial" panose="020B0604020202020204" pitchFamily="34" charset="0"/>
                <a:cs typeface="Arial" panose="020B0604020202020204" pitchFamily="34" charset="0"/>
              </a:rPr>
              <a:t>reversible adiabatic expansion of a perfect gas</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19545291-5F4D-41C1-93B4-13BD0015C28A}"/>
                  </a:ext>
                </a:extLst>
              </p:cNvPr>
              <p:cNvSpPr txBox="1"/>
              <p:nvPr/>
            </p:nvSpPr>
            <p:spPr>
              <a:xfrm>
                <a:off x="616524" y="2897726"/>
                <a:ext cx="121514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m:rPr>
                              <m:sty m:val="p"/>
                            </m:rPr>
                            <a:rPr lang="en-US" b="0" i="0" smtClean="0">
                              <a:latin typeface="Cambria Math" panose="02040503050406030204" pitchFamily="18" charset="0"/>
                            </a:rPr>
                            <m:t>i</m:t>
                          </m:r>
                        </m:sub>
                      </m:sSub>
                      <m:sSubSup>
                        <m:sSubSupPr>
                          <m:ctrlPr>
                            <a:rPr lang="en-US" i="1" smtClean="0">
                              <a:latin typeface="Cambria Math" panose="02040503050406030204" pitchFamily="18" charset="0"/>
                            </a:rPr>
                          </m:ctrlPr>
                        </m:sSubSupPr>
                        <m:e>
                          <m:r>
                            <a:rPr lang="en-US" b="0" i="1" smtClean="0">
                              <a:latin typeface="Cambria Math" panose="02040503050406030204" pitchFamily="18" charset="0"/>
                            </a:rPr>
                            <m:t>𝑇</m:t>
                          </m:r>
                        </m:e>
                        <m:sub>
                          <m:r>
                            <m:rPr>
                              <m:sty m:val="p"/>
                            </m:rPr>
                            <a:rPr lang="en-US" b="0" i="0" smtClean="0">
                              <a:latin typeface="Cambria Math" panose="02040503050406030204" pitchFamily="18" charset="0"/>
                            </a:rPr>
                            <m:t>i</m:t>
                          </m:r>
                        </m:sub>
                        <m:sup>
                          <m:r>
                            <m:rPr>
                              <m:sty m:val="p"/>
                            </m:rPr>
                            <a:rPr lang="en-US" b="0" i="0" smtClean="0">
                              <a:latin typeface="Cambria Math" panose="02040503050406030204" pitchFamily="18" charset="0"/>
                            </a:rPr>
                            <m:t>c</m:t>
                          </m:r>
                        </m:sup>
                      </m:sSubSup>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m:rPr>
                              <m:sty m:val="p"/>
                            </m:rPr>
                            <a:rPr lang="en-US" b="0" i="0" smtClean="0">
                              <a:latin typeface="Cambria Math" panose="02040503050406030204" pitchFamily="18" charset="0"/>
                            </a:rPr>
                            <m:t>f</m:t>
                          </m:r>
                        </m:sub>
                      </m:sSub>
                      <m:sSubSup>
                        <m:sSubSupPr>
                          <m:ctrlPr>
                            <a:rPr lang="en-US" i="1">
                              <a:latin typeface="Cambria Math" panose="02040503050406030204" pitchFamily="18" charset="0"/>
                            </a:rPr>
                          </m:ctrlPr>
                        </m:sSubSupPr>
                        <m:e>
                          <m:r>
                            <a:rPr lang="en-US" i="1">
                              <a:latin typeface="Cambria Math" panose="02040503050406030204" pitchFamily="18" charset="0"/>
                            </a:rPr>
                            <m:t>𝑇</m:t>
                          </m:r>
                        </m:e>
                        <m:sub>
                          <m:r>
                            <m:rPr>
                              <m:sty m:val="p"/>
                            </m:rPr>
                            <a:rPr lang="en-US" b="0" i="0" smtClean="0">
                              <a:latin typeface="Cambria Math" panose="02040503050406030204" pitchFamily="18" charset="0"/>
                            </a:rPr>
                            <m:t>f</m:t>
                          </m:r>
                        </m:sub>
                        <m:sup>
                          <m:r>
                            <m:rPr>
                              <m:sty m:val="p"/>
                            </m:rPr>
                            <a:rPr lang="en-US">
                              <a:latin typeface="Cambria Math" panose="02040503050406030204" pitchFamily="18" charset="0"/>
                            </a:rPr>
                            <m:t>c</m:t>
                          </m:r>
                        </m:sup>
                      </m:sSubSup>
                    </m:oMath>
                  </m:oMathPara>
                </a14:m>
                <a:endParaRPr lang="en-US" dirty="0"/>
              </a:p>
            </p:txBody>
          </p:sp>
        </mc:Choice>
        <mc:Fallback xmlns="">
          <p:sp>
            <p:nvSpPr>
              <p:cNvPr id="11" name="TextBox 10">
                <a:extLst>
                  <a:ext uri="{FF2B5EF4-FFF2-40B4-BE49-F238E27FC236}">
                    <a16:creationId xmlns:a16="http://schemas.microsoft.com/office/drawing/2014/main" id="{19545291-5F4D-41C1-93B4-13BD0015C28A}"/>
                  </a:ext>
                </a:extLst>
              </p:cNvPr>
              <p:cNvSpPr txBox="1">
                <a:spLocks noRot="1" noChangeAspect="1" noMove="1" noResize="1" noEditPoints="1" noAdjustHandles="1" noChangeArrowheads="1" noChangeShapeType="1" noTextEdit="1"/>
              </p:cNvSpPr>
              <p:nvPr/>
            </p:nvSpPr>
            <p:spPr>
              <a:xfrm>
                <a:off x="616524" y="2897726"/>
                <a:ext cx="1215141" cy="276999"/>
              </a:xfrm>
              <a:prstGeom prst="rect">
                <a:avLst/>
              </a:prstGeom>
              <a:blipFill>
                <a:blip r:embed="rId6"/>
                <a:stretch>
                  <a:fillRect l="-3518" r="-1005" b="-23913"/>
                </a:stretch>
              </a:blipFill>
            </p:spPr>
            <p:txBody>
              <a:bodyPr/>
              <a:lstStyle/>
              <a:p>
                <a:r>
                  <a:rPr lang="en-US">
                    <a:noFill/>
                  </a:rPr>
                  <a:t> </a:t>
                </a:r>
              </a:p>
            </p:txBody>
          </p:sp>
        </mc:Fallback>
      </mc:AlternateContent>
      <p:sp>
        <p:nvSpPr>
          <p:cNvPr id="12" name="Rectangle 11">
            <a:extLst>
              <a:ext uri="{FF2B5EF4-FFF2-40B4-BE49-F238E27FC236}">
                <a16:creationId xmlns:a16="http://schemas.microsoft.com/office/drawing/2014/main" id="{283F8234-67B9-4259-9750-56A6498B7835}"/>
              </a:ext>
            </a:extLst>
          </p:cNvPr>
          <p:cNvSpPr/>
          <p:nvPr/>
        </p:nvSpPr>
        <p:spPr>
          <a:xfrm>
            <a:off x="2102651" y="2851559"/>
            <a:ext cx="1818639" cy="369332"/>
          </a:xfrm>
          <a:prstGeom prst="rect">
            <a:avLst/>
          </a:prstGeom>
        </p:spPr>
        <p:txBody>
          <a:bodyPr wrap="none">
            <a:spAutoFit/>
          </a:bodyPr>
          <a:lstStyle/>
          <a:p>
            <a:r>
              <a:rPr lang="en-US" dirty="0">
                <a:latin typeface="MinionPro-It"/>
              </a:rPr>
              <a:t>Where</a:t>
            </a:r>
            <a:r>
              <a:rPr lang="en-US" i="1" dirty="0">
                <a:latin typeface="MinionPro-It"/>
              </a:rPr>
              <a:t> c = </a:t>
            </a:r>
            <a:r>
              <a:rPr lang="en-US" i="1" dirty="0" err="1">
                <a:latin typeface="MinionPro-It"/>
              </a:rPr>
              <a:t>C</a:t>
            </a:r>
            <a:r>
              <a:rPr lang="en-US" i="1" baseline="-25000" dirty="0" err="1">
                <a:latin typeface="MinionPro-It"/>
              </a:rPr>
              <a:t>V,m</a:t>
            </a:r>
            <a:r>
              <a:rPr lang="en-US" i="1" dirty="0">
                <a:latin typeface="MinionPro-It"/>
              </a:rPr>
              <a:t> </a:t>
            </a:r>
            <a:r>
              <a:rPr lang="en-US" dirty="0">
                <a:latin typeface="MinionPro-Regular"/>
              </a:rPr>
              <a:t>/</a:t>
            </a:r>
            <a:r>
              <a:rPr lang="en-US" i="1" dirty="0">
                <a:latin typeface="MinionPro-It"/>
              </a:rPr>
              <a:t>R</a:t>
            </a:r>
            <a:endParaRPr lang="en-US" dirty="0"/>
          </a:p>
        </p:txBody>
      </p:sp>
      <p:sp>
        <p:nvSpPr>
          <p:cNvPr id="13" name="Rectangle 12">
            <a:extLst>
              <a:ext uri="{FF2B5EF4-FFF2-40B4-BE49-F238E27FC236}">
                <a16:creationId xmlns:a16="http://schemas.microsoft.com/office/drawing/2014/main" id="{D82210F7-5230-4F36-BEC0-2FBD2006A4CA}"/>
              </a:ext>
            </a:extLst>
          </p:cNvPr>
          <p:cNvSpPr/>
          <p:nvPr/>
        </p:nvSpPr>
        <p:spPr>
          <a:xfrm>
            <a:off x="4206653" y="2851559"/>
            <a:ext cx="6096000" cy="369332"/>
          </a:xfrm>
          <a:prstGeom prst="rect">
            <a:avLst/>
          </a:prstGeom>
        </p:spPr>
        <p:txBody>
          <a:bodyPr>
            <a:spAutoFit/>
          </a:bodyPr>
          <a:lstStyle/>
          <a:p>
            <a:r>
              <a:rPr lang="en-US" b="1" dirty="0">
                <a:latin typeface="Arial" panose="020B0604020202020204" pitchFamily="34" charset="0"/>
                <a:cs typeface="Arial" panose="020B0604020202020204" pitchFamily="34" charset="0"/>
              </a:rPr>
              <a:t>reversible adiabatic expansion of a perfect gas</a:t>
            </a:r>
          </a:p>
        </p:txBody>
      </p:sp>
      <p:sp>
        <p:nvSpPr>
          <p:cNvPr id="14" name="Rectangle 13">
            <a:extLst>
              <a:ext uri="{FF2B5EF4-FFF2-40B4-BE49-F238E27FC236}">
                <a16:creationId xmlns:a16="http://schemas.microsoft.com/office/drawing/2014/main" id="{DD1C5218-B78D-49D3-91C4-90CD59F1C47E}"/>
              </a:ext>
            </a:extLst>
          </p:cNvPr>
          <p:cNvSpPr/>
          <p:nvPr/>
        </p:nvSpPr>
        <p:spPr>
          <a:xfrm>
            <a:off x="110588" y="2851559"/>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Or</a:t>
            </a:r>
            <a:endParaRPr lang="en-US" dirty="0"/>
          </a:p>
        </p:txBody>
      </p:sp>
      <p:sp>
        <p:nvSpPr>
          <p:cNvPr id="15" name="Rectangle 14">
            <a:extLst>
              <a:ext uri="{FF2B5EF4-FFF2-40B4-BE49-F238E27FC236}">
                <a16:creationId xmlns:a16="http://schemas.microsoft.com/office/drawing/2014/main" id="{DC3C22D9-C8B3-48D6-90E2-445D329C3D8A}"/>
              </a:ext>
            </a:extLst>
          </p:cNvPr>
          <p:cNvSpPr/>
          <p:nvPr/>
        </p:nvSpPr>
        <p:spPr>
          <a:xfrm>
            <a:off x="370565" y="3626092"/>
            <a:ext cx="11518420" cy="923330"/>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Example: </a:t>
            </a:r>
            <a:r>
              <a:rPr lang="en-US" dirty="0">
                <a:latin typeface="Arial" panose="020B0604020202020204" pitchFamily="34" charset="0"/>
                <a:cs typeface="Arial" panose="020B0604020202020204" pitchFamily="34" charset="0"/>
              </a:rPr>
              <a:t>0.020 mol of </a:t>
            </a:r>
            <a:r>
              <a:rPr lang="en-US" dirty="0" err="1">
                <a:latin typeface="Arial" panose="020B0604020202020204" pitchFamily="34" charset="0"/>
                <a:cs typeface="Arial" panose="020B0604020202020204" pitchFamily="34" charset="0"/>
              </a:rPr>
              <a:t>Ar</a:t>
            </a:r>
            <a:r>
              <a:rPr lang="en-US" dirty="0">
                <a:latin typeface="Arial" panose="020B0604020202020204" pitchFamily="34" charset="0"/>
                <a:cs typeface="Arial" panose="020B0604020202020204" pitchFamily="34" charset="0"/>
              </a:rPr>
              <a:t> undergoes an adiabatic, reversible expansion from an initial temperature of 25 °C, from 0.50 dm</a:t>
            </a:r>
            <a:r>
              <a:rPr lang="en-US" baseline="30000"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to 1.00 dm</a:t>
            </a:r>
            <a:r>
              <a:rPr lang="en-US" baseline="30000"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The molar heat capacity of argon at constant volume is 12.47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Calculate the final temperature and the adiabatic work of this sample.</a:t>
            </a:r>
          </a:p>
        </p:txBody>
      </p:sp>
      <p:sp>
        <p:nvSpPr>
          <p:cNvPr id="16" name="Rectangle 15">
            <a:extLst>
              <a:ext uri="{FF2B5EF4-FFF2-40B4-BE49-F238E27FC236}">
                <a16:creationId xmlns:a16="http://schemas.microsoft.com/office/drawing/2014/main" id="{85131043-F5F8-46A0-8DED-7C50F494F1FC}"/>
              </a:ext>
            </a:extLst>
          </p:cNvPr>
          <p:cNvSpPr/>
          <p:nvPr/>
        </p:nvSpPr>
        <p:spPr>
          <a:xfrm>
            <a:off x="370565" y="4572409"/>
            <a:ext cx="1249060" cy="369332"/>
          </a:xfrm>
          <a:prstGeom prst="rect">
            <a:avLst/>
          </a:prstGeom>
        </p:spPr>
        <p:txBody>
          <a:bodyPr wrap="none">
            <a:spAutoFit/>
          </a:bodyPr>
          <a:lstStyle/>
          <a:p>
            <a:r>
              <a:rPr lang="en-US" b="1" dirty="0">
                <a:latin typeface="Arial" panose="020B0604020202020204" pitchFamily="34" charset="0"/>
                <a:cs typeface="Arial" panose="020B0604020202020204" pitchFamily="34" charset="0"/>
              </a:rPr>
              <a:t>Solution: </a:t>
            </a:r>
            <a:endParaRPr lang="en-US" dirty="0"/>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87A13ABE-D542-44A4-912B-8E324B68C6A6}"/>
                  </a:ext>
                </a:extLst>
              </p:cNvPr>
              <p:cNvSpPr txBox="1"/>
              <p:nvPr/>
            </p:nvSpPr>
            <p:spPr>
              <a:xfrm>
                <a:off x="1311781" y="4710909"/>
                <a:ext cx="1491114" cy="6882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𝑇</m:t>
                          </m:r>
                        </m:e>
                        <m:sub>
                          <m:r>
                            <m:rPr>
                              <m:sty m:val="p"/>
                            </m:rPr>
                            <a:rPr lang="en-US">
                              <a:latin typeface="Cambria Math" panose="02040503050406030204" pitchFamily="18" charset="0"/>
                            </a:rPr>
                            <m:t>f</m:t>
                          </m:r>
                        </m:sub>
                      </m:sSub>
                      <m:r>
                        <a:rPr lang="en-US" b="0" i="0"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𝑇</m:t>
                          </m:r>
                        </m:e>
                        <m:sub>
                          <m:r>
                            <m:rPr>
                              <m:sty m:val="p"/>
                            </m:rPr>
                            <a:rPr lang="en-US" b="0" i="0" smtClean="0">
                              <a:latin typeface="Cambria Math" panose="02040503050406030204" pitchFamily="18" charset="0"/>
                            </a:rPr>
                            <m:t>i</m:t>
                          </m:r>
                        </m:sub>
                      </m:sSub>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m:rPr>
                                          <m:sty m:val="p"/>
                                        </m:rPr>
                                        <a:rPr lang="en-US">
                                          <a:latin typeface="Cambria Math" panose="02040503050406030204" pitchFamily="18" charset="0"/>
                                        </a:rPr>
                                        <m:t>i</m:t>
                                      </m:r>
                                    </m:sub>
                                  </m:sSub>
                                </m:num>
                                <m:den>
                                  <m:sSub>
                                    <m:sSubPr>
                                      <m:ctrlPr>
                                        <a:rPr lang="en-US" i="1">
                                          <a:latin typeface="Cambria Math" panose="02040503050406030204" pitchFamily="18" charset="0"/>
                                        </a:rPr>
                                      </m:ctrlPr>
                                    </m:sSubPr>
                                    <m:e>
                                      <m:r>
                                        <a:rPr lang="en-US" i="1">
                                          <a:latin typeface="Cambria Math" panose="02040503050406030204" pitchFamily="18" charset="0"/>
                                        </a:rPr>
                                        <m:t>𝑉</m:t>
                                      </m:r>
                                    </m:e>
                                    <m:sub>
                                      <m:r>
                                        <m:rPr>
                                          <m:sty m:val="p"/>
                                        </m:rPr>
                                        <a:rPr lang="en-US">
                                          <a:latin typeface="Cambria Math" panose="02040503050406030204" pitchFamily="18" charset="0"/>
                                        </a:rPr>
                                        <m:t>f</m:t>
                                      </m:r>
                                    </m:sub>
                                  </m:sSub>
                                </m:den>
                              </m:f>
                            </m:e>
                          </m:d>
                        </m:e>
                        <m:sup>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𝑐</m:t>
                          </m:r>
                        </m:sup>
                      </m:sSup>
                    </m:oMath>
                  </m:oMathPara>
                </a14:m>
                <a:endParaRPr lang="en-US" dirty="0"/>
              </a:p>
            </p:txBody>
          </p:sp>
        </mc:Choice>
        <mc:Fallback xmlns="">
          <p:sp>
            <p:nvSpPr>
              <p:cNvPr id="17" name="TextBox 16">
                <a:extLst>
                  <a:ext uri="{FF2B5EF4-FFF2-40B4-BE49-F238E27FC236}">
                    <a16:creationId xmlns:a16="http://schemas.microsoft.com/office/drawing/2014/main" id="{87A13ABE-D542-44A4-912B-8E324B68C6A6}"/>
                  </a:ext>
                </a:extLst>
              </p:cNvPr>
              <p:cNvSpPr txBox="1">
                <a:spLocks noRot="1" noChangeAspect="1" noMove="1" noResize="1" noEditPoints="1" noAdjustHandles="1" noChangeArrowheads="1" noChangeShapeType="1" noTextEdit="1"/>
              </p:cNvSpPr>
              <p:nvPr/>
            </p:nvSpPr>
            <p:spPr>
              <a:xfrm>
                <a:off x="1311781" y="4710909"/>
                <a:ext cx="1491114" cy="688202"/>
              </a:xfrm>
              <a:prstGeom prst="rect">
                <a:avLst/>
              </a:prstGeom>
              <a:blipFill>
                <a:blip r:embed="rId7"/>
                <a:stretch>
                  <a:fillRect/>
                </a:stretch>
              </a:blipFill>
            </p:spPr>
            <p:txBody>
              <a:bodyPr/>
              <a:lstStyle/>
              <a:p>
                <a:r>
                  <a:rPr lang="en-US">
                    <a:noFill/>
                  </a:rPr>
                  <a:t> </a:t>
                </a:r>
              </a:p>
            </p:txBody>
          </p:sp>
        </mc:Fallback>
      </mc:AlternateContent>
      <p:sp>
        <p:nvSpPr>
          <p:cNvPr id="18" name="Rectangle 17">
            <a:extLst>
              <a:ext uri="{FF2B5EF4-FFF2-40B4-BE49-F238E27FC236}">
                <a16:creationId xmlns:a16="http://schemas.microsoft.com/office/drawing/2014/main" id="{F7F7F49C-E402-4B2A-8079-39E1D5CEEE0D}"/>
              </a:ext>
            </a:extLst>
          </p:cNvPr>
          <p:cNvSpPr/>
          <p:nvPr/>
        </p:nvSpPr>
        <p:spPr>
          <a:xfrm>
            <a:off x="3232954" y="4941741"/>
            <a:ext cx="5801909" cy="369332"/>
          </a:xfrm>
          <a:prstGeom prst="rect">
            <a:avLst/>
          </a:prstGeom>
        </p:spPr>
        <p:txBody>
          <a:bodyPr wrap="none">
            <a:spAutoFit/>
          </a:bodyPr>
          <a:lstStyle/>
          <a:p>
            <a:r>
              <a:rPr lang="en-US" i="1" dirty="0">
                <a:latin typeface="Arial" panose="020B0604020202020204" pitchFamily="34" charset="0"/>
                <a:cs typeface="Arial" panose="020B0604020202020204" pitchFamily="34" charset="0"/>
              </a:rPr>
              <a:t>c =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V,m</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R = </a:t>
            </a:r>
            <a:r>
              <a:rPr lang="en-US" dirty="0">
                <a:latin typeface="Arial" panose="020B0604020202020204" pitchFamily="34" charset="0"/>
                <a:cs typeface="Arial" panose="020B0604020202020204" pitchFamily="34" charset="0"/>
              </a:rPr>
              <a:t>12.47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 </a:t>
            </a:r>
            <a:r>
              <a:rPr lang="en-US" i="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8.314</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 </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1.5 </a:t>
            </a: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5441BCD0-639F-4B34-ADC2-62D1A873F97C}"/>
                  </a:ext>
                </a:extLst>
              </p:cNvPr>
              <p:cNvSpPr txBox="1"/>
              <p:nvPr/>
            </p:nvSpPr>
            <p:spPr>
              <a:xfrm>
                <a:off x="1243168" y="5312851"/>
                <a:ext cx="3968843" cy="6882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𝑇</m:t>
                          </m:r>
                        </m:e>
                        <m:sub>
                          <m:r>
                            <m:rPr>
                              <m:sty m:val="p"/>
                            </m:rPr>
                            <a:rPr lang="en-US">
                              <a:latin typeface="Cambria Math" panose="02040503050406030204" pitchFamily="18" charset="0"/>
                            </a:rPr>
                            <m:t>f</m:t>
                          </m:r>
                        </m:sub>
                      </m:sSub>
                      <m:r>
                        <a:rPr lang="en-US" b="0" i="0" smtClean="0">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m:t>
                          </m:r>
                          <m:r>
                            <a:rPr lang="en-US" b="0" i="1" smtClean="0">
                              <a:latin typeface="Cambria Math" panose="02040503050406030204" pitchFamily="18" charset="0"/>
                            </a:rPr>
                            <m:t>298</m:t>
                          </m:r>
                          <m:r>
                            <a:rPr lang="en-US" b="0" i="1" smtClean="0">
                              <a:latin typeface="Cambria Math" panose="02040503050406030204" pitchFamily="18" charset="0"/>
                            </a:rPr>
                            <m:t> </m:t>
                          </m:r>
                          <m:r>
                            <m:rPr>
                              <m:sty m:val="p"/>
                            </m:rPr>
                            <a:rPr lang="en-US" b="0" i="0" smtClean="0">
                              <a:latin typeface="Cambria Math" panose="02040503050406030204" pitchFamily="18" charset="0"/>
                            </a:rPr>
                            <m:t>K</m:t>
                          </m:r>
                          <m:r>
                            <a:rPr lang="en-US" b="0" i="1" smtClean="0">
                              <a:latin typeface="Cambria Math" panose="02040503050406030204" pitchFamily="18" charset="0"/>
                            </a:rPr>
                            <m:t>)</m:t>
                          </m:r>
                        </m:e>
                        <m:sub/>
                      </m:sSub>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f>
                                <m:fPr>
                                  <m:ctrlPr>
                                    <a:rPr lang="en-US" i="1">
                                      <a:latin typeface="Cambria Math" panose="02040503050406030204" pitchFamily="18" charset="0"/>
                                    </a:rPr>
                                  </m:ctrlPr>
                                </m:fPr>
                                <m:num>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 </m:t>
                                  </m:r>
                                  <m:r>
                                    <m:rPr>
                                      <m:sty m:val="p"/>
                                    </m:rPr>
                                    <a:rPr lang="en-US" b="0" i="0" smtClean="0">
                                      <a:latin typeface="Cambria Math" panose="02040503050406030204" pitchFamily="18" charset="0"/>
                                    </a:rPr>
                                    <m:t>dm</m:t>
                                  </m:r>
                                  <m:r>
                                    <a:rPr lang="en-US" b="0" i="0" baseline="30000" smtClean="0">
                                      <a:latin typeface="Cambria Math" panose="02040503050406030204" pitchFamily="18" charset="0"/>
                                    </a:rPr>
                                    <m:t>3</m:t>
                                  </m:r>
                                </m:num>
                                <m:den>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00</m:t>
                                  </m:r>
                                  <m:r>
                                    <a:rPr lang="en-US" b="0" i="1" smtClean="0">
                                      <a:latin typeface="Cambria Math" panose="02040503050406030204" pitchFamily="18" charset="0"/>
                                    </a:rPr>
                                    <m:t> </m:t>
                                  </m:r>
                                  <m:r>
                                    <m:rPr>
                                      <m:sty m:val="p"/>
                                    </m:rPr>
                                    <a:rPr lang="en-US" b="0" i="0" smtClean="0">
                                      <a:latin typeface="Cambria Math" panose="02040503050406030204" pitchFamily="18" charset="0"/>
                                    </a:rPr>
                                    <m:t>dm</m:t>
                                  </m:r>
                                  <m:r>
                                    <a:rPr lang="en-US" b="0" i="0" baseline="30000" smtClean="0">
                                      <a:latin typeface="Cambria Math" panose="02040503050406030204" pitchFamily="18" charset="0"/>
                                    </a:rPr>
                                    <m:t>3</m:t>
                                  </m:r>
                                </m:den>
                              </m:f>
                            </m:e>
                          </m:d>
                        </m:e>
                        <m:sup>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5</m:t>
                          </m:r>
                        </m:sup>
                      </m:sSup>
                      <m:r>
                        <a:rPr lang="en-US" b="0" i="1" smtClean="0">
                          <a:latin typeface="Cambria Math" panose="02040503050406030204" pitchFamily="18" charset="0"/>
                        </a:rPr>
                        <m:t>=</m:t>
                      </m:r>
                      <m:r>
                        <a:rPr lang="en-US" b="0" i="1" smtClean="0">
                          <a:latin typeface="Cambria Math" panose="02040503050406030204" pitchFamily="18" charset="0"/>
                        </a:rPr>
                        <m:t>188</m:t>
                      </m:r>
                      <m:r>
                        <a:rPr lang="en-US" b="0" i="1" smtClean="0">
                          <a:latin typeface="Cambria Math" panose="02040503050406030204" pitchFamily="18" charset="0"/>
                        </a:rPr>
                        <m:t> </m:t>
                      </m:r>
                      <m:r>
                        <m:rPr>
                          <m:sty m:val="p"/>
                        </m:rPr>
                        <a:rPr lang="en-US" b="0" i="0" smtClean="0">
                          <a:latin typeface="Cambria Math" panose="02040503050406030204" pitchFamily="18" charset="0"/>
                        </a:rPr>
                        <m:t>K</m:t>
                      </m:r>
                    </m:oMath>
                  </m:oMathPara>
                </a14:m>
                <a:endParaRPr lang="en-US" dirty="0"/>
              </a:p>
            </p:txBody>
          </p:sp>
        </mc:Choice>
        <mc:Fallback xmlns="">
          <p:sp>
            <p:nvSpPr>
              <p:cNvPr id="20" name="TextBox 19">
                <a:extLst>
                  <a:ext uri="{FF2B5EF4-FFF2-40B4-BE49-F238E27FC236}">
                    <a16:creationId xmlns:a16="http://schemas.microsoft.com/office/drawing/2014/main" id="{5441BCD0-639F-4B34-ADC2-62D1A873F97C}"/>
                  </a:ext>
                </a:extLst>
              </p:cNvPr>
              <p:cNvSpPr txBox="1">
                <a:spLocks noRot="1" noChangeAspect="1" noMove="1" noResize="1" noEditPoints="1" noAdjustHandles="1" noChangeArrowheads="1" noChangeShapeType="1" noTextEdit="1"/>
              </p:cNvSpPr>
              <p:nvPr/>
            </p:nvSpPr>
            <p:spPr>
              <a:xfrm>
                <a:off x="1243168" y="5312851"/>
                <a:ext cx="3968843" cy="688202"/>
              </a:xfrm>
              <a:prstGeom prst="rect">
                <a:avLst/>
              </a:prstGeom>
              <a:blipFill>
                <a:blip r:embed="rId8"/>
                <a:stretch>
                  <a:fillRect b="-893"/>
                </a:stretch>
              </a:blipFill>
            </p:spPr>
            <p:txBody>
              <a:bodyPr/>
              <a:lstStyle/>
              <a:p>
                <a:r>
                  <a:rPr lang="en-US">
                    <a:noFill/>
                  </a:rPr>
                  <a:t> </a:t>
                </a:r>
              </a:p>
            </p:txBody>
          </p:sp>
        </mc:Fallback>
      </mc:AlternateContent>
      <p:sp>
        <p:nvSpPr>
          <p:cNvPr id="21" name="Rectangle 20">
            <a:extLst>
              <a:ext uri="{FF2B5EF4-FFF2-40B4-BE49-F238E27FC236}">
                <a16:creationId xmlns:a16="http://schemas.microsoft.com/office/drawing/2014/main" id="{513DE410-0E75-44C5-B116-0EF031D4F4F1}"/>
              </a:ext>
            </a:extLst>
          </p:cNvPr>
          <p:cNvSpPr/>
          <p:nvPr/>
        </p:nvSpPr>
        <p:spPr>
          <a:xfrm>
            <a:off x="1049791" y="6105393"/>
            <a:ext cx="2688557" cy="369332"/>
          </a:xfrm>
          <a:prstGeom prst="rect">
            <a:avLst/>
          </a:prstGeom>
        </p:spPr>
        <p:txBody>
          <a:bodyPr wrap="none">
            <a:spAutoFit/>
          </a:bodyPr>
          <a:lstStyle/>
          <a:p>
            <a:r>
              <a:rPr lang="en-US" i="1" dirty="0">
                <a:latin typeface="Arial" panose="020B0604020202020204" pitchFamily="34" charset="0"/>
                <a:cs typeface="Arial" panose="020B0604020202020204" pitchFamily="34" charset="0"/>
              </a:rPr>
              <a:t>w</a:t>
            </a:r>
            <a:r>
              <a:rPr lang="en-US" baseline="-25000" dirty="0">
                <a:latin typeface="Arial" panose="020B0604020202020204" pitchFamily="34" charset="0"/>
                <a:cs typeface="Arial" panose="020B0604020202020204" pitchFamily="34" charset="0"/>
              </a:rPr>
              <a:t>ad</a:t>
            </a: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C</a:t>
            </a:r>
            <a:r>
              <a:rPr lang="en-US" i="1" baseline="-25000" dirty="0">
                <a:latin typeface="Arial" panose="020B0604020202020204" pitchFamily="34" charset="0"/>
                <a:cs typeface="Arial" panose="020B0604020202020204" pitchFamily="34" charset="0"/>
              </a:rPr>
              <a:t>V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T = n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V,m</a:t>
            </a:r>
            <a:r>
              <a:rPr lang="en-US" i="1"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T </a:t>
            </a:r>
            <a:endParaRPr lang="en-US"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AD80DADF-8377-4039-8509-DFE8A8ED5582}"/>
              </a:ext>
            </a:extLst>
          </p:cNvPr>
          <p:cNvSpPr/>
          <p:nvPr/>
        </p:nvSpPr>
        <p:spPr>
          <a:xfrm>
            <a:off x="3628624" y="6105393"/>
            <a:ext cx="5592108"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 (0.020 mol) x (12.47 J K</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mol</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x (-110 K) = -27 J </a:t>
            </a:r>
          </a:p>
        </p:txBody>
      </p:sp>
    </p:spTree>
    <p:extLst>
      <p:ext uri="{BB962C8B-B14F-4D97-AF65-F5344CB8AC3E}">
        <p14:creationId xmlns:p14="http://schemas.microsoft.com/office/powerpoint/2010/main" val="2483599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1" grpId="0"/>
      <p:bldP spid="12" grpId="0"/>
      <p:bldP spid="13" grpId="0"/>
      <p:bldP spid="14" grpId="0"/>
      <p:bldP spid="15" grpId="0"/>
      <p:bldP spid="16" grpId="0"/>
      <p:bldP spid="17" grpId="0"/>
      <p:bldP spid="18" grpId="0"/>
      <p:bldP spid="20" grpId="0"/>
      <p:bldP spid="21" grpId="0"/>
      <p:bldP spid="2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ED2C0C-B9F1-4593-B1CA-41B4720F66B5}"/>
              </a:ext>
            </a:extLst>
          </p:cNvPr>
          <p:cNvSpPr/>
          <p:nvPr/>
        </p:nvSpPr>
        <p:spPr>
          <a:xfrm>
            <a:off x="277039" y="104318"/>
            <a:ext cx="2661691" cy="369332"/>
          </a:xfrm>
          <a:prstGeom prst="rect">
            <a:avLst/>
          </a:prstGeom>
        </p:spPr>
        <p:txBody>
          <a:bodyPr wrap="square">
            <a:spAutoFit/>
          </a:bodyPr>
          <a:lstStyle/>
          <a:p>
            <a:pPr marL="342900" indent="-342900">
              <a:buFont typeface="Arial" panose="020B0604020202020204" pitchFamily="34" charset="0"/>
              <a:buChar char="•"/>
            </a:pPr>
            <a:r>
              <a:rPr lang="en-US" sz="2400" b="1" dirty="0">
                <a:latin typeface="Arial" panose="020B0604020202020204" pitchFamily="34" charset="0"/>
                <a:cs typeface="Arial" panose="020B0604020202020204" pitchFamily="34" charset="0"/>
              </a:rPr>
              <a:t>The change in pressure</a:t>
            </a:r>
          </a:p>
        </p:txBody>
      </p:sp>
      <p:sp>
        <p:nvSpPr>
          <p:cNvPr id="3" name="Rectangle 2">
            <a:extLst>
              <a:ext uri="{FF2B5EF4-FFF2-40B4-BE49-F238E27FC236}">
                <a16:creationId xmlns:a16="http://schemas.microsoft.com/office/drawing/2014/main" id="{6C241B98-9D95-4763-99B1-A38BA755A6A8}"/>
              </a:ext>
            </a:extLst>
          </p:cNvPr>
          <p:cNvSpPr/>
          <p:nvPr/>
        </p:nvSpPr>
        <p:spPr>
          <a:xfrm>
            <a:off x="277039" y="497453"/>
            <a:ext cx="6096000" cy="369332"/>
          </a:xfrm>
          <a:prstGeom prst="rect">
            <a:avLst/>
          </a:prstGeom>
        </p:spPr>
        <p:txBody>
          <a:bodyPr>
            <a:spAutoFit/>
          </a:bodyPr>
          <a:lstStyle/>
          <a:p>
            <a:r>
              <a:rPr lang="en-US" dirty="0">
                <a:latin typeface="Arial" panose="020B0604020202020204" pitchFamily="34" charset="0"/>
                <a:cs typeface="Arial" panose="020B0604020202020204" pitchFamily="34" charset="0"/>
              </a:rPr>
              <a:t>The perfect gas law </a:t>
            </a:r>
            <a:r>
              <a:rPr lang="en-US" i="1" dirty="0" err="1">
                <a:latin typeface="Arial" panose="020B0604020202020204" pitchFamily="34" charset="0"/>
                <a:cs typeface="Arial" panose="020B0604020202020204" pitchFamily="34" charset="0"/>
              </a:rPr>
              <a:t>pV</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nRT</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can be used to write</a:t>
            </a:r>
          </a:p>
        </p:txBody>
      </p:sp>
      <p:pic>
        <p:nvPicPr>
          <p:cNvPr id="4" name="Picture 3">
            <a:extLst>
              <a:ext uri="{FF2B5EF4-FFF2-40B4-BE49-F238E27FC236}">
                <a16:creationId xmlns:a16="http://schemas.microsoft.com/office/drawing/2014/main" id="{76FAC2B3-5F7E-4324-B4A9-F0D82AB359DB}"/>
              </a:ext>
            </a:extLst>
          </p:cNvPr>
          <p:cNvPicPr>
            <a:picLocks noChangeAspect="1"/>
          </p:cNvPicPr>
          <p:nvPr/>
        </p:nvPicPr>
        <p:blipFill>
          <a:blip r:embed="rId2"/>
          <a:stretch>
            <a:fillRect/>
          </a:stretch>
        </p:blipFill>
        <p:spPr>
          <a:xfrm>
            <a:off x="1828924" y="805629"/>
            <a:ext cx="1219200" cy="708212"/>
          </a:xfrm>
          <a:prstGeom prst="rect">
            <a:avLst/>
          </a:prstGeom>
        </p:spPr>
      </p:pic>
      <p:sp>
        <p:nvSpPr>
          <p:cNvPr id="5" name="Rectangle 4">
            <a:extLst>
              <a:ext uri="{FF2B5EF4-FFF2-40B4-BE49-F238E27FC236}">
                <a16:creationId xmlns:a16="http://schemas.microsoft.com/office/drawing/2014/main" id="{66328AD1-4285-445A-ACC2-82D0CE83C7BC}"/>
              </a:ext>
            </a:extLst>
          </p:cNvPr>
          <p:cNvSpPr/>
          <p:nvPr/>
        </p:nvSpPr>
        <p:spPr>
          <a:xfrm>
            <a:off x="301261" y="1335700"/>
            <a:ext cx="6047553"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However, we found earlier that </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T</a:t>
            </a:r>
            <a:r>
              <a:rPr lang="en-US" baseline="-25000" dirty="0" err="1">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f</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V</a:t>
            </a:r>
            <a:r>
              <a:rPr lang="en-US" baseline="-25000" dirty="0">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r>
              <a:rPr lang="en-US" baseline="30000" dirty="0">
                <a:latin typeface="Arial" panose="020B0604020202020204" pitchFamily="34" charset="0"/>
                <a:cs typeface="Arial" panose="020B0604020202020204" pitchFamily="34" charset="0"/>
              </a:rPr>
              <a:t>1/</a:t>
            </a:r>
            <a:r>
              <a:rPr lang="en-US" i="1" baseline="30000" dirty="0">
                <a:latin typeface="Arial" panose="020B0604020202020204" pitchFamily="34" charset="0"/>
                <a:cs typeface="Arial" panose="020B0604020202020204" pitchFamily="34" charset="0"/>
              </a:rPr>
              <a:t>c</a:t>
            </a:r>
            <a:r>
              <a:rPr lang="en-US" dirty="0">
                <a:latin typeface="Arial" panose="020B0604020202020204" pitchFamily="34" charset="0"/>
                <a:cs typeface="Arial" panose="020B0604020202020204" pitchFamily="34" charset="0"/>
              </a:rPr>
              <a:t>. Therefore,</a:t>
            </a:r>
          </a:p>
        </p:txBody>
      </p:sp>
      <p:pic>
        <p:nvPicPr>
          <p:cNvPr id="6" name="Picture 5">
            <a:extLst>
              <a:ext uri="{FF2B5EF4-FFF2-40B4-BE49-F238E27FC236}">
                <a16:creationId xmlns:a16="http://schemas.microsoft.com/office/drawing/2014/main" id="{FF6F53ED-4ABF-464E-81DD-E3EA51B62916}"/>
              </a:ext>
            </a:extLst>
          </p:cNvPr>
          <p:cNvPicPr>
            <a:picLocks noChangeAspect="1"/>
          </p:cNvPicPr>
          <p:nvPr/>
        </p:nvPicPr>
        <p:blipFill>
          <a:blip r:embed="rId3"/>
          <a:stretch>
            <a:fillRect/>
          </a:stretch>
        </p:blipFill>
        <p:spPr>
          <a:xfrm>
            <a:off x="1998263" y="1672651"/>
            <a:ext cx="3406588" cy="770965"/>
          </a:xfrm>
          <a:prstGeom prst="rect">
            <a:avLst/>
          </a:prstGeom>
        </p:spPr>
      </p:pic>
      <p:sp>
        <p:nvSpPr>
          <p:cNvPr id="7" name="Rectangle 6">
            <a:extLst>
              <a:ext uri="{FF2B5EF4-FFF2-40B4-BE49-F238E27FC236}">
                <a16:creationId xmlns:a16="http://schemas.microsoft.com/office/drawing/2014/main" id="{26A59BF9-12E9-4499-997F-6C20B67725E1}"/>
              </a:ext>
            </a:extLst>
          </p:cNvPr>
          <p:cNvSpPr/>
          <p:nvPr/>
        </p:nvSpPr>
        <p:spPr>
          <a:xfrm>
            <a:off x="301261" y="2326140"/>
            <a:ext cx="4982454"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For a perfect gas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p</a:t>
            </a:r>
            <a:r>
              <a:rPr lang="en-US" baseline="-25000" dirty="0" err="1">
                <a:latin typeface="Arial" panose="020B0604020202020204" pitchFamily="34" charset="0"/>
                <a:cs typeface="Arial" panose="020B0604020202020204" pitchFamily="34" charset="0"/>
              </a:rPr>
              <a:t>,m</a:t>
            </a:r>
            <a:r>
              <a:rPr lang="en-US" baseline="-25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,m</a:t>
            </a:r>
            <a:r>
              <a:rPr lang="en-US" baseline="-25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R</a:t>
            </a:r>
            <a:r>
              <a:rPr lang="en-US" dirty="0">
                <a:latin typeface="Arial" panose="020B0604020202020204" pitchFamily="34" charset="0"/>
                <a:cs typeface="Arial" panose="020B0604020202020204" pitchFamily="34" charset="0"/>
              </a:rPr>
              <a:t>. It follows that</a:t>
            </a:r>
          </a:p>
        </p:txBody>
      </p:sp>
      <p:pic>
        <p:nvPicPr>
          <p:cNvPr id="8" name="Picture 7">
            <a:extLst>
              <a:ext uri="{FF2B5EF4-FFF2-40B4-BE49-F238E27FC236}">
                <a16:creationId xmlns:a16="http://schemas.microsoft.com/office/drawing/2014/main" id="{2B57AEBA-09AF-409B-BAEA-762DFE27E105}"/>
              </a:ext>
            </a:extLst>
          </p:cNvPr>
          <p:cNvPicPr>
            <a:picLocks noChangeAspect="1"/>
          </p:cNvPicPr>
          <p:nvPr/>
        </p:nvPicPr>
        <p:blipFill>
          <a:blip r:embed="rId4"/>
          <a:stretch>
            <a:fillRect/>
          </a:stretch>
        </p:blipFill>
        <p:spPr>
          <a:xfrm>
            <a:off x="2159627" y="2701317"/>
            <a:ext cx="3083859" cy="690282"/>
          </a:xfrm>
          <a:prstGeom prst="rect">
            <a:avLst/>
          </a:prstGeom>
          <a:solidFill>
            <a:schemeClr val="tx1"/>
          </a:solidFill>
        </p:spPr>
      </p:pic>
      <p:sp>
        <p:nvSpPr>
          <p:cNvPr id="9" name="Rectangle 8">
            <a:extLst>
              <a:ext uri="{FF2B5EF4-FFF2-40B4-BE49-F238E27FC236}">
                <a16:creationId xmlns:a16="http://schemas.microsoft.com/office/drawing/2014/main" id="{3C809734-F71C-45FB-AAAA-7D9E8CE7174F}"/>
              </a:ext>
            </a:extLst>
          </p:cNvPr>
          <p:cNvSpPr/>
          <p:nvPr/>
        </p:nvSpPr>
        <p:spPr>
          <a:xfrm>
            <a:off x="349954" y="3315009"/>
            <a:ext cx="2005677"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and therefore that</a:t>
            </a:r>
          </a:p>
        </p:txBody>
      </p:sp>
      <p:pic>
        <p:nvPicPr>
          <p:cNvPr id="10" name="Picture 9">
            <a:extLst>
              <a:ext uri="{FF2B5EF4-FFF2-40B4-BE49-F238E27FC236}">
                <a16:creationId xmlns:a16="http://schemas.microsoft.com/office/drawing/2014/main" id="{19438E00-1865-4211-91BB-95AF133B9C8D}"/>
              </a:ext>
            </a:extLst>
          </p:cNvPr>
          <p:cNvPicPr>
            <a:picLocks noChangeAspect="1"/>
          </p:cNvPicPr>
          <p:nvPr/>
        </p:nvPicPr>
        <p:blipFill>
          <a:blip r:embed="rId5"/>
          <a:stretch>
            <a:fillRect/>
          </a:stretch>
        </p:blipFill>
        <p:spPr>
          <a:xfrm>
            <a:off x="2166244" y="3594130"/>
            <a:ext cx="1326776" cy="663388"/>
          </a:xfrm>
          <a:prstGeom prst="rect">
            <a:avLst/>
          </a:prstGeom>
        </p:spPr>
      </p:pic>
      <p:sp>
        <p:nvSpPr>
          <p:cNvPr id="11" name="Rectangle 10">
            <a:extLst>
              <a:ext uri="{FF2B5EF4-FFF2-40B4-BE49-F238E27FC236}">
                <a16:creationId xmlns:a16="http://schemas.microsoft.com/office/drawing/2014/main" id="{6FEC57DA-7DC4-4F4F-BC53-3BBFEAC9B97E}"/>
              </a:ext>
            </a:extLst>
          </p:cNvPr>
          <p:cNvSpPr/>
          <p:nvPr/>
        </p:nvSpPr>
        <p:spPr>
          <a:xfrm>
            <a:off x="338772" y="4131282"/>
            <a:ext cx="2980303"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which can be rearranged to</a:t>
            </a:r>
          </a:p>
        </p:txBody>
      </p:sp>
      <p:pic>
        <p:nvPicPr>
          <p:cNvPr id="12" name="Picture 11">
            <a:extLst>
              <a:ext uri="{FF2B5EF4-FFF2-40B4-BE49-F238E27FC236}">
                <a16:creationId xmlns:a16="http://schemas.microsoft.com/office/drawing/2014/main" id="{DA6D5744-9B84-4442-A759-20254C869669}"/>
              </a:ext>
            </a:extLst>
          </p:cNvPr>
          <p:cNvPicPr>
            <a:picLocks noChangeAspect="1"/>
          </p:cNvPicPr>
          <p:nvPr/>
        </p:nvPicPr>
        <p:blipFill>
          <a:blip r:embed="rId6"/>
          <a:stretch>
            <a:fillRect/>
          </a:stretch>
        </p:blipFill>
        <p:spPr>
          <a:xfrm>
            <a:off x="2737744" y="4416914"/>
            <a:ext cx="1183341" cy="546847"/>
          </a:xfrm>
          <a:prstGeom prst="rect">
            <a:avLst/>
          </a:prstGeom>
        </p:spPr>
      </p:pic>
      <p:sp>
        <p:nvSpPr>
          <p:cNvPr id="13" name="Rectangle 12">
            <a:extLst>
              <a:ext uri="{FF2B5EF4-FFF2-40B4-BE49-F238E27FC236}">
                <a16:creationId xmlns:a16="http://schemas.microsoft.com/office/drawing/2014/main" id="{9AC10B07-E3D5-4EBF-A8EF-536495E54061}"/>
              </a:ext>
            </a:extLst>
          </p:cNvPr>
          <p:cNvSpPr/>
          <p:nvPr/>
        </p:nvSpPr>
        <p:spPr>
          <a:xfrm>
            <a:off x="3921085" y="4460049"/>
            <a:ext cx="4903907" cy="369332"/>
          </a:xfrm>
          <a:prstGeom prst="rect">
            <a:avLst/>
          </a:prstGeom>
        </p:spPr>
        <p:txBody>
          <a:bodyPr wrap="none">
            <a:spAutoFit/>
          </a:bodyPr>
          <a:lstStyle/>
          <a:p>
            <a:r>
              <a:rPr lang="en-US" b="1" dirty="0">
                <a:latin typeface="Arial" panose="020B0604020202020204" pitchFamily="34" charset="0"/>
                <a:cs typeface="Arial" panose="020B0604020202020204" pitchFamily="34" charset="0"/>
              </a:rPr>
              <a:t>reversible adiabatic expansion, perfect gas</a:t>
            </a:r>
          </a:p>
        </p:txBody>
      </p:sp>
      <p:sp>
        <p:nvSpPr>
          <p:cNvPr id="14" name="Rectangle 13">
            <a:extLst>
              <a:ext uri="{FF2B5EF4-FFF2-40B4-BE49-F238E27FC236}">
                <a16:creationId xmlns:a16="http://schemas.microsoft.com/office/drawing/2014/main" id="{ABDEB922-1F17-435F-A3C5-45DB5A9AC01D}"/>
              </a:ext>
            </a:extLst>
          </p:cNvPr>
          <p:cNvSpPr/>
          <p:nvPr/>
        </p:nvSpPr>
        <p:spPr>
          <a:xfrm>
            <a:off x="445019" y="4883219"/>
            <a:ext cx="11045365"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a monatomic perfect gas,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,m</a:t>
            </a:r>
            <a:r>
              <a:rPr lang="en-US" baseline="-25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3/2 </a:t>
            </a:r>
            <a:r>
              <a:rPr lang="en-US" i="1" dirty="0">
                <a:latin typeface="Arial" panose="020B0604020202020204" pitchFamily="34" charset="0"/>
                <a:cs typeface="Arial" panose="020B0604020202020204" pitchFamily="34" charset="0"/>
              </a:rPr>
              <a:t>R </a:t>
            </a:r>
            <a:r>
              <a:rPr lang="en-US" dirty="0">
                <a:latin typeface="Arial" panose="020B0604020202020204" pitchFamily="34" charset="0"/>
                <a:cs typeface="Arial" panose="020B0604020202020204" pitchFamily="34" charset="0"/>
              </a:rPr>
              <a:t>, and </a:t>
            </a:r>
            <a:r>
              <a:rPr lang="en-US" i="1" dirty="0" err="1">
                <a:latin typeface="Arial" panose="020B0604020202020204" pitchFamily="34" charset="0"/>
                <a:cs typeface="Arial" panose="020B0604020202020204" pitchFamily="34" charset="0"/>
              </a:rPr>
              <a:t>C</a:t>
            </a:r>
            <a:r>
              <a:rPr lang="en-US" i="1" baseline="-25000" dirty="0" err="1">
                <a:latin typeface="Arial" panose="020B0604020202020204" pitchFamily="34" charset="0"/>
                <a:cs typeface="Arial" panose="020B0604020202020204" pitchFamily="34" charset="0"/>
              </a:rPr>
              <a:t>p</a:t>
            </a:r>
            <a:r>
              <a:rPr lang="en-US" baseline="-25000" dirty="0" err="1">
                <a:latin typeface="Arial" panose="020B0604020202020204" pitchFamily="34" charset="0"/>
                <a:cs typeface="Arial" panose="020B0604020202020204" pitchFamily="34" charset="0"/>
              </a:rPr>
              <a:t>,m</a:t>
            </a:r>
            <a:r>
              <a:rPr lang="en-US" baseline="-25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5/</a:t>
            </a:r>
            <a:r>
              <a:rPr lang="pt-BR" dirty="0">
                <a:latin typeface="Arial" panose="020B0604020202020204" pitchFamily="34" charset="0"/>
                <a:cs typeface="Arial" panose="020B0604020202020204" pitchFamily="34" charset="0"/>
              </a:rPr>
              <a:t>2 </a:t>
            </a:r>
            <a:r>
              <a:rPr lang="pt-BR" i="1" dirty="0">
                <a:latin typeface="Arial" panose="020B0604020202020204" pitchFamily="34" charset="0"/>
                <a:cs typeface="Arial" panose="020B0604020202020204" pitchFamily="34" charset="0"/>
              </a:rPr>
              <a:t>R </a:t>
            </a:r>
            <a:r>
              <a:rPr lang="pt-BR" dirty="0">
                <a:latin typeface="Arial" panose="020B0604020202020204" pitchFamily="34" charset="0"/>
                <a:cs typeface="Arial" panose="020B0604020202020204" pitchFamily="34" charset="0"/>
              </a:rPr>
              <a:t>(from </a:t>
            </a:r>
            <a:r>
              <a:rPr lang="pt-BR" i="1" dirty="0">
                <a:latin typeface="Arial" panose="020B0604020202020204" pitchFamily="34" charset="0"/>
                <a:cs typeface="Arial" panose="020B0604020202020204" pitchFamily="34" charset="0"/>
              </a:rPr>
              <a:t>C</a:t>
            </a:r>
            <a:r>
              <a:rPr lang="pt-BR" i="1" baseline="-25000" dirty="0">
                <a:latin typeface="Arial" panose="020B0604020202020204" pitchFamily="34" charset="0"/>
                <a:cs typeface="Arial" panose="020B0604020202020204" pitchFamily="34" charset="0"/>
              </a:rPr>
              <a:t>p</a:t>
            </a:r>
            <a:r>
              <a:rPr lang="pt-BR" baseline="-25000" dirty="0">
                <a:latin typeface="Arial" panose="020B0604020202020204" pitchFamily="34" charset="0"/>
                <a:cs typeface="Arial" panose="020B0604020202020204" pitchFamily="34" charset="0"/>
              </a:rPr>
              <a:t>,m </a:t>
            </a:r>
            <a:r>
              <a:rPr lang="pt-BR" dirty="0">
                <a:latin typeface="Arial" panose="020B0604020202020204" pitchFamily="34" charset="0"/>
                <a:cs typeface="Arial" panose="020B0604020202020204" pitchFamily="34" charset="0"/>
              </a:rPr>
              <a:t>− </a:t>
            </a:r>
            <a:r>
              <a:rPr lang="pt-BR" i="1" dirty="0">
                <a:latin typeface="Arial" panose="020B0604020202020204" pitchFamily="34" charset="0"/>
                <a:cs typeface="Arial" panose="020B0604020202020204" pitchFamily="34" charset="0"/>
              </a:rPr>
              <a:t>C</a:t>
            </a:r>
            <a:r>
              <a:rPr lang="pt-BR" i="1" baseline="-25000" dirty="0">
                <a:latin typeface="Arial" panose="020B0604020202020204" pitchFamily="34" charset="0"/>
                <a:cs typeface="Arial" panose="020B0604020202020204" pitchFamily="34" charset="0"/>
              </a:rPr>
              <a:t>V</a:t>
            </a:r>
            <a:r>
              <a:rPr lang="pt-BR" baseline="-25000" dirty="0">
                <a:latin typeface="Arial" panose="020B0604020202020204" pitchFamily="34" charset="0"/>
                <a:cs typeface="Arial" panose="020B0604020202020204" pitchFamily="34" charset="0"/>
              </a:rPr>
              <a:t>,m </a:t>
            </a:r>
            <a:r>
              <a:rPr lang="pt-BR" dirty="0">
                <a:latin typeface="Arial" panose="020B0604020202020204" pitchFamily="34" charset="0"/>
                <a:cs typeface="Arial" panose="020B0604020202020204" pitchFamily="34" charset="0"/>
              </a:rPr>
              <a:t>= </a:t>
            </a:r>
            <a:r>
              <a:rPr lang="pt-BR" i="1" dirty="0">
                <a:latin typeface="Arial" panose="020B0604020202020204" pitchFamily="34" charset="0"/>
                <a:cs typeface="Arial" panose="020B0604020202020204" pitchFamily="34" charset="0"/>
              </a:rPr>
              <a:t>R</a:t>
            </a:r>
            <a:r>
              <a:rPr lang="pt-BR" dirty="0">
                <a:latin typeface="Arial" panose="020B0604020202020204" pitchFamily="34" charset="0"/>
                <a:cs typeface="Arial" panose="020B0604020202020204" pitchFamily="34" charset="0"/>
              </a:rPr>
              <a:t>), so </a:t>
            </a:r>
            <a:r>
              <a:rPr lang="pt-BR" i="1" dirty="0">
                <a:latin typeface="Arial" panose="020B0604020202020204" pitchFamily="34" charset="0"/>
                <a:cs typeface="Arial" panose="020B0604020202020204" pitchFamily="34" charset="0"/>
              </a:rPr>
              <a:t>γ</a:t>
            </a:r>
            <a:r>
              <a:rPr lang="pt-BR" dirty="0">
                <a:latin typeface="Arial" panose="020B0604020202020204" pitchFamily="34" charset="0"/>
                <a:cs typeface="Arial" panose="020B0604020202020204" pitchFamily="34" charset="0"/>
              </a:rPr>
              <a:t> = 5/</a:t>
            </a:r>
            <a:r>
              <a:rPr lang="en-US" dirty="0">
                <a:latin typeface="Arial" panose="020B0604020202020204" pitchFamily="34" charset="0"/>
                <a:cs typeface="Arial" panose="020B0604020202020204" pitchFamily="34" charset="0"/>
              </a:rPr>
              <a:t>3 .</a:t>
            </a:r>
          </a:p>
        </p:txBody>
      </p:sp>
      <p:sp>
        <p:nvSpPr>
          <p:cNvPr id="15" name="Rectangle 14">
            <a:extLst>
              <a:ext uri="{FF2B5EF4-FFF2-40B4-BE49-F238E27FC236}">
                <a16:creationId xmlns:a16="http://schemas.microsoft.com/office/drawing/2014/main" id="{5677C7A3-EADF-4205-B48A-DFFDC12481C7}"/>
              </a:ext>
            </a:extLst>
          </p:cNvPr>
          <p:cNvSpPr/>
          <p:nvPr/>
        </p:nvSpPr>
        <p:spPr>
          <a:xfrm>
            <a:off x="445018" y="5450490"/>
            <a:ext cx="6576883"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a gas of nonlinear</a:t>
            </a:r>
            <a:r>
              <a:rPr lang="en-US" dirty="0"/>
              <a:t>, </a:t>
            </a:r>
            <a:r>
              <a:rPr lang="en-US" i="1" dirty="0" err="1"/>
              <a:t>C</a:t>
            </a:r>
            <a:r>
              <a:rPr lang="en-US" i="1" baseline="-25000" dirty="0" err="1"/>
              <a:t>V</a:t>
            </a:r>
            <a:r>
              <a:rPr lang="en-US" baseline="-25000" dirty="0" err="1"/>
              <a:t>,m</a:t>
            </a:r>
            <a:r>
              <a:rPr lang="en-US" baseline="-25000" dirty="0"/>
              <a:t> </a:t>
            </a:r>
            <a:r>
              <a:rPr lang="en-US" dirty="0"/>
              <a:t>= 3</a:t>
            </a:r>
            <a:r>
              <a:rPr lang="en-US" i="1" dirty="0"/>
              <a:t>R </a:t>
            </a:r>
            <a:r>
              <a:rPr lang="en-US" dirty="0"/>
              <a:t>and </a:t>
            </a:r>
            <a:r>
              <a:rPr lang="en-US" i="1" dirty="0" err="1"/>
              <a:t>C</a:t>
            </a:r>
            <a:r>
              <a:rPr lang="en-US" i="1" baseline="-25000" dirty="0" err="1"/>
              <a:t>p</a:t>
            </a:r>
            <a:r>
              <a:rPr lang="en-US" baseline="-25000" dirty="0" err="1"/>
              <a:t>,m</a:t>
            </a:r>
            <a:r>
              <a:rPr lang="en-US" baseline="-25000" dirty="0"/>
              <a:t> </a:t>
            </a:r>
            <a:r>
              <a:rPr lang="en-US" dirty="0"/>
              <a:t>= 4</a:t>
            </a:r>
            <a:r>
              <a:rPr lang="en-US" i="1" dirty="0"/>
              <a:t>R</a:t>
            </a:r>
            <a:r>
              <a:rPr lang="en-US" dirty="0"/>
              <a:t>, so</a:t>
            </a:r>
            <a:r>
              <a:rPr lang="en-US" i="1" dirty="0"/>
              <a:t> </a:t>
            </a:r>
            <a:r>
              <a:rPr lang="el-GR" i="1" dirty="0"/>
              <a:t>γ </a:t>
            </a:r>
            <a:r>
              <a:rPr lang="el-GR" dirty="0"/>
              <a:t>= 4</a:t>
            </a:r>
            <a:r>
              <a:rPr lang="en-US" dirty="0"/>
              <a:t>/3.</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9551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9B261F-3872-4FB3-8613-65E4A9C1699B}"/>
              </a:ext>
            </a:extLst>
          </p:cNvPr>
          <p:cNvSpPr/>
          <p:nvPr/>
        </p:nvSpPr>
        <p:spPr>
          <a:xfrm>
            <a:off x="302284" y="268784"/>
            <a:ext cx="10167668"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curves of pressure versus volume for adiabatic change are known as </a:t>
            </a:r>
            <a:r>
              <a:rPr lang="en-US" b="1" dirty="0">
                <a:latin typeface="Arial" panose="020B0604020202020204" pitchFamily="34" charset="0"/>
                <a:cs typeface="Arial" panose="020B0604020202020204" pitchFamily="34" charset="0"/>
              </a:rPr>
              <a:t>adiabats</a:t>
            </a:r>
            <a:endParaRPr lang="en-US"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87FC9C1-F5C2-491F-93B3-AEDEBACAC933}"/>
              </a:ext>
            </a:extLst>
          </p:cNvPr>
          <p:cNvPicPr>
            <a:picLocks noChangeAspect="1"/>
          </p:cNvPicPr>
          <p:nvPr/>
        </p:nvPicPr>
        <p:blipFill>
          <a:blip r:embed="rId2"/>
          <a:stretch>
            <a:fillRect/>
          </a:stretch>
        </p:blipFill>
        <p:spPr>
          <a:xfrm>
            <a:off x="4149813" y="714714"/>
            <a:ext cx="5307106" cy="3567953"/>
          </a:xfrm>
          <a:prstGeom prst="rect">
            <a:avLst/>
          </a:prstGeom>
        </p:spPr>
      </p:pic>
      <p:sp>
        <p:nvSpPr>
          <p:cNvPr id="4" name="Rectangle 3">
            <a:extLst>
              <a:ext uri="{FF2B5EF4-FFF2-40B4-BE49-F238E27FC236}">
                <a16:creationId xmlns:a16="http://schemas.microsoft.com/office/drawing/2014/main" id="{8D73160F-29F7-4EE5-ABF3-F76C0C9DAF75}"/>
              </a:ext>
            </a:extLst>
          </p:cNvPr>
          <p:cNvSpPr/>
          <p:nvPr/>
        </p:nvSpPr>
        <p:spPr>
          <a:xfrm>
            <a:off x="430137" y="1439506"/>
            <a:ext cx="4129177" cy="2308324"/>
          </a:xfrm>
          <a:prstGeom prst="rect">
            <a:avLst/>
          </a:prstGeom>
        </p:spPr>
        <p:txBody>
          <a:bodyPr wrap="square">
            <a:spAutoFit/>
          </a:bodyPr>
          <a:lstStyle/>
          <a:p>
            <a:pPr algn="just"/>
            <a:r>
              <a:rPr lang="en-US" dirty="0">
                <a:latin typeface="Arial" panose="020B0604020202020204" pitchFamily="34" charset="0"/>
                <a:cs typeface="Arial" panose="020B0604020202020204" pitchFamily="34" charset="0"/>
              </a:rPr>
              <a:t>An adiabat depicts the variation of pressure with volume when a gas expands adiabatically and, in this case, reversibly. Note that the pressure declines more steeply for an</a:t>
            </a:r>
          </a:p>
          <a:p>
            <a:pPr algn="just"/>
            <a:r>
              <a:rPr lang="en-US" dirty="0">
                <a:latin typeface="Arial" panose="020B0604020202020204" pitchFamily="34" charset="0"/>
                <a:cs typeface="Arial" panose="020B0604020202020204" pitchFamily="34" charset="0"/>
              </a:rPr>
              <a:t>adiabat than it does for an isotherm because in an adiabatic change, the temperature falls.</a:t>
            </a:r>
          </a:p>
        </p:txBody>
      </p:sp>
      <p:sp>
        <p:nvSpPr>
          <p:cNvPr id="5" name="Rectangle 4">
            <a:extLst>
              <a:ext uri="{FF2B5EF4-FFF2-40B4-BE49-F238E27FC236}">
                <a16:creationId xmlns:a16="http://schemas.microsoft.com/office/drawing/2014/main" id="{6777263E-464B-49AA-8BC6-8770751FA2CB}"/>
              </a:ext>
            </a:extLst>
          </p:cNvPr>
          <p:cNvSpPr/>
          <p:nvPr/>
        </p:nvSpPr>
        <p:spPr>
          <a:xfrm>
            <a:off x="302284" y="4435864"/>
            <a:ext cx="11817829" cy="646331"/>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Example: </a:t>
            </a:r>
            <a:r>
              <a:rPr lang="en-US" dirty="0">
                <a:latin typeface="Arial" panose="020B0604020202020204" pitchFamily="34" charset="0"/>
                <a:cs typeface="Arial" panose="020B0604020202020204" pitchFamily="34" charset="0"/>
              </a:rPr>
              <a:t>What is the final pressure </a:t>
            </a:r>
            <a:r>
              <a:rPr lang="en-US" dirty="0"/>
              <a:t>when a sample of argon (for which </a:t>
            </a:r>
            <a:r>
              <a:rPr lang="en-US" i="1" dirty="0"/>
              <a:t>γ</a:t>
            </a:r>
            <a:r>
              <a:rPr lang="en-US" dirty="0"/>
              <a:t> = 5/3 ) at 100 kPa expands reversibly and adiabatically to twice its initial volume?</a:t>
            </a:r>
            <a:endParaRPr lang="en-US"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2CDB2C6F-1374-4C61-9786-3A6388EF748B}"/>
              </a:ext>
            </a:extLst>
          </p:cNvPr>
          <p:cNvSpPr/>
          <p:nvPr/>
        </p:nvSpPr>
        <p:spPr>
          <a:xfrm>
            <a:off x="302284" y="5107944"/>
            <a:ext cx="1249060" cy="369332"/>
          </a:xfrm>
          <a:prstGeom prst="rect">
            <a:avLst/>
          </a:prstGeom>
        </p:spPr>
        <p:txBody>
          <a:bodyPr wrap="none">
            <a:spAutoFit/>
          </a:bodyPr>
          <a:lstStyle/>
          <a:p>
            <a:r>
              <a:rPr lang="en-US" b="1" dirty="0">
                <a:latin typeface="Arial" panose="020B0604020202020204" pitchFamily="34" charset="0"/>
                <a:cs typeface="Arial" panose="020B0604020202020204" pitchFamily="34" charset="0"/>
              </a:rPr>
              <a:t>Solution: </a:t>
            </a:r>
            <a:endParaRPr lang="en-US" dirty="0"/>
          </a:p>
        </p:txBody>
      </p:sp>
      <p:pic>
        <p:nvPicPr>
          <p:cNvPr id="7" name="Picture 6">
            <a:extLst>
              <a:ext uri="{FF2B5EF4-FFF2-40B4-BE49-F238E27FC236}">
                <a16:creationId xmlns:a16="http://schemas.microsoft.com/office/drawing/2014/main" id="{C7D2E9F5-9D69-415A-96EF-3BFC7EC54986}"/>
              </a:ext>
            </a:extLst>
          </p:cNvPr>
          <p:cNvPicPr>
            <a:picLocks noChangeAspect="1"/>
          </p:cNvPicPr>
          <p:nvPr/>
        </p:nvPicPr>
        <p:blipFill>
          <a:blip r:embed="rId3"/>
          <a:stretch>
            <a:fillRect/>
          </a:stretch>
        </p:blipFill>
        <p:spPr>
          <a:xfrm>
            <a:off x="1095217" y="5418494"/>
            <a:ext cx="3980329" cy="591671"/>
          </a:xfrm>
          <a:prstGeom prst="rect">
            <a:avLst/>
          </a:prstGeom>
        </p:spPr>
      </p:pic>
    </p:spTree>
    <p:extLst>
      <p:ext uri="{BB962C8B-B14F-4D97-AF65-F5344CB8AC3E}">
        <p14:creationId xmlns:p14="http://schemas.microsoft.com/office/powerpoint/2010/main" val="3014007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1284C3-C770-437D-BD9B-B77F288B31DA}"/>
              </a:ext>
            </a:extLst>
          </p:cNvPr>
          <p:cNvSpPr/>
          <p:nvPr/>
        </p:nvSpPr>
        <p:spPr>
          <a:xfrm>
            <a:off x="571283" y="121572"/>
            <a:ext cx="2975110" cy="369332"/>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Enthalpies of physical change</a:t>
            </a:r>
          </a:p>
        </p:txBody>
      </p:sp>
      <p:sp>
        <p:nvSpPr>
          <p:cNvPr id="3" name="Rectangle 2">
            <a:extLst>
              <a:ext uri="{FF2B5EF4-FFF2-40B4-BE49-F238E27FC236}">
                <a16:creationId xmlns:a16="http://schemas.microsoft.com/office/drawing/2014/main" id="{46AAF72F-9A78-47B0-958F-819A2253336F}"/>
              </a:ext>
            </a:extLst>
          </p:cNvPr>
          <p:cNvSpPr/>
          <p:nvPr/>
        </p:nvSpPr>
        <p:spPr>
          <a:xfrm>
            <a:off x="571283" y="583237"/>
            <a:ext cx="1117789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standard molar enthalpy change that accompanies a</a:t>
            </a:r>
            <a:r>
              <a:rPr lang="ar-SA"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change of physical state is called the </a:t>
            </a:r>
            <a:r>
              <a:rPr lang="en-US" b="1" dirty="0">
                <a:latin typeface="Arial" panose="020B0604020202020204" pitchFamily="34" charset="0"/>
                <a:cs typeface="Arial" panose="020B0604020202020204" pitchFamily="34" charset="0"/>
              </a:rPr>
              <a:t>standard enthalpy of</a:t>
            </a:r>
            <a:r>
              <a:rPr lang="ar-SA" b="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transition </a:t>
            </a:r>
            <a:r>
              <a:rPr lang="en-US" dirty="0">
                <a:latin typeface="Arial" panose="020B0604020202020204" pitchFamily="34" charset="0"/>
                <a:cs typeface="Arial" panose="020B0604020202020204" pitchFamily="34" charset="0"/>
              </a:rPr>
              <a:t>and is denoted </a:t>
            </a:r>
            <a:r>
              <a:rPr lang="en-US" i="1"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trs</a:t>
            </a:r>
            <a:r>
              <a:rPr lang="en-US" i="1" dirty="0" err="1">
                <a:latin typeface="Arial" panose="020B0604020202020204" pitchFamily="34" charset="0"/>
                <a:cs typeface="Arial" panose="020B0604020202020204" pitchFamily="34" charset="0"/>
              </a:rPr>
              <a:t>H</a:t>
            </a:r>
            <a:r>
              <a:rPr lang="ar-SA"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ar-SA" dirty="0">
                <a:latin typeface="Arial" panose="020B0604020202020204" pitchFamily="34" charset="0"/>
                <a:cs typeface="Arial" panose="020B0604020202020204" pitchFamily="34" charset="0"/>
              </a:rPr>
              <a:t>.</a:t>
            </a:r>
            <a:endParaRPr lang="en-US" baseline="3000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3876511-051D-404F-B8A1-6782571713F0}"/>
              </a:ext>
            </a:extLst>
          </p:cNvPr>
          <p:cNvSpPr/>
          <p:nvPr/>
        </p:nvSpPr>
        <p:spPr>
          <a:xfrm>
            <a:off x="1912330" y="1321901"/>
            <a:ext cx="7412826" cy="369332"/>
          </a:xfrm>
          <a:prstGeom prst="rect">
            <a:avLst/>
          </a:prstGeom>
        </p:spPr>
        <p:txBody>
          <a:bodyPr wrap="square">
            <a:spAutoFit/>
          </a:bodyPr>
          <a:lstStyle/>
          <a:p>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l</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g</a:t>
            </a:r>
            <a:r>
              <a:rPr lang="pt-BR" dirty="0">
                <a:latin typeface="Arial" panose="020B0604020202020204" pitchFamily="34" charset="0"/>
                <a:cs typeface="Arial" panose="020B0604020202020204" pitchFamily="34" charset="0"/>
              </a:rPr>
              <a:t>)       </a:t>
            </a:r>
            <a:r>
              <a:rPr lang="pt-BR" i="1" dirty="0">
                <a:latin typeface="Arial" panose="020B0604020202020204" pitchFamily="34" charset="0"/>
                <a:cs typeface="Arial" panose="020B0604020202020204" pitchFamily="34" charset="0"/>
              </a:rPr>
              <a:t>Δ</a:t>
            </a:r>
            <a:r>
              <a:rPr lang="pt-BR" baseline="-25000" dirty="0">
                <a:latin typeface="Arial" panose="020B0604020202020204" pitchFamily="34" charset="0"/>
                <a:cs typeface="Arial" panose="020B0604020202020204" pitchFamily="34" charset="0"/>
              </a:rPr>
              <a:t>vap</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(373 K) = +40.66 kJ mol</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52A5AB0A-BEC6-4C17-BBE7-99259B220C88}"/>
              </a:ext>
            </a:extLst>
          </p:cNvPr>
          <p:cNvSpPr/>
          <p:nvPr/>
        </p:nvSpPr>
        <p:spPr>
          <a:xfrm>
            <a:off x="1912330" y="1783566"/>
            <a:ext cx="7412826" cy="369332"/>
          </a:xfrm>
          <a:prstGeom prst="rect">
            <a:avLst/>
          </a:prstGeom>
        </p:spPr>
        <p:txBody>
          <a:bodyPr wrap="square">
            <a:spAutoFit/>
          </a:bodyPr>
          <a:lstStyle/>
          <a:p>
            <a:r>
              <a:rPr lang="pt-BR" dirty="0">
                <a:latin typeface="Arial" panose="020B0604020202020204" pitchFamily="34" charset="0"/>
                <a:cs typeface="Arial" panose="020B0604020202020204" pitchFamily="34" charset="0"/>
              </a:rPr>
              <a:t>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en-US" i="1" dirty="0">
                <a:latin typeface="Arial" panose="020B0604020202020204" pitchFamily="34" charset="0"/>
                <a:cs typeface="Arial" panose="020B0604020202020204" pitchFamily="34" charset="0"/>
              </a:rPr>
              <a:t>s</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l</a:t>
            </a:r>
            <a:r>
              <a:rPr lang="pt-BR" dirty="0">
                <a:latin typeface="Arial" panose="020B0604020202020204" pitchFamily="34" charset="0"/>
                <a:cs typeface="Arial" panose="020B0604020202020204" pitchFamily="34" charset="0"/>
              </a:rPr>
              <a:t>)       </a:t>
            </a:r>
            <a:r>
              <a:rPr lang="pt-BR" i="1" dirty="0">
                <a:latin typeface="Arial" panose="020B0604020202020204" pitchFamily="34" charset="0"/>
                <a:cs typeface="Arial" panose="020B0604020202020204" pitchFamily="34" charset="0"/>
              </a:rPr>
              <a:t>Δ</a:t>
            </a:r>
            <a:r>
              <a:rPr lang="pt-BR" baseline="-25000" dirty="0">
                <a:latin typeface="Arial" panose="020B0604020202020204" pitchFamily="34" charset="0"/>
                <a:cs typeface="Arial" panose="020B0604020202020204" pitchFamily="34" charset="0"/>
              </a:rPr>
              <a:t>fus</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(273 K) = +6.01 kJ mol</a:t>
            </a:r>
            <a:r>
              <a:rPr lang="pt-BR" baseline="30000" dirty="0">
                <a:latin typeface="Arial" panose="020B0604020202020204" pitchFamily="34" charset="0"/>
                <a:cs typeface="Arial" panose="020B0604020202020204" pitchFamily="34" charset="0"/>
              </a:rPr>
              <a:t>−1</a:t>
            </a:r>
            <a:r>
              <a:rPr lang="pt-B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546AF944-0343-43F1-97B8-0EE5D77FCD56}"/>
              </a:ext>
            </a:extLst>
          </p:cNvPr>
          <p:cNvGraphicFramePr>
            <a:graphicFrameLocks noGrp="1"/>
          </p:cNvGraphicFramePr>
          <p:nvPr>
            <p:extLst>
              <p:ext uri="{D42A27DB-BD31-4B8C-83A1-F6EECF244321}">
                <p14:modId xmlns:p14="http://schemas.microsoft.com/office/powerpoint/2010/main" val="206134713"/>
              </p:ext>
            </p:extLst>
          </p:nvPr>
        </p:nvGraphicFramePr>
        <p:xfrm>
          <a:off x="1107754" y="2856284"/>
          <a:ext cx="5905522" cy="2478815"/>
        </p:xfrm>
        <a:graphic>
          <a:graphicData uri="http://schemas.openxmlformats.org/drawingml/2006/table">
            <a:tbl>
              <a:tblPr firstRow="1" firstCol="1" bandRow="1">
                <a:tableStyleId>{5C22544A-7EE6-4342-B048-85BDC9FD1C3A}</a:tableStyleId>
              </a:tblPr>
              <a:tblGrid>
                <a:gridCol w="936706">
                  <a:extLst>
                    <a:ext uri="{9D8B030D-6E8A-4147-A177-3AD203B41FA5}">
                      <a16:colId xmlns:a16="http://schemas.microsoft.com/office/drawing/2014/main" val="2088457179"/>
                    </a:ext>
                  </a:extLst>
                </a:gridCol>
                <a:gridCol w="905774">
                  <a:extLst>
                    <a:ext uri="{9D8B030D-6E8A-4147-A177-3AD203B41FA5}">
                      <a16:colId xmlns:a16="http://schemas.microsoft.com/office/drawing/2014/main" val="1360909719"/>
                    </a:ext>
                  </a:extLst>
                </a:gridCol>
                <a:gridCol w="1017917">
                  <a:extLst>
                    <a:ext uri="{9D8B030D-6E8A-4147-A177-3AD203B41FA5}">
                      <a16:colId xmlns:a16="http://schemas.microsoft.com/office/drawing/2014/main" val="1950717177"/>
                    </a:ext>
                  </a:extLst>
                </a:gridCol>
                <a:gridCol w="862642">
                  <a:extLst>
                    <a:ext uri="{9D8B030D-6E8A-4147-A177-3AD203B41FA5}">
                      <a16:colId xmlns:a16="http://schemas.microsoft.com/office/drawing/2014/main" val="358751165"/>
                    </a:ext>
                  </a:extLst>
                </a:gridCol>
                <a:gridCol w="2182483">
                  <a:extLst>
                    <a:ext uri="{9D8B030D-6E8A-4147-A177-3AD203B41FA5}">
                      <a16:colId xmlns:a16="http://schemas.microsoft.com/office/drawing/2014/main" val="372069577"/>
                    </a:ext>
                  </a:extLst>
                </a:gridCol>
              </a:tblGrid>
              <a:tr h="400521">
                <a:tc>
                  <a:txBody>
                    <a:bodyPr/>
                    <a:lstStyle/>
                    <a:p>
                      <a:pP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 </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34290"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T</a:t>
                      </a:r>
                      <a:r>
                        <a:rPr lang="en-US" sz="1800" baseline="-25000" dirty="0" err="1">
                          <a:solidFill>
                            <a:schemeClr val="tx1"/>
                          </a:solidFill>
                          <a:effectLst/>
                          <a:latin typeface="Arial" panose="020B0604020202020204" pitchFamily="34" charset="0"/>
                          <a:cs typeface="Arial" panose="020B0604020202020204" pitchFamily="34" charset="0"/>
                        </a:rPr>
                        <a:t>f</a:t>
                      </a:r>
                      <a:r>
                        <a:rPr lang="en-US" sz="1800" baseline="-25000" dirty="0">
                          <a:solidFill>
                            <a:schemeClr val="tx1"/>
                          </a:solidFill>
                          <a:effectLst/>
                          <a:latin typeface="Arial" panose="020B0604020202020204" pitchFamily="34" charset="0"/>
                          <a:cs typeface="Arial" panose="020B0604020202020204" pitchFamily="34" charset="0"/>
                        </a:rPr>
                        <a:t> </a:t>
                      </a:r>
                      <a:r>
                        <a:rPr lang="en-US" sz="1800" dirty="0">
                          <a:solidFill>
                            <a:schemeClr val="tx1"/>
                          </a:solidFill>
                          <a:effectLst/>
                          <a:latin typeface="Arial" panose="020B0604020202020204" pitchFamily="34" charset="0"/>
                          <a:cs typeface="Arial" panose="020B0604020202020204" pitchFamily="34" charset="0"/>
                        </a:rPr>
                        <a:t>/K</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Fusion</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13335"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T</a:t>
                      </a:r>
                      <a:r>
                        <a:rPr lang="en-US" sz="1800" baseline="-25000" dirty="0">
                          <a:solidFill>
                            <a:schemeClr val="tx1"/>
                          </a:solidFill>
                          <a:effectLst/>
                          <a:latin typeface="Arial" panose="020B0604020202020204" pitchFamily="34" charset="0"/>
                          <a:cs typeface="Arial" panose="020B0604020202020204" pitchFamily="34" charset="0"/>
                        </a:rPr>
                        <a:t>b</a:t>
                      </a:r>
                      <a:r>
                        <a:rPr lang="en-US" sz="1800" dirty="0">
                          <a:solidFill>
                            <a:schemeClr val="tx1"/>
                          </a:solidFill>
                          <a:effectLst/>
                          <a:latin typeface="Arial" panose="020B0604020202020204" pitchFamily="34" charset="0"/>
                          <a:cs typeface="Arial" panose="020B0604020202020204" pitchFamily="34" charset="0"/>
                        </a:rPr>
                        <a:t>/K</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Vaporization</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extLst>
                  <a:ext uri="{0D108BD9-81ED-4DB2-BD59-A6C34878D82A}">
                    <a16:rowId xmlns:a16="http://schemas.microsoft.com/office/drawing/2014/main" val="3639498411"/>
                  </a:ext>
                </a:extLst>
              </a:tr>
              <a:tr h="465826">
                <a:tc>
                  <a:txBody>
                    <a:bodyPr/>
                    <a:lstStyle/>
                    <a:p>
                      <a:pPr marL="50165">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Ar</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4826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83.81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8128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1.188</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48260"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87.29</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8636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6.506</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extLst>
                  <a:ext uri="{0D108BD9-81ED-4DB2-BD59-A6C34878D82A}">
                    <a16:rowId xmlns:a16="http://schemas.microsoft.com/office/drawing/2014/main" val="2509943956"/>
                  </a:ext>
                </a:extLst>
              </a:tr>
              <a:tr h="491706">
                <a:tc>
                  <a:txBody>
                    <a:bodyPr/>
                    <a:lstStyle/>
                    <a:p>
                      <a:pPr marL="50165">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C</a:t>
                      </a:r>
                      <a:r>
                        <a:rPr lang="en-US" sz="1800" baseline="-25000" dirty="0">
                          <a:solidFill>
                            <a:schemeClr val="tx1"/>
                          </a:solidFill>
                          <a:effectLst/>
                          <a:latin typeface="Arial" panose="020B0604020202020204" pitchFamily="34" charset="0"/>
                          <a:cs typeface="Arial" panose="020B0604020202020204" pitchFamily="34" charset="0"/>
                        </a:rPr>
                        <a:t>6</a:t>
                      </a:r>
                      <a:r>
                        <a:rPr lang="en-US" sz="1800" dirty="0">
                          <a:solidFill>
                            <a:schemeClr val="tx1"/>
                          </a:solidFill>
                          <a:effectLst/>
                          <a:latin typeface="Arial" panose="020B0604020202020204" pitchFamily="34" charset="0"/>
                          <a:cs typeface="Arial" panose="020B0604020202020204" pitchFamily="34" charset="0"/>
                        </a:rPr>
                        <a:t>H</a:t>
                      </a:r>
                      <a:r>
                        <a:rPr lang="en-US" sz="1800" baseline="-25000" dirty="0">
                          <a:solidFill>
                            <a:schemeClr val="tx1"/>
                          </a:solidFill>
                          <a:effectLst/>
                          <a:latin typeface="Arial" panose="020B0604020202020204" pitchFamily="34" charset="0"/>
                          <a:cs typeface="Arial" panose="020B0604020202020204" pitchFamily="34" charset="0"/>
                        </a:rPr>
                        <a:t>6</a:t>
                      </a:r>
                      <a:endParaRPr lang="en-US" sz="1800" baseline="-25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278.61</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3302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10.59</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353.2</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3810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30.8</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extLst>
                  <a:ext uri="{0D108BD9-81ED-4DB2-BD59-A6C34878D82A}">
                    <a16:rowId xmlns:a16="http://schemas.microsoft.com/office/drawing/2014/main" val="3867876606"/>
                  </a:ext>
                </a:extLst>
              </a:tr>
              <a:tr h="685464">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H</a:t>
                      </a:r>
                      <a:r>
                        <a:rPr lang="en-US" sz="1800" baseline="-25000">
                          <a:solidFill>
                            <a:schemeClr val="tx1"/>
                          </a:solidFill>
                          <a:effectLst/>
                          <a:latin typeface="Arial" panose="020B0604020202020204" pitchFamily="34" charset="0"/>
                          <a:cs typeface="Arial" panose="020B0604020202020204" pitchFamily="34" charset="0"/>
                        </a:rPr>
                        <a:t>2</a:t>
                      </a:r>
                      <a:r>
                        <a:rPr lang="en-US" sz="1800">
                          <a:solidFill>
                            <a:schemeClr val="tx1"/>
                          </a:solidFill>
                          <a:effectLst/>
                          <a:latin typeface="Arial" panose="020B0604020202020204" pitchFamily="34" charset="0"/>
                          <a:cs typeface="Arial" panose="020B0604020202020204" pitchFamily="34" charset="0"/>
                        </a:rPr>
                        <a:t>O</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273.15</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8128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6.008</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373.15</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186690" indent="-14859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40.656 </a:t>
                      </a:r>
                    </a:p>
                    <a:p>
                      <a:pPr marL="186690" indent="-14859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(44.016 at 298 K)</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extLst>
                  <a:ext uri="{0D108BD9-81ED-4DB2-BD59-A6C34878D82A}">
                    <a16:rowId xmlns:a16="http://schemas.microsoft.com/office/drawing/2014/main" val="2702759182"/>
                  </a:ext>
                </a:extLst>
              </a:tr>
              <a:tr h="435298">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He</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9588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3.5</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81280"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0.021</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95885"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4.22</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tc>
                  <a:txBody>
                    <a:bodyPr/>
                    <a:lstStyle/>
                    <a:p>
                      <a:pPr marL="8636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0.084</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55245" marT="31750" marB="0"/>
                </a:tc>
                <a:extLst>
                  <a:ext uri="{0D108BD9-81ED-4DB2-BD59-A6C34878D82A}">
                    <a16:rowId xmlns:a16="http://schemas.microsoft.com/office/drawing/2014/main" val="2147604610"/>
                  </a:ext>
                </a:extLst>
              </a:tr>
            </a:tbl>
          </a:graphicData>
        </a:graphic>
      </p:graphicFrame>
      <p:sp>
        <p:nvSpPr>
          <p:cNvPr id="8" name="Rectangle 7">
            <a:extLst>
              <a:ext uri="{FF2B5EF4-FFF2-40B4-BE49-F238E27FC236}">
                <a16:creationId xmlns:a16="http://schemas.microsoft.com/office/drawing/2014/main" id="{CAE08568-6341-40F9-9545-A72FBD2C30CD}"/>
              </a:ext>
            </a:extLst>
          </p:cNvPr>
          <p:cNvSpPr/>
          <p:nvPr/>
        </p:nvSpPr>
        <p:spPr>
          <a:xfrm>
            <a:off x="1012515" y="2352750"/>
            <a:ext cx="6096000" cy="523220"/>
          </a:xfrm>
          <a:prstGeom prst="rect">
            <a:avLst/>
          </a:prstGeom>
        </p:spPr>
        <p:txBody>
          <a:bodyPr>
            <a:spAutoFit/>
          </a:bodyPr>
          <a:lstStyle/>
          <a:p>
            <a:r>
              <a:rPr lang="en-US" sz="1400" dirty="0">
                <a:latin typeface="Arial" panose="020B0604020202020204" pitchFamily="34" charset="0"/>
                <a:cs typeface="Arial" panose="020B0604020202020204" pitchFamily="34" charset="0"/>
              </a:rPr>
              <a:t>Standard enthalpies of fusion and vaporization at the</a:t>
            </a:r>
          </a:p>
          <a:p>
            <a:r>
              <a:rPr lang="en-US" sz="1400" dirty="0">
                <a:latin typeface="Arial" panose="020B0604020202020204" pitchFamily="34" charset="0"/>
                <a:cs typeface="Arial" panose="020B0604020202020204" pitchFamily="34" charset="0"/>
              </a:rPr>
              <a:t>transition temperature</a:t>
            </a:r>
          </a:p>
        </p:txBody>
      </p:sp>
    </p:spTree>
    <p:extLst>
      <p:ext uri="{BB962C8B-B14F-4D97-AF65-F5344CB8AC3E}">
        <p14:creationId xmlns:p14="http://schemas.microsoft.com/office/powerpoint/2010/main" val="47036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CFC211-AFB1-45A6-AA1E-89D5F1FABC9B}"/>
              </a:ext>
            </a:extLst>
          </p:cNvPr>
          <p:cNvSpPr/>
          <p:nvPr/>
        </p:nvSpPr>
        <p:spPr>
          <a:xfrm>
            <a:off x="158151" y="293624"/>
            <a:ext cx="1121146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Because enthalpy is a </a:t>
            </a:r>
            <a:r>
              <a:rPr lang="en-US" b="1" dirty="0">
                <a:latin typeface="Arial" panose="020B0604020202020204" pitchFamily="34" charset="0"/>
                <a:cs typeface="Arial" panose="020B0604020202020204" pitchFamily="34" charset="0"/>
              </a:rPr>
              <a:t>state function</a:t>
            </a:r>
            <a:r>
              <a:rPr lang="en-US" dirty="0">
                <a:latin typeface="Arial" panose="020B0604020202020204" pitchFamily="34" charset="0"/>
                <a:cs typeface="Arial" panose="020B0604020202020204" pitchFamily="34" charset="0"/>
              </a:rPr>
              <a:t>, a change in enthalpy is independent of the path between the two states</a:t>
            </a:r>
          </a:p>
        </p:txBody>
      </p:sp>
      <p:sp>
        <p:nvSpPr>
          <p:cNvPr id="3" name="Rectangle 2">
            <a:extLst>
              <a:ext uri="{FF2B5EF4-FFF2-40B4-BE49-F238E27FC236}">
                <a16:creationId xmlns:a16="http://schemas.microsoft.com/office/drawing/2014/main" id="{1ED37668-0A2C-4581-9CC9-29C7B5CA0194}"/>
              </a:ext>
            </a:extLst>
          </p:cNvPr>
          <p:cNvSpPr/>
          <p:nvPr/>
        </p:nvSpPr>
        <p:spPr>
          <a:xfrm>
            <a:off x="158151" y="1085823"/>
            <a:ext cx="1163703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This feature is very important in thermochemistry, because it implies that the same value of Δ</a:t>
            </a:r>
            <a:r>
              <a:rPr lang="en-US" i="1" dirty="0">
                <a:latin typeface="Arial" panose="020B0604020202020204" pitchFamily="34" charset="0"/>
                <a:cs typeface="Arial" panose="020B0604020202020204" pitchFamily="34" charset="0"/>
              </a:rPr>
              <a:t>H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will be obtained, regardless of how the change is brought about between specified initial and final states</a:t>
            </a:r>
          </a:p>
        </p:txBody>
      </p:sp>
      <p:sp>
        <p:nvSpPr>
          <p:cNvPr id="4" name="Rectangle 3">
            <a:extLst>
              <a:ext uri="{FF2B5EF4-FFF2-40B4-BE49-F238E27FC236}">
                <a16:creationId xmlns:a16="http://schemas.microsoft.com/office/drawing/2014/main" id="{0375FECD-6B18-4FD3-B118-81F761805727}"/>
              </a:ext>
            </a:extLst>
          </p:cNvPr>
          <p:cNvSpPr/>
          <p:nvPr/>
        </p:nvSpPr>
        <p:spPr>
          <a:xfrm>
            <a:off x="175453" y="1732240"/>
            <a:ext cx="11421374" cy="923330"/>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example, the conversion of a solid to a </a:t>
            </a:r>
            <a:r>
              <a:rPr lang="en-US" dirty="0" err="1">
                <a:latin typeface="Arial" panose="020B0604020202020204" pitchFamily="34" charset="0"/>
                <a:cs typeface="Arial" panose="020B0604020202020204" pitchFamily="34" charset="0"/>
              </a:rPr>
              <a:t>vapour</a:t>
            </a:r>
            <a:r>
              <a:rPr lang="en-US" dirty="0">
                <a:latin typeface="Arial" panose="020B0604020202020204" pitchFamily="34" charset="0"/>
                <a:cs typeface="Arial" panose="020B0604020202020204" pitchFamily="34" charset="0"/>
              </a:rPr>
              <a:t> can be pictured either as occurring by sublimation (the direct conversion from solid to </a:t>
            </a:r>
            <a:r>
              <a:rPr lang="en-US" dirty="0" err="1">
                <a:latin typeface="Arial" panose="020B0604020202020204" pitchFamily="34" charset="0"/>
                <a:cs typeface="Arial" panose="020B0604020202020204" pitchFamily="34" charset="0"/>
              </a:rPr>
              <a:t>vapour</a:t>
            </a:r>
            <a:r>
              <a:rPr lang="en-US" dirty="0">
                <a:latin typeface="Arial" panose="020B0604020202020204" pitchFamily="34" charset="0"/>
                <a:cs typeface="Arial" panose="020B0604020202020204" pitchFamily="34" charset="0"/>
              </a:rPr>
              <a:t>),</a:t>
            </a:r>
          </a:p>
          <a:p>
            <a:r>
              <a:rPr lang="pt-BR" dirty="0">
                <a:latin typeface="Arial" panose="020B0604020202020204" pitchFamily="34" charset="0"/>
                <a:cs typeface="Arial" panose="020B0604020202020204" pitchFamily="34" charset="0"/>
              </a:rPr>
              <a:t>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s</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O(g)                 Δ</a:t>
            </a:r>
            <a:r>
              <a:rPr lang="pt-BR" baseline="-25000" dirty="0">
                <a:latin typeface="Arial" panose="020B0604020202020204" pitchFamily="34" charset="0"/>
                <a:cs typeface="Arial" panose="020B0604020202020204" pitchFamily="34" charset="0"/>
              </a:rPr>
              <a:t>sub</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endParaRPr lang="en-US" baseline="30000"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F19C86F-092A-40C5-AEE9-A93E402A63CC}"/>
              </a:ext>
            </a:extLst>
          </p:cNvPr>
          <p:cNvSpPr/>
          <p:nvPr/>
        </p:nvSpPr>
        <p:spPr>
          <a:xfrm>
            <a:off x="192755" y="2550504"/>
            <a:ext cx="11421374" cy="1200329"/>
          </a:xfrm>
          <a:prstGeom prst="rect">
            <a:avLst/>
          </a:prstGeom>
        </p:spPr>
        <p:txBody>
          <a:bodyPr wrap="square">
            <a:spAutoFit/>
          </a:bodyPr>
          <a:lstStyle/>
          <a:p>
            <a:r>
              <a:rPr lang="en-US" dirty="0">
                <a:latin typeface="Arial" panose="020B0604020202020204" pitchFamily="34" charset="0"/>
                <a:cs typeface="Arial" panose="020B0604020202020204" pitchFamily="34" charset="0"/>
              </a:rPr>
              <a:t>or as occurring in two steps, first fusion (melting) and then vaporization of the resulting liquid:</a:t>
            </a:r>
          </a:p>
          <a:p>
            <a:r>
              <a:rPr lang="pt-BR" dirty="0">
                <a:latin typeface="Arial" panose="020B0604020202020204" pitchFamily="34" charset="0"/>
                <a:cs typeface="Arial" panose="020B0604020202020204" pitchFamily="34" charset="0"/>
              </a:rPr>
              <a:t>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s</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l</a:t>
            </a:r>
            <a:r>
              <a:rPr lang="pt-BR" dirty="0">
                <a:latin typeface="Arial" panose="020B0604020202020204" pitchFamily="34" charset="0"/>
                <a:cs typeface="Arial" panose="020B0604020202020204" pitchFamily="34" charset="0"/>
              </a:rPr>
              <a:t>)                  Δ</a:t>
            </a:r>
            <a:r>
              <a:rPr lang="pt-BR" baseline="-25000" dirty="0">
                <a:latin typeface="Arial" panose="020B0604020202020204" pitchFamily="34" charset="0"/>
                <a:cs typeface="Arial" panose="020B0604020202020204" pitchFamily="34" charset="0"/>
              </a:rPr>
              <a:t>fus</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p>
          <a:p>
            <a:r>
              <a:rPr lang="pt-BR" dirty="0">
                <a:latin typeface="Arial" panose="020B0604020202020204" pitchFamily="34" charset="0"/>
                <a:cs typeface="Arial" panose="020B0604020202020204" pitchFamily="34" charset="0"/>
              </a:rPr>
              <a:t>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l</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g</a:t>
            </a:r>
            <a:r>
              <a:rPr lang="pt-BR" dirty="0">
                <a:latin typeface="Arial" panose="020B0604020202020204" pitchFamily="34" charset="0"/>
                <a:cs typeface="Arial" panose="020B0604020202020204" pitchFamily="34" charset="0"/>
              </a:rPr>
              <a:t>)                  Δ</a:t>
            </a:r>
            <a:r>
              <a:rPr lang="pt-BR" baseline="-25000" dirty="0">
                <a:latin typeface="Arial" panose="020B0604020202020204" pitchFamily="34" charset="0"/>
                <a:cs typeface="Arial" panose="020B0604020202020204" pitchFamily="34" charset="0"/>
              </a:rPr>
              <a:t>vap</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p>
          <a:p>
            <a:r>
              <a:rPr lang="pt-BR" dirty="0">
                <a:latin typeface="Arial" panose="020B0604020202020204" pitchFamily="34" charset="0"/>
                <a:cs typeface="Arial" panose="020B0604020202020204" pitchFamily="34" charset="0"/>
              </a:rPr>
              <a:t>                                             Overall: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s</a:t>
            </a:r>
            <a:r>
              <a:rPr lang="pt-BR" dirty="0">
                <a:latin typeface="Arial" panose="020B0604020202020204" pitchFamily="34" charset="0"/>
                <a:cs typeface="Arial" panose="020B0604020202020204" pitchFamily="34" charset="0"/>
              </a:rPr>
              <a:t>) → H</a:t>
            </a:r>
            <a:r>
              <a:rPr lang="pt-BR" baseline="-25000" dirty="0">
                <a:latin typeface="Arial" panose="020B0604020202020204" pitchFamily="34" charset="0"/>
                <a:cs typeface="Arial" panose="020B0604020202020204" pitchFamily="34" charset="0"/>
              </a:rPr>
              <a:t>2</a:t>
            </a:r>
            <a:r>
              <a:rPr lang="pt-BR" dirty="0">
                <a:latin typeface="Arial" panose="020B0604020202020204" pitchFamily="34" charset="0"/>
                <a:cs typeface="Arial" panose="020B0604020202020204" pitchFamily="34" charset="0"/>
              </a:rPr>
              <a:t>O(</a:t>
            </a:r>
            <a:r>
              <a:rPr lang="pt-BR" i="1" dirty="0">
                <a:latin typeface="Arial" panose="020B0604020202020204" pitchFamily="34" charset="0"/>
                <a:cs typeface="Arial" panose="020B0604020202020204" pitchFamily="34" charset="0"/>
              </a:rPr>
              <a:t>g</a:t>
            </a:r>
            <a:r>
              <a:rPr lang="pt-BR" dirty="0">
                <a:latin typeface="Arial" panose="020B0604020202020204" pitchFamily="34" charset="0"/>
                <a:cs typeface="Arial" panose="020B0604020202020204" pitchFamily="34" charset="0"/>
              </a:rPr>
              <a:t>)                 Δ</a:t>
            </a:r>
            <a:r>
              <a:rPr lang="pt-BR" baseline="-25000" dirty="0">
                <a:latin typeface="Arial" panose="020B0604020202020204" pitchFamily="34" charset="0"/>
                <a:cs typeface="Arial" panose="020B0604020202020204" pitchFamily="34" charset="0"/>
              </a:rPr>
              <a:t>fus</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 + Δ</a:t>
            </a:r>
            <a:r>
              <a:rPr lang="pt-BR" baseline="-25000" dirty="0">
                <a:latin typeface="Arial" panose="020B0604020202020204" pitchFamily="34" charset="0"/>
                <a:cs typeface="Arial" panose="020B0604020202020204" pitchFamily="34" charset="0"/>
              </a:rPr>
              <a:t>vap</a:t>
            </a:r>
            <a:r>
              <a:rPr lang="pt-BR" i="1" baseline="-25000" dirty="0">
                <a:latin typeface="Arial" panose="020B0604020202020204" pitchFamily="34" charset="0"/>
                <a:cs typeface="Arial" panose="020B0604020202020204" pitchFamily="34" charset="0"/>
              </a:rPr>
              <a:t> </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endParaRPr lang="en-US" baseline="30000"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385D3AAF-A54A-4D37-8A99-E4587BD5E175}"/>
              </a:ext>
            </a:extLst>
          </p:cNvPr>
          <p:cNvGrpSpPr/>
          <p:nvPr/>
        </p:nvGrpSpPr>
        <p:grpSpPr>
          <a:xfrm>
            <a:off x="4339055" y="3732258"/>
            <a:ext cx="2311719" cy="1673677"/>
            <a:chOff x="198219" y="0"/>
            <a:chExt cx="1366831" cy="889237"/>
          </a:xfrm>
        </p:grpSpPr>
        <p:sp>
          <p:nvSpPr>
            <p:cNvPr id="7" name="Shape 13627">
              <a:extLst>
                <a:ext uri="{FF2B5EF4-FFF2-40B4-BE49-F238E27FC236}">
                  <a16:creationId xmlns:a16="http://schemas.microsoft.com/office/drawing/2014/main" id="{699EC62B-791A-40E4-9F9B-D29553195DAC}"/>
                </a:ext>
              </a:extLst>
            </p:cNvPr>
            <p:cNvSpPr/>
            <p:nvPr/>
          </p:nvSpPr>
          <p:spPr>
            <a:xfrm>
              <a:off x="519585" y="77726"/>
              <a:ext cx="895198" cy="0"/>
            </a:xfrm>
            <a:custGeom>
              <a:avLst/>
              <a:gdLst/>
              <a:ahLst/>
              <a:cxnLst/>
              <a:rect l="0" t="0" r="0" b="0"/>
              <a:pathLst>
                <a:path w="895198">
                  <a:moveTo>
                    <a:pt x="0" y="0"/>
                  </a:moveTo>
                  <a:lnTo>
                    <a:pt x="895198" y="0"/>
                  </a:lnTo>
                </a:path>
              </a:pathLst>
            </a:custGeom>
            <a:ln w="12522"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8" name="Shape 13628">
              <a:extLst>
                <a:ext uri="{FF2B5EF4-FFF2-40B4-BE49-F238E27FC236}">
                  <a16:creationId xmlns:a16="http://schemas.microsoft.com/office/drawing/2014/main" id="{EBD10A4B-E2B9-41A5-B50E-2DA5AECBF9DE}"/>
                </a:ext>
              </a:extLst>
            </p:cNvPr>
            <p:cNvSpPr/>
            <p:nvPr/>
          </p:nvSpPr>
          <p:spPr>
            <a:xfrm>
              <a:off x="519585" y="572277"/>
              <a:ext cx="446113" cy="0"/>
            </a:xfrm>
            <a:custGeom>
              <a:avLst/>
              <a:gdLst/>
              <a:ahLst/>
              <a:cxnLst/>
              <a:rect l="0" t="0" r="0" b="0"/>
              <a:pathLst>
                <a:path w="446113">
                  <a:moveTo>
                    <a:pt x="0" y="0"/>
                  </a:moveTo>
                  <a:lnTo>
                    <a:pt x="446113" y="0"/>
                  </a:lnTo>
                </a:path>
              </a:pathLst>
            </a:custGeom>
            <a:ln w="12522"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9" name="Shape 13629">
              <a:extLst>
                <a:ext uri="{FF2B5EF4-FFF2-40B4-BE49-F238E27FC236}">
                  <a16:creationId xmlns:a16="http://schemas.microsoft.com/office/drawing/2014/main" id="{1854CDBE-16E0-4D94-A884-20D0F4CD55C0}"/>
                </a:ext>
              </a:extLst>
            </p:cNvPr>
            <p:cNvSpPr/>
            <p:nvPr/>
          </p:nvSpPr>
          <p:spPr>
            <a:xfrm>
              <a:off x="519585" y="841454"/>
              <a:ext cx="895198" cy="0"/>
            </a:xfrm>
            <a:custGeom>
              <a:avLst/>
              <a:gdLst/>
              <a:ahLst/>
              <a:cxnLst/>
              <a:rect l="0" t="0" r="0" b="0"/>
              <a:pathLst>
                <a:path w="895198">
                  <a:moveTo>
                    <a:pt x="0" y="0"/>
                  </a:moveTo>
                  <a:lnTo>
                    <a:pt x="895198" y="0"/>
                  </a:lnTo>
                </a:path>
              </a:pathLst>
            </a:custGeom>
            <a:ln w="12522"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0" name="Shape 13630">
              <a:extLst>
                <a:ext uri="{FF2B5EF4-FFF2-40B4-BE49-F238E27FC236}">
                  <a16:creationId xmlns:a16="http://schemas.microsoft.com/office/drawing/2014/main" id="{C5391855-14F9-488F-BAEB-7148A6929D2D}"/>
                </a:ext>
              </a:extLst>
            </p:cNvPr>
            <p:cNvSpPr/>
            <p:nvPr/>
          </p:nvSpPr>
          <p:spPr>
            <a:xfrm>
              <a:off x="344312" y="77955"/>
              <a:ext cx="0" cy="763511"/>
            </a:xfrm>
            <a:custGeom>
              <a:avLst/>
              <a:gdLst/>
              <a:ahLst/>
              <a:cxnLst/>
              <a:rect l="0" t="0" r="0" b="0"/>
              <a:pathLst>
                <a:path h="763511">
                  <a:moveTo>
                    <a:pt x="0" y="763511"/>
                  </a:moveTo>
                  <a:lnTo>
                    <a:pt x="0"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1" name="Shape 13631">
              <a:extLst>
                <a:ext uri="{FF2B5EF4-FFF2-40B4-BE49-F238E27FC236}">
                  <a16:creationId xmlns:a16="http://schemas.microsoft.com/office/drawing/2014/main" id="{6D4BE625-523D-4AB2-8C57-BA49943920ED}"/>
                </a:ext>
              </a:extLst>
            </p:cNvPr>
            <p:cNvSpPr/>
            <p:nvPr/>
          </p:nvSpPr>
          <p:spPr>
            <a:xfrm>
              <a:off x="314544" y="40160"/>
              <a:ext cx="59537" cy="53505"/>
            </a:xfrm>
            <a:custGeom>
              <a:avLst/>
              <a:gdLst/>
              <a:ahLst/>
              <a:cxnLst/>
              <a:rect l="0" t="0" r="0" b="0"/>
              <a:pathLst>
                <a:path w="59537" h="53505">
                  <a:moveTo>
                    <a:pt x="29769" y="0"/>
                  </a:moveTo>
                  <a:cubicBezTo>
                    <a:pt x="36360" y="17780"/>
                    <a:pt x="47612" y="39840"/>
                    <a:pt x="59537" y="53505"/>
                  </a:cubicBezTo>
                  <a:lnTo>
                    <a:pt x="29769" y="42748"/>
                  </a:lnTo>
                  <a:lnTo>
                    <a:pt x="0" y="53505"/>
                  </a:lnTo>
                  <a:cubicBezTo>
                    <a:pt x="11925" y="39840"/>
                    <a:pt x="23177" y="17780"/>
                    <a:pt x="29769" y="0"/>
                  </a:cubicBez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EEAFC182-C0DB-4D76-AF6C-957D81D921EA}"/>
                </a:ext>
              </a:extLst>
            </p:cNvPr>
            <p:cNvSpPr/>
            <p:nvPr/>
          </p:nvSpPr>
          <p:spPr>
            <a:xfrm rot="-5399999">
              <a:off x="-49967" y="362349"/>
              <a:ext cx="621865" cy="125489"/>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Calibri" panose="020F0502020204030204" pitchFamily="34" charset="0"/>
                  <a:cs typeface="Arial" panose="020B0604020202020204" pitchFamily="34" charset="0"/>
                </a:rPr>
                <a:t>Enthalpy,</a:t>
              </a:r>
              <a:r>
                <a:rPr lang="en-US" sz="800" spc="-180">
                  <a:effectLst/>
                  <a:latin typeface="Arial" panose="020B0604020202020204" pitchFamily="34" charset="0"/>
                  <a:ea typeface="Calibri" panose="020F050202020403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42E6BC1A-1957-4F16-B527-F4DE48E34CA3}"/>
                </a:ext>
              </a:extLst>
            </p:cNvPr>
            <p:cNvSpPr/>
            <p:nvPr/>
          </p:nvSpPr>
          <p:spPr>
            <a:xfrm rot="-5399999">
              <a:off x="212873" y="157623"/>
              <a:ext cx="96182" cy="125489"/>
            </a:xfrm>
            <a:prstGeom prst="rect">
              <a:avLst/>
            </a:prstGeom>
            <a:ln>
              <a:noFill/>
            </a:ln>
          </p:spPr>
          <p:txBody>
            <a:bodyPr vert="horz" lIns="0" tIns="0" rIns="0" bIns="0" rtlCol="0">
              <a:noAutofit/>
            </a:bodyPr>
            <a:lstStyle/>
            <a:p>
              <a:pPr>
                <a:lnSpc>
                  <a:spcPct val="107000"/>
                </a:lnSpc>
                <a:spcAft>
                  <a:spcPts val="800"/>
                </a:spcAft>
              </a:pPr>
              <a:r>
                <a:rPr lang="en-US" sz="800" i="1">
                  <a:effectLst/>
                  <a:latin typeface="Arial" panose="020B0604020202020204" pitchFamily="34" charset="0"/>
                  <a:ea typeface="Calibri" panose="020F0502020204030204" pitchFamily="34" charset="0"/>
                  <a:cs typeface="Arial" panose="020B0604020202020204" pitchFamily="34" charset="0"/>
                </a:rPr>
                <a:t>H</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14" name="Shape 13634">
              <a:extLst>
                <a:ext uri="{FF2B5EF4-FFF2-40B4-BE49-F238E27FC236}">
                  <a16:creationId xmlns:a16="http://schemas.microsoft.com/office/drawing/2014/main" id="{688341AD-FBD5-467D-A062-F6C16971CFCA}"/>
                </a:ext>
              </a:extLst>
            </p:cNvPr>
            <p:cNvSpPr/>
            <p:nvPr/>
          </p:nvSpPr>
          <p:spPr>
            <a:xfrm>
              <a:off x="707393" y="610072"/>
              <a:ext cx="0" cy="231394"/>
            </a:xfrm>
            <a:custGeom>
              <a:avLst/>
              <a:gdLst/>
              <a:ahLst/>
              <a:cxnLst/>
              <a:rect l="0" t="0" r="0" b="0"/>
              <a:pathLst>
                <a:path h="231394">
                  <a:moveTo>
                    <a:pt x="0" y="231394"/>
                  </a:moveTo>
                  <a:lnTo>
                    <a:pt x="0" y="0"/>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5" name="Shape 13635">
              <a:extLst>
                <a:ext uri="{FF2B5EF4-FFF2-40B4-BE49-F238E27FC236}">
                  <a16:creationId xmlns:a16="http://schemas.microsoft.com/office/drawing/2014/main" id="{25EECC4C-655B-4BDB-9881-37F6D076EA17}"/>
                </a:ext>
              </a:extLst>
            </p:cNvPr>
            <p:cNvSpPr/>
            <p:nvPr/>
          </p:nvSpPr>
          <p:spPr>
            <a:xfrm>
              <a:off x="677637" y="572290"/>
              <a:ext cx="59525" cy="53492"/>
            </a:xfrm>
            <a:custGeom>
              <a:avLst/>
              <a:gdLst/>
              <a:ahLst/>
              <a:cxnLst/>
              <a:rect l="0" t="0" r="0" b="0"/>
              <a:pathLst>
                <a:path w="59525" h="53492">
                  <a:moveTo>
                    <a:pt x="29756" y="0"/>
                  </a:moveTo>
                  <a:cubicBezTo>
                    <a:pt x="36360" y="17767"/>
                    <a:pt x="47612" y="39840"/>
                    <a:pt x="59525" y="53492"/>
                  </a:cubicBezTo>
                  <a:lnTo>
                    <a:pt x="29756" y="42735"/>
                  </a:lnTo>
                  <a:lnTo>
                    <a:pt x="0" y="53492"/>
                  </a:lnTo>
                  <a:cubicBezTo>
                    <a:pt x="11912" y="39840"/>
                    <a:pt x="23177" y="17767"/>
                    <a:pt x="29756"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6" name="Shape 13636">
              <a:extLst>
                <a:ext uri="{FF2B5EF4-FFF2-40B4-BE49-F238E27FC236}">
                  <a16:creationId xmlns:a16="http://schemas.microsoft.com/office/drawing/2014/main" id="{1BA2EFC2-9B2F-4A16-BECE-CC082E0FE1FF}"/>
                </a:ext>
              </a:extLst>
            </p:cNvPr>
            <p:cNvSpPr/>
            <p:nvPr/>
          </p:nvSpPr>
          <p:spPr>
            <a:xfrm>
              <a:off x="1208205" y="115521"/>
              <a:ext cx="0" cy="725945"/>
            </a:xfrm>
            <a:custGeom>
              <a:avLst/>
              <a:gdLst/>
              <a:ahLst/>
              <a:cxnLst/>
              <a:rect l="0" t="0" r="0" b="0"/>
              <a:pathLst>
                <a:path h="725945">
                  <a:moveTo>
                    <a:pt x="0" y="725945"/>
                  </a:moveTo>
                  <a:lnTo>
                    <a:pt x="0" y="0"/>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7" name="Shape 13637">
              <a:extLst>
                <a:ext uri="{FF2B5EF4-FFF2-40B4-BE49-F238E27FC236}">
                  <a16:creationId xmlns:a16="http://schemas.microsoft.com/office/drawing/2014/main" id="{1013EAF7-96DA-4520-A90D-496B261B036D}"/>
                </a:ext>
              </a:extLst>
            </p:cNvPr>
            <p:cNvSpPr/>
            <p:nvPr/>
          </p:nvSpPr>
          <p:spPr>
            <a:xfrm>
              <a:off x="1178449" y="77726"/>
              <a:ext cx="59525" cy="53492"/>
            </a:xfrm>
            <a:custGeom>
              <a:avLst/>
              <a:gdLst/>
              <a:ahLst/>
              <a:cxnLst/>
              <a:rect l="0" t="0" r="0" b="0"/>
              <a:pathLst>
                <a:path w="59525" h="53492">
                  <a:moveTo>
                    <a:pt x="29756" y="0"/>
                  </a:moveTo>
                  <a:cubicBezTo>
                    <a:pt x="36360" y="17780"/>
                    <a:pt x="47612" y="39840"/>
                    <a:pt x="59525" y="53492"/>
                  </a:cubicBezTo>
                  <a:lnTo>
                    <a:pt x="29756" y="42735"/>
                  </a:lnTo>
                  <a:lnTo>
                    <a:pt x="0" y="53492"/>
                  </a:lnTo>
                  <a:cubicBezTo>
                    <a:pt x="11900" y="39840"/>
                    <a:pt x="23164" y="17780"/>
                    <a:pt x="29756"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8" name="Shape 13638">
              <a:extLst>
                <a:ext uri="{FF2B5EF4-FFF2-40B4-BE49-F238E27FC236}">
                  <a16:creationId xmlns:a16="http://schemas.microsoft.com/office/drawing/2014/main" id="{0C124781-6664-46ED-8F82-18026E263D2F}"/>
                </a:ext>
              </a:extLst>
            </p:cNvPr>
            <p:cNvSpPr/>
            <p:nvPr/>
          </p:nvSpPr>
          <p:spPr>
            <a:xfrm>
              <a:off x="707393" y="115508"/>
              <a:ext cx="0" cy="430556"/>
            </a:xfrm>
            <a:custGeom>
              <a:avLst/>
              <a:gdLst/>
              <a:ahLst/>
              <a:cxnLst/>
              <a:rect l="0" t="0" r="0" b="0"/>
              <a:pathLst>
                <a:path h="430556">
                  <a:moveTo>
                    <a:pt x="0" y="430556"/>
                  </a:moveTo>
                  <a:lnTo>
                    <a:pt x="0" y="0"/>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19" name="Shape 13639">
              <a:extLst>
                <a:ext uri="{FF2B5EF4-FFF2-40B4-BE49-F238E27FC236}">
                  <a16:creationId xmlns:a16="http://schemas.microsoft.com/office/drawing/2014/main" id="{6CAF581B-6BEB-4ADB-B8A7-77129F91D9BD}"/>
                </a:ext>
              </a:extLst>
            </p:cNvPr>
            <p:cNvSpPr/>
            <p:nvPr/>
          </p:nvSpPr>
          <p:spPr>
            <a:xfrm>
              <a:off x="677637" y="77726"/>
              <a:ext cx="59525" cy="53492"/>
            </a:xfrm>
            <a:custGeom>
              <a:avLst/>
              <a:gdLst/>
              <a:ahLst/>
              <a:cxnLst/>
              <a:rect l="0" t="0" r="0" b="0"/>
              <a:pathLst>
                <a:path w="59525" h="53492">
                  <a:moveTo>
                    <a:pt x="29756" y="0"/>
                  </a:moveTo>
                  <a:cubicBezTo>
                    <a:pt x="36360" y="17780"/>
                    <a:pt x="47612" y="39840"/>
                    <a:pt x="59525" y="53492"/>
                  </a:cubicBezTo>
                  <a:lnTo>
                    <a:pt x="29756" y="42735"/>
                  </a:lnTo>
                  <a:lnTo>
                    <a:pt x="0" y="53492"/>
                  </a:lnTo>
                  <a:cubicBezTo>
                    <a:pt x="11912" y="39840"/>
                    <a:pt x="23177" y="17780"/>
                    <a:pt x="29756"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E4CFB507-E9E8-47B6-A3D5-94BD80035B18}"/>
                </a:ext>
              </a:extLst>
            </p:cNvPr>
            <p:cNvSpPr/>
            <p:nvPr/>
          </p:nvSpPr>
          <p:spPr>
            <a:xfrm>
              <a:off x="742658" y="239499"/>
              <a:ext cx="81528" cy="173580"/>
            </a:xfrm>
            <a:prstGeom prst="rect">
              <a:avLst/>
            </a:prstGeom>
            <a:ln>
              <a:noFill/>
            </a:ln>
          </p:spPr>
          <p:txBody>
            <a:bodyPr vert="horz" lIns="0" tIns="0" rIns="0" bIns="0" rtlCol="0">
              <a:noAutofit/>
            </a:bodyPr>
            <a:lstStyle/>
            <a:p>
              <a:pPr>
                <a:lnSpc>
                  <a:spcPct val="107000"/>
                </a:lnSpc>
                <a:spcAft>
                  <a:spcPts val="800"/>
                </a:spcAft>
              </a:pPr>
              <a:r>
                <a:rPr lang="en-US" sz="800" dirty="0">
                  <a:effectLst/>
                  <a:latin typeface="Arial" panose="020B0604020202020204" pitchFamily="34" charset="0"/>
                  <a:ea typeface="Segoe UI Symbol" panose="020B0502040204020203" pitchFamily="34" charset="0"/>
                  <a:cs typeface="Arial" panose="020B0604020202020204" pitchFamily="34" charset="0"/>
                </a:rPr>
                <a:t>Δ</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1BE487C0-73BC-4A34-A022-D687A6DB3975}"/>
                </a:ext>
              </a:extLst>
            </p:cNvPr>
            <p:cNvSpPr/>
            <p:nvPr/>
          </p:nvSpPr>
          <p:spPr>
            <a:xfrm>
              <a:off x="803961" y="292032"/>
              <a:ext cx="133817" cy="73160"/>
            </a:xfrm>
            <a:prstGeom prst="rect">
              <a:avLst/>
            </a:prstGeom>
            <a:ln>
              <a:noFill/>
            </a:ln>
          </p:spPr>
          <p:txBody>
            <a:bodyPr vert="horz" lIns="0" tIns="0" rIns="0" bIns="0" rtlCol="0">
              <a:noAutofit/>
            </a:bodyPr>
            <a:lstStyle/>
            <a:p>
              <a:pPr>
                <a:lnSpc>
                  <a:spcPct val="107000"/>
                </a:lnSpc>
                <a:spcAft>
                  <a:spcPts val="800"/>
                </a:spcAft>
              </a:pPr>
              <a:r>
                <a:rPr lang="en-US" sz="450">
                  <a:effectLst/>
                  <a:latin typeface="Arial" panose="020B0604020202020204" pitchFamily="34" charset="0"/>
                  <a:ea typeface="Calibri" panose="020F0502020204030204" pitchFamily="34" charset="0"/>
                  <a:cs typeface="Arial" panose="020B0604020202020204" pitchFamily="34" charset="0"/>
                </a:rPr>
                <a:t>vap</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4CC5C28E-6F62-416F-B7E6-C3EDB5B5509C}"/>
                </a:ext>
              </a:extLst>
            </p:cNvPr>
            <p:cNvSpPr/>
            <p:nvPr/>
          </p:nvSpPr>
          <p:spPr>
            <a:xfrm>
              <a:off x="904559" y="262936"/>
              <a:ext cx="96182" cy="125490"/>
            </a:xfrm>
            <a:prstGeom prst="rect">
              <a:avLst/>
            </a:prstGeom>
            <a:ln>
              <a:noFill/>
            </a:ln>
          </p:spPr>
          <p:txBody>
            <a:bodyPr vert="horz" lIns="0" tIns="0" rIns="0" bIns="0" rtlCol="0">
              <a:noAutofit/>
            </a:bodyPr>
            <a:lstStyle/>
            <a:p>
              <a:pPr>
                <a:lnSpc>
                  <a:spcPct val="107000"/>
                </a:lnSpc>
                <a:spcAft>
                  <a:spcPts val="800"/>
                </a:spcAft>
              </a:pPr>
              <a:r>
                <a:rPr lang="en-US" sz="800" i="1" dirty="0">
                  <a:effectLst/>
                  <a:latin typeface="Arial" panose="020B0604020202020204" pitchFamily="34" charset="0"/>
                  <a:ea typeface="Calibri" panose="020F0502020204030204" pitchFamily="34" charset="0"/>
                  <a:cs typeface="Arial" panose="020B0604020202020204" pitchFamily="34" charset="0"/>
                </a:rPr>
                <a:t>H</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D8031E7F-CF89-4571-A0DC-B345763107BA}"/>
                </a:ext>
              </a:extLst>
            </p:cNvPr>
            <p:cNvSpPr/>
            <p:nvPr/>
          </p:nvSpPr>
          <p:spPr>
            <a:xfrm>
              <a:off x="982892" y="250258"/>
              <a:ext cx="60613" cy="100578"/>
            </a:xfrm>
            <a:prstGeom prst="rect">
              <a:avLst/>
            </a:prstGeom>
            <a:ln>
              <a:noFill/>
            </a:ln>
          </p:spPr>
          <p:txBody>
            <a:bodyPr vert="horz" lIns="0" tIns="0" rIns="0" bIns="0" rtlCol="0">
              <a:noAutofit/>
            </a:bodyPr>
            <a:lstStyle/>
            <a:p>
              <a:pPr>
                <a:lnSpc>
                  <a:spcPct val="107000"/>
                </a:lnSpc>
                <a:spcAft>
                  <a:spcPts val="800"/>
                </a:spcAft>
              </a:pPr>
              <a:r>
                <a:rPr lang="en-US" sz="400">
                  <a:effectLst/>
                  <a:latin typeface="Arial" panose="020B0604020202020204" pitchFamily="34" charset="0"/>
                  <a:ea typeface="Calibri" panose="020F050202020403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33418BDD-D4C4-47BF-BF07-CFDB2662EAEE}"/>
                </a:ext>
              </a:extLst>
            </p:cNvPr>
            <p:cNvSpPr/>
            <p:nvPr/>
          </p:nvSpPr>
          <p:spPr>
            <a:xfrm>
              <a:off x="742658" y="605715"/>
              <a:ext cx="81528" cy="173580"/>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Segoe UI Symbol" panose="020B0502040204020203" pitchFamily="34" charset="0"/>
                  <a:cs typeface="Arial" panose="020B0604020202020204" pitchFamily="34" charset="0"/>
                </a:rPr>
                <a:t>Δ</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81D62E1F-BA50-4870-82B8-6ED6C511A414}"/>
                </a:ext>
              </a:extLst>
            </p:cNvPr>
            <p:cNvSpPr/>
            <p:nvPr/>
          </p:nvSpPr>
          <p:spPr>
            <a:xfrm>
              <a:off x="814161" y="653668"/>
              <a:ext cx="112132" cy="73160"/>
            </a:xfrm>
            <a:prstGeom prst="rect">
              <a:avLst/>
            </a:prstGeom>
            <a:ln>
              <a:noFill/>
            </a:ln>
          </p:spPr>
          <p:txBody>
            <a:bodyPr vert="horz" lIns="0" tIns="0" rIns="0" bIns="0" rtlCol="0">
              <a:noAutofit/>
            </a:bodyPr>
            <a:lstStyle/>
            <a:p>
              <a:pPr>
                <a:lnSpc>
                  <a:spcPct val="107000"/>
                </a:lnSpc>
                <a:spcAft>
                  <a:spcPts val="800"/>
                </a:spcAft>
              </a:pPr>
              <a:r>
                <a:rPr lang="en-US" sz="450" dirty="0" err="1">
                  <a:effectLst/>
                  <a:latin typeface="Arial" panose="020B0604020202020204" pitchFamily="34" charset="0"/>
                  <a:ea typeface="Calibri" panose="020F0502020204030204" pitchFamily="34" charset="0"/>
                  <a:cs typeface="Arial" panose="020B0604020202020204" pitchFamily="34" charset="0"/>
                </a:rPr>
                <a:t>fus</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A965CA88-DE9D-4DB1-9FD4-D131AB40014E}"/>
                </a:ext>
              </a:extLst>
            </p:cNvPr>
            <p:cNvSpPr/>
            <p:nvPr/>
          </p:nvSpPr>
          <p:spPr>
            <a:xfrm>
              <a:off x="888276" y="629153"/>
              <a:ext cx="96182" cy="125489"/>
            </a:xfrm>
            <a:prstGeom prst="rect">
              <a:avLst/>
            </a:prstGeom>
            <a:ln>
              <a:noFill/>
            </a:ln>
          </p:spPr>
          <p:txBody>
            <a:bodyPr vert="horz" lIns="0" tIns="0" rIns="0" bIns="0" rtlCol="0">
              <a:noAutofit/>
            </a:bodyPr>
            <a:lstStyle/>
            <a:p>
              <a:pPr>
                <a:lnSpc>
                  <a:spcPct val="107000"/>
                </a:lnSpc>
                <a:spcAft>
                  <a:spcPts val="800"/>
                </a:spcAft>
              </a:pPr>
              <a:r>
                <a:rPr lang="en-US" sz="800" i="1">
                  <a:effectLst/>
                  <a:latin typeface="Arial" panose="020B0604020202020204" pitchFamily="34" charset="0"/>
                  <a:ea typeface="Calibri" panose="020F0502020204030204" pitchFamily="34" charset="0"/>
                  <a:cs typeface="Arial" panose="020B0604020202020204" pitchFamily="34" charset="0"/>
                </a:rPr>
                <a:t>H</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4CF0D21E-056F-4A14-82EB-6E65F751AC0F}"/>
                </a:ext>
              </a:extLst>
            </p:cNvPr>
            <p:cNvSpPr/>
            <p:nvPr/>
          </p:nvSpPr>
          <p:spPr>
            <a:xfrm>
              <a:off x="966598" y="616477"/>
              <a:ext cx="60613" cy="100578"/>
            </a:xfrm>
            <a:prstGeom prst="rect">
              <a:avLst/>
            </a:prstGeom>
            <a:ln>
              <a:noFill/>
            </a:ln>
          </p:spPr>
          <p:txBody>
            <a:bodyPr vert="horz" lIns="0" tIns="0" rIns="0" bIns="0" rtlCol="0">
              <a:noAutofit/>
            </a:bodyPr>
            <a:lstStyle/>
            <a:p>
              <a:pPr>
                <a:lnSpc>
                  <a:spcPct val="107000"/>
                </a:lnSpc>
                <a:spcAft>
                  <a:spcPts val="800"/>
                </a:spcAft>
              </a:pPr>
              <a:r>
                <a:rPr lang="en-US" sz="400">
                  <a:effectLst/>
                  <a:latin typeface="Arial" panose="020B0604020202020204" pitchFamily="34" charset="0"/>
                  <a:ea typeface="Calibri" panose="020F050202020403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2B180E59-7C58-4CB0-A3A8-62E17D9EBA9A}"/>
                </a:ext>
              </a:extLst>
            </p:cNvPr>
            <p:cNvSpPr/>
            <p:nvPr/>
          </p:nvSpPr>
          <p:spPr>
            <a:xfrm>
              <a:off x="1239509" y="339663"/>
              <a:ext cx="81528" cy="173580"/>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Segoe UI Symbol" panose="020B0502040204020203" pitchFamily="34" charset="0"/>
                  <a:cs typeface="Arial" panose="020B0604020202020204" pitchFamily="34" charset="0"/>
                </a:rPr>
                <a:t>Δ</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20755019-BA26-4F04-91B1-766B192AD015}"/>
                </a:ext>
              </a:extLst>
            </p:cNvPr>
            <p:cNvSpPr/>
            <p:nvPr/>
          </p:nvSpPr>
          <p:spPr>
            <a:xfrm>
              <a:off x="1300812" y="396782"/>
              <a:ext cx="133754" cy="73160"/>
            </a:xfrm>
            <a:prstGeom prst="rect">
              <a:avLst/>
            </a:prstGeom>
            <a:ln>
              <a:noFill/>
            </a:ln>
          </p:spPr>
          <p:txBody>
            <a:bodyPr vert="horz" lIns="0" tIns="0" rIns="0" bIns="0" rtlCol="0">
              <a:noAutofit/>
            </a:bodyPr>
            <a:lstStyle/>
            <a:p>
              <a:pPr>
                <a:lnSpc>
                  <a:spcPct val="107000"/>
                </a:lnSpc>
                <a:spcAft>
                  <a:spcPts val="800"/>
                </a:spcAft>
              </a:pPr>
              <a:r>
                <a:rPr lang="en-US" sz="450" dirty="0">
                  <a:effectLst/>
                  <a:latin typeface="Arial" panose="020B0604020202020204" pitchFamily="34" charset="0"/>
                  <a:ea typeface="Calibri" panose="020F0502020204030204" pitchFamily="34" charset="0"/>
                  <a:cs typeface="Arial" panose="020B0604020202020204" pitchFamily="34" charset="0"/>
                </a:rPr>
                <a:t>sub</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ECFF4037-6AAB-40F5-BE61-EC572BECB838}"/>
                </a:ext>
              </a:extLst>
            </p:cNvPr>
            <p:cNvSpPr/>
            <p:nvPr/>
          </p:nvSpPr>
          <p:spPr>
            <a:xfrm>
              <a:off x="1401370" y="363101"/>
              <a:ext cx="96182" cy="125489"/>
            </a:xfrm>
            <a:prstGeom prst="rect">
              <a:avLst/>
            </a:prstGeom>
            <a:ln>
              <a:noFill/>
            </a:ln>
          </p:spPr>
          <p:txBody>
            <a:bodyPr vert="horz" lIns="0" tIns="0" rIns="0" bIns="0" rtlCol="0">
              <a:noAutofit/>
            </a:bodyPr>
            <a:lstStyle/>
            <a:p>
              <a:pPr>
                <a:lnSpc>
                  <a:spcPct val="107000"/>
                </a:lnSpc>
                <a:spcAft>
                  <a:spcPts val="800"/>
                </a:spcAft>
              </a:pPr>
              <a:r>
                <a:rPr lang="en-US" sz="800" i="1">
                  <a:effectLst/>
                  <a:latin typeface="Arial" panose="020B0604020202020204" pitchFamily="34" charset="0"/>
                  <a:ea typeface="Calibri" panose="020F0502020204030204" pitchFamily="34" charset="0"/>
                  <a:cs typeface="Arial" panose="020B0604020202020204" pitchFamily="34" charset="0"/>
                </a:rPr>
                <a:t>H</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8E8DFFD7-E91B-4986-941A-1104095E0ACD}"/>
                </a:ext>
              </a:extLst>
            </p:cNvPr>
            <p:cNvSpPr/>
            <p:nvPr/>
          </p:nvSpPr>
          <p:spPr>
            <a:xfrm>
              <a:off x="1479692" y="350424"/>
              <a:ext cx="60613" cy="100578"/>
            </a:xfrm>
            <a:prstGeom prst="rect">
              <a:avLst/>
            </a:prstGeom>
            <a:ln>
              <a:noFill/>
            </a:ln>
          </p:spPr>
          <p:txBody>
            <a:bodyPr vert="horz" lIns="0" tIns="0" rIns="0" bIns="0" rtlCol="0">
              <a:noAutofit/>
            </a:bodyPr>
            <a:lstStyle/>
            <a:p>
              <a:pPr>
                <a:lnSpc>
                  <a:spcPct val="107000"/>
                </a:lnSpc>
                <a:spcAft>
                  <a:spcPts val="800"/>
                </a:spcAft>
              </a:pPr>
              <a:r>
                <a:rPr lang="en-US" sz="400">
                  <a:effectLst/>
                  <a:latin typeface="Arial" panose="020B0604020202020204" pitchFamily="34" charset="0"/>
                  <a:ea typeface="Calibri" panose="020F050202020403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5F62655B-4F15-4768-8A81-AFAF8FE341B9}"/>
                </a:ext>
              </a:extLst>
            </p:cNvPr>
            <p:cNvSpPr/>
            <p:nvPr/>
          </p:nvSpPr>
          <p:spPr>
            <a:xfrm>
              <a:off x="1483655" y="763748"/>
              <a:ext cx="66608" cy="125489"/>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Calibri" panose="020F0502020204030204" pitchFamily="34" charset="0"/>
                  <a:cs typeface="Arial" panose="020B0604020202020204" pitchFamily="34" charset="0"/>
                </a:rPr>
                <a:t>s</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C9D3A9B7-FC1E-44EF-B1CD-015B706BC95E}"/>
                </a:ext>
              </a:extLst>
            </p:cNvPr>
            <p:cNvSpPr/>
            <p:nvPr/>
          </p:nvSpPr>
          <p:spPr>
            <a:xfrm>
              <a:off x="1001664" y="494502"/>
              <a:ext cx="37034" cy="125489"/>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Calibri" panose="020F0502020204030204" pitchFamily="34" charset="0"/>
                  <a:cs typeface="Arial" panose="020B0604020202020204" pitchFamily="34" charset="0"/>
                </a:rPr>
                <a:t>l</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DD8BE1F0-8223-4CD5-9B42-313BC7980EB8}"/>
                </a:ext>
              </a:extLst>
            </p:cNvPr>
            <p:cNvSpPr/>
            <p:nvPr/>
          </p:nvSpPr>
          <p:spPr>
            <a:xfrm>
              <a:off x="1483655" y="0"/>
              <a:ext cx="81395" cy="125490"/>
            </a:xfrm>
            <a:prstGeom prst="rect">
              <a:avLst/>
            </a:prstGeom>
            <a:ln>
              <a:noFill/>
            </a:ln>
          </p:spPr>
          <p:txBody>
            <a:bodyPr vert="horz" lIns="0" tIns="0" rIns="0" bIns="0" rtlCol="0">
              <a:noAutofit/>
            </a:bodyPr>
            <a:lstStyle/>
            <a:p>
              <a:pPr>
                <a:lnSpc>
                  <a:spcPct val="107000"/>
                </a:lnSpc>
                <a:spcAft>
                  <a:spcPts val="800"/>
                </a:spcAft>
              </a:pPr>
              <a:r>
                <a:rPr lang="en-US" sz="800">
                  <a:effectLst/>
                  <a:latin typeface="Arial" panose="020B0604020202020204" pitchFamily="34" charset="0"/>
                  <a:ea typeface="Calibri" panose="020F0502020204030204" pitchFamily="34" charset="0"/>
                  <a:cs typeface="Arial" panose="020B0604020202020204" pitchFamily="34" charset="0"/>
                </a:rPr>
                <a:t>g</a:t>
              </a:r>
              <a:endParaRPr lang="en-US" sz="1100">
                <a:effectLst/>
                <a:latin typeface="Arial" panose="020B0604020202020204" pitchFamily="34" charset="0"/>
                <a:ea typeface="Calibri" panose="020F0502020204030204" pitchFamily="34" charset="0"/>
                <a:cs typeface="Arial" panose="020B0604020202020204" pitchFamily="34" charset="0"/>
              </a:endParaRPr>
            </a:p>
          </p:txBody>
        </p:sp>
      </p:grpSp>
      <p:sp>
        <p:nvSpPr>
          <p:cNvPr id="36" name="Rectangle 35">
            <a:extLst>
              <a:ext uri="{FF2B5EF4-FFF2-40B4-BE49-F238E27FC236}">
                <a16:creationId xmlns:a16="http://schemas.microsoft.com/office/drawing/2014/main" id="{7CCF5E33-5CB5-43F3-AD7C-4AA99FE36B9A}"/>
              </a:ext>
            </a:extLst>
          </p:cNvPr>
          <p:cNvSpPr/>
          <p:nvPr/>
        </p:nvSpPr>
        <p:spPr>
          <a:xfrm>
            <a:off x="512924" y="5440553"/>
            <a:ext cx="6586616" cy="1200329"/>
          </a:xfrm>
          <a:prstGeom prst="rect">
            <a:avLst/>
          </a:prstGeom>
        </p:spPr>
        <p:txBody>
          <a:bodyPr wrap="square">
            <a:spAutoFit/>
          </a:bodyPr>
          <a:lstStyle/>
          <a:p>
            <a:r>
              <a:rPr lang="en-US" dirty="0">
                <a:latin typeface="Arial" panose="020B0604020202020204" pitchFamily="34" charset="0"/>
                <a:cs typeface="Arial" panose="020B0604020202020204" pitchFamily="34" charset="0"/>
              </a:rPr>
              <a:t>Another consequence of </a:t>
            </a:r>
            <a:r>
              <a:rPr lang="en-US" i="1" dirty="0">
                <a:latin typeface="Arial" panose="020B0604020202020204" pitchFamily="34" charset="0"/>
                <a:cs typeface="Arial" panose="020B0604020202020204" pitchFamily="34" charset="0"/>
              </a:rPr>
              <a:t>H </a:t>
            </a:r>
            <a:r>
              <a:rPr lang="en-US" dirty="0">
                <a:latin typeface="Arial" panose="020B0604020202020204" pitchFamily="34" charset="0"/>
                <a:cs typeface="Arial" panose="020B0604020202020204" pitchFamily="34" charset="0"/>
              </a:rPr>
              <a:t>being a state function is that the standard enthalpy change of a forward process is the negative of its reverse :</a:t>
            </a:r>
          </a:p>
          <a:p>
            <a:r>
              <a:rPr lang="pt-BR" dirty="0">
                <a:latin typeface="Arial" panose="020B0604020202020204" pitchFamily="34" charset="0"/>
                <a:cs typeface="Arial" panose="020B0604020202020204" pitchFamily="34" charset="0"/>
              </a:rPr>
              <a:t>                   Δ</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(A → B) = −Δ</a:t>
            </a:r>
            <a:r>
              <a:rPr lang="pt-BR" i="1" dirty="0">
                <a:latin typeface="Arial" panose="020B0604020202020204" pitchFamily="34" charset="0"/>
                <a:cs typeface="Arial" panose="020B0604020202020204" pitchFamily="34" charset="0"/>
              </a:rPr>
              <a:t>H </a:t>
            </a:r>
            <a:r>
              <a:rPr lang="pt-BR" baseline="30000" dirty="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(A ← B)</a:t>
            </a:r>
            <a:endParaRPr lang="en-US" dirty="0">
              <a:latin typeface="Arial" panose="020B0604020202020204" pitchFamily="34" charset="0"/>
              <a:cs typeface="Arial" panose="020B0604020202020204" pitchFamily="34" charset="0"/>
            </a:endParaRPr>
          </a:p>
        </p:txBody>
      </p:sp>
      <p:grpSp>
        <p:nvGrpSpPr>
          <p:cNvPr id="37" name="Group 36">
            <a:extLst>
              <a:ext uri="{FF2B5EF4-FFF2-40B4-BE49-F238E27FC236}">
                <a16:creationId xmlns:a16="http://schemas.microsoft.com/office/drawing/2014/main" id="{3B598D3E-9700-43CD-B70E-40FF80F518F6}"/>
              </a:ext>
            </a:extLst>
          </p:cNvPr>
          <p:cNvGrpSpPr/>
          <p:nvPr/>
        </p:nvGrpSpPr>
        <p:grpSpPr>
          <a:xfrm>
            <a:off x="7856636" y="5518970"/>
            <a:ext cx="2089621" cy="1121912"/>
            <a:chOff x="198220" y="0"/>
            <a:chExt cx="1687136" cy="889237"/>
          </a:xfrm>
        </p:grpSpPr>
        <p:sp>
          <p:nvSpPr>
            <p:cNvPr id="38" name="Shape 13681">
              <a:extLst>
                <a:ext uri="{FF2B5EF4-FFF2-40B4-BE49-F238E27FC236}">
                  <a16:creationId xmlns:a16="http://schemas.microsoft.com/office/drawing/2014/main" id="{041BB7EB-06BB-4A97-9F2B-CB041958C176}"/>
                </a:ext>
              </a:extLst>
            </p:cNvPr>
            <p:cNvSpPr/>
            <p:nvPr/>
          </p:nvSpPr>
          <p:spPr>
            <a:xfrm>
              <a:off x="519586" y="77686"/>
              <a:ext cx="895198" cy="0"/>
            </a:xfrm>
            <a:custGeom>
              <a:avLst/>
              <a:gdLst/>
              <a:ahLst/>
              <a:cxnLst/>
              <a:rect l="0" t="0" r="0" b="0"/>
              <a:pathLst>
                <a:path w="895198">
                  <a:moveTo>
                    <a:pt x="0" y="0"/>
                  </a:moveTo>
                  <a:lnTo>
                    <a:pt x="895198" y="0"/>
                  </a:lnTo>
                </a:path>
              </a:pathLst>
            </a:custGeom>
            <a:ln w="12522"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39" name="Shape 13682">
              <a:extLst>
                <a:ext uri="{FF2B5EF4-FFF2-40B4-BE49-F238E27FC236}">
                  <a16:creationId xmlns:a16="http://schemas.microsoft.com/office/drawing/2014/main" id="{653A97F2-1ECE-4BF0-AD92-F92DEA143814}"/>
                </a:ext>
              </a:extLst>
            </p:cNvPr>
            <p:cNvSpPr/>
            <p:nvPr/>
          </p:nvSpPr>
          <p:spPr>
            <a:xfrm>
              <a:off x="519586" y="841413"/>
              <a:ext cx="895198" cy="0"/>
            </a:xfrm>
            <a:custGeom>
              <a:avLst/>
              <a:gdLst/>
              <a:ahLst/>
              <a:cxnLst/>
              <a:rect l="0" t="0" r="0" b="0"/>
              <a:pathLst>
                <a:path w="895198">
                  <a:moveTo>
                    <a:pt x="0" y="0"/>
                  </a:moveTo>
                  <a:lnTo>
                    <a:pt x="895198" y="0"/>
                  </a:lnTo>
                </a:path>
              </a:pathLst>
            </a:custGeom>
            <a:ln w="12522"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0" name="Shape 13683">
              <a:extLst>
                <a:ext uri="{FF2B5EF4-FFF2-40B4-BE49-F238E27FC236}">
                  <a16:creationId xmlns:a16="http://schemas.microsoft.com/office/drawing/2014/main" id="{17CCA40A-D8FC-47B8-80C0-7A1281952991}"/>
                </a:ext>
              </a:extLst>
            </p:cNvPr>
            <p:cNvSpPr/>
            <p:nvPr/>
          </p:nvSpPr>
          <p:spPr>
            <a:xfrm>
              <a:off x="344313" y="77901"/>
              <a:ext cx="0" cy="763511"/>
            </a:xfrm>
            <a:custGeom>
              <a:avLst/>
              <a:gdLst/>
              <a:ahLst/>
              <a:cxnLst/>
              <a:rect l="0" t="0" r="0" b="0"/>
              <a:pathLst>
                <a:path h="763511">
                  <a:moveTo>
                    <a:pt x="0" y="763511"/>
                  </a:moveTo>
                  <a:lnTo>
                    <a:pt x="0" y="0"/>
                  </a:lnTo>
                </a:path>
              </a:pathLst>
            </a:custGeom>
            <a:ln w="6261" cap="flat">
              <a:miter lim="100000"/>
            </a:ln>
          </p:spPr>
          <p:style>
            <a:lnRef idx="1">
              <a:srgbClr val="181717"/>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1" name="Shape 13684">
              <a:extLst>
                <a:ext uri="{FF2B5EF4-FFF2-40B4-BE49-F238E27FC236}">
                  <a16:creationId xmlns:a16="http://schemas.microsoft.com/office/drawing/2014/main" id="{B3216BC6-BA65-46FE-B552-10B0DC93990E}"/>
                </a:ext>
              </a:extLst>
            </p:cNvPr>
            <p:cNvSpPr/>
            <p:nvPr/>
          </p:nvSpPr>
          <p:spPr>
            <a:xfrm>
              <a:off x="314544" y="40119"/>
              <a:ext cx="59537" cy="53505"/>
            </a:xfrm>
            <a:custGeom>
              <a:avLst/>
              <a:gdLst/>
              <a:ahLst/>
              <a:cxnLst/>
              <a:rect l="0" t="0" r="0" b="0"/>
              <a:pathLst>
                <a:path w="59537" h="53505">
                  <a:moveTo>
                    <a:pt x="29769" y="0"/>
                  </a:moveTo>
                  <a:cubicBezTo>
                    <a:pt x="36360" y="17780"/>
                    <a:pt x="47612" y="39840"/>
                    <a:pt x="59537" y="53505"/>
                  </a:cubicBezTo>
                  <a:lnTo>
                    <a:pt x="29769" y="42748"/>
                  </a:lnTo>
                  <a:lnTo>
                    <a:pt x="0" y="53505"/>
                  </a:lnTo>
                  <a:cubicBezTo>
                    <a:pt x="11925" y="39840"/>
                    <a:pt x="23177" y="17780"/>
                    <a:pt x="29769" y="0"/>
                  </a:cubicBezTo>
                  <a:close/>
                </a:path>
              </a:pathLst>
            </a:custGeom>
            <a:ln w="0" cap="flat">
              <a:miter lim="100000"/>
            </a:ln>
          </p:spPr>
          <p:style>
            <a:lnRef idx="0">
              <a:srgbClr val="000000">
                <a:alpha val="0"/>
              </a:srgbClr>
            </a:lnRef>
            <a:fillRef idx="1">
              <a:srgbClr val="181717"/>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832E51F-3518-4927-AD50-831D2C0BFA80}"/>
                </a:ext>
              </a:extLst>
            </p:cNvPr>
            <p:cNvSpPr/>
            <p:nvPr/>
          </p:nvSpPr>
          <p:spPr>
            <a:xfrm rot="-5399999">
              <a:off x="-49967" y="362262"/>
              <a:ext cx="621865"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Enthalpy,</a:t>
              </a:r>
              <a:r>
                <a:rPr lang="en-US" sz="800" spc="-180">
                  <a:solidFill>
                    <a:srgbClr val="181717"/>
                  </a:solidFill>
                  <a:effectLst/>
                  <a:latin typeface="Arial" panose="020B0604020202020204" pitchFamily="34" charset="0"/>
                  <a:ea typeface="Calibri" panose="020F0502020204030204" pitchFamily="34" charset="0"/>
                  <a:cs typeface="Arial" panose="020B0604020202020204" pitchFamily="34" charset="0"/>
                </a:rPr>
                <a:t> </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3" name="Rectangle 42">
              <a:extLst>
                <a:ext uri="{FF2B5EF4-FFF2-40B4-BE49-F238E27FC236}">
                  <a16:creationId xmlns:a16="http://schemas.microsoft.com/office/drawing/2014/main" id="{4E064939-084A-4502-B95D-044067DA0994}"/>
                </a:ext>
              </a:extLst>
            </p:cNvPr>
            <p:cNvSpPr/>
            <p:nvPr/>
          </p:nvSpPr>
          <p:spPr>
            <a:xfrm rot="-5399999">
              <a:off x="212874" y="157536"/>
              <a:ext cx="96182"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4" name="Shape 13687">
              <a:extLst>
                <a:ext uri="{FF2B5EF4-FFF2-40B4-BE49-F238E27FC236}">
                  <a16:creationId xmlns:a16="http://schemas.microsoft.com/office/drawing/2014/main" id="{3B0463C0-D70B-4761-84E7-B4952455794A}"/>
                </a:ext>
              </a:extLst>
            </p:cNvPr>
            <p:cNvSpPr/>
            <p:nvPr/>
          </p:nvSpPr>
          <p:spPr>
            <a:xfrm>
              <a:off x="1339663" y="77686"/>
              <a:ext cx="0" cy="725945"/>
            </a:xfrm>
            <a:custGeom>
              <a:avLst/>
              <a:gdLst/>
              <a:ahLst/>
              <a:cxnLst/>
              <a:rect l="0" t="0" r="0" b="0"/>
              <a:pathLst>
                <a:path h="725945">
                  <a:moveTo>
                    <a:pt x="0" y="0"/>
                  </a:moveTo>
                  <a:lnTo>
                    <a:pt x="0" y="725945"/>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5" name="Shape 13688">
              <a:extLst>
                <a:ext uri="{FF2B5EF4-FFF2-40B4-BE49-F238E27FC236}">
                  <a16:creationId xmlns:a16="http://schemas.microsoft.com/office/drawing/2014/main" id="{EE999E26-816C-4A2F-990E-2F37831AEDD1}"/>
                </a:ext>
              </a:extLst>
            </p:cNvPr>
            <p:cNvSpPr/>
            <p:nvPr/>
          </p:nvSpPr>
          <p:spPr>
            <a:xfrm>
              <a:off x="1309894" y="787920"/>
              <a:ext cx="59537" cy="53492"/>
            </a:xfrm>
            <a:custGeom>
              <a:avLst/>
              <a:gdLst/>
              <a:ahLst/>
              <a:cxnLst/>
              <a:rect l="0" t="0" r="0" b="0"/>
              <a:pathLst>
                <a:path w="59537" h="53492">
                  <a:moveTo>
                    <a:pt x="0" y="0"/>
                  </a:moveTo>
                  <a:lnTo>
                    <a:pt x="29769" y="10769"/>
                  </a:lnTo>
                  <a:lnTo>
                    <a:pt x="59537" y="0"/>
                  </a:lnTo>
                  <a:cubicBezTo>
                    <a:pt x="47625" y="13653"/>
                    <a:pt x="36360" y="35713"/>
                    <a:pt x="29769" y="53492"/>
                  </a:cubicBezTo>
                  <a:cubicBezTo>
                    <a:pt x="23177" y="35713"/>
                    <a:pt x="11912" y="13653"/>
                    <a:pt x="0"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6" name="Shape 13689">
              <a:extLst>
                <a:ext uri="{FF2B5EF4-FFF2-40B4-BE49-F238E27FC236}">
                  <a16:creationId xmlns:a16="http://schemas.microsoft.com/office/drawing/2014/main" id="{1E181418-D38F-4E2B-849A-4183B8C8DFA1}"/>
                </a:ext>
              </a:extLst>
            </p:cNvPr>
            <p:cNvSpPr/>
            <p:nvPr/>
          </p:nvSpPr>
          <p:spPr>
            <a:xfrm>
              <a:off x="707393" y="115468"/>
              <a:ext cx="0" cy="725945"/>
            </a:xfrm>
            <a:custGeom>
              <a:avLst/>
              <a:gdLst/>
              <a:ahLst/>
              <a:cxnLst/>
              <a:rect l="0" t="0" r="0" b="0"/>
              <a:pathLst>
                <a:path h="725945">
                  <a:moveTo>
                    <a:pt x="0" y="725945"/>
                  </a:moveTo>
                  <a:lnTo>
                    <a:pt x="0" y="0"/>
                  </a:lnTo>
                </a:path>
              </a:pathLst>
            </a:custGeom>
            <a:ln w="6261" cap="flat">
              <a:miter lim="100000"/>
            </a:ln>
          </p:spPr>
          <p:style>
            <a:lnRef idx="1">
              <a:srgbClr val="742A42"/>
            </a:lnRef>
            <a:fillRef idx="0">
              <a:srgbClr val="000000">
                <a:alpha val="0"/>
              </a:srgbClr>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7" name="Shape 13690">
              <a:extLst>
                <a:ext uri="{FF2B5EF4-FFF2-40B4-BE49-F238E27FC236}">
                  <a16:creationId xmlns:a16="http://schemas.microsoft.com/office/drawing/2014/main" id="{0B3E3F78-964B-4C5E-8EC1-C8533E76776C}"/>
                </a:ext>
              </a:extLst>
            </p:cNvPr>
            <p:cNvSpPr/>
            <p:nvPr/>
          </p:nvSpPr>
          <p:spPr>
            <a:xfrm>
              <a:off x="677637" y="77686"/>
              <a:ext cx="59525" cy="53492"/>
            </a:xfrm>
            <a:custGeom>
              <a:avLst/>
              <a:gdLst/>
              <a:ahLst/>
              <a:cxnLst/>
              <a:rect l="0" t="0" r="0" b="0"/>
              <a:pathLst>
                <a:path w="59525" h="53492">
                  <a:moveTo>
                    <a:pt x="29756" y="0"/>
                  </a:moveTo>
                  <a:cubicBezTo>
                    <a:pt x="36360" y="17780"/>
                    <a:pt x="47612" y="39840"/>
                    <a:pt x="59525" y="53492"/>
                  </a:cubicBezTo>
                  <a:lnTo>
                    <a:pt x="29756" y="42735"/>
                  </a:lnTo>
                  <a:lnTo>
                    <a:pt x="0" y="53492"/>
                  </a:lnTo>
                  <a:cubicBezTo>
                    <a:pt x="11912" y="39840"/>
                    <a:pt x="23177" y="17780"/>
                    <a:pt x="29756" y="0"/>
                  </a:cubicBezTo>
                  <a:close/>
                </a:path>
              </a:pathLst>
            </a:custGeom>
            <a:ln w="0" cap="flat">
              <a:miter lim="100000"/>
            </a:ln>
          </p:spPr>
          <p:style>
            <a:lnRef idx="0">
              <a:srgbClr val="000000">
                <a:alpha val="0"/>
              </a:srgbClr>
            </a:lnRef>
            <a:fillRef idx="1">
              <a:srgbClr val="742A42"/>
            </a:fillRef>
            <a:effectRef idx="0">
              <a:scrgbClr r="0" g="0" b="0"/>
            </a:effectRef>
            <a:fontRef idx="none"/>
          </p:style>
          <p:txBody>
            <a:bodyPr/>
            <a:lstStyle/>
            <a:p>
              <a:endParaRPr lang="en-US">
                <a:latin typeface="Arial" panose="020B060402020202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B63BBFB4-BB75-4265-914B-A34F83FAC42D}"/>
                </a:ext>
              </a:extLst>
            </p:cNvPr>
            <p:cNvSpPr/>
            <p:nvPr/>
          </p:nvSpPr>
          <p:spPr>
            <a:xfrm>
              <a:off x="723037" y="395952"/>
              <a:ext cx="8152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Δ</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4D06D904-56CA-4055-8045-D259E118DF0E}"/>
                </a:ext>
              </a:extLst>
            </p:cNvPr>
            <p:cNvSpPr/>
            <p:nvPr/>
          </p:nvSpPr>
          <p:spPr>
            <a:xfrm>
              <a:off x="784337" y="419390"/>
              <a:ext cx="96182"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185E03DA-343F-4AA7-97CE-C8EB2CB9F317}"/>
                </a:ext>
              </a:extLst>
            </p:cNvPr>
            <p:cNvSpPr/>
            <p:nvPr/>
          </p:nvSpPr>
          <p:spPr>
            <a:xfrm>
              <a:off x="862674" y="406712"/>
              <a:ext cx="60613" cy="100578"/>
            </a:xfrm>
            <a:prstGeom prst="rect">
              <a:avLst/>
            </a:prstGeom>
            <a:ln>
              <a:noFill/>
            </a:ln>
          </p:spPr>
          <p:txBody>
            <a:bodyPr vert="horz" lIns="0" tIns="0" rIns="0" bIns="0" rtlCol="0">
              <a:noAutofit/>
            </a:bodyPr>
            <a:lstStyle/>
            <a:p>
              <a:pPr>
                <a:lnSpc>
                  <a:spcPct val="107000"/>
                </a:lnSpc>
                <a:spcAft>
                  <a:spcPts val="800"/>
                </a:spcAft>
              </a:pPr>
              <a:r>
                <a:rPr lang="en-US" sz="4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BED0C356-4E59-404A-8033-F4657696D46B}"/>
                </a:ext>
              </a:extLst>
            </p:cNvPr>
            <p:cNvSpPr/>
            <p:nvPr/>
          </p:nvSpPr>
          <p:spPr>
            <a:xfrm>
              <a:off x="908243" y="419390"/>
              <a:ext cx="44361"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484970F4-CDE7-4B60-941C-E88B9D3074BF}"/>
                </a:ext>
              </a:extLst>
            </p:cNvPr>
            <p:cNvSpPr/>
            <p:nvPr/>
          </p:nvSpPr>
          <p:spPr>
            <a:xfrm>
              <a:off x="941597" y="419390"/>
              <a:ext cx="96182"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3" name="Rectangle 52">
              <a:extLst>
                <a:ext uri="{FF2B5EF4-FFF2-40B4-BE49-F238E27FC236}">
                  <a16:creationId xmlns:a16="http://schemas.microsoft.com/office/drawing/2014/main" id="{D1F99420-4BC8-4333-9FFB-5E21DB8D2F3E}"/>
                </a:ext>
              </a:extLst>
            </p:cNvPr>
            <p:cNvSpPr/>
            <p:nvPr/>
          </p:nvSpPr>
          <p:spPr>
            <a:xfrm>
              <a:off x="1013904" y="395952"/>
              <a:ext cx="131484"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4" name="Rectangle 53">
              <a:extLst>
                <a:ext uri="{FF2B5EF4-FFF2-40B4-BE49-F238E27FC236}">
                  <a16:creationId xmlns:a16="http://schemas.microsoft.com/office/drawing/2014/main" id="{782A0454-9637-4080-A177-780B0A5DEB6C}"/>
                </a:ext>
              </a:extLst>
            </p:cNvPr>
            <p:cNvSpPr/>
            <p:nvPr/>
          </p:nvSpPr>
          <p:spPr>
            <a:xfrm>
              <a:off x="1112774" y="419390"/>
              <a:ext cx="133216"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B)</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E2E07D55-E926-4963-ACB6-E43A0D05172D}"/>
                </a:ext>
              </a:extLst>
            </p:cNvPr>
            <p:cNvSpPr/>
            <p:nvPr/>
          </p:nvSpPr>
          <p:spPr>
            <a:xfrm>
              <a:off x="1362379" y="395952"/>
              <a:ext cx="81528"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Δ</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6" name="Rectangle 55">
              <a:extLst>
                <a:ext uri="{FF2B5EF4-FFF2-40B4-BE49-F238E27FC236}">
                  <a16:creationId xmlns:a16="http://schemas.microsoft.com/office/drawing/2014/main" id="{3D584A15-2087-4681-9478-ECDEC367F5F5}"/>
                </a:ext>
              </a:extLst>
            </p:cNvPr>
            <p:cNvSpPr/>
            <p:nvPr/>
          </p:nvSpPr>
          <p:spPr>
            <a:xfrm>
              <a:off x="1423668" y="419390"/>
              <a:ext cx="96182" cy="125489"/>
            </a:xfrm>
            <a:prstGeom prst="rect">
              <a:avLst/>
            </a:prstGeom>
            <a:ln>
              <a:noFill/>
            </a:ln>
          </p:spPr>
          <p:txBody>
            <a:bodyPr vert="horz" lIns="0" tIns="0" rIns="0" bIns="0" rtlCol="0">
              <a:noAutofit/>
            </a:bodyPr>
            <a:lstStyle/>
            <a:p>
              <a:pPr>
                <a:lnSpc>
                  <a:spcPct val="107000"/>
                </a:lnSpc>
                <a:spcAft>
                  <a:spcPts val="800"/>
                </a:spcAft>
              </a:pPr>
              <a:r>
                <a:rPr lang="en-US" sz="800" i="1">
                  <a:solidFill>
                    <a:srgbClr val="181717"/>
                  </a:solidFill>
                  <a:effectLst/>
                  <a:latin typeface="Arial" panose="020B0604020202020204" pitchFamily="34" charset="0"/>
                  <a:ea typeface="Calibri" panose="020F0502020204030204" pitchFamily="34" charset="0"/>
                  <a:cs typeface="Arial" panose="020B0604020202020204" pitchFamily="34" charset="0"/>
                </a:rPr>
                <a:t>H</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BF1040A0-AFB7-4FB8-9AD5-679D8A79802F}"/>
                </a:ext>
              </a:extLst>
            </p:cNvPr>
            <p:cNvSpPr/>
            <p:nvPr/>
          </p:nvSpPr>
          <p:spPr>
            <a:xfrm>
              <a:off x="1502031" y="406712"/>
              <a:ext cx="60613" cy="100578"/>
            </a:xfrm>
            <a:prstGeom prst="rect">
              <a:avLst/>
            </a:prstGeom>
            <a:ln>
              <a:noFill/>
            </a:ln>
          </p:spPr>
          <p:txBody>
            <a:bodyPr vert="horz" lIns="0" tIns="0" rIns="0" bIns="0" rtlCol="0">
              <a:noAutofit/>
            </a:bodyPr>
            <a:lstStyle/>
            <a:p>
              <a:pPr>
                <a:lnSpc>
                  <a:spcPct val="107000"/>
                </a:lnSpc>
                <a:spcAft>
                  <a:spcPts val="800"/>
                </a:spcAft>
              </a:pPr>
              <a:r>
                <a:rPr lang="en-US" sz="4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61FA427E-E6D8-4F9B-AE0A-A8DB3D5E8D22}"/>
                </a:ext>
              </a:extLst>
            </p:cNvPr>
            <p:cNvSpPr/>
            <p:nvPr/>
          </p:nvSpPr>
          <p:spPr>
            <a:xfrm>
              <a:off x="1547599" y="419390"/>
              <a:ext cx="44361"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5AA168D7-549D-408E-8967-7FAF135703FB}"/>
                </a:ext>
              </a:extLst>
            </p:cNvPr>
            <p:cNvSpPr/>
            <p:nvPr/>
          </p:nvSpPr>
          <p:spPr>
            <a:xfrm>
              <a:off x="1580953" y="419390"/>
              <a:ext cx="96182"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4D453691-0D22-41C7-9DB1-B3603F813786}"/>
                </a:ext>
              </a:extLst>
            </p:cNvPr>
            <p:cNvSpPr/>
            <p:nvPr/>
          </p:nvSpPr>
          <p:spPr>
            <a:xfrm>
              <a:off x="1653280" y="395952"/>
              <a:ext cx="131484" cy="173580"/>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Segoe UI Symbol" panose="020B0502040204020203" pitchFamily="34" charset="0"/>
                  <a:cs typeface="Arial" panose="020B0604020202020204" pitchFamily="34" charset="0"/>
                </a:rPr>
                <a:t>←</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1" name="Rectangle 60">
              <a:extLst>
                <a:ext uri="{FF2B5EF4-FFF2-40B4-BE49-F238E27FC236}">
                  <a16:creationId xmlns:a16="http://schemas.microsoft.com/office/drawing/2014/main" id="{3EA8B515-197E-47A5-85CA-389E4A0C06D1}"/>
                </a:ext>
              </a:extLst>
            </p:cNvPr>
            <p:cNvSpPr/>
            <p:nvPr/>
          </p:nvSpPr>
          <p:spPr>
            <a:xfrm>
              <a:off x="1752140" y="419390"/>
              <a:ext cx="133216"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B)</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2" name="Rectangle 61">
              <a:extLst>
                <a:ext uri="{FF2B5EF4-FFF2-40B4-BE49-F238E27FC236}">
                  <a16:creationId xmlns:a16="http://schemas.microsoft.com/office/drawing/2014/main" id="{F8F478D9-E827-4E4E-8B9E-C2D7086FC9FE}"/>
                </a:ext>
              </a:extLst>
            </p:cNvPr>
            <p:cNvSpPr/>
            <p:nvPr/>
          </p:nvSpPr>
          <p:spPr>
            <a:xfrm>
              <a:off x="1483695" y="763748"/>
              <a:ext cx="96182"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A</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B85A7F95-9497-4F51-BF91-02C1B63B9DD3}"/>
                </a:ext>
              </a:extLst>
            </p:cNvPr>
            <p:cNvSpPr/>
            <p:nvPr/>
          </p:nvSpPr>
          <p:spPr>
            <a:xfrm>
              <a:off x="1483695" y="0"/>
              <a:ext cx="88855" cy="125489"/>
            </a:xfrm>
            <a:prstGeom prst="rect">
              <a:avLst/>
            </a:prstGeom>
            <a:ln>
              <a:noFill/>
            </a:ln>
          </p:spPr>
          <p:txBody>
            <a:bodyPr vert="horz" lIns="0" tIns="0" rIns="0" bIns="0" rtlCol="0">
              <a:noAutofit/>
            </a:bodyPr>
            <a:lstStyle/>
            <a:p>
              <a:pPr>
                <a:lnSpc>
                  <a:spcPct val="107000"/>
                </a:lnSpc>
                <a:spcAft>
                  <a:spcPts val="800"/>
                </a:spcAft>
              </a:pPr>
              <a:r>
                <a:rPr lang="en-US" sz="800">
                  <a:solidFill>
                    <a:srgbClr val="181717"/>
                  </a:solidFill>
                  <a:effectLst/>
                  <a:latin typeface="Arial" panose="020B0604020202020204" pitchFamily="34" charset="0"/>
                  <a:ea typeface="Calibri" panose="020F0502020204030204" pitchFamily="34" charset="0"/>
                  <a:cs typeface="Arial" panose="020B0604020202020204" pitchFamily="34" charset="0"/>
                </a:rPr>
                <a:t>B</a:t>
              </a:r>
              <a:endParaRPr lang="en-US"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grpSp>
    </p:spTree>
    <p:extLst>
      <p:ext uri="{BB962C8B-B14F-4D97-AF65-F5344CB8AC3E}">
        <p14:creationId xmlns:p14="http://schemas.microsoft.com/office/powerpoint/2010/main" val="16905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C95C198-D65C-410C-B991-14D287EFD06F}"/>
              </a:ext>
            </a:extLst>
          </p:cNvPr>
          <p:cNvGraphicFramePr>
            <a:graphicFrameLocks noGrp="1"/>
          </p:cNvGraphicFramePr>
          <p:nvPr>
            <p:extLst>
              <p:ext uri="{D42A27DB-BD31-4B8C-83A1-F6EECF244321}">
                <p14:modId xmlns:p14="http://schemas.microsoft.com/office/powerpoint/2010/main" val="2966275896"/>
              </p:ext>
            </p:extLst>
          </p:nvPr>
        </p:nvGraphicFramePr>
        <p:xfrm>
          <a:off x="1733910" y="846165"/>
          <a:ext cx="6349042" cy="5165669"/>
        </p:xfrm>
        <a:graphic>
          <a:graphicData uri="http://schemas.openxmlformats.org/drawingml/2006/table">
            <a:tbl>
              <a:tblPr firstRow="1" firstCol="1" bandRow="1">
                <a:tableStyleId>{5C22544A-7EE6-4342-B048-85BDC9FD1C3A}</a:tableStyleId>
              </a:tblPr>
              <a:tblGrid>
                <a:gridCol w="1722498">
                  <a:extLst>
                    <a:ext uri="{9D8B030D-6E8A-4147-A177-3AD203B41FA5}">
                      <a16:colId xmlns:a16="http://schemas.microsoft.com/office/drawing/2014/main" val="2002322541"/>
                    </a:ext>
                  </a:extLst>
                </a:gridCol>
                <a:gridCol w="3419113">
                  <a:extLst>
                    <a:ext uri="{9D8B030D-6E8A-4147-A177-3AD203B41FA5}">
                      <a16:colId xmlns:a16="http://schemas.microsoft.com/office/drawing/2014/main" val="195202353"/>
                    </a:ext>
                  </a:extLst>
                </a:gridCol>
                <a:gridCol w="1207431">
                  <a:extLst>
                    <a:ext uri="{9D8B030D-6E8A-4147-A177-3AD203B41FA5}">
                      <a16:colId xmlns:a16="http://schemas.microsoft.com/office/drawing/2014/main" val="3724684280"/>
                    </a:ext>
                  </a:extLst>
                </a:gridCol>
              </a:tblGrid>
              <a:tr h="266728">
                <a:tc>
                  <a:txBody>
                    <a:bodyPr/>
                    <a:lstStyle/>
                    <a:p>
                      <a:pPr marL="50165"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Transition</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Process</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Symbol*</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473479397"/>
                  </a:ext>
                </a:extLst>
              </a:tr>
              <a:tr h="279477">
                <a:tc>
                  <a:txBody>
                    <a:bodyPr/>
                    <a:lstStyle/>
                    <a:p>
                      <a:pPr marL="50165"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Transition</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Phase α → phase β</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Δ</a:t>
                      </a:r>
                      <a:r>
                        <a:rPr lang="en-US" sz="1800" baseline="-25000">
                          <a:solidFill>
                            <a:schemeClr val="tx1"/>
                          </a:solidFill>
                          <a:effectLst/>
                          <a:latin typeface="Arial" panose="020B0604020202020204" pitchFamily="34" charset="0"/>
                          <a:cs typeface="Arial" panose="020B0604020202020204" pitchFamily="34" charset="0"/>
                        </a:rPr>
                        <a:t>trs</a:t>
                      </a:r>
                      <a:r>
                        <a:rPr lang="en-US" sz="1800">
                          <a:solidFill>
                            <a:schemeClr val="tx1"/>
                          </a:solidFill>
                          <a:effectLst/>
                          <a:latin typeface="Arial" panose="020B0604020202020204" pitchFamily="34" charset="0"/>
                          <a:cs typeface="Arial" panose="020B0604020202020204" pitchFamily="34" charset="0"/>
                        </a:rPr>
                        <a:t>H</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316876445"/>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Fusion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s → l</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fus</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2465403195"/>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Vaporization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l → g </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vap</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2044166421"/>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Sublimation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s → g</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sub</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919079136"/>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Mixing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Pure → mixture</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mix</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1326856220"/>
                  </a:ext>
                </a:extLst>
              </a:tr>
              <a:tr h="267709">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Solution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Solute → solution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sol</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2059969177"/>
                  </a:ext>
                </a:extLst>
              </a:tr>
              <a:tr h="272613">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Hydration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X</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(g) → X</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(aq)</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hyd</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2997448585"/>
                  </a:ext>
                </a:extLst>
              </a:tr>
              <a:tr h="267709">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Atomization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Species(s, l, g) → atoms(g)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at</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3743404455"/>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Ionization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X(g) → X</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(g) + e</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ion</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427580114"/>
                  </a:ext>
                </a:extLst>
              </a:tr>
              <a:tr h="272613">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Electron gain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X(g) + e</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(g) → X</a:t>
                      </a:r>
                      <a:r>
                        <a:rPr lang="en-US" sz="1800" baseline="30000">
                          <a:solidFill>
                            <a:schemeClr val="tx1"/>
                          </a:solidFill>
                          <a:effectLst/>
                          <a:latin typeface="Arial" panose="020B0604020202020204" pitchFamily="34" charset="0"/>
                          <a:cs typeface="Arial" panose="020B0604020202020204" pitchFamily="34" charset="0"/>
                        </a:rPr>
                        <a:t>−</a:t>
                      </a:r>
                      <a:r>
                        <a:rPr lang="en-US" sz="1800">
                          <a:solidFill>
                            <a:schemeClr val="tx1"/>
                          </a:solidFill>
                          <a:effectLst/>
                          <a:latin typeface="Arial" panose="020B0604020202020204" pitchFamily="34" charset="0"/>
                          <a:cs typeface="Arial" panose="020B0604020202020204" pitchFamily="34" charset="0"/>
                        </a:rPr>
                        <a:t>(g)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eg</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3277006438"/>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Reaction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Reactants → products</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r</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402804068"/>
                  </a:ext>
                </a:extLst>
              </a:tr>
              <a:tr h="645247">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Combustion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Compound(s, l, g) + O</a:t>
                      </a:r>
                      <a:r>
                        <a:rPr lang="en-US" sz="1800" baseline="-25000">
                          <a:solidFill>
                            <a:schemeClr val="tx1"/>
                          </a:solidFill>
                          <a:effectLst/>
                          <a:latin typeface="Arial" panose="020B0604020202020204" pitchFamily="34" charset="0"/>
                          <a:cs typeface="Arial" panose="020B0604020202020204" pitchFamily="34" charset="0"/>
                        </a:rPr>
                        <a:t>2</a:t>
                      </a:r>
                      <a:r>
                        <a:rPr lang="en-US" sz="1800">
                          <a:solidFill>
                            <a:schemeClr val="tx1"/>
                          </a:solidFill>
                          <a:effectLst/>
                          <a:latin typeface="Arial" panose="020B0604020202020204" pitchFamily="34" charset="0"/>
                          <a:cs typeface="Arial" panose="020B0604020202020204" pitchFamily="34" charset="0"/>
                        </a:rPr>
                        <a:t>(g) → CO</a:t>
                      </a:r>
                      <a:r>
                        <a:rPr lang="en-US" sz="1800" baseline="-25000">
                          <a:solidFill>
                            <a:schemeClr val="tx1"/>
                          </a:solidFill>
                          <a:effectLst/>
                          <a:latin typeface="Arial" panose="020B0604020202020204" pitchFamily="34" charset="0"/>
                          <a:cs typeface="Arial" panose="020B0604020202020204" pitchFamily="34" charset="0"/>
                        </a:rPr>
                        <a:t>2</a:t>
                      </a:r>
                      <a:r>
                        <a:rPr lang="en-US" sz="1800">
                          <a:solidFill>
                            <a:schemeClr val="tx1"/>
                          </a:solidFill>
                          <a:effectLst/>
                          <a:latin typeface="Arial" panose="020B0604020202020204" pitchFamily="34" charset="0"/>
                          <a:cs typeface="Arial" panose="020B0604020202020204" pitchFamily="34" charset="0"/>
                        </a:rPr>
                        <a:t>(g) +</a:t>
                      </a:r>
                    </a:p>
                    <a:p>
                      <a:pPr algn="ctr">
                        <a:lnSpc>
                          <a:spcPct val="107000"/>
                        </a:lnSpc>
                        <a:spcAft>
                          <a:spcPts val="0"/>
                        </a:spcAft>
                        <a:tabLst>
                          <a:tab pos="284480" algn="ctr"/>
                        </a:tabLst>
                      </a:pPr>
                      <a:r>
                        <a:rPr lang="en-US" sz="1800">
                          <a:solidFill>
                            <a:schemeClr val="tx1"/>
                          </a:solidFill>
                          <a:effectLst/>
                          <a:latin typeface="Arial" panose="020B0604020202020204" pitchFamily="34" charset="0"/>
                          <a:cs typeface="Arial" panose="020B0604020202020204" pitchFamily="34" charset="0"/>
                        </a:rPr>
                        <a:t> 	H</a:t>
                      </a:r>
                      <a:r>
                        <a:rPr lang="en-US" sz="1800" baseline="-25000">
                          <a:solidFill>
                            <a:schemeClr val="tx1"/>
                          </a:solidFill>
                          <a:effectLst/>
                          <a:latin typeface="Arial" panose="020B0604020202020204" pitchFamily="34" charset="0"/>
                          <a:cs typeface="Arial" panose="020B0604020202020204" pitchFamily="34" charset="0"/>
                        </a:rPr>
                        <a:t>2</a:t>
                      </a:r>
                      <a:r>
                        <a:rPr lang="en-US" sz="1800">
                          <a:solidFill>
                            <a:schemeClr val="tx1"/>
                          </a:solidFill>
                          <a:effectLst/>
                          <a:latin typeface="Arial" panose="020B0604020202020204" pitchFamily="34" charset="0"/>
                          <a:cs typeface="Arial" panose="020B0604020202020204" pitchFamily="34" charset="0"/>
                        </a:rPr>
                        <a:t>O(l, 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c</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538668686"/>
                  </a:ext>
                </a:extLst>
              </a:tr>
              <a:tr h="2696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Formation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Elements → compound</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f</a:t>
                      </a:r>
                      <a:r>
                        <a:rPr lang="en-US" sz="1800" dirty="0" err="1">
                          <a:solidFill>
                            <a:schemeClr val="tx1"/>
                          </a:solidFill>
                          <a:effectLst/>
                          <a:latin typeface="Arial" panose="020B0604020202020204" pitchFamily="34" charset="0"/>
                          <a:cs typeface="Arial" panose="020B0604020202020204" pitchFamily="34" charset="0"/>
                        </a:rPr>
                        <a:t>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2552431418"/>
                  </a:ext>
                </a:extLst>
              </a:tr>
              <a:tr h="300070">
                <a:tc>
                  <a:txBody>
                    <a:bodyPr/>
                    <a:lstStyle/>
                    <a:p>
                      <a:pPr marL="5016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Activation</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Reactants → activated complex</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Δ‡H</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3020" marB="0"/>
                </a:tc>
                <a:extLst>
                  <a:ext uri="{0D108BD9-81ED-4DB2-BD59-A6C34878D82A}">
                    <a16:rowId xmlns:a16="http://schemas.microsoft.com/office/drawing/2014/main" val="1752778638"/>
                  </a:ext>
                </a:extLst>
              </a:tr>
            </a:tbl>
          </a:graphicData>
        </a:graphic>
      </p:graphicFrame>
      <p:sp>
        <p:nvSpPr>
          <p:cNvPr id="6" name="Rectangle 5">
            <a:extLst>
              <a:ext uri="{FF2B5EF4-FFF2-40B4-BE49-F238E27FC236}">
                <a16:creationId xmlns:a16="http://schemas.microsoft.com/office/drawing/2014/main" id="{6834CCAC-1BF7-4E2B-A905-8A7A1F040520}"/>
              </a:ext>
            </a:extLst>
          </p:cNvPr>
          <p:cNvSpPr/>
          <p:nvPr/>
        </p:nvSpPr>
        <p:spPr>
          <a:xfrm>
            <a:off x="1651493" y="390569"/>
            <a:ext cx="3852337" cy="369332"/>
          </a:xfrm>
          <a:prstGeom prst="rect">
            <a:avLst/>
          </a:prstGeom>
        </p:spPr>
        <p:txBody>
          <a:bodyPr wrap="none">
            <a:spAutoFit/>
          </a:bodyPr>
          <a:lstStyle/>
          <a:p>
            <a:r>
              <a:rPr lang="en-US" dirty="0">
                <a:solidFill>
                  <a:srgbClr val="181717"/>
                </a:solidFill>
                <a:latin typeface="Arial" panose="020B0604020202020204" pitchFamily="34" charset="0"/>
                <a:ea typeface="Calibri" panose="020F0502020204030204" pitchFamily="34" charset="0"/>
                <a:cs typeface="Arial" panose="020B0604020202020204" pitchFamily="34" charset="0"/>
              </a:rPr>
              <a:t>Enthalpies of reaction and transition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111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87F8DE-1FE2-4324-A9E8-82523E09167F}"/>
              </a:ext>
            </a:extLst>
          </p:cNvPr>
          <p:cNvSpPr/>
          <p:nvPr/>
        </p:nvSpPr>
        <p:spPr>
          <a:xfrm>
            <a:off x="504911" y="190583"/>
            <a:ext cx="3056093" cy="369332"/>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Enthalpies of chemical change</a:t>
            </a:r>
          </a:p>
        </p:txBody>
      </p:sp>
      <p:sp>
        <p:nvSpPr>
          <p:cNvPr id="3" name="Rectangle 2">
            <a:extLst>
              <a:ext uri="{FF2B5EF4-FFF2-40B4-BE49-F238E27FC236}">
                <a16:creationId xmlns:a16="http://schemas.microsoft.com/office/drawing/2014/main" id="{EFBD315E-C57B-4E4C-8262-CFAD281A9C46}"/>
              </a:ext>
            </a:extLst>
          </p:cNvPr>
          <p:cNvSpPr/>
          <p:nvPr/>
        </p:nvSpPr>
        <p:spPr>
          <a:xfrm>
            <a:off x="399691" y="652248"/>
            <a:ext cx="10797396"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There are two ways of reporting the change in enthalpy that accompanies a chemical reaction</a:t>
            </a:r>
          </a:p>
        </p:txBody>
      </p:sp>
      <p:sp>
        <p:nvSpPr>
          <p:cNvPr id="4" name="Rectangle 3">
            <a:extLst>
              <a:ext uri="{FF2B5EF4-FFF2-40B4-BE49-F238E27FC236}">
                <a16:creationId xmlns:a16="http://schemas.microsoft.com/office/drawing/2014/main" id="{91FCF41B-7F8D-4316-8DEC-44F6530060E0}"/>
              </a:ext>
            </a:extLst>
          </p:cNvPr>
          <p:cNvSpPr/>
          <p:nvPr/>
        </p:nvSpPr>
        <p:spPr>
          <a:xfrm>
            <a:off x="373733" y="1160079"/>
            <a:ext cx="1120113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One is to write the </a:t>
            </a:r>
            <a:r>
              <a:rPr lang="en-US" b="1" dirty="0">
                <a:latin typeface="Arial" panose="020B0604020202020204" pitchFamily="34" charset="0"/>
                <a:cs typeface="Arial" panose="020B0604020202020204" pitchFamily="34" charset="0"/>
              </a:rPr>
              <a:t>thermochemical equation</a:t>
            </a:r>
            <a:r>
              <a:rPr lang="en-US" dirty="0">
                <a:latin typeface="Arial" panose="020B0604020202020204" pitchFamily="34" charset="0"/>
                <a:cs typeface="Arial" panose="020B0604020202020204" pitchFamily="34" charset="0"/>
              </a:rPr>
              <a:t>, a combination of a chemical equation and the corresponding change in standard enthalpy</a:t>
            </a:r>
          </a:p>
        </p:txBody>
      </p:sp>
      <p:sp>
        <p:nvSpPr>
          <p:cNvPr id="5" name="Rectangle 4">
            <a:extLst>
              <a:ext uri="{FF2B5EF4-FFF2-40B4-BE49-F238E27FC236}">
                <a16:creationId xmlns:a16="http://schemas.microsoft.com/office/drawing/2014/main" id="{2CB24030-DFA5-4F9F-BA03-33449361CA05}"/>
              </a:ext>
            </a:extLst>
          </p:cNvPr>
          <p:cNvSpPr/>
          <p:nvPr/>
        </p:nvSpPr>
        <p:spPr>
          <a:xfrm>
            <a:off x="2530475" y="1806410"/>
            <a:ext cx="6535828"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CH</a:t>
            </a:r>
            <a:r>
              <a:rPr lang="en-US" baseline="-25000" dirty="0">
                <a:latin typeface="Arial" panose="020B0604020202020204" pitchFamily="34" charset="0"/>
                <a:cs typeface="Arial" panose="020B0604020202020204" pitchFamily="34" charset="0"/>
              </a:rPr>
              <a:t>4</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+ 2O</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CO</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+ 2H</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O(</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H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 −890 kJ</a:t>
            </a:r>
          </a:p>
        </p:txBody>
      </p:sp>
      <p:sp>
        <p:nvSpPr>
          <p:cNvPr id="6" name="Rectangle 5">
            <a:extLst>
              <a:ext uri="{FF2B5EF4-FFF2-40B4-BE49-F238E27FC236}">
                <a16:creationId xmlns:a16="http://schemas.microsoft.com/office/drawing/2014/main" id="{4A1A5479-840A-403C-92E4-F4CF1361CB4F}"/>
              </a:ext>
            </a:extLst>
          </p:cNvPr>
          <p:cNvSpPr/>
          <p:nvPr/>
        </p:nvSpPr>
        <p:spPr>
          <a:xfrm>
            <a:off x="197822" y="2201947"/>
            <a:ext cx="11201134"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Δ</a:t>
            </a:r>
            <a:r>
              <a:rPr lang="en-US" i="1" dirty="0">
                <a:latin typeface="Arial" panose="020B0604020202020204" pitchFamily="34" charset="0"/>
                <a:cs typeface="Arial" panose="020B0604020202020204" pitchFamily="34" charset="0"/>
              </a:rPr>
              <a:t>H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is the change in enthalpy when reactants in their standard states change to products in their standard states:</a:t>
            </a:r>
          </a:p>
        </p:txBody>
      </p:sp>
      <p:sp>
        <p:nvSpPr>
          <p:cNvPr id="7" name="Rectangle 6">
            <a:extLst>
              <a:ext uri="{FF2B5EF4-FFF2-40B4-BE49-F238E27FC236}">
                <a16:creationId xmlns:a16="http://schemas.microsoft.com/office/drawing/2014/main" id="{D5319A8C-086C-45E4-8120-37B0ADC4FABE}"/>
              </a:ext>
            </a:extLst>
          </p:cNvPr>
          <p:cNvSpPr/>
          <p:nvPr/>
        </p:nvSpPr>
        <p:spPr>
          <a:xfrm>
            <a:off x="948321" y="2818845"/>
            <a:ext cx="10248766" cy="369332"/>
          </a:xfrm>
          <a:prstGeom prst="rect">
            <a:avLst/>
          </a:prstGeom>
          <a:ln>
            <a:solidFill>
              <a:schemeClr val="tx1"/>
            </a:solidFill>
          </a:ln>
        </p:spPr>
        <p:txBody>
          <a:bodyPr wrap="square">
            <a:spAutoFit/>
          </a:bodyPr>
          <a:lstStyle/>
          <a:p>
            <a:r>
              <a:rPr lang="en-US" dirty="0">
                <a:latin typeface="Arial" panose="020B0604020202020204" pitchFamily="34" charset="0"/>
                <a:cs typeface="Arial" panose="020B0604020202020204" pitchFamily="34" charset="0"/>
              </a:rPr>
              <a:t>Pure, separate reactants in their standard states → pure, separate products in their standard states</a:t>
            </a:r>
          </a:p>
        </p:txBody>
      </p:sp>
      <p:sp>
        <p:nvSpPr>
          <p:cNvPr id="8" name="Rectangle 7">
            <a:extLst>
              <a:ext uri="{FF2B5EF4-FFF2-40B4-BE49-F238E27FC236}">
                <a16:creationId xmlns:a16="http://schemas.microsoft.com/office/drawing/2014/main" id="{DD04C218-F2E4-49E6-B397-28524BEB2FE2}"/>
              </a:ext>
            </a:extLst>
          </p:cNvPr>
          <p:cNvSpPr/>
          <p:nvPr/>
        </p:nvSpPr>
        <p:spPr>
          <a:xfrm>
            <a:off x="197822" y="3429000"/>
            <a:ext cx="11275310" cy="923330"/>
          </a:xfrm>
          <a:prstGeom prst="rect">
            <a:avLst/>
          </a:prstGeom>
        </p:spPr>
        <p:txBody>
          <a:bodyPr wrap="square">
            <a:spAutoFit/>
          </a:bodyPr>
          <a:lstStyle/>
          <a:p>
            <a:r>
              <a:rPr lang="en-US" dirty="0">
                <a:latin typeface="Arial" panose="020B0604020202020204" pitchFamily="34" charset="0"/>
                <a:cs typeface="Arial" panose="020B0604020202020204" pitchFamily="34" charset="0"/>
              </a:rPr>
              <a:t>Alternatively, the chemical equation is written and the </a:t>
            </a:r>
            <a:r>
              <a:rPr lang="en-US" b="1" dirty="0">
                <a:latin typeface="Arial" panose="020B0604020202020204" pitchFamily="34" charset="0"/>
                <a:cs typeface="Arial" panose="020B0604020202020204" pitchFamily="34" charset="0"/>
              </a:rPr>
              <a:t>standard reaction enthalpy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r</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(or ‘</a:t>
            </a:r>
            <a:r>
              <a:rPr lang="en-US" b="1" dirty="0">
                <a:latin typeface="Arial" panose="020B0604020202020204" pitchFamily="34" charset="0"/>
                <a:cs typeface="Arial" panose="020B0604020202020204" pitchFamily="34" charset="0"/>
              </a:rPr>
              <a:t>standard enthalpy of reaction</a:t>
            </a:r>
            <a:r>
              <a:rPr lang="en-US" dirty="0">
                <a:latin typeface="Arial" panose="020B0604020202020204" pitchFamily="34" charset="0"/>
                <a:cs typeface="Arial" panose="020B0604020202020204" pitchFamily="34" charset="0"/>
              </a:rPr>
              <a:t>’), is reported. Thus, for the combustion of methane at</a:t>
            </a:r>
          </a:p>
          <a:p>
            <a:r>
              <a:rPr lang="en-US" dirty="0">
                <a:latin typeface="Arial" panose="020B0604020202020204" pitchFamily="34" charset="0"/>
                <a:cs typeface="Arial" panose="020B0604020202020204" pitchFamily="34" charset="0"/>
              </a:rPr>
              <a:t>298 K, write</a:t>
            </a:r>
          </a:p>
        </p:txBody>
      </p:sp>
      <p:sp>
        <p:nvSpPr>
          <p:cNvPr id="9" name="Rectangle 8">
            <a:extLst>
              <a:ext uri="{FF2B5EF4-FFF2-40B4-BE49-F238E27FC236}">
                <a16:creationId xmlns:a16="http://schemas.microsoft.com/office/drawing/2014/main" id="{F0E1E419-9F75-43F4-BB99-BB87D73F8413}"/>
              </a:ext>
            </a:extLst>
          </p:cNvPr>
          <p:cNvSpPr/>
          <p:nvPr/>
        </p:nvSpPr>
        <p:spPr>
          <a:xfrm>
            <a:off x="2225675" y="4222831"/>
            <a:ext cx="720748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CH</a:t>
            </a:r>
            <a:r>
              <a:rPr lang="en-US" baseline="-25000" dirty="0">
                <a:latin typeface="Arial" panose="020B0604020202020204" pitchFamily="34" charset="0"/>
                <a:cs typeface="Arial" panose="020B0604020202020204" pitchFamily="34" charset="0"/>
              </a:rPr>
              <a:t>4</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+ 2O</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CO</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a:t>
            </a:r>
            <a:r>
              <a:rPr lang="en-US" dirty="0">
                <a:latin typeface="Arial" panose="020B0604020202020204" pitchFamily="34" charset="0"/>
                <a:cs typeface="Arial" panose="020B0604020202020204" pitchFamily="34" charset="0"/>
              </a:rPr>
              <a:t>) + 2H</a:t>
            </a:r>
            <a:r>
              <a:rPr lang="en-US" baseline="-25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O(</a:t>
            </a:r>
            <a:r>
              <a:rPr lang="en-US" i="1" dirty="0">
                <a:latin typeface="Arial" panose="020B0604020202020204" pitchFamily="34" charset="0"/>
                <a:cs typeface="Arial" panose="020B0604020202020204" pitchFamily="34" charset="0"/>
              </a:rPr>
              <a:t>l</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r</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 −890 kJ mol</a:t>
            </a:r>
            <a:r>
              <a:rPr lang="en-US" baseline="30000" dirty="0">
                <a:latin typeface="Arial" panose="020B0604020202020204" pitchFamily="34" charset="0"/>
                <a:cs typeface="Arial" panose="020B0604020202020204" pitchFamily="34" charset="0"/>
              </a:rPr>
              <a:t>-1</a:t>
            </a:r>
          </a:p>
        </p:txBody>
      </p:sp>
      <p:sp>
        <p:nvSpPr>
          <p:cNvPr id="11" name="Rectangle 10">
            <a:extLst>
              <a:ext uri="{FF2B5EF4-FFF2-40B4-BE49-F238E27FC236}">
                <a16:creationId xmlns:a16="http://schemas.microsoft.com/office/drawing/2014/main" id="{D380D539-AA27-4DBC-A007-3EE80B0653D9}"/>
              </a:ext>
            </a:extLst>
          </p:cNvPr>
          <p:cNvSpPr/>
          <p:nvPr/>
        </p:nvSpPr>
        <p:spPr>
          <a:xfrm>
            <a:off x="123645" y="4592163"/>
            <a:ext cx="11275310"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For a reaction of the form 2A + B → 3C + D, the standard reaction enthalpy would be</a:t>
            </a:r>
          </a:p>
        </p:txBody>
      </p:sp>
      <p:sp>
        <p:nvSpPr>
          <p:cNvPr id="12" name="Rectangle 11">
            <a:extLst>
              <a:ext uri="{FF2B5EF4-FFF2-40B4-BE49-F238E27FC236}">
                <a16:creationId xmlns:a16="http://schemas.microsoft.com/office/drawing/2014/main" id="{993D0C4A-5CD3-4836-BB76-64CAA4C675CD}"/>
              </a:ext>
            </a:extLst>
          </p:cNvPr>
          <p:cNvSpPr/>
          <p:nvPr/>
        </p:nvSpPr>
        <p:spPr>
          <a:xfrm>
            <a:off x="2225675" y="4961495"/>
            <a:ext cx="6096000" cy="369332"/>
          </a:xfrm>
          <a:prstGeom prst="rect">
            <a:avLst/>
          </a:prstGeom>
        </p:spPr>
        <p:txBody>
          <a:bodyPr>
            <a:spAutoFit/>
          </a:bodyPr>
          <a:lstStyle/>
          <a:p>
            <a:r>
              <a:rPr lang="el-GR" dirty="0">
                <a:latin typeface="Arial" panose="020B0604020202020204" pitchFamily="34" charset="0"/>
                <a:cs typeface="Arial" panose="020B0604020202020204" pitchFamily="34" charset="0"/>
              </a:rPr>
              <a:t>Δ</a:t>
            </a:r>
            <a:r>
              <a:rPr lang="en-US" baseline="-25000" dirty="0" err="1">
                <a:latin typeface="Arial" panose="020B0604020202020204" pitchFamily="34" charset="0"/>
                <a:cs typeface="Arial" panose="020B0604020202020204" pitchFamily="34" charset="0"/>
              </a:rPr>
              <a:t>r</a:t>
            </a:r>
            <a:r>
              <a:rPr lang="en-US" i="1" dirty="0" err="1">
                <a:latin typeface="Arial" panose="020B0604020202020204" pitchFamily="34" charset="0"/>
                <a:cs typeface="Arial" panose="020B0604020202020204" pitchFamily="34" charset="0"/>
              </a:rPr>
              <a:t>H</a:t>
            </a:r>
            <a:r>
              <a:rPr lang="en-US" i="1" dirty="0">
                <a:latin typeface="Arial" panose="020B0604020202020204" pitchFamily="34" charset="0"/>
                <a:cs typeface="Arial" panose="020B0604020202020204" pitchFamily="34" charset="0"/>
              </a:rPr>
              <a:t>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 {3</a:t>
            </a:r>
            <a:r>
              <a:rPr lang="en-US" i="1"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m </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(C) + </a:t>
            </a:r>
            <a:r>
              <a:rPr lang="en-US" i="1"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m</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(D)} − {2</a:t>
            </a:r>
            <a:r>
              <a:rPr lang="en-US" i="1"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m</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(A) + </a:t>
            </a:r>
            <a:r>
              <a:rPr lang="en-US" i="1" dirty="0">
                <a:latin typeface="Arial" panose="020B0604020202020204" pitchFamily="34" charset="0"/>
                <a:cs typeface="Arial" panose="020B0604020202020204" pitchFamily="34" charset="0"/>
              </a:rPr>
              <a:t>H</a:t>
            </a:r>
            <a:r>
              <a:rPr lang="en-US" baseline="-25000" dirty="0">
                <a:latin typeface="Arial" panose="020B0604020202020204" pitchFamily="34" charset="0"/>
                <a:cs typeface="Arial" panose="020B0604020202020204" pitchFamily="34" charset="0"/>
              </a:rPr>
              <a:t>m</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(B)}</a:t>
            </a:r>
          </a:p>
        </p:txBody>
      </p:sp>
      <p:sp>
        <p:nvSpPr>
          <p:cNvPr id="13" name="Rectangle 12">
            <a:extLst>
              <a:ext uri="{FF2B5EF4-FFF2-40B4-BE49-F238E27FC236}">
                <a16:creationId xmlns:a16="http://schemas.microsoft.com/office/drawing/2014/main" id="{C118A524-7E8C-4117-AD32-16F0C30CFBE6}"/>
              </a:ext>
            </a:extLst>
          </p:cNvPr>
          <p:cNvSpPr/>
          <p:nvPr/>
        </p:nvSpPr>
        <p:spPr>
          <a:xfrm>
            <a:off x="197822" y="5330827"/>
            <a:ext cx="1603068" cy="369332"/>
          </a:xfrm>
          <a:prstGeom prst="rect">
            <a:avLst/>
          </a:prstGeom>
        </p:spPr>
        <p:txBody>
          <a:bodyPr wrap="none">
            <a:spAutoFit/>
          </a:bodyPr>
          <a:lstStyle/>
          <a:p>
            <a:r>
              <a:rPr lang="en-US" dirty="0">
                <a:latin typeface="MinionPro-Regular"/>
              </a:rPr>
              <a:t>And in general,</a:t>
            </a:r>
            <a:endParaRPr lang="en-US" dirty="0"/>
          </a:p>
        </p:txBody>
      </p:sp>
      <p:sp>
        <p:nvSpPr>
          <p:cNvPr id="14" name="TextBox 13">
            <a:extLst>
              <a:ext uri="{FF2B5EF4-FFF2-40B4-BE49-F238E27FC236}">
                <a16:creationId xmlns:a16="http://schemas.microsoft.com/office/drawing/2014/main" id="{C2C7E222-8F6E-475C-8CBD-5BE0E4486E2B}"/>
              </a:ext>
            </a:extLst>
          </p:cNvPr>
          <p:cNvSpPr txBox="1"/>
          <p:nvPr/>
        </p:nvSpPr>
        <p:spPr>
          <a:xfrm>
            <a:off x="5645988" y="2976113"/>
            <a:ext cx="65" cy="276999"/>
          </a:xfrm>
          <a:prstGeom prst="rect">
            <a:avLst/>
          </a:prstGeom>
          <a:noFill/>
        </p:spPr>
        <p:txBody>
          <a:bodyPr wrap="none" lIns="0" tIns="0" rIns="0" bIns="0" rtlCol="0">
            <a:spAutoFit/>
          </a:bodyPr>
          <a:lstStyle/>
          <a:p>
            <a:endParaRPr lang="en-US" dirty="0"/>
          </a:p>
        </p:txBody>
      </p:sp>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AB13EF80-60D5-43A4-AA5D-E94B10D16213}"/>
                  </a:ext>
                </a:extLst>
              </p:cNvPr>
              <p:cNvSpPr/>
              <p:nvPr/>
            </p:nvSpPr>
            <p:spPr>
              <a:xfrm>
                <a:off x="2886641" y="5575804"/>
                <a:ext cx="3964803" cy="7982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m:t>
                          </m:r>
                        </m:e>
                        <m:sub>
                          <m:r>
                            <a:rPr lang="en-US" i="1">
                              <a:latin typeface="Cambria Math" panose="02040503050406030204" pitchFamily="18" charset="0"/>
                            </a:rPr>
                            <m:t>𝑟</m:t>
                          </m:r>
                        </m:sub>
                      </m:sSub>
                      <m:sSup>
                        <m:sSupPr>
                          <m:ctrlPr>
                            <a:rPr lang="en-US" i="1" smtClean="0">
                              <a:latin typeface="Cambria Math" panose="02040503050406030204" pitchFamily="18" charset="0"/>
                            </a:rPr>
                          </m:ctrlPr>
                        </m:sSupPr>
                        <m:e>
                          <m:r>
                            <a:rPr lang="en-US" b="0" i="1" smtClean="0">
                              <a:latin typeface="Cambria Math" panose="02040503050406030204" pitchFamily="18" charset="0"/>
                            </a:rPr>
                            <m:t>𝐻</m:t>
                          </m:r>
                        </m:e>
                        <m:sup>
                          <m:r>
                            <m:rPr>
                              <m:nor/>
                            </m:rPr>
                            <a:rPr lang="en-US" baseline="30000" dirty="0">
                              <a:latin typeface="Arial" panose="020B0604020202020204" pitchFamily="34" charset="0"/>
                              <a:cs typeface="Arial" panose="020B0604020202020204" pitchFamily="34" charset="0"/>
                            </a:rPr>
                            <m:t>⦵</m:t>
                          </m:r>
                        </m:sup>
                      </m:sSup>
                      <m:r>
                        <a:rPr lang="en-US" b="0" i="1" smtClean="0">
                          <a:latin typeface="Cambria Math" panose="02040503050406030204" pitchFamily="18" charset="0"/>
                        </a:rPr>
                        <m:t>=</m:t>
                      </m:r>
                      <m:nary>
                        <m:naryPr>
                          <m:chr m:val="∑"/>
                          <m:supHide m:val="on"/>
                          <m:ctrlPr>
                            <a:rPr lang="en-US" b="0" i="1" smtClean="0">
                              <a:latin typeface="Cambria Math" panose="02040503050406030204" pitchFamily="18" charset="0"/>
                            </a:rPr>
                          </m:ctrlPr>
                        </m:naryPr>
                        <m:sub>
                          <m:r>
                            <m:rPr>
                              <m:sty m:val="p"/>
                              <m:brk m:alnAt="7"/>
                            </m:rPr>
                            <a:rPr lang="en-US" b="0" i="0" smtClean="0">
                              <a:latin typeface="Cambria Math" panose="02040503050406030204" pitchFamily="18" charset="0"/>
                            </a:rPr>
                            <m:t>p</m:t>
                          </m:r>
                          <m:r>
                            <m:rPr>
                              <m:sty m:val="p"/>
                            </m:rPr>
                            <a:rPr lang="en-US" b="0" i="0" smtClean="0">
                              <a:latin typeface="Cambria Math" panose="02040503050406030204" pitchFamily="18" charset="0"/>
                            </a:rPr>
                            <m:t>roducts</m:t>
                          </m:r>
                        </m:sub>
                        <m:sup/>
                        <m:e>
                          <m:r>
                            <a:rPr lang="en-US" b="0" i="1" smtClean="0">
                              <a:latin typeface="Cambria Math" panose="02040503050406030204" pitchFamily="18" charset="0"/>
                            </a:rPr>
                            <m:t>𝑣</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𝐻</m:t>
                              </m:r>
                            </m:e>
                            <m:sub>
                              <m:r>
                                <m:rPr>
                                  <m:sty m:val="p"/>
                                </m:rPr>
                                <a:rPr lang="en-US" b="0" i="0" smtClean="0">
                                  <a:latin typeface="Cambria Math" panose="02040503050406030204" pitchFamily="18" charset="0"/>
                                </a:rPr>
                                <m:t>m</m:t>
                              </m:r>
                            </m:sub>
                            <m:sup>
                              <m:r>
                                <m:rPr>
                                  <m:nor/>
                                </m:rPr>
                                <a:rPr lang="en-US" baseline="30000" dirty="0">
                                  <a:latin typeface="Arial" panose="020B0604020202020204" pitchFamily="34" charset="0"/>
                                  <a:cs typeface="Arial" panose="020B0604020202020204" pitchFamily="34" charset="0"/>
                                </a:rPr>
                                <m:t>⦵</m:t>
                              </m:r>
                            </m:sup>
                          </m:sSubSup>
                        </m:e>
                      </m:nary>
                      <m:r>
                        <a:rPr lang="en-US" b="0" i="1" smtClean="0">
                          <a:latin typeface="Cambria Math" panose="02040503050406030204" pitchFamily="18" charset="0"/>
                        </a:rPr>
                        <m:t>−</m:t>
                      </m:r>
                      <m:nary>
                        <m:naryPr>
                          <m:chr m:val="∑"/>
                          <m:supHide m:val="on"/>
                          <m:ctrlPr>
                            <a:rPr lang="en-US" i="1">
                              <a:latin typeface="Cambria Math" panose="02040503050406030204" pitchFamily="18" charset="0"/>
                            </a:rPr>
                          </m:ctrlPr>
                        </m:naryPr>
                        <m:sub>
                          <m:r>
                            <m:rPr>
                              <m:sty m:val="p"/>
                            </m:rPr>
                            <a:rPr lang="en-US" b="0" i="0" smtClean="0">
                              <a:latin typeface="Cambria Math" panose="02040503050406030204" pitchFamily="18" charset="0"/>
                            </a:rPr>
                            <m:t>reactants</m:t>
                          </m:r>
                        </m:sub>
                        <m:sup/>
                        <m:e>
                          <m:r>
                            <a:rPr lang="en-US" i="1">
                              <a:latin typeface="Cambria Math" panose="02040503050406030204" pitchFamily="18" charset="0"/>
                            </a:rPr>
                            <m:t>𝑣</m:t>
                          </m:r>
                          <m:sSubSup>
                            <m:sSubSupPr>
                              <m:ctrlPr>
                                <a:rPr lang="en-US" i="1">
                                  <a:latin typeface="Cambria Math" panose="02040503050406030204" pitchFamily="18" charset="0"/>
                                </a:rPr>
                              </m:ctrlPr>
                            </m:sSubSupPr>
                            <m:e>
                              <m:r>
                                <a:rPr lang="en-US" i="1">
                                  <a:latin typeface="Cambria Math" panose="02040503050406030204" pitchFamily="18" charset="0"/>
                                </a:rPr>
                                <m:t>𝐻</m:t>
                              </m:r>
                            </m:e>
                            <m:sub>
                              <m:r>
                                <m:rPr>
                                  <m:sty m:val="p"/>
                                </m:rPr>
                                <a:rPr lang="en-US">
                                  <a:latin typeface="Cambria Math" panose="02040503050406030204" pitchFamily="18" charset="0"/>
                                </a:rPr>
                                <m:t>m</m:t>
                              </m:r>
                            </m:sub>
                            <m:sup>
                              <m:r>
                                <m:rPr>
                                  <m:nor/>
                                </m:rPr>
                                <a:rPr lang="en-US" baseline="30000" dirty="0">
                                  <a:latin typeface="Arial" panose="020B0604020202020204" pitchFamily="34" charset="0"/>
                                  <a:cs typeface="Arial" panose="020B0604020202020204" pitchFamily="34" charset="0"/>
                                </a:rPr>
                                <m:t>⦵</m:t>
                              </m:r>
                            </m:sup>
                          </m:sSubSup>
                        </m:e>
                      </m:nary>
                    </m:oMath>
                  </m:oMathPara>
                </a14:m>
                <a:endParaRPr lang="en-US" dirty="0"/>
              </a:p>
            </p:txBody>
          </p:sp>
        </mc:Choice>
        <mc:Fallback xmlns="">
          <p:sp>
            <p:nvSpPr>
              <p:cNvPr id="15" name="Rectangle 14">
                <a:extLst>
                  <a:ext uri="{FF2B5EF4-FFF2-40B4-BE49-F238E27FC236}">
                    <a16:creationId xmlns:a16="http://schemas.microsoft.com/office/drawing/2014/main" id="{AB13EF80-60D5-43A4-AA5D-E94B10D16213}"/>
                  </a:ext>
                </a:extLst>
              </p:cNvPr>
              <p:cNvSpPr>
                <a:spLocks noRot="1" noChangeAspect="1" noMove="1" noResize="1" noEditPoints="1" noAdjustHandles="1" noChangeArrowheads="1" noChangeShapeType="1" noTextEdit="1"/>
              </p:cNvSpPr>
              <p:nvPr/>
            </p:nvSpPr>
            <p:spPr>
              <a:xfrm>
                <a:off x="2886641" y="5575804"/>
                <a:ext cx="3964803" cy="798232"/>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9040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animBg="1"/>
      <p:bldP spid="8" grpId="0"/>
      <p:bldP spid="9" grpId="0"/>
      <p:bldP spid="11" grpId="0"/>
      <p:bldP spid="12" grpId="0"/>
      <p:bldP spid="13"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2E32C2D-9842-48EF-AA3B-66F6A3CA0B59}"/>
              </a:ext>
            </a:extLst>
          </p:cNvPr>
          <p:cNvGraphicFramePr>
            <a:graphicFrameLocks noGrp="1"/>
          </p:cNvGraphicFramePr>
          <p:nvPr>
            <p:extLst>
              <p:ext uri="{D42A27DB-BD31-4B8C-83A1-F6EECF244321}">
                <p14:modId xmlns:p14="http://schemas.microsoft.com/office/powerpoint/2010/main" val="2577828879"/>
              </p:ext>
            </p:extLst>
          </p:nvPr>
        </p:nvGraphicFramePr>
        <p:xfrm>
          <a:off x="1509623" y="1837431"/>
          <a:ext cx="6616460" cy="2858759"/>
        </p:xfrm>
        <a:graphic>
          <a:graphicData uri="http://schemas.openxmlformats.org/drawingml/2006/table">
            <a:tbl>
              <a:tblPr firstRow="1" firstCol="1" bandRow="1">
                <a:tableStyleId>{5C22544A-7EE6-4342-B048-85BDC9FD1C3A}</a:tableStyleId>
              </a:tblPr>
              <a:tblGrid>
                <a:gridCol w="2287086">
                  <a:extLst>
                    <a:ext uri="{9D8B030D-6E8A-4147-A177-3AD203B41FA5}">
                      <a16:colId xmlns:a16="http://schemas.microsoft.com/office/drawing/2014/main" val="141088477"/>
                    </a:ext>
                  </a:extLst>
                </a:gridCol>
                <a:gridCol w="2181396">
                  <a:extLst>
                    <a:ext uri="{9D8B030D-6E8A-4147-A177-3AD203B41FA5}">
                      <a16:colId xmlns:a16="http://schemas.microsoft.com/office/drawing/2014/main" val="2970427010"/>
                    </a:ext>
                  </a:extLst>
                </a:gridCol>
                <a:gridCol w="2147978">
                  <a:extLst>
                    <a:ext uri="{9D8B030D-6E8A-4147-A177-3AD203B41FA5}">
                      <a16:colId xmlns:a16="http://schemas.microsoft.com/office/drawing/2014/main" val="29640625"/>
                    </a:ext>
                  </a:extLst>
                </a:gridCol>
              </a:tblGrid>
              <a:tr h="533162">
                <a:tc>
                  <a:txBody>
                    <a:bodyPr/>
                    <a:lstStyle/>
                    <a:p>
                      <a:pP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 </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f</a:t>
                      </a:r>
                      <a:r>
                        <a:rPr lang="en-US" sz="1800" baseline="-25000" dirty="0">
                          <a:solidFill>
                            <a:schemeClr val="tx1"/>
                          </a:solidFill>
                          <a:effectLst/>
                          <a:latin typeface="Arial" panose="020B0604020202020204" pitchFamily="34" charset="0"/>
                          <a:cs typeface="Arial" panose="020B0604020202020204" pitchFamily="34" charset="0"/>
                        </a:rPr>
                        <a:t> </a:t>
                      </a:r>
                      <a:r>
                        <a:rPr lang="en-US" sz="1800" i="1" dirty="0">
                          <a:solidFill>
                            <a:schemeClr val="tx1"/>
                          </a:solidFill>
                          <a:effectLst/>
                          <a:latin typeface="Arial" panose="020B0604020202020204" pitchFamily="34" charset="0"/>
                          <a:cs typeface="Arial" panose="020B0604020202020204" pitchFamily="34" charset="0"/>
                        </a:rPr>
                        <a:t>H </a:t>
                      </a:r>
                      <a:r>
                        <a:rPr lang="en-US" sz="1800" baseline="30000" dirty="0">
                          <a:solidFill>
                            <a:schemeClr val="tx1"/>
                          </a:solidFill>
                          <a:effectLst/>
                          <a:latin typeface="Arial" panose="020B0604020202020204" pitchFamily="34" charset="0"/>
                          <a:cs typeface="Arial" panose="020B0604020202020204" pitchFamily="34" charset="0"/>
                        </a:rPr>
                        <a:t>⦵</a:t>
                      </a:r>
                      <a:r>
                        <a:rPr lang="en-US" sz="1800" dirty="0">
                          <a:solidFill>
                            <a:schemeClr val="tx1"/>
                          </a:solidFill>
                          <a:effectLst/>
                          <a:latin typeface="Arial" panose="020B0604020202020204" pitchFamily="34" charset="0"/>
                          <a:cs typeface="Arial" panose="020B0604020202020204" pitchFamily="34" charset="0"/>
                        </a:rPr>
                        <a:t>/(kJ mol</a:t>
                      </a:r>
                      <a:r>
                        <a:rPr lang="en-US" sz="1800" baseline="30000" dirty="0">
                          <a:solidFill>
                            <a:schemeClr val="tx1"/>
                          </a:solidFill>
                          <a:effectLst/>
                          <a:latin typeface="Arial" panose="020B0604020202020204" pitchFamily="34" charset="0"/>
                          <a:cs typeface="Arial" panose="020B0604020202020204" pitchFamily="34" charset="0"/>
                        </a:rPr>
                        <a:t>−1</a:t>
                      </a:r>
                      <a:r>
                        <a:rPr lang="en-US" sz="1800" dirty="0">
                          <a:solidFill>
                            <a:schemeClr val="tx1"/>
                          </a:solidFill>
                          <a:effectLst/>
                          <a:latin typeface="Arial" panose="020B0604020202020204" pitchFamily="34" charset="0"/>
                          <a:cs typeface="Arial" panose="020B0604020202020204" pitchFamily="34" charset="0"/>
                        </a:rPr>
                        <a:t>) </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err="1">
                          <a:solidFill>
                            <a:schemeClr val="tx1"/>
                          </a:solidFill>
                          <a:effectLst/>
                          <a:latin typeface="Arial" panose="020B0604020202020204" pitchFamily="34" charset="0"/>
                          <a:cs typeface="Arial" panose="020B0604020202020204" pitchFamily="34" charset="0"/>
                        </a:rPr>
                        <a:t>Δ</a:t>
                      </a:r>
                      <a:r>
                        <a:rPr lang="en-US" sz="1800" baseline="-25000" dirty="0" err="1">
                          <a:solidFill>
                            <a:schemeClr val="tx1"/>
                          </a:solidFill>
                          <a:effectLst/>
                          <a:latin typeface="Arial" panose="020B0604020202020204" pitchFamily="34" charset="0"/>
                          <a:cs typeface="Arial" panose="020B0604020202020204" pitchFamily="34" charset="0"/>
                        </a:rPr>
                        <a:t>c</a:t>
                      </a:r>
                      <a:r>
                        <a:rPr lang="en-US" sz="1800" baseline="-25000" dirty="0">
                          <a:solidFill>
                            <a:schemeClr val="tx1"/>
                          </a:solidFill>
                          <a:effectLst/>
                          <a:latin typeface="Arial" panose="020B0604020202020204" pitchFamily="34" charset="0"/>
                          <a:cs typeface="Arial" panose="020B0604020202020204" pitchFamily="34" charset="0"/>
                        </a:rPr>
                        <a:t> </a:t>
                      </a:r>
                      <a:r>
                        <a:rPr lang="en-US" sz="1800" i="1" dirty="0">
                          <a:solidFill>
                            <a:schemeClr val="tx1"/>
                          </a:solidFill>
                          <a:effectLst/>
                          <a:latin typeface="Arial" panose="020B0604020202020204" pitchFamily="34" charset="0"/>
                          <a:cs typeface="Arial" panose="020B0604020202020204" pitchFamily="34" charset="0"/>
                        </a:rPr>
                        <a:t>H</a:t>
                      </a:r>
                      <a:r>
                        <a:rPr lang="en-US" sz="1800" dirty="0">
                          <a:solidFill>
                            <a:schemeClr val="tx1"/>
                          </a:solidFill>
                          <a:effectLst/>
                          <a:latin typeface="Arial" panose="020B0604020202020204" pitchFamily="34" charset="0"/>
                          <a:cs typeface="Arial" panose="020B0604020202020204" pitchFamily="34" charset="0"/>
                        </a:rPr>
                        <a:t> </a:t>
                      </a:r>
                      <a:r>
                        <a:rPr lang="en-US" sz="1800" baseline="30000" dirty="0">
                          <a:solidFill>
                            <a:schemeClr val="tx1"/>
                          </a:solidFill>
                          <a:effectLst/>
                          <a:latin typeface="Arial" panose="020B0604020202020204" pitchFamily="34" charset="0"/>
                          <a:cs typeface="Arial" panose="020B0604020202020204" pitchFamily="34" charset="0"/>
                        </a:rPr>
                        <a:t>⦵</a:t>
                      </a:r>
                      <a:r>
                        <a:rPr lang="en-US" sz="1800" dirty="0">
                          <a:solidFill>
                            <a:schemeClr val="tx1"/>
                          </a:solidFill>
                          <a:effectLst/>
                          <a:latin typeface="Arial" panose="020B0604020202020204" pitchFamily="34" charset="0"/>
                          <a:cs typeface="Arial" panose="020B0604020202020204" pitchFamily="34" charset="0"/>
                        </a:rPr>
                        <a:t>/(kJ mol</a:t>
                      </a:r>
                      <a:r>
                        <a:rPr lang="en-US" sz="1800" baseline="30000" dirty="0">
                          <a:solidFill>
                            <a:schemeClr val="tx1"/>
                          </a:solidFill>
                          <a:effectLst/>
                          <a:latin typeface="Arial" panose="020B0604020202020204" pitchFamily="34" charset="0"/>
                          <a:cs typeface="Arial" panose="020B0604020202020204" pitchFamily="34" charset="0"/>
                        </a:rPr>
                        <a:t>−1</a:t>
                      </a:r>
                      <a:r>
                        <a:rPr lang="en-US" sz="1800" dirty="0">
                          <a:solidFill>
                            <a:schemeClr val="tx1"/>
                          </a:solidFill>
                          <a:effectLst/>
                          <a:latin typeface="Arial" panose="020B0604020202020204" pitchFamily="34" charset="0"/>
                          <a:cs typeface="Arial" panose="020B0604020202020204" pitchFamily="34" charset="0"/>
                        </a:rPr>
                        <a:t>) </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907175944"/>
                  </a:ext>
                </a:extLst>
              </a:tr>
              <a:tr h="465120">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Benzene, C</a:t>
                      </a:r>
                      <a:r>
                        <a:rPr lang="en-US" sz="1800" baseline="-25000">
                          <a:solidFill>
                            <a:schemeClr val="tx1"/>
                          </a:solidFill>
                          <a:effectLst/>
                          <a:latin typeface="Arial" panose="020B0604020202020204" pitchFamily="34" charset="0"/>
                          <a:cs typeface="Arial" panose="020B0604020202020204" pitchFamily="34" charset="0"/>
                        </a:rPr>
                        <a:t>6</a:t>
                      </a:r>
                      <a:r>
                        <a:rPr lang="en-US" sz="1800">
                          <a:solidFill>
                            <a:schemeClr val="tx1"/>
                          </a:solidFill>
                          <a:effectLst/>
                          <a:latin typeface="Arial" panose="020B0604020202020204" pitchFamily="34" charset="0"/>
                          <a:cs typeface="Arial" panose="020B0604020202020204" pitchFamily="34" charset="0"/>
                        </a:rPr>
                        <a:t>H</a:t>
                      </a:r>
                      <a:r>
                        <a:rPr lang="en-US" sz="1800" baseline="-25000">
                          <a:solidFill>
                            <a:schemeClr val="tx1"/>
                          </a:solidFill>
                          <a:effectLst/>
                          <a:latin typeface="Arial" panose="020B0604020202020204" pitchFamily="34" charset="0"/>
                          <a:cs typeface="Arial" panose="020B0604020202020204" pitchFamily="34" charset="0"/>
                        </a:rPr>
                        <a:t>6</a:t>
                      </a:r>
                      <a:r>
                        <a:rPr lang="en-US" sz="1800">
                          <a:solidFill>
                            <a:schemeClr val="tx1"/>
                          </a:solidFill>
                          <a:effectLst/>
                          <a:latin typeface="Arial" panose="020B0604020202020204" pitchFamily="34" charset="0"/>
                          <a:cs typeface="Arial" panose="020B0604020202020204" pitchFamily="34" charset="0"/>
                        </a:rPr>
                        <a:t>(l)</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marL="99060"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+49.0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−3268</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1882183418"/>
                  </a:ext>
                </a:extLst>
              </a:tr>
              <a:tr h="451971">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Ethane, C</a:t>
                      </a:r>
                      <a:r>
                        <a:rPr lang="en-US" sz="1800" baseline="-25000">
                          <a:solidFill>
                            <a:schemeClr val="tx1"/>
                          </a:solidFill>
                          <a:effectLst/>
                          <a:latin typeface="Arial" panose="020B0604020202020204" pitchFamily="34" charset="0"/>
                          <a:cs typeface="Arial" panose="020B0604020202020204" pitchFamily="34" charset="0"/>
                        </a:rPr>
                        <a:t>2</a:t>
                      </a:r>
                      <a:r>
                        <a:rPr lang="en-US" sz="1800">
                          <a:solidFill>
                            <a:schemeClr val="tx1"/>
                          </a:solidFill>
                          <a:effectLst/>
                          <a:latin typeface="Arial" panose="020B0604020202020204" pitchFamily="34" charset="0"/>
                          <a:cs typeface="Arial" panose="020B0604020202020204" pitchFamily="34" charset="0"/>
                        </a:rPr>
                        <a:t>H</a:t>
                      </a:r>
                      <a:r>
                        <a:rPr lang="en-US" sz="1800" baseline="-25000">
                          <a:solidFill>
                            <a:schemeClr val="tx1"/>
                          </a:solidFill>
                          <a:effectLst/>
                          <a:latin typeface="Arial" panose="020B0604020202020204" pitchFamily="34" charset="0"/>
                          <a:cs typeface="Arial" panose="020B0604020202020204" pitchFamily="34" charset="0"/>
                        </a:rPr>
                        <a:t>6</a:t>
                      </a:r>
                      <a:r>
                        <a:rPr lang="en-US" sz="1800">
                          <a:solidFill>
                            <a:schemeClr val="tx1"/>
                          </a:solidFill>
                          <a:effectLst/>
                          <a:latin typeface="Arial" panose="020B0604020202020204" pitchFamily="34" charset="0"/>
                          <a:cs typeface="Arial" panose="020B0604020202020204" pitchFamily="34" charset="0"/>
                        </a:rPr>
                        <a:t>(g)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marL="99060"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−84.7</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−1560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3569490572"/>
                  </a:ext>
                </a:extLst>
              </a:tr>
              <a:tr h="451971">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Glucose, C</a:t>
                      </a:r>
                      <a:r>
                        <a:rPr lang="en-US" sz="1800" baseline="-25000">
                          <a:solidFill>
                            <a:schemeClr val="tx1"/>
                          </a:solidFill>
                          <a:effectLst/>
                          <a:latin typeface="Arial" panose="020B0604020202020204" pitchFamily="34" charset="0"/>
                          <a:cs typeface="Arial" panose="020B0604020202020204" pitchFamily="34" charset="0"/>
                        </a:rPr>
                        <a:t>6</a:t>
                      </a:r>
                      <a:r>
                        <a:rPr lang="en-US" sz="1800">
                          <a:solidFill>
                            <a:schemeClr val="tx1"/>
                          </a:solidFill>
                          <a:effectLst/>
                          <a:latin typeface="Arial" panose="020B0604020202020204" pitchFamily="34" charset="0"/>
                          <a:cs typeface="Arial" panose="020B0604020202020204" pitchFamily="34" charset="0"/>
                        </a:rPr>
                        <a:t>H</a:t>
                      </a:r>
                      <a:r>
                        <a:rPr lang="en-US" sz="1800" baseline="-25000">
                          <a:solidFill>
                            <a:schemeClr val="tx1"/>
                          </a:solidFill>
                          <a:effectLst/>
                          <a:latin typeface="Arial" panose="020B0604020202020204" pitchFamily="34" charset="0"/>
                          <a:cs typeface="Arial" panose="020B0604020202020204" pitchFamily="34" charset="0"/>
                        </a:rPr>
                        <a:t>12</a:t>
                      </a:r>
                      <a:r>
                        <a:rPr lang="en-US" sz="1800">
                          <a:solidFill>
                            <a:schemeClr val="tx1"/>
                          </a:solidFill>
                          <a:effectLst/>
                          <a:latin typeface="Arial" panose="020B0604020202020204" pitchFamily="34" charset="0"/>
                          <a:cs typeface="Arial" panose="020B0604020202020204" pitchFamily="34" charset="0"/>
                        </a:rPr>
                        <a:t>O</a:t>
                      </a:r>
                      <a:r>
                        <a:rPr lang="en-US" sz="1800" baseline="-25000">
                          <a:solidFill>
                            <a:schemeClr val="tx1"/>
                          </a:solidFill>
                          <a:effectLst/>
                          <a:latin typeface="Arial" panose="020B0604020202020204" pitchFamily="34" charset="0"/>
                          <a:cs typeface="Arial" panose="020B0604020202020204" pitchFamily="34" charset="0"/>
                        </a:rPr>
                        <a:t>6</a:t>
                      </a:r>
                      <a:r>
                        <a:rPr lang="en-US" sz="1800">
                          <a:solidFill>
                            <a:schemeClr val="tx1"/>
                          </a:solidFill>
                          <a:effectLst/>
                          <a:latin typeface="Arial" panose="020B0604020202020204" pitchFamily="34" charset="0"/>
                          <a:cs typeface="Arial" panose="020B0604020202020204" pitchFamily="34" charset="0"/>
                        </a:rPr>
                        <a:t>(s)</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marL="3175"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−1274</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−2808</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3915339853"/>
                  </a:ext>
                </a:extLst>
              </a:tr>
              <a:tr h="451971">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Methane, CH</a:t>
                      </a:r>
                      <a:r>
                        <a:rPr lang="en-US" sz="1800" baseline="-25000">
                          <a:solidFill>
                            <a:schemeClr val="tx1"/>
                          </a:solidFill>
                          <a:effectLst/>
                          <a:latin typeface="Arial" panose="020B0604020202020204" pitchFamily="34" charset="0"/>
                          <a:cs typeface="Arial" panose="020B0604020202020204" pitchFamily="34" charset="0"/>
                        </a:rPr>
                        <a:t>4</a:t>
                      </a:r>
                      <a:r>
                        <a:rPr lang="en-US" sz="1800">
                          <a:solidFill>
                            <a:schemeClr val="tx1"/>
                          </a:solidFill>
                          <a:effectLst/>
                          <a:latin typeface="Arial" panose="020B0604020202020204" pitchFamily="34" charset="0"/>
                          <a:cs typeface="Arial" panose="020B0604020202020204" pitchFamily="34" charset="0"/>
                        </a:rPr>
                        <a:t>(g)</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marL="99060" algn="ctr">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−74.8</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 −890</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3984717013"/>
                  </a:ext>
                </a:extLst>
              </a:tr>
              <a:tr h="504564">
                <a:tc>
                  <a:txBody>
                    <a:bodyPr/>
                    <a:lstStyle/>
                    <a:p>
                      <a:pPr marL="50165">
                        <a:lnSpc>
                          <a:spcPct val="107000"/>
                        </a:lnSpc>
                        <a:spcAft>
                          <a:spcPts val="0"/>
                        </a:spcAft>
                      </a:pPr>
                      <a:r>
                        <a:rPr lang="en-US" sz="1800">
                          <a:solidFill>
                            <a:schemeClr val="tx1"/>
                          </a:solidFill>
                          <a:effectLst/>
                          <a:latin typeface="Arial" panose="020B0604020202020204" pitchFamily="34" charset="0"/>
                          <a:cs typeface="Arial" panose="020B0604020202020204" pitchFamily="34" charset="0"/>
                        </a:rPr>
                        <a:t>Methanol, CH</a:t>
                      </a:r>
                      <a:r>
                        <a:rPr lang="en-US" sz="1800" baseline="-25000">
                          <a:solidFill>
                            <a:schemeClr val="tx1"/>
                          </a:solidFill>
                          <a:effectLst/>
                          <a:latin typeface="Arial" panose="020B0604020202020204" pitchFamily="34" charset="0"/>
                          <a:cs typeface="Arial" panose="020B0604020202020204" pitchFamily="34" charset="0"/>
                        </a:rPr>
                        <a:t>3</a:t>
                      </a:r>
                      <a:r>
                        <a:rPr lang="en-US" sz="1800">
                          <a:solidFill>
                            <a:schemeClr val="tx1"/>
                          </a:solidFill>
                          <a:effectLst/>
                          <a:latin typeface="Arial" panose="020B0604020202020204" pitchFamily="34" charset="0"/>
                          <a:cs typeface="Arial" panose="020B0604020202020204" pitchFamily="34" charset="0"/>
                        </a:rPr>
                        <a:t>OH(l)</a:t>
                      </a:r>
                      <a:endParaRPr lang="en-US" sz="18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marL="51435"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−238.7</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tc>
                  <a:txBody>
                    <a:bodyPr/>
                    <a:lstStyle/>
                    <a:p>
                      <a:pPr algn="ctr">
                        <a:lnSpc>
                          <a:spcPct val="107000"/>
                        </a:lnSpc>
                        <a:spcAft>
                          <a:spcPts val="0"/>
                        </a:spcAft>
                      </a:pPr>
                      <a:r>
                        <a:rPr lang="en-US" sz="1800" dirty="0">
                          <a:solidFill>
                            <a:schemeClr val="tx1"/>
                          </a:solidFill>
                          <a:effectLst/>
                          <a:latin typeface="Arial" panose="020B0604020202020204" pitchFamily="34" charset="0"/>
                          <a:cs typeface="Arial" panose="020B0604020202020204" pitchFamily="34" charset="0"/>
                        </a:rPr>
                        <a:t> −721</a:t>
                      </a:r>
                      <a:endParaRPr lang="en-US"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73025" marT="35560" marB="0"/>
                </a:tc>
                <a:extLst>
                  <a:ext uri="{0D108BD9-81ED-4DB2-BD59-A6C34878D82A}">
                    <a16:rowId xmlns:a16="http://schemas.microsoft.com/office/drawing/2014/main" val="1242357245"/>
                  </a:ext>
                </a:extLst>
              </a:tr>
            </a:tbl>
          </a:graphicData>
        </a:graphic>
      </p:graphicFrame>
      <p:grpSp>
        <p:nvGrpSpPr>
          <p:cNvPr id="4" name="Group 3">
            <a:extLst>
              <a:ext uri="{FF2B5EF4-FFF2-40B4-BE49-F238E27FC236}">
                <a16:creationId xmlns:a16="http://schemas.microsoft.com/office/drawing/2014/main" id="{BA42E540-1FB3-426B-966C-768218969688}"/>
              </a:ext>
            </a:extLst>
          </p:cNvPr>
          <p:cNvGrpSpPr/>
          <p:nvPr/>
        </p:nvGrpSpPr>
        <p:grpSpPr>
          <a:xfrm>
            <a:off x="4097338" y="12803188"/>
            <a:ext cx="3124200" cy="6350"/>
            <a:chOff x="0" y="0"/>
            <a:chExt cx="3123159" cy="6261"/>
          </a:xfrm>
        </p:grpSpPr>
        <p:sp>
          <p:nvSpPr>
            <p:cNvPr id="5" name="Shape 14009">
              <a:extLst>
                <a:ext uri="{FF2B5EF4-FFF2-40B4-BE49-F238E27FC236}">
                  <a16:creationId xmlns:a16="http://schemas.microsoft.com/office/drawing/2014/main" id="{475B3F0F-279A-456B-A4F9-921964249AD2}"/>
                </a:ext>
              </a:extLst>
            </p:cNvPr>
            <p:cNvSpPr/>
            <p:nvPr/>
          </p:nvSpPr>
          <p:spPr>
            <a:xfrm>
              <a:off x="0" y="0"/>
              <a:ext cx="3123159" cy="0"/>
            </a:xfrm>
            <a:custGeom>
              <a:avLst/>
              <a:gdLst/>
              <a:ahLst/>
              <a:cxnLst/>
              <a:rect l="0" t="0" r="0" b="0"/>
              <a:pathLst>
                <a:path w="3123159">
                  <a:moveTo>
                    <a:pt x="0" y="0"/>
                  </a:moveTo>
                  <a:lnTo>
                    <a:pt x="3123159" y="0"/>
                  </a:lnTo>
                </a:path>
              </a:pathLst>
            </a:custGeom>
            <a:ln w="6261" cap="flat">
              <a:miter lim="127000"/>
            </a:ln>
          </p:spPr>
          <p:style>
            <a:lnRef idx="1">
              <a:srgbClr val="0E9759"/>
            </a:lnRef>
            <a:fillRef idx="0">
              <a:srgbClr val="000000">
                <a:alpha val="0"/>
              </a:srgbClr>
            </a:fillRef>
            <a:effectRef idx="0">
              <a:scrgbClr r="0" g="0" b="0"/>
            </a:effectRef>
            <a:fontRef idx="none"/>
          </p:style>
          <p:txBody>
            <a:bodyPr/>
            <a:lstStyle/>
            <a:p>
              <a:endParaRPr lang="en-US"/>
            </a:p>
          </p:txBody>
        </p:sp>
      </p:grpSp>
      <p:sp>
        <p:nvSpPr>
          <p:cNvPr id="7" name="Rectangle 6">
            <a:extLst>
              <a:ext uri="{FF2B5EF4-FFF2-40B4-BE49-F238E27FC236}">
                <a16:creationId xmlns:a16="http://schemas.microsoft.com/office/drawing/2014/main" id="{C0435786-E8C2-494A-ACEE-EC29997FBD57}"/>
              </a:ext>
            </a:extLst>
          </p:cNvPr>
          <p:cNvSpPr/>
          <p:nvPr/>
        </p:nvSpPr>
        <p:spPr>
          <a:xfrm>
            <a:off x="1414731" y="1268409"/>
            <a:ext cx="6616459"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Standard enthalpies of formation and combustion of organic compounds at 298 K</a:t>
            </a:r>
          </a:p>
        </p:txBody>
      </p:sp>
    </p:spTree>
    <p:extLst>
      <p:ext uri="{BB962C8B-B14F-4D97-AF65-F5344CB8AC3E}">
        <p14:creationId xmlns:p14="http://schemas.microsoft.com/office/powerpoint/2010/main" val="169847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F9DCE3A-0BB2-498F-A308-04B442A41932}"/>
              </a:ext>
            </a:extLst>
          </p:cNvPr>
          <p:cNvSpPr/>
          <p:nvPr/>
        </p:nvSpPr>
        <p:spPr>
          <a:xfrm>
            <a:off x="159511" y="78440"/>
            <a:ext cx="1747401" cy="461665"/>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Hess’s law</a:t>
            </a:r>
          </a:p>
        </p:txBody>
      </p:sp>
      <p:sp>
        <p:nvSpPr>
          <p:cNvPr id="4" name="Rectangle 3">
            <a:extLst>
              <a:ext uri="{FF2B5EF4-FFF2-40B4-BE49-F238E27FC236}">
                <a16:creationId xmlns:a16="http://schemas.microsoft.com/office/drawing/2014/main" id="{2C20303C-75A1-4FB2-A381-4A2E96C9F101}"/>
              </a:ext>
            </a:extLst>
          </p:cNvPr>
          <p:cNvSpPr/>
          <p:nvPr/>
        </p:nvSpPr>
        <p:spPr>
          <a:xfrm>
            <a:off x="253042" y="540105"/>
            <a:ext cx="9106618"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Standard reaction enthalpies can be combined to obtain the value for another reaction</a:t>
            </a:r>
          </a:p>
        </p:txBody>
      </p:sp>
      <p:sp>
        <p:nvSpPr>
          <p:cNvPr id="5" name="Rectangle 4">
            <a:extLst>
              <a:ext uri="{FF2B5EF4-FFF2-40B4-BE49-F238E27FC236}">
                <a16:creationId xmlns:a16="http://schemas.microsoft.com/office/drawing/2014/main" id="{AE3A2C49-1855-45E2-876C-DFADF136F9E9}"/>
              </a:ext>
            </a:extLst>
          </p:cNvPr>
          <p:cNvSpPr/>
          <p:nvPr/>
        </p:nvSpPr>
        <p:spPr>
          <a:xfrm>
            <a:off x="836763" y="833950"/>
            <a:ext cx="8962844"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This application of the First Law is called </a:t>
            </a:r>
            <a:r>
              <a:rPr lang="en-US" b="1" dirty="0">
                <a:latin typeface="Arial" panose="020B0604020202020204" pitchFamily="34" charset="0"/>
                <a:cs typeface="Arial" panose="020B0604020202020204" pitchFamily="34" charset="0"/>
              </a:rPr>
              <a:t>Hess’s law</a:t>
            </a:r>
          </a:p>
        </p:txBody>
      </p:sp>
      <p:sp>
        <p:nvSpPr>
          <p:cNvPr id="6" name="Rectangle 5">
            <a:extLst>
              <a:ext uri="{FF2B5EF4-FFF2-40B4-BE49-F238E27FC236}">
                <a16:creationId xmlns:a16="http://schemas.microsoft.com/office/drawing/2014/main" id="{6AB63254-2901-4CAC-8C6C-CE6B6DDC122E}"/>
              </a:ext>
            </a:extLst>
          </p:cNvPr>
          <p:cNvSpPr/>
          <p:nvPr/>
        </p:nvSpPr>
        <p:spPr>
          <a:xfrm>
            <a:off x="2087592" y="1159688"/>
            <a:ext cx="6832121" cy="646331"/>
          </a:xfrm>
          <a:prstGeom prst="rect">
            <a:avLst/>
          </a:prstGeom>
          <a:ln>
            <a:solidFill>
              <a:schemeClr val="tx1"/>
            </a:solidFill>
          </a:ln>
        </p:spPr>
        <p:txBody>
          <a:bodyPr wrap="square">
            <a:spAutoFit/>
          </a:bodyPr>
          <a:lstStyle/>
          <a:p>
            <a:r>
              <a:rPr lang="en-US" i="1" dirty="0">
                <a:latin typeface="Arial" panose="020B0604020202020204" pitchFamily="34" charset="0"/>
                <a:cs typeface="Arial" panose="020B0604020202020204" pitchFamily="34" charset="0"/>
              </a:rPr>
              <a:t>The standard reaction enthalpy is the sum of the values for the individual reactions into which the overall reaction may be divided</a:t>
            </a:r>
          </a:p>
        </p:txBody>
      </p:sp>
      <p:sp>
        <p:nvSpPr>
          <p:cNvPr id="7" name="Rectangle 6">
            <a:extLst>
              <a:ext uri="{FF2B5EF4-FFF2-40B4-BE49-F238E27FC236}">
                <a16:creationId xmlns:a16="http://schemas.microsoft.com/office/drawing/2014/main" id="{CC1785CB-EFC1-4861-A78F-5FE15E1B4A79}"/>
              </a:ext>
            </a:extLst>
          </p:cNvPr>
          <p:cNvSpPr/>
          <p:nvPr/>
        </p:nvSpPr>
        <p:spPr>
          <a:xfrm>
            <a:off x="253042" y="1838798"/>
            <a:ext cx="10857781"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importance of Hess’s law is that information </a:t>
            </a:r>
            <a:r>
              <a:rPr lang="en-US" dirty="0" err="1">
                <a:latin typeface="Arial" panose="020B0604020202020204" pitchFamily="34" charset="0"/>
                <a:cs typeface="Arial" panose="020B0604020202020204" pitchFamily="34" charset="0"/>
              </a:rPr>
              <a:t>abouta</a:t>
            </a:r>
            <a:r>
              <a:rPr lang="en-US" dirty="0">
                <a:latin typeface="Arial" panose="020B0604020202020204" pitchFamily="34" charset="0"/>
                <a:cs typeface="Arial" panose="020B0604020202020204" pitchFamily="34" charset="0"/>
              </a:rPr>
              <a:t> reaction of interest, which may be difficult to determine </a:t>
            </a:r>
            <a:r>
              <a:rPr lang="en-US" dirty="0" err="1">
                <a:latin typeface="Arial" panose="020B0604020202020204" pitchFamily="34" charset="0"/>
                <a:cs typeface="Arial" panose="020B0604020202020204" pitchFamily="34" charset="0"/>
              </a:rPr>
              <a:t>directly,can</a:t>
            </a:r>
            <a:r>
              <a:rPr lang="en-US" dirty="0">
                <a:latin typeface="Arial" panose="020B0604020202020204" pitchFamily="34" charset="0"/>
                <a:cs typeface="Arial" panose="020B0604020202020204" pitchFamily="34" charset="0"/>
              </a:rPr>
              <a:t> be assembled from information on other reactions</a:t>
            </a:r>
          </a:p>
        </p:txBody>
      </p:sp>
      <p:sp>
        <p:nvSpPr>
          <p:cNvPr id="8" name="Rectangle 6">
            <a:extLst>
              <a:ext uri="{FF2B5EF4-FFF2-40B4-BE49-F238E27FC236}">
                <a16:creationId xmlns:a16="http://schemas.microsoft.com/office/drawing/2014/main" id="{4C6615A0-4B4C-4FA5-A4BE-47677BFC7A03}"/>
              </a:ext>
            </a:extLst>
          </p:cNvPr>
          <p:cNvSpPr>
            <a:spLocks noChangeArrowheads="1"/>
          </p:cNvSpPr>
          <p:nvPr/>
        </p:nvSpPr>
        <p:spPr bwMode="auto">
          <a:xfrm>
            <a:off x="253042" y="2486177"/>
            <a:ext cx="11113879" cy="36933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altLang="en-US" sz="1800" b="1" dirty="0">
                <a:latin typeface="Arial" panose="020B0604020202020204" pitchFamily="34" charset="0"/>
                <a:cs typeface="Arial" panose="020B0604020202020204" pitchFamily="34" charset="0"/>
              </a:rPr>
              <a:t>For example</a:t>
            </a:r>
            <a:r>
              <a:rPr lang="en-US" altLang="en-US" sz="1800" dirty="0">
                <a:latin typeface="Arial" panose="020B0604020202020204" pitchFamily="34" charset="0"/>
                <a:cs typeface="Arial" panose="020B0604020202020204" pitchFamily="34" charset="0"/>
              </a:rPr>
              <a:t>, Let’s say we are interested in the standard enthalpy of formation of carbon monoxide (CO).</a:t>
            </a:r>
          </a:p>
        </p:txBody>
      </p:sp>
      <p:pic>
        <p:nvPicPr>
          <p:cNvPr id="9" name="Picture 8">
            <a:extLst>
              <a:ext uri="{FF2B5EF4-FFF2-40B4-BE49-F238E27FC236}">
                <a16:creationId xmlns:a16="http://schemas.microsoft.com/office/drawing/2014/main" id="{ED9B6D13-6B01-4C93-8C5D-FB5A4BEAB1E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8424" y="2835335"/>
            <a:ext cx="41671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0436F03D-1A4E-497B-9880-CE76F53D77AB}"/>
              </a:ext>
            </a:extLst>
          </p:cNvPr>
          <p:cNvSpPr>
            <a:spLocks noChangeArrowheads="1"/>
          </p:cNvSpPr>
          <p:nvPr/>
        </p:nvSpPr>
        <p:spPr bwMode="auto">
          <a:xfrm>
            <a:off x="277601" y="3122963"/>
            <a:ext cx="1118822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0"/>
              </a:spcBef>
              <a:buFontTx/>
              <a:buNone/>
            </a:pPr>
            <a:r>
              <a:rPr lang="en-US" altLang="en-US" sz="1800" b="0" dirty="0">
                <a:latin typeface="Arial" panose="020B0604020202020204" pitchFamily="34" charset="0"/>
                <a:cs typeface="Arial" panose="020B0604020202020204" pitchFamily="34" charset="0"/>
              </a:rPr>
              <a:t>However, burning graphite also produces some carbon dioxide (CO</a:t>
            </a:r>
            <a:r>
              <a:rPr lang="en-US" altLang="en-US" sz="1800" b="0" baseline="-25000" dirty="0">
                <a:latin typeface="Arial" panose="020B0604020202020204" pitchFamily="34" charset="0"/>
                <a:cs typeface="Arial" panose="020B0604020202020204" pitchFamily="34" charset="0"/>
              </a:rPr>
              <a:t>2</a:t>
            </a:r>
            <a:r>
              <a:rPr lang="en-US" altLang="en-US" sz="1800" b="0" dirty="0">
                <a:latin typeface="Arial" panose="020B0604020202020204" pitchFamily="34" charset="0"/>
                <a:cs typeface="Arial" panose="020B0604020202020204" pitchFamily="34" charset="0"/>
              </a:rPr>
              <a:t>), so we cannot measure the enthalpy change for CO directly. We must employ an </a:t>
            </a:r>
            <a:r>
              <a:rPr lang="en-US" altLang="en-US" sz="1800" b="0" u="sng" dirty="0">
                <a:latin typeface="Arial" panose="020B0604020202020204" pitchFamily="34" charset="0"/>
                <a:cs typeface="Arial" panose="020B0604020202020204" pitchFamily="34" charset="0"/>
              </a:rPr>
              <a:t>indirect route</a:t>
            </a:r>
            <a:r>
              <a:rPr lang="en-US" altLang="en-US" sz="1800" b="0" dirty="0">
                <a:latin typeface="Arial" panose="020B0604020202020204" pitchFamily="34" charset="0"/>
                <a:cs typeface="Arial" panose="020B0604020202020204" pitchFamily="34" charset="0"/>
              </a:rPr>
              <a:t>, based on Hess’s law.  It is possible to carry out the following two separate reactions:</a:t>
            </a:r>
          </a:p>
        </p:txBody>
      </p:sp>
      <p:pic>
        <p:nvPicPr>
          <p:cNvPr id="11" name="Picture 10">
            <a:extLst>
              <a:ext uri="{FF2B5EF4-FFF2-40B4-BE49-F238E27FC236}">
                <a16:creationId xmlns:a16="http://schemas.microsoft.com/office/drawing/2014/main" id="{7FA74A2F-DD9B-486B-9C5F-ACED91E98E6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611" y="3950878"/>
            <a:ext cx="8188325"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a:extLst>
              <a:ext uri="{FF2B5EF4-FFF2-40B4-BE49-F238E27FC236}">
                <a16:creationId xmlns:a16="http://schemas.microsoft.com/office/drawing/2014/main" id="{105EAC5C-34C0-4E75-B147-A31D457D3421}"/>
              </a:ext>
            </a:extLst>
          </p:cNvPr>
          <p:cNvSpPr>
            <a:spLocks noChangeArrowheads="1"/>
          </p:cNvSpPr>
          <p:nvPr/>
        </p:nvSpPr>
        <p:spPr bwMode="auto">
          <a:xfrm>
            <a:off x="296074" y="4441863"/>
            <a:ext cx="38523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b="0" dirty="0">
                <a:latin typeface="Arial" panose="020B0604020202020204" pitchFamily="34" charset="0"/>
                <a:cs typeface="Arial" panose="020B0604020202020204" pitchFamily="34" charset="0"/>
              </a:rPr>
              <a:t>First, we reverse Equation (b) to get</a:t>
            </a:r>
          </a:p>
        </p:txBody>
      </p:sp>
      <p:pic>
        <p:nvPicPr>
          <p:cNvPr id="13" name="Picture 12">
            <a:extLst>
              <a:ext uri="{FF2B5EF4-FFF2-40B4-BE49-F238E27FC236}">
                <a16:creationId xmlns:a16="http://schemas.microsoft.com/office/drawing/2014/main" id="{9AF45131-6263-4182-9865-035CD0B94CF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9374" y="4694329"/>
            <a:ext cx="8156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E429AEB6-EFEB-42BF-A564-10BA65FA3B4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556361" y="5608729"/>
            <a:ext cx="8156575"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a:extLst>
              <a:ext uri="{FF2B5EF4-FFF2-40B4-BE49-F238E27FC236}">
                <a16:creationId xmlns:a16="http://schemas.microsoft.com/office/drawing/2014/main" id="{600D3A83-D4FB-46FE-8C25-FBF67884F85D}"/>
              </a:ext>
            </a:extLst>
          </p:cNvPr>
          <p:cNvSpPr>
            <a:spLocks noChangeArrowheads="1"/>
          </p:cNvSpPr>
          <p:nvPr/>
        </p:nvSpPr>
        <p:spPr bwMode="auto">
          <a:xfrm>
            <a:off x="1369036" y="5075329"/>
            <a:ext cx="53816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b="0">
                <a:latin typeface="Arial" panose="020B0604020202020204" pitchFamily="34" charset="0"/>
                <a:cs typeface="Arial" panose="020B0604020202020204" pitchFamily="34" charset="0"/>
              </a:rPr>
              <a:t>we carry out the operation (a) + (c) and obtain</a:t>
            </a:r>
          </a:p>
        </p:txBody>
      </p:sp>
    </p:spTree>
    <p:extLst>
      <p:ext uri="{BB962C8B-B14F-4D97-AF65-F5344CB8AC3E}">
        <p14:creationId xmlns:p14="http://schemas.microsoft.com/office/powerpoint/2010/main" val="2166133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anim calcmode="lin" valueType="num">
                                      <p:cBhvr>
                                        <p:cTn id="39" dur="1000" fill="hold"/>
                                        <p:tgtEl>
                                          <p:spTgt spid="10"/>
                                        </p:tgtEl>
                                        <p:attrNameLst>
                                          <p:attrName>ppt_x</p:attrName>
                                        </p:attrNameLst>
                                      </p:cBhvr>
                                      <p:tavLst>
                                        <p:tav tm="0">
                                          <p:val>
                                            <p:strVal val="#ppt_x"/>
                                          </p:val>
                                        </p:tav>
                                        <p:tav tm="100000">
                                          <p:val>
                                            <p:strVal val="#ppt_x"/>
                                          </p:val>
                                        </p:tav>
                                      </p:tavLst>
                                    </p:anim>
                                    <p:anim calcmode="lin" valueType="num">
                                      <p:cBhvr>
                                        <p:cTn id="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anim calcmode="lin" valueType="num">
                                      <p:cBhvr>
                                        <p:cTn id="53" dur="1000" fill="hold"/>
                                        <p:tgtEl>
                                          <p:spTgt spid="12"/>
                                        </p:tgtEl>
                                        <p:attrNameLst>
                                          <p:attrName>ppt_x</p:attrName>
                                        </p:attrNameLst>
                                      </p:cBhvr>
                                      <p:tavLst>
                                        <p:tav tm="0">
                                          <p:val>
                                            <p:strVal val="#ppt_x"/>
                                          </p:val>
                                        </p:tav>
                                        <p:tav tm="100000">
                                          <p:val>
                                            <p:strVal val="#ppt_x"/>
                                          </p:val>
                                        </p:tav>
                                      </p:tavLst>
                                    </p:anim>
                                    <p:anim calcmode="lin" valueType="num">
                                      <p:cBhvr>
                                        <p:cTn id="5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1000"/>
                                        <p:tgtEl>
                                          <p:spTgt spid="13"/>
                                        </p:tgtEl>
                                      </p:cBhvr>
                                    </p:animEffect>
                                    <p:anim calcmode="lin" valueType="num">
                                      <p:cBhvr>
                                        <p:cTn id="60" dur="1000" fill="hold"/>
                                        <p:tgtEl>
                                          <p:spTgt spid="13"/>
                                        </p:tgtEl>
                                        <p:attrNameLst>
                                          <p:attrName>ppt_x</p:attrName>
                                        </p:attrNameLst>
                                      </p:cBhvr>
                                      <p:tavLst>
                                        <p:tav tm="0">
                                          <p:val>
                                            <p:strVal val="#ppt_x"/>
                                          </p:val>
                                        </p:tav>
                                        <p:tav tm="100000">
                                          <p:val>
                                            <p:strVal val="#ppt_x"/>
                                          </p:val>
                                        </p:tav>
                                      </p:tavLst>
                                    </p:anim>
                                    <p:anim calcmode="lin" valueType="num">
                                      <p:cBhvr>
                                        <p:cTn id="6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1000"/>
                                        <p:tgtEl>
                                          <p:spTgt spid="15"/>
                                        </p:tgtEl>
                                      </p:cBhvr>
                                    </p:animEffect>
                                    <p:anim calcmode="lin" valueType="num">
                                      <p:cBhvr>
                                        <p:cTn id="67" dur="1000" fill="hold"/>
                                        <p:tgtEl>
                                          <p:spTgt spid="15"/>
                                        </p:tgtEl>
                                        <p:attrNameLst>
                                          <p:attrName>ppt_x</p:attrName>
                                        </p:attrNameLst>
                                      </p:cBhvr>
                                      <p:tavLst>
                                        <p:tav tm="0">
                                          <p:val>
                                            <p:strVal val="#ppt_x"/>
                                          </p:val>
                                        </p:tav>
                                        <p:tav tm="100000">
                                          <p:val>
                                            <p:strVal val="#ppt_x"/>
                                          </p:val>
                                        </p:tav>
                                      </p:tavLst>
                                    </p:anim>
                                    <p:anim calcmode="lin" valueType="num">
                                      <p:cBhvr>
                                        <p:cTn id="6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fade">
                                      <p:cBhvr>
                                        <p:cTn id="73" dur="1000"/>
                                        <p:tgtEl>
                                          <p:spTgt spid="14"/>
                                        </p:tgtEl>
                                      </p:cBhvr>
                                    </p:animEffect>
                                    <p:anim calcmode="lin" valueType="num">
                                      <p:cBhvr>
                                        <p:cTn id="74" dur="1000" fill="hold"/>
                                        <p:tgtEl>
                                          <p:spTgt spid="14"/>
                                        </p:tgtEl>
                                        <p:attrNameLst>
                                          <p:attrName>ppt_x</p:attrName>
                                        </p:attrNameLst>
                                      </p:cBhvr>
                                      <p:tavLst>
                                        <p:tav tm="0">
                                          <p:val>
                                            <p:strVal val="#ppt_x"/>
                                          </p:val>
                                        </p:tav>
                                        <p:tav tm="100000">
                                          <p:val>
                                            <p:strVal val="#ppt_x"/>
                                          </p:val>
                                        </p:tav>
                                      </p:tavLst>
                                    </p:anim>
                                    <p:anim calcmode="lin" valueType="num">
                                      <p:cBhvr>
                                        <p:cTn id="7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p:bldP spid="8" grpId="0"/>
      <p:bldP spid="10" grpId="0"/>
      <p:bldP spid="12"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1">
            <a:extLst>
              <a:ext uri="{FF2B5EF4-FFF2-40B4-BE49-F238E27FC236}">
                <a16:creationId xmlns:a16="http://schemas.microsoft.com/office/drawing/2014/main" id="{28BDC473-1C72-4E3A-8E2A-B2AE81284D06}"/>
              </a:ext>
            </a:extLst>
          </p:cNvPr>
          <p:cNvGrpSpPr>
            <a:grpSpLocks/>
          </p:cNvGrpSpPr>
          <p:nvPr/>
        </p:nvGrpSpPr>
        <p:grpSpPr bwMode="auto">
          <a:xfrm>
            <a:off x="5567602" y="2708695"/>
            <a:ext cx="4122737" cy="396875"/>
            <a:chOff x="2994" y="1758"/>
            <a:chExt cx="2597" cy="250"/>
          </a:xfrm>
        </p:grpSpPr>
        <p:sp>
          <p:nvSpPr>
            <p:cNvPr id="5" name="Text Box 6">
              <a:extLst>
                <a:ext uri="{FF2B5EF4-FFF2-40B4-BE49-F238E27FC236}">
                  <a16:creationId xmlns:a16="http://schemas.microsoft.com/office/drawing/2014/main" id="{49481059-1996-4350-84ED-7C282450FA63}"/>
                </a:ext>
              </a:extLst>
            </p:cNvPr>
            <p:cNvSpPr txBox="1">
              <a:spLocks noChangeArrowheads="1"/>
            </p:cNvSpPr>
            <p:nvPr/>
          </p:nvSpPr>
          <p:spPr bwMode="auto">
            <a:xfrm>
              <a:off x="2994" y="1758"/>
              <a:ext cx="259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0" dirty="0">
                  <a:latin typeface="Arial" panose="020B0604020202020204" pitchFamily="34" charset="0"/>
                </a:rPr>
                <a:t>C </a:t>
              </a:r>
              <a:r>
                <a:rPr lang="en-US" altLang="en-US" sz="1800" b="0" dirty="0">
                  <a:latin typeface="Arial" panose="020B0604020202020204" pitchFamily="34" charset="0"/>
                </a:rPr>
                <a:t>(graphite)</a:t>
              </a:r>
              <a:r>
                <a:rPr lang="en-US" altLang="en-US" sz="2000" b="0" dirty="0">
                  <a:latin typeface="Arial" panose="020B0604020202020204" pitchFamily="34" charset="0"/>
                </a:rPr>
                <a:t> + 1/2O</a:t>
              </a:r>
              <a:r>
                <a:rPr lang="en-US" altLang="en-US" sz="2000" b="0" baseline="-25000" dirty="0">
                  <a:latin typeface="Arial" panose="020B0604020202020204" pitchFamily="34" charset="0"/>
                </a:rPr>
                <a:t>2</a:t>
              </a:r>
              <a:r>
                <a:rPr lang="en-US" altLang="en-US" sz="2000" b="0" dirty="0">
                  <a:latin typeface="Arial" panose="020B0604020202020204" pitchFamily="34" charset="0"/>
                </a:rPr>
                <a:t>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r>
                <a:rPr lang="en-US" altLang="en-US" sz="2000" b="0" dirty="0">
                  <a:latin typeface="Arial" panose="020B0604020202020204" pitchFamily="34" charset="0"/>
                </a:rPr>
                <a:t>          CO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endParaRPr lang="en-US" altLang="en-US" sz="2000" b="0" dirty="0">
                <a:latin typeface="Arial" panose="020B0604020202020204" pitchFamily="34" charset="0"/>
              </a:endParaRPr>
            </a:p>
          </p:txBody>
        </p:sp>
        <p:sp>
          <p:nvSpPr>
            <p:cNvPr id="6" name="Line 18">
              <a:extLst>
                <a:ext uri="{FF2B5EF4-FFF2-40B4-BE49-F238E27FC236}">
                  <a16:creationId xmlns:a16="http://schemas.microsoft.com/office/drawing/2014/main" id="{9F48D461-2A01-49C6-9141-0A185C06E3DB}"/>
                </a:ext>
              </a:extLst>
            </p:cNvPr>
            <p:cNvSpPr>
              <a:spLocks noChangeShapeType="1"/>
            </p:cNvSpPr>
            <p:nvPr/>
          </p:nvSpPr>
          <p:spPr bwMode="auto">
            <a:xfrm>
              <a:off x="4688" y="1896"/>
              <a:ext cx="336"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 name="Group 22">
            <a:extLst>
              <a:ext uri="{FF2B5EF4-FFF2-40B4-BE49-F238E27FC236}">
                <a16:creationId xmlns:a16="http://schemas.microsoft.com/office/drawing/2014/main" id="{05156E5F-7867-4904-834F-8794B2837282}"/>
              </a:ext>
            </a:extLst>
          </p:cNvPr>
          <p:cNvGrpSpPr>
            <a:grpSpLocks/>
          </p:cNvGrpSpPr>
          <p:nvPr/>
        </p:nvGrpSpPr>
        <p:grpSpPr bwMode="auto">
          <a:xfrm>
            <a:off x="5567602" y="3203995"/>
            <a:ext cx="3713162" cy="396875"/>
            <a:chOff x="2994" y="2070"/>
            <a:chExt cx="2339" cy="250"/>
          </a:xfrm>
        </p:grpSpPr>
        <p:sp>
          <p:nvSpPr>
            <p:cNvPr id="8" name="Text Box 10">
              <a:extLst>
                <a:ext uri="{FF2B5EF4-FFF2-40B4-BE49-F238E27FC236}">
                  <a16:creationId xmlns:a16="http://schemas.microsoft.com/office/drawing/2014/main" id="{3459320E-A3FC-47CB-9D40-18EB762ABC43}"/>
                </a:ext>
              </a:extLst>
            </p:cNvPr>
            <p:cNvSpPr txBox="1">
              <a:spLocks noChangeArrowheads="1"/>
            </p:cNvSpPr>
            <p:nvPr/>
          </p:nvSpPr>
          <p:spPr bwMode="auto">
            <a:xfrm>
              <a:off x="2994" y="2070"/>
              <a:ext cx="233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0" dirty="0">
                  <a:latin typeface="Arial" panose="020B0604020202020204" pitchFamily="34" charset="0"/>
                </a:rPr>
                <a:t>CO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r>
                <a:rPr lang="en-US" altLang="en-US" sz="2000" b="0" dirty="0">
                  <a:latin typeface="Arial" panose="020B0604020202020204" pitchFamily="34" charset="0"/>
                </a:rPr>
                <a:t> + 1/2O</a:t>
              </a:r>
              <a:r>
                <a:rPr lang="en-US" altLang="en-US" sz="2000" b="0" baseline="-25000" dirty="0">
                  <a:latin typeface="Arial" panose="020B0604020202020204" pitchFamily="34" charset="0"/>
                </a:rPr>
                <a:t>2</a:t>
              </a:r>
              <a:r>
                <a:rPr lang="en-US" altLang="en-US" sz="2000" b="0" dirty="0">
                  <a:latin typeface="Arial" panose="020B0604020202020204" pitchFamily="34" charset="0"/>
                </a:rPr>
                <a:t>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r>
                <a:rPr lang="en-US" altLang="en-US" sz="2000" b="0" dirty="0">
                  <a:latin typeface="Arial" panose="020B0604020202020204" pitchFamily="34" charset="0"/>
                </a:rPr>
                <a:t>          CO</a:t>
              </a:r>
              <a:r>
                <a:rPr lang="en-US" altLang="en-US" sz="2000" b="0" baseline="-25000" dirty="0">
                  <a:latin typeface="Arial" panose="020B0604020202020204" pitchFamily="34" charset="0"/>
                </a:rPr>
                <a:t>2</a:t>
              </a:r>
              <a:r>
                <a:rPr lang="en-US" altLang="en-US" sz="2000" b="0" dirty="0">
                  <a:latin typeface="Arial" panose="020B0604020202020204" pitchFamily="34" charset="0"/>
                </a:rPr>
                <a:t>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p>
          </p:txBody>
        </p:sp>
        <p:sp>
          <p:nvSpPr>
            <p:cNvPr id="9" name="Line 19">
              <a:extLst>
                <a:ext uri="{FF2B5EF4-FFF2-40B4-BE49-F238E27FC236}">
                  <a16:creationId xmlns:a16="http://schemas.microsoft.com/office/drawing/2014/main" id="{CD50EF2F-3033-47FC-861B-0CF669EE12A4}"/>
                </a:ext>
              </a:extLst>
            </p:cNvPr>
            <p:cNvSpPr>
              <a:spLocks noChangeShapeType="1"/>
            </p:cNvSpPr>
            <p:nvPr/>
          </p:nvSpPr>
          <p:spPr bwMode="auto">
            <a:xfrm>
              <a:off x="4368" y="2192"/>
              <a:ext cx="336"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0" name="Group 23">
            <a:extLst>
              <a:ext uri="{FF2B5EF4-FFF2-40B4-BE49-F238E27FC236}">
                <a16:creationId xmlns:a16="http://schemas.microsoft.com/office/drawing/2014/main" id="{823FB781-2079-444D-A5E7-084D10CAF661}"/>
              </a:ext>
            </a:extLst>
          </p:cNvPr>
          <p:cNvGrpSpPr>
            <a:grpSpLocks/>
          </p:cNvGrpSpPr>
          <p:nvPr/>
        </p:nvGrpSpPr>
        <p:grpSpPr bwMode="auto">
          <a:xfrm>
            <a:off x="5567602" y="3651670"/>
            <a:ext cx="4010025" cy="444500"/>
            <a:chOff x="2994" y="2352"/>
            <a:chExt cx="2526" cy="280"/>
          </a:xfrm>
        </p:grpSpPr>
        <p:sp>
          <p:nvSpPr>
            <p:cNvPr id="11" name="Text Box 14">
              <a:extLst>
                <a:ext uri="{FF2B5EF4-FFF2-40B4-BE49-F238E27FC236}">
                  <a16:creationId xmlns:a16="http://schemas.microsoft.com/office/drawing/2014/main" id="{A0AB6A4D-FB6A-409D-98AD-9776CE14F527}"/>
                </a:ext>
              </a:extLst>
            </p:cNvPr>
            <p:cNvSpPr txBox="1">
              <a:spLocks noChangeArrowheads="1"/>
            </p:cNvSpPr>
            <p:nvPr/>
          </p:nvSpPr>
          <p:spPr bwMode="auto">
            <a:xfrm>
              <a:off x="2994" y="2382"/>
              <a:ext cx="24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b="0" dirty="0">
                  <a:latin typeface="Arial" panose="020B0604020202020204" pitchFamily="34" charset="0"/>
                </a:rPr>
                <a:t>C </a:t>
              </a:r>
              <a:r>
                <a:rPr lang="en-US" altLang="en-US" sz="1800" b="0" dirty="0">
                  <a:latin typeface="Arial" panose="020B0604020202020204" pitchFamily="34" charset="0"/>
                </a:rPr>
                <a:t>(graphite)</a:t>
              </a:r>
              <a:r>
                <a:rPr lang="en-US" altLang="en-US" sz="2000" b="0" dirty="0">
                  <a:latin typeface="Arial" panose="020B0604020202020204" pitchFamily="34" charset="0"/>
                </a:rPr>
                <a:t> + O</a:t>
              </a:r>
              <a:r>
                <a:rPr lang="en-US" altLang="en-US" sz="2000" b="0" baseline="-25000" dirty="0">
                  <a:latin typeface="Arial" panose="020B0604020202020204" pitchFamily="34" charset="0"/>
                </a:rPr>
                <a:t>2</a:t>
              </a:r>
              <a:r>
                <a:rPr lang="en-US" altLang="en-US" sz="2000" b="0" dirty="0">
                  <a:latin typeface="Arial" panose="020B0604020202020204" pitchFamily="34" charset="0"/>
                </a:rPr>
                <a:t>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r>
                <a:rPr lang="en-US" altLang="en-US" sz="2000" b="0" dirty="0">
                  <a:latin typeface="Arial" panose="020B0604020202020204" pitchFamily="34" charset="0"/>
                </a:rPr>
                <a:t>          CO</a:t>
              </a:r>
              <a:r>
                <a:rPr lang="en-US" altLang="en-US" sz="2000" b="0" baseline="-25000" dirty="0">
                  <a:latin typeface="Arial" panose="020B0604020202020204" pitchFamily="34" charset="0"/>
                </a:rPr>
                <a:t>2</a:t>
              </a:r>
              <a:r>
                <a:rPr lang="en-US" altLang="en-US" sz="2000" b="0" dirty="0">
                  <a:latin typeface="Arial" panose="020B0604020202020204" pitchFamily="34" charset="0"/>
                </a:rPr>
                <a:t> </a:t>
              </a:r>
              <a:r>
                <a:rPr lang="en-US" altLang="en-US" sz="1800" b="0" dirty="0">
                  <a:latin typeface="Arial" panose="020B0604020202020204" pitchFamily="34" charset="0"/>
                </a:rPr>
                <a:t>(</a:t>
              </a:r>
              <a:r>
                <a:rPr lang="en-US" altLang="en-US" sz="1800" b="0" i="1" dirty="0">
                  <a:latin typeface="Arial" panose="020B0604020202020204" pitchFamily="34" charset="0"/>
                </a:rPr>
                <a:t>g</a:t>
              </a:r>
              <a:r>
                <a:rPr lang="en-US" altLang="en-US" sz="1800" b="0" dirty="0">
                  <a:latin typeface="Arial" panose="020B0604020202020204" pitchFamily="34" charset="0"/>
                </a:rPr>
                <a:t>)</a:t>
              </a:r>
              <a:endParaRPr lang="en-US" altLang="en-US" sz="2000" b="0" dirty="0">
                <a:latin typeface="Arial" panose="020B0604020202020204" pitchFamily="34" charset="0"/>
              </a:endParaRPr>
            </a:p>
          </p:txBody>
        </p:sp>
        <p:sp>
          <p:nvSpPr>
            <p:cNvPr id="12" name="Line 17">
              <a:extLst>
                <a:ext uri="{FF2B5EF4-FFF2-40B4-BE49-F238E27FC236}">
                  <a16:creationId xmlns:a16="http://schemas.microsoft.com/office/drawing/2014/main" id="{2005158B-F7F1-4258-BA9D-DF4BBF678B71}"/>
                </a:ext>
              </a:extLst>
            </p:cNvPr>
            <p:cNvSpPr>
              <a:spLocks noChangeShapeType="1"/>
            </p:cNvSpPr>
            <p:nvPr/>
          </p:nvSpPr>
          <p:spPr bwMode="auto">
            <a:xfrm>
              <a:off x="3024" y="2352"/>
              <a:ext cx="249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20">
              <a:extLst>
                <a:ext uri="{FF2B5EF4-FFF2-40B4-BE49-F238E27FC236}">
                  <a16:creationId xmlns:a16="http://schemas.microsoft.com/office/drawing/2014/main" id="{0E13E572-AF93-4A9F-9E79-A7DB897626AC}"/>
                </a:ext>
              </a:extLst>
            </p:cNvPr>
            <p:cNvSpPr>
              <a:spLocks noChangeShapeType="1"/>
            </p:cNvSpPr>
            <p:nvPr/>
          </p:nvSpPr>
          <p:spPr bwMode="auto">
            <a:xfrm>
              <a:off x="4464" y="2512"/>
              <a:ext cx="336"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pic>
        <p:nvPicPr>
          <p:cNvPr id="14" name="Picture 25">
            <a:extLst>
              <a:ext uri="{FF2B5EF4-FFF2-40B4-BE49-F238E27FC236}">
                <a16:creationId xmlns:a16="http://schemas.microsoft.com/office/drawing/2014/main" id="{0DC9EE51-ED87-411A-A95B-79BC6B6E80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103" y="586597"/>
            <a:ext cx="4212161" cy="5813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10091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8823</TotalTime>
  <Words>3721</Words>
  <Application>Microsoft Office PowerPoint</Application>
  <PresentationFormat>Widescreen</PresentationFormat>
  <Paragraphs>463</Paragraphs>
  <Slides>24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Arial</vt:lpstr>
      <vt:lpstr>Calibri</vt:lpstr>
      <vt:lpstr>Cambria Math</vt:lpstr>
      <vt:lpstr>MinionPro-It</vt:lpstr>
      <vt:lpstr>MinionPro-Regular</vt:lpstr>
      <vt:lpstr>MyriadPro-Light</vt:lpstr>
      <vt:lpstr>MyriadPro-Regular</vt:lpstr>
      <vt:lpstr>Segoe UI Symbol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Abdullah Al-Kahtani</dc:creator>
  <cp:lastModifiedBy>Ammar Tighezza</cp:lastModifiedBy>
  <cp:revision>88</cp:revision>
  <dcterms:created xsi:type="dcterms:W3CDTF">2026-01-18T10:24:11Z</dcterms:created>
  <dcterms:modified xsi:type="dcterms:W3CDTF">2026-02-18T19:54:33Z</dcterms:modified>
</cp:coreProperties>
</file>