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6" r:id="rId2"/>
  </p:sldMasterIdLst>
  <p:notesMasterIdLst>
    <p:notesMasterId r:id="rId12"/>
  </p:notesMasterIdLst>
  <p:handoutMasterIdLst>
    <p:handoutMasterId r:id="rId13"/>
  </p:handoutMasterIdLst>
  <p:sldIdLst>
    <p:sldId id="256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66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en-US" smtClean="0"/>
              <a:t>9/24/2012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ME 383 Fluid Mechanics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2AB08C6-1DE3-44B1-91A5-6E68083674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005334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ME 383 Fluid Mechanics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48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 383 Fluid Mechanics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F34E5C2-6891-4C16-86CA-30429AA01B61}" type="datetime1">
              <a:rPr lang="en-US" sz="2000" smtClean="0">
                <a:solidFill>
                  <a:srgbClr val="FFFFFF"/>
                </a:solidFill>
              </a:rPr>
              <a:t>4/2/2013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420-2A0A-4E78-ADC8-1DB2EDF87E24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55E2-267D-4140-8715-87873DB9878B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9C0E-517B-4B0E-9EF8-77896E8EFE9E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C445-6E4B-4293-A30A-46E5814F9ED9}" type="datetime1">
              <a:rPr lang="en-US" smtClean="0"/>
              <a:t>4/2/2013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7CB4F8-137F-4E05-8DAB-40351AD4ABE5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9C-F46E-4118-9A04-390CD33AEC03}" type="datetime1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EA8-3E6A-4578-90FE-7E15FDC9A7FA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E5AF-AFD8-4C7D-8FF0-645C30EBA91B}" type="datetime1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6818-319A-4601-918B-DEE96284183C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2DBC65-FE10-46C4-90CC-535092AC43E8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DEC226-A93C-48AA-A22B-0B81688A5FDF}" type="datetime1">
              <a:rPr lang="en-US" sz="1400" smtClean="0">
                <a:solidFill>
                  <a:schemeClr val="tx2"/>
                </a:solidFill>
              </a:rPr>
              <a:t>4/2/2013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Shereef</a:t>
            </a:r>
            <a:r>
              <a:rPr lang="en-US" dirty="0" smtClean="0"/>
              <a:t> </a:t>
            </a:r>
            <a:r>
              <a:rPr lang="en-US" dirty="0" err="1" smtClean="0"/>
              <a:t>Sadek</a:t>
            </a:r>
            <a:endParaRPr lang="en-US" dirty="0" smtClean="0"/>
          </a:p>
          <a:p>
            <a:r>
              <a:rPr lang="en-US" dirty="0" smtClean="0"/>
              <a:t>ME 322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44016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Experiment 5</a:t>
            </a:r>
            <a:br>
              <a:rPr lang="en-US" sz="3600" dirty="0" smtClean="0"/>
            </a:br>
            <a:r>
              <a:rPr lang="en-US" sz="3600" dirty="0" smtClean="0"/>
              <a:t>Thermal conductivity measurement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9567F64-7FCC-4B83-A23B-1463486404BD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What is Heat?</a:t>
            </a:r>
          </a:p>
          <a:p>
            <a:pPr lvl="1" algn="just"/>
            <a:r>
              <a:rPr lang="en-US" sz="2000" dirty="0" smtClean="0"/>
              <a:t>Heat is the form of energy that is transferred across the boundary of a system at a given temperature to another system at a lower temperature by virtue of the temperature difference between the two systems.</a:t>
            </a:r>
          </a:p>
          <a:p>
            <a:pPr lvl="1" algn="just"/>
            <a:r>
              <a:rPr lang="en-US" sz="2000" dirty="0" smtClean="0"/>
              <a:t>Heat is only defined at the boundary of a system. It is defined as energy being transferred across the system boundary. The term Heat Transfer is meant to describe this process.</a:t>
            </a:r>
          </a:p>
          <a:p>
            <a:pPr algn="just"/>
            <a:r>
              <a:rPr lang="en-US" sz="2800" dirty="0"/>
              <a:t>Units of Heat</a:t>
            </a:r>
          </a:p>
          <a:p>
            <a:pPr lvl="1" algn="just"/>
            <a:r>
              <a:rPr lang="en-US" sz="2000" dirty="0" smtClean="0"/>
              <a:t>It is measured in British Thermal Unit (BTU): Quantity of heat required to raise the temperature of 1 </a:t>
            </a:r>
            <a:r>
              <a:rPr lang="en-US" sz="2000" dirty="0" err="1" smtClean="0"/>
              <a:t>lbm</a:t>
            </a:r>
            <a:r>
              <a:rPr lang="en-US" sz="2000" dirty="0" smtClean="0"/>
              <a:t> of water by 1 F at a reference temperature.</a:t>
            </a:r>
          </a:p>
          <a:p>
            <a:pPr lvl="1" algn="just"/>
            <a:r>
              <a:rPr lang="en-US" sz="2000" dirty="0" smtClean="0"/>
              <a:t>Or the amount of heat required to raise the temperature of 1 g of water by 1 C at a reference temperature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41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640BED1-1AA3-451E-B5BF-38BCE173D537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The symbol </a:t>
                </a:r>
                <a14:m>
                  <m:oMath xmlns:m="http://schemas.openxmlformats.org/officeDocument/2006/math">
                    <m:r>
                      <a:rPr lang="en-US" sz="2400" dirty="0">
                        <a:solidFill>
                          <a:schemeClr val="tx2"/>
                        </a:solidFill>
                        <a:latin typeface="Cambria Math"/>
                      </a:rPr>
                      <m:t>𝑄</m:t>
                    </m:r>
                    <m:r>
                      <a:rPr lang="en-US" sz="2400" dirty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denotes the amount of heat transfer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 rate of heat transfer is denoted by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tx2"/>
                            </a:solidFill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Usually we are interested in the heat transfer per unit area, heat flux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2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solidFill>
                            <a:schemeClr val="tx2"/>
                          </a:solidFill>
                          <a:latin typeface="Cambria Math"/>
                        </a:rPr>
                        <m:t>𝑞</m:t>
                      </m:r>
                      <m:r>
                        <a:rPr lang="en-US" sz="24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There are three modes of heat transfer: conduction, convection and radiation.</a:t>
                </a:r>
              </a:p>
              <a:p>
                <a:r>
                  <a:rPr lang="en-US" sz="2400" dirty="0">
                    <a:solidFill>
                      <a:schemeClr val="tx2"/>
                    </a:solidFill>
                  </a:rPr>
                  <a:t>In real life all three modes are present at the same time. However, we are interested in conduction only.</a:t>
                </a:r>
              </a:p>
              <a:p>
                <a:pPr lvl="1"/>
                <a:endParaRPr lang="en-US" sz="25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73" t="-1067" r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7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DECBE6D-54F1-4CCD-BB69-3ECC432ACD5E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  <a:latin typeface="Cambria Math"/>
                  </a:rPr>
                  <a:t>Conduction heat transfer occurs due to molecular motion within the material</a:t>
                </a:r>
              </a:p>
              <a:p>
                <a:r>
                  <a:rPr lang="en-US" sz="2800" dirty="0">
                    <a:solidFill>
                      <a:schemeClr val="tx2"/>
                    </a:solidFill>
                    <a:latin typeface="Cambria Math"/>
                  </a:rPr>
                  <a:t>Since heat transfer is related to temperature difference, hence it depends on the temperature distribution within the material</a:t>
                </a:r>
              </a:p>
              <a:p>
                <a:r>
                  <a:rPr lang="en-US" sz="2800" dirty="0">
                    <a:solidFill>
                      <a:schemeClr val="tx2"/>
                    </a:solidFill>
                    <a:latin typeface="Cambria Math"/>
                  </a:rPr>
                  <a:t>We can relate the heat transfer to the temperature gradient using Fourier Law,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=−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𝑘𝐴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800" i="1" dirty="0">
                    <a:solidFill>
                      <a:schemeClr val="tx2"/>
                    </a:solidFill>
                    <a:latin typeface="Cambria Math"/>
                  </a:rPr>
                  <a:t>,	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8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𝑄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=−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500" i="1" dirty="0">
                  <a:solidFill>
                    <a:schemeClr val="tx2"/>
                  </a:solidFill>
                  <a:latin typeface="Cambria Math"/>
                </a:endParaRPr>
              </a:p>
              <a:p>
                <a:pPr lvl="1"/>
                <a:r>
                  <a:rPr lang="en-US" sz="25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500" dirty="0" smtClean="0"/>
                  <a:t>is the rate of heat transfer through the area A in the x-direction measured in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𝑊𝑎𝑡𝑡</m:t>
                    </m:r>
                    <m:r>
                      <a:rPr lang="en-US" sz="2500" i="1" dirty="0" smtClean="0">
                        <a:latin typeface="Cambria Math"/>
                      </a:rPr>
                      <m:t> (</m:t>
                    </m:r>
                    <m:r>
                      <a:rPr lang="en-US" sz="2500" i="1" dirty="0" smtClean="0">
                        <a:latin typeface="Cambria Math"/>
                      </a:rPr>
                      <m:t>𝑊</m:t>
                    </m:r>
                    <m:r>
                      <a:rPr lang="en-US" sz="25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500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500" dirty="0" smtClean="0"/>
                  <a:t> is the heat flux in the x-direction measured in </a:t>
                </a:r>
                <a14:m>
                  <m:oMath xmlns:m="http://schemas.openxmlformats.org/officeDocument/2006/math">
                    <m:r>
                      <a:rPr lang="en-US" sz="2500" i="1" dirty="0">
                        <a:latin typeface="Cambria Math"/>
                      </a:rPr>
                      <m:t>(</m:t>
                    </m:r>
                    <m:r>
                      <a:rPr lang="en-US" sz="2500" i="1" dirty="0">
                        <a:latin typeface="Cambria Math"/>
                      </a:rPr>
                      <m:t>𝑊</m:t>
                    </m:r>
                    <m:r>
                      <a:rPr lang="en-US" sz="2500" b="0" i="1" dirty="0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5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5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500" i="1" dirty="0">
                        <a:latin typeface="Cambria Math"/>
                      </a:rPr>
                      <m:t>)</m:t>
                    </m:r>
                  </m:oMath>
                </a14:m>
                <a:endParaRPr lang="en-US" sz="25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en-US" sz="2500" dirty="0" smtClean="0"/>
                  <a:t> is the </a:t>
                </a:r>
                <a:r>
                  <a:rPr lang="en-US" sz="2500" i="1" u="sng" dirty="0" smtClean="0"/>
                  <a:t>Thermal Conductivity </a:t>
                </a:r>
                <a:r>
                  <a:rPr lang="en-US" sz="2500" dirty="0" smtClean="0"/>
                  <a:t>of </a:t>
                </a:r>
                <a:r>
                  <a:rPr lang="en-US" sz="2500" dirty="0"/>
                  <a:t>the material measured in</a:t>
                </a:r>
                <a:r>
                  <a:rPr lang="en-US" sz="2500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 dirty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500" i="1" dirty="0">
                            <a:latin typeface="Cambria Math"/>
                          </a:rPr>
                          <m:t>𝑚</m:t>
                        </m:r>
                        <m:r>
                          <a:rPr lang="en-US" sz="2500" i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500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  <m:r>
                          <a:rPr lang="en-US" sz="2500" b="0" i="1" dirty="0" smtClean="0">
                            <a:latin typeface="Cambria Math"/>
                            <a:ea typeface="Cambria Math"/>
                          </a:rPr>
                          <m:t>𝐾</m:t>
                        </m:r>
                      </m:den>
                    </m:f>
                    <m:r>
                      <a:rPr lang="en-US" sz="2500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50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500" dirty="0" smtClean="0"/>
                  <a:t> is the temperature gradient across the material in the x-direction measured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5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 dirty="0">
                            <a:latin typeface="Cambria Math"/>
                            <a:ea typeface="Cambria Math"/>
                          </a:rPr>
                          <m:t>°</m:t>
                        </m:r>
                        <m:r>
                          <a:rPr lang="en-US" sz="2500" i="1" dirty="0">
                            <a:latin typeface="Cambria Math"/>
                            <a:ea typeface="Cambria Math"/>
                          </a:rPr>
                          <m:t>𝐾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en-US" sz="25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30" t="-2267" r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9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07A150B-E379-4BBB-9620-32E836304DB8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Across any section the heat transfer depends on the section area, however the heat flux only depends on the temperature gradient.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thermal conductivity is a material property, the determination of its value for copper is the objective of this experiment.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07A150B-E379-4BBB-9620-32E836304DB8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Consider a constant cross-section bar</a:t>
                </a:r>
              </a:p>
              <a:p>
                <a:endParaRPr lang="en-US" sz="24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We can write,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𝜌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𝐴𝑘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Where,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𝜌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 are the bar density, specific heat capacity and internal heat source, respectively.</a:t>
                </a: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1979712" y="1883656"/>
            <a:ext cx="4320480" cy="2016224"/>
            <a:chOff x="1979712" y="1883656"/>
            <a:chExt cx="4320480" cy="2016224"/>
          </a:xfrm>
        </p:grpSpPr>
        <p:grpSp>
          <p:nvGrpSpPr>
            <p:cNvPr id="20" name="Group 19"/>
            <p:cNvGrpSpPr/>
            <p:nvPr/>
          </p:nvGrpSpPr>
          <p:grpSpPr>
            <a:xfrm>
              <a:off x="1979712" y="1883656"/>
              <a:ext cx="4320480" cy="2016224"/>
              <a:chOff x="1763688" y="2276872"/>
              <a:chExt cx="4320480" cy="201622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195736" y="2780928"/>
                <a:ext cx="3456384" cy="1008112"/>
                <a:chOff x="2195736" y="2780928"/>
                <a:chExt cx="3456384" cy="1008112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195736" y="2780928"/>
                  <a:ext cx="360040" cy="100811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339752" y="2780928"/>
                  <a:ext cx="3132348" cy="10081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5292080" y="2780928"/>
                  <a:ext cx="360040" cy="100811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763688" y="2276872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 dirty="0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2276872"/>
                    <a:ext cx="792088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292080" y="2408381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080" y="2408381"/>
                    <a:ext cx="792088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Straight Arrow Connector 13"/>
              <p:cNvCxnSpPr/>
              <p:nvPr/>
            </p:nvCxnSpPr>
            <p:spPr>
              <a:xfrm>
                <a:off x="2339752" y="4293096"/>
                <a:ext cx="3132348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347864" y="3923764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/>
                            </a:rPr>
                            <m:t>𝐿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7864" y="3923764"/>
                    <a:ext cx="792088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Arrow Connector 16"/>
              <p:cNvCxnSpPr/>
              <p:nvPr/>
            </p:nvCxnSpPr>
            <p:spPr>
              <a:xfrm>
                <a:off x="3347864" y="3284984"/>
                <a:ext cx="792088" cy="0"/>
              </a:xfrm>
              <a:prstGeom prst="straightConnector1">
                <a:avLst/>
              </a:prstGeom>
              <a:ln w="28575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347864" y="2915652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7864" y="2915652"/>
                    <a:ext cx="792088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508104" y="270710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2707102"/>
                  <a:ext cx="36004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59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07A150B-E379-4BBB-9620-32E836304DB8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Consider a constant cross-section bar</a:t>
                </a:r>
              </a:p>
              <a:p>
                <a:endParaRPr lang="en-US" sz="24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At steady state,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()=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, and in the case there are no internal heat sources we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𝐴𝑘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 ⇒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𝐴𝑘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𝐶𝑜𝑛𝑠𝑡𝑛𝑎𝑡</m:t>
                      </m:r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Hence the heat flow is constant along x,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𝑄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𝐶𝑜𝑛𝑠𝑡𝑎𝑛𝑡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.</a:t>
                </a: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067" r="-1362" b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1979712" y="1883656"/>
            <a:ext cx="4320480" cy="2016224"/>
            <a:chOff x="1979712" y="1883656"/>
            <a:chExt cx="4320480" cy="2016224"/>
          </a:xfrm>
        </p:grpSpPr>
        <p:grpSp>
          <p:nvGrpSpPr>
            <p:cNvPr id="20" name="Group 19"/>
            <p:cNvGrpSpPr/>
            <p:nvPr/>
          </p:nvGrpSpPr>
          <p:grpSpPr>
            <a:xfrm>
              <a:off x="1979712" y="1883656"/>
              <a:ext cx="4320480" cy="2016224"/>
              <a:chOff x="1763688" y="2276872"/>
              <a:chExt cx="4320480" cy="201622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195736" y="2780928"/>
                <a:ext cx="3456384" cy="1008112"/>
                <a:chOff x="2195736" y="2780928"/>
                <a:chExt cx="3456384" cy="1008112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195736" y="2780928"/>
                  <a:ext cx="360040" cy="100811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339752" y="2780928"/>
                  <a:ext cx="3132348" cy="10081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5292080" y="2780928"/>
                  <a:ext cx="360040" cy="100811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763688" y="2276872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 dirty="0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2276872"/>
                    <a:ext cx="792088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292080" y="2408381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080" y="2408381"/>
                    <a:ext cx="792088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Straight Arrow Connector 13"/>
              <p:cNvCxnSpPr/>
              <p:nvPr/>
            </p:nvCxnSpPr>
            <p:spPr>
              <a:xfrm>
                <a:off x="2339752" y="4293096"/>
                <a:ext cx="3132348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347864" y="3923764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/>
                            </a:rPr>
                            <m:t>𝐿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7864" y="3923764"/>
                    <a:ext cx="792088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Arrow Connector 16"/>
              <p:cNvCxnSpPr/>
              <p:nvPr/>
            </p:nvCxnSpPr>
            <p:spPr>
              <a:xfrm>
                <a:off x="3347864" y="3284984"/>
                <a:ext cx="792088" cy="0"/>
              </a:xfrm>
              <a:prstGeom prst="straightConnector1">
                <a:avLst/>
              </a:prstGeom>
              <a:ln w="28575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347864" y="2915652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7864" y="2915652"/>
                    <a:ext cx="792088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508104" y="270710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2707102"/>
                  <a:ext cx="36004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891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07A150B-E379-4BBB-9620-32E836304DB8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Consider a constant cross-section bar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Integrating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0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𝑡𝑜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𝐿</m:t>
                    </m:r>
                  </m:oMath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𝑘𝐴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  ⇒ </m:t>
                      </m:r>
                      <m:nary>
                        <m:nary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𝑘𝐴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𝑘𝐴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𝑐𝑜𝑛𝑠𝑡𝑎𝑛𝑡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𝑘𝐴</m:t>
                          </m:r>
                        </m:den>
                      </m:f>
                      <m:r>
                        <a:rPr lang="en-US" sz="200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</a:rPr>
                  <a:t>The value of the constant c is calculated from the boundary conditions and is equal to Q.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𝑘𝐴</m:t>
                          </m:r>
                        </m:den>
                      </m:f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0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Experiment 5</a:t>
            </a:r>
            <a:br>
              <a:rPr lang="en-US" dirty="0" smtClean="0"/>
            </a:br>
            <a:r>
              <a:rPr lang="en-US" dirty="0" smtClean="0"/>
              <a:t>Thermal conductivity measurement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07A150B-E379-4BBB-9620-32E836304DB8}" type="datetime1">
              <a:rPr lang="en-US" smtClean="0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322 Mechanical Engineering Laboratory 1 (Thermo-Fluid)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Consider a constant cross-section bar</a:t>
                </a:r>
              </a:p>
              <a:p>
                <a:pPr lvl="1"/>
                <a:r>
                  <a:rPr lang="en-US" sz="1800" dirty="0" smtClean="0">
                    <a:solidFill>
                      <a:schemeClr val="tx2"/>
                    </a:solidFill>
                  </a:rPr>
                  <a:t>What if the area is variable?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𝜕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𝐴𝑘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800" i="1"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0</m:t>
                      </m:r>
                      <m:r>
                        <a:rPr lang="en-US" sz="1800" i="1">
                          <a:latin typeface="Cambria Math"/>
                        </a:rPr>
                        <m:t> ⇒</m:t>
                      </m:r>
                      <m:r>
                        <a:rPr lang="en-US" sz="1800" i="1">
                          <a:latin typeface="Cambria Math"/>
                        </a:rPr>
                        <m:t>𝐴𝑘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𝜕</m:t>
                          </m:r>
                          <m:r>
                            <a:rPr lang="en-US" sz="1800" i="1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𝜕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𝐶𝑜𝑛𝑠𝑡𝑛𝑎𝑡</m:t>
                      </m:r>
                    </m:oMath>
                  </m:oMathPara>
                </a14:m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𝑇</m:t>
                      </m:r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𝑘𝐴</m:t>
                              </m:r>
                            </m:den>
                          </m:f>
                          <m:r>
                            <a:rPr lang="en-US" sz="18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sz="1800" dirty="0" smtClean="0"/>
                  <a:t>For a tapered cylinder the diameter is given by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𝐷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+(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274320" lvl="1" indent="0">
                  <a:buNone/>
                </a:pPr>
                <a:r>
                  <a:rPr lang="en-US" sz="1800" dirty="0" smtClean="0"/>
                  <a:t>Then the area is given by</a:t>
                </a:r>
              </a:p>
              <a:p>
                <a:pPr marL="274320" lvl="1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𝐴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𝐿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f>
                              <m:f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/>
                                  </a:rPr>
                                  <m:t>𝐿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 smtClean="0"/>
                  <a:t> </a:t>
                </a:r>
              </a:p>
              <a:p>
                <a:pPr marL="27432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7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3978124" y="4340429"/>
            <a:ext cx="4320480" cy="1902973"/>
            <a:chOff x="4176148" y="4365104"/>
            <a:chExt cx="4320480" cy="1902973"/>
          </a:xfrm>
        </p:grpSpPr>
        <p:sp>
          <p:nvSpPr>
            <p:cNvPr id="20" name="Trapezoid 19"/>
            <p:cNvSpPr/>
            <p:nvPr/>
          </p:nvSpPr>
          <p:spPr>
            <a:xfrm rot="5400000">
              <a:off x="5832481" y="3807041"/>
              <a:ext cx="971805" cy="3132349"/>
            </a:xfrm>
            <a:prstGeom prst="trapezoid">
              <a:avLst>
                <a:gd name="adj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176148" y="4365104"/>
              <a:ext cx="4320480" cy="1902973"/>
              <a:chOff x="1979712" y="1883656"/>
              <a:chExt cx="4320480" cy="190297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979712" y="1883656"/>
                <a:ext cx="4320480" cy="1902973"/>
                <a:chOff x="1763688" y="2276872"/>
                <a:chExt cx="4320480" cy="1902973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2195736" y="2817236"/>
                  <a:ext cx="3456382" cy="971803"/>
                  <a:chOff x="2195736" y="2817236"/>
                  <a:chExt cx="3456382" cy="971803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2195736" y="2817236"/>
                    <a:ext cx="360040" cy="971803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5292078" y="3051870"/>
                    <a:ext cx="360040" cy="502533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1763688" y="2276872"/>
                      <a:ext cx="7920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11" name="TextBox 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63688" y="2276872"/>
                      <a:ext cx="792088" cy="369332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292080" y="2408381"/>
                      <a:ext cx="7920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𝐿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92080" y="2408381"/>
                      <a:ext cx="792088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2375756" y="4179845"/>
                  <a:ext cx="3132348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3347864" y="3810513"/>
                      <a:ext cx="7920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latin typeface="Cambria Math"/>
                              </a:rPr>
                              <m:t>𝐿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47864" y="3810513"/>
                      <a:ext cx="792088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3347864" y="3284984"/>
                  <a:ext cx="792088" cy="0"/>
                </a:xfrm>
                <a:prstGeom prst="straightConnector1">
                  <a:avLst/>
                </a:prstGeom>
                <a:ln w="28575">
                  <a:solidFill>
                    <a:srgbClr val="FF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3347864" y="2915652"/>
                      <a:ext cx="7920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𝑄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47864" y="2915652"/>
                      <a:ext cx="792088" cy="369332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1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497299" y="2707101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97299" y="2707101"/>
                    <a:ext cx="360040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978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817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  <vt:lpstr>Experiment 5 Thermal conductivity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2012-09-22T11:44:53Z</dcterms:created>
  <dcterms:modified xsi:type="dcterms:W3CDTF">2013-04-02T04:55:36Z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