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6" r:id="rId5"/>
    <p:sldId id="258" r:id="rId6"/>
    <p:sldId id="277" r:id="rId7"/>
    <p:sldId id="260" r:id="rId8"/>
    <p:sldId id="278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AA15FB7-11AA-4342-8986-F5A819033DF7}" type="datetimeFigureOut">
              <a:rPr lang="ar-SA"/>
              <a:pPr>
                <a:defRPr/>
              </a:pPr>
              <a:t>03/08/47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19ACE7-E958-4421-8299-72B8010B4E91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151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934FEE-4068-47BD-8E73-8436474E68B2}" type="slidenum">
              <a:rPr lang="ar-SA"/>
              <a:pPr eaLnBrk="1" hangingPunct="1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2253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00D96F-C833-4EEB-AFB4-D09D82EC5D04}" type="slidenum">
              <a:rPr lang="ar-SA"/>
              <a:pPr eaLnBrk="1" hangingPunct="1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973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83E4DC-0F0F-450D-83A2-7B8A254760DD}" type="slidenum">
              <a:rPr lang="ar-SA"/>
              <a:pPr eaLnBrk="1" hangingPunct="1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325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18CFF4-E21C-48B8-9801-2589B6A07CE8}" type="slidenum">
              <a:rPr lang="ar-SA"/>
              <a:pPr eaLnBrk="1" hangingPunct="1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860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56BB35-C6CC-4CBC-B93A-8F8913B88403}" type="slidenum">
              <a:rPr lang="ar-SA"/>
              <a:pPr eaLnBrk="1" hangingPunct="1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82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18A850-27DD-44A6-B311-4C05DDFD39E1}" type="slidenum">
              <a:rPr lang="ar-SA"/>
              <a:pPr eaLnBrk="1" hangingPunct="1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755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DC692B-AFCB-429F-BB7A-629A8ED93BD0}" type="slidenum">
              <a:rPr lang="ar-SA"/>
              <a:pPr eaLnBrk="1" hangingPunct="1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99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9880D-61FA-4172-ACCD-8D2D285BCC3A}" type="slidenum">
              <a:rPr lang="ar-SA"/>
              <a:pPr eaLnBrk="1" hangingPunct="1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49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EF0420-9FC9-4D5F-B26F-78876C180EF4}" type="slidenum">
              <a:rPr lang="ar-SA"/>
              <a:pPr eaLnBrk="1" hangingPunct="1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03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09368D-C88E-44A0-9CE9-BC4C565BC7DC}" type="slidenum">
              <a:rPr lang="ar-SA"/>
              <a:pPr eaLnBrk="1" hangingPunct="1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80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00EFC6-2040-4D57-B04C-53204CC0A8D3}" type="slidenum">
              <a:rPr lang="ar-SA"/>
              <a:pPr eaLnBrk="1" hangingPunct="1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86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A38FF9-1916-44EE-8632-0907949368F7}" type="slidenum">
              <a:rPr lang="ar-SA"/>
              <a:pPr eaLnBrk="1" hangingPunct="1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17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C48B-D906-4BA9-BA4F-CD5C3C1188A8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78ADB-8D92-40E8-BA68-5A636E290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A423-77C5-4EDA-A0EF-85303BA40FBF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5F629-0F02-4F43-8993-F08C8E9628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1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5D12-EC5D-452B-BC3E-D53CD08CC1BA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3808-70CF-41E4-9135-E5A412B46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1089-A3F7-4E0D-814F-9575C119DB96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651F-5850-4BE5-91A3-7FDB80245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7E53-0CCB-4618-8AE4-E5FCFCB4ACAA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56CC-D106-472D-BFBB-F257C1BB3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1E8F-B1C1-4E46-9532-E3DA982EBCF7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38B4-36BD-4138-A9A2-C1E15DD56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DCEF-622B-448B-A94A-6BA02F0B04AD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69340-2BDA-472E-90D4-D07B4F2DF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FC30-56A2-471B-945D-BACBB68AE8A4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E294D-5D01-4772-B748-B6A443858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C812-28EE-4C84-85F5-3931EEA9F130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70C9E-8E84-4F97-9418-527F7F0CEF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CE89-A409-4CA8-8718-AE561EAAE879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D559-1170-4485-8BD5-272EE5C39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4A75-DD60-430F-9812-57D663AB8684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9DF81-133D-42B5-8F27-18E6A1209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4E227-FF92-44E9-8BE7-CE52F2C546F4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EE2CDA-ABC5-4852-8CE8-6EF2757878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034" y="2457271"/>
            <a:ext cx="81387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The muscular tissues</a:t>
            </a:r>
            <a:endParaRPr lang="en-US" sz="7200" dirty="0">
              <a:latin typeface="+mn-lt"/>
              <a:cs typeface="+mn-cs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7E6768-4E57-4475-9D48-2BC1D9DB1750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371601" y="152400"/>
            <a:ext cx="6705599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L.S of Cardiac Muscles Fibers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2971800" y="1066800"/>
            <a:ext cx="5334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229771" y="5181600"/>
            <a:ext cx="1980029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Muscle fiber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1600200" y="1752600"/>
            <a:ext cx="685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362200" y="1752600"/>
            <a:ext cx="1072730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nuclei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5029200" y="2590800"/>
            <a:ext cx="8382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5562600" y="2667000"/>
            <a:ext cx="7620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918437" y="2209800"/>
            <a:ext cx="3225563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Dark and light bands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1066800" y="3048000"/>
            <a:ext cx="304800" cy="1371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77200" y="2438400"/>
            <a:ext cx="2818400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Connective tissue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قوس كبير أيمن 24"/>
          <p:cNvSpPr/>
          <p:nvPr/>
        </p:nvSpPr>
        <p:spPr>
          <a:xfrm rot="10800000">
            <a:off x="2133600" y="5140325"/>
            <a:ext cx="457200" cy="650875"/>
          </a:xfrm>
          <a:prstGeom prst="rightBrac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6522025" y="4110335"/>
            <a:ext cx="2698175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intercalated disc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 flipV="1">
            <a:off x="4572000" y="4038600"/>
            <a:ext cx="1905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H="1">
            <a:off x="3733800" y="4495800"/>
            <a:ext cx="2743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H="1">
            <a:off x="5029200" y="4572000"/>
            <a:ext cx="17526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عنصر نائب لرقم الشريحة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8B5059-AE25-4CA8-A3AE-B9E38C4655D5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عنصر نائب للتذييل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Prepared by : 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Amal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Awad</a:t>
            </a:r>
            <a:r>
              <a:rPr lang="en-US" dirty="0">
                <a:solidFill>
                  <a:schemeClr val="tx1"/>
                </a:solidFill>
                <a:cs typeface="+mj-cs"/>
              </a:rPr>
              <a:t> Al-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Harbi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EC0FC0-2289-46CE-95A8-19222D9520E7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048000" y="714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u="sng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muscle fibers</a:t>
            </a:r>
            <a:endParaRPr lang="en-US" sz="24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52400" y="685800"/>
          <a:ext cx="8839200" cy="5646738"/>
        </p:xfrm>
        <a:graphic>
          <a:graphicData uri="http://schemas.openxmlformats.org/drawingml/2006/table">
            <a:tbl>
              <a:tblPr/>
              <a:tblGrid>
                <a:gridCol w="1169317"/>
                <a:gridCol w="2863307"/>
                <a:gridCol w="3053976"/>
                <a:gridCol w="1752600"/>
              </a:tblGrid>
              <a:tr h="31548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Skeletal (Striated muscle)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Smooth (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Unstriated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muscle)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Cardiac muscle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94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Shape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unbranched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, cylindrical cell, with numerous peripheral flattened nuclei.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spindle-shaped cells with pointed ends.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branched, mononucleate or binucleate.</a:t>
                      </a:r>
                      <a:endParaRPr lang="en-US" sz="18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Nucleus shape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 or rod-shaped.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 or rod-shaped.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Oval.</a:t>
                      </a:r>
                      <a:endParaRPr lang="en-US" sz="18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5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Nucleus location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Peripheral.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Centrally located in the cytoplasm at the widest part of the cell.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Centrally located.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5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Striation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Transversely striated.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unstriated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Striated.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7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Voluntariness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5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Location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Attached to the skeleton.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 the blood vessels, digestive, respiratory, urinary and reproduction system.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 the heart.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DD2609-E379-4F48-BA6B-F44544DCB2C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3316" name="Picture 1" descr="C:\Users\hopes\Desktop\145 zoo MY WORK\pp\any-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57200" y="390525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 of the muscular tissues: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27635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of the muscular tissues are elongated elements, named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fibers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33400" y="18065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cytoplasm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muscle fiber, the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sarcoplasm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contains myofibrils. These fibrils are made up of the proteins actin and myosin.</a:t>
            </a:r>
            <a:endParaRPr lang="en-US" sz="2000" b="1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573088" y="2724150"/>
            <a:ext cx="758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plasma membrane 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muscle fiber is called the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sarcolemma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09600" y="3330575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fibers are called striated or smooth (non-striated) according to the presence or absence of transverse striations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609600" y="4168775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fibers may be voluntary (when their contraction is under the control of will), or involuntary (when it is beyond the control of will).</a:t>
            </a:r>
            <a:endParaRPr lang="en-US" sz="2000" b="1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533400" y="5076825"/>
            <a:ext cx="6518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three types of muscle fibers:</a:t>
            </a:r>
          </a:p>
          <a:p>
            <a:pPr algn="justLow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Skeletal muscles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are voluntary and striated.</a:t>
            </a:r>
          </a:p>
          <a:p>
            <a:pPr algn="justLow"/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Smooth muscles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are involuntary and non-striated.</a:t>
            </a:r>
          </a:p>
          <a:p>
            <a:pPr algn="justLow"/>
            <a:r>
              <a:rPr lang="en-US" sz="2000" b="1">
                <a:solidFill>
                  <a:srgbClr val="E4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Cardiac muscles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are involuntary and striated.</a:t>
            </a:r>
          </a:p>
        </p:txBody>
      </p:sp>
      <p:pic>
        <p:nvPicPr>
          <p:cNvPr id="3081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5FF7C3-5A87-4AB7-AF9C-76810D56F89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14600" y="161925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(Striated muscle)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elongated, unbranched, cylindrical cell, with numerous peripheral flattened nuclei attached to the skeleton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819400" y="4171950"/>
            <a:ext cx="294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676400" y="5086350"/>
            <a:ext cx="549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elongated or rod-shaped located peripherally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148013" y="2419350"/>
            <a:ext cx="249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Transversely striated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743325" y="3257550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BEFF4C-DF45-4724-8DB6-217903C8B7A0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4218781" y="875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4218781" y="20851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4218781" y="30757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18781" y="38473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29894" y="48283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/>
          <a:stretch>
            <a:fillRect/>
          </a:stretch>
        </p:blipFill>
        <p:spPr bwMode="auto">
          <a:xfrm>
            <a:off x="-9525" y="0"/>
            <a:ext cx="915352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38200" y="65782"/>
            <a:ext cx="7548607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L.S of Striated Muscles Fibers (skeletal muscle fibers)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5486400" y="1828800"/>
            <a:ext cx="9144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قوس كبير أيمن 4"/>
          <p:cNvSpPr/>
          <p:nvPr/>
        </p:nvSpPr>
        <p:spPr>
          <a:xfrm rot="6279097">
            <a:off x="1742282" y="5142706"/>
            <a:ext cx="685800" cy="1166813"/>
          </a:xfrm>
          <a:prstGeom prst="rightBrace">
            <a:avLst/>
          </a:prstGeom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14400" y="6091535"/>
            <a:ext cx="20569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Muscle fiber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334000" y="2590800"/>
            <a:ext cx="715963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451398" y="2133600"/>
            <a:ext cx="111120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nuclei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4343400" y="3733800"/>
            <a:ext cx="1447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3962400" y="4419600"/>
            <a:ext cx="1828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5790197" y="4191000"/>
            <a:ext cx="335380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Dark and light bands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رابط كسهم مستقيم 20"/>
          <p:cNvCxnSpPr>
            <a:stCxn id="23" idx="2"/>
          </p:cNvCxnSpPr>
          <p:nvPr/>
        </p:nvCxnSpPr>
        <p:spPr>
          <a:xfrm>
            <a:off x="1023938" y="2443163"/>
            <a:ext cx="1185862" cy="5286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0" y="1981200"/>
            <a:ext cx="204735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sarcolemma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0" y="4191000"/>
            <a:ext cx="19078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Connective</a:t>
            </a:r>
          </a:p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tissue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6" name="رابط كسهم مستقيم 25"/>
          <p:cNvCxnSpPr>
            <a:stCxn id="25" idx="0"/>
          </p:cNvCxnSpPr>
          <p:nvPr/>
        </p:nvCxnSpPr>
        <p:spPr>
          <a:xfrm flipV="1">
            <a:off x="954088" y="3657600"/>
            <a:ext cx="646112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0B5F19-5178-4F42-A7F3-43E1339F4F53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عنصر نائب للتذييل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7541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buFontTx/>
              <a:buChar char="-"/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individual muscle fiber is surrounded by a delicate connective tissue,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endomysium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Low"/>
            <a:endParaRPr lang="en-US" sz="2400" b="1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buFontTx/>
              <a:buChar char="-"/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Bundles or groups of fibers are wrapped by a dense connective tissue called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perimysium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Low"/>
            <a:endParaRPr lang="en-US" sz="2400" b="1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/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whole muscle (formed of several bundles) is covered by a dense connective tissue sheath,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epimysium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819400" y="604838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T.S of skeletal muscle: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7C1DB6-D45E-437C-9CCA-A04D1CA303C4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b="1666"/>
          <a:stretch>
            <a:fillRect/>
          </a:stretch>
        </p:blipFill>
        <p:spPr bwMode="auto">
          <a:xfrm>
            <a:off x="0" y="0"/>
            <a:ext cx="9182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2393" y="0"/>
            <a:ext cx="7548607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T.S of Striated Muscles Fibers (skeletal muscle fibers)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6324600" y="1295400"/>
            <a:ext cx="13716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039795" y="838200"/>
            <a:ext cx="21804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Endomysium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7086600" y="3733800"/>
            <a:ext cx="9906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7260151" y="3276600"/>
            <a:ext cx="188384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Epimysium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3962400" y="2819400"/>
            <a:ext cx="34290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7149543" y="2286000"/>
            <a:ext cx="199445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Perimysium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583679-E520-4D3B-A6F6-4DAA1C5A4B44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95600" y="228600"/>
            <a:ext cx="324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(Unstriated muscle)</a:t>
            </a:r>
            <a:endParaRPr lang="en-US" sz="2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95400" y="106680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elongated, spindle-shaped cells with pointed ends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657600" y="18859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unstriated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733800" y="2647950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04800" y="340995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blood vessels, digestive, respiratory, urinary and reproduction system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971800" y="4191000"/>
            <a:ext cx="294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789238" y="4933950"/>
            <a:ext cx="323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elongated or rod-shaped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914400" y="57150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Centrally located in the cytoplasm at the widest part of the cell</a:t>
            </a: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D7C2B-A0CA-4C7F-995B-731163F3CD95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rot="5400000">
            <a:off x="4218781" y="875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18781" y="17137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4218781" y="24757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218781" y="324723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4229894" y="39997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4229894" y="48283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4229894" y="55141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371601" y="65782"/>
            <a:ext cx="6705599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L.S of Smooth Muscles Fibers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1676400" y="1524000"/>
            <a:ext cx="18288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6627" y="2667000"/>
            <a:ext cx="20569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Muscle fiber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1676400" y="1981200"/>
            <a:ext cx="16764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81000" y="1371600"/>
            <a:ext cx="111120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nuclei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1447800" y="3200400"/>
            <a:ext cx="9906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0" y="3886200"/>
            <a:ext cx="19078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Connective</a:t>
            </a:r>
          </a:p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</a:rPr>
              <a:t>tissue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981200" y="4267200"/>
            <a:ext cx="1905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D5757-AD5E-47BE-9061-4C2A96DB9AE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352800" y="228600"/>
            <a:ext cx="203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muscle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295400" y="99060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elongated, branched, mononucleate or binucleate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038600" y="4857750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Oval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276600" y="5619750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Centrally located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810000" y="1809750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Striated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581400" y="2571750"/>
            <a:ext cx="161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581400" y="3333750"/>
            <a:ext cx="159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heart</a:t>
            </a:r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2971800" y="4095750"/>
            <a:ext cx="294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46BED3-44D7-45CC-A191-07CEF2428C7E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2" name="رابط مستقيم 11"/>
          <p:cNvCxnSpPr/>
          <p:nvPr/>
        </p:nvCxnSpPr>
        <p:spPr>
          <a:xfrm rot="5400000">
            <a:off x="4218781" y="7993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18781" y="1637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18781" y="2399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4218781" y="317103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29894" y="39235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4229894" y="47521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229894" y="54379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583</Words>
  <Application>Microsoft Office PowerPoint</Application>
  <PresentationFormat>عرض على الشاشة (3:4)‏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17</cp:revision>
  <dcterms:created xsi:type="dcterms:W3CDTF">2011-09-28T10:38:46Z</dcterms:created>
  <dcterms:modified xsi:type="dcterms:W3CDTF">2026-01-21T19:39:41Z</dcterms:modified>
</cp:coreProperties>
</file>