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56" r:id="rId2"/>
    <p:sldId id="289" r:id="rId3"/>
    <p:sldId id="290" r:id="rId4"/>
    <p:sldId id="291" r:id="rId5"/>
    <p:sldId id="292" r:id="rId6"/>
    <p:sldId id="293" r:id="rId7"/>
    <p:sldId id="277" r:id="rId8"/>
    <p:sldId id="259" r:id="rId9"/>
    <p:sldId id="263" r:id="rId10"/>
    <p:sldId id="276" r:id="rId11"/>
    <p:sldId id="262" r:id="rId12"/>
    <p:sldId id="260" r:id="rId13"/>
    <p:sldId id="261" r:id="rId14"/>
    <p:sldId id="282" r:id="rId15"/>
    <p:sldId id="264" r:id="rId16"/>
    <p:sldId id="283" r:id="rId17"/>
    <p:sldId id="278" r:id="rId18"/>
    <p:sldId id="285" r:id="rId19"/>
    <p:sldId id="284" r:id="rId20"/>
    <p:sldId id="279" r:id="rId21"/>
    <p:sldId id="286" r:id="rId22"/>
    <p:sldId id="280" r:id="rId23"/>
    <p:sldId id="287" r:id="rId24"/>
    <p:sldId id="281" r:id="rId25"/>
    <p:sldId id="294" r:id="rId26"/>
    <p:sldId id="265" r:id="rId27"/>
    <p:sldId id="266" r:id="rId28"/>
    <p:sldId id="267" r:id="rId29"/>
    <p:sldId id="268" r:id="rId30"/>
    <p:sldId id="269" r:id="rId31"/>
    <p:sldId id="270" r:id="rId32"/>
    <p:sldId id="288" r:id="rId33"/>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6F8F4589-E270-4298-A23F-1832EB5CBFDE}" type="datetimeFigureOut">
              <a:rPr lang="ar-SA"/>
              <a:pPr>
                <a:defRPr/>
              </a:pPr>
              <a:t>03/08/47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smtClean="0">
                <a:latin typeface="Calibri" panose="020F0502020204030204" pitchFamily="34" charset="0"/>
              </a:defRPr>
            </a:lvl1pPr>
          </a:lstStyle>
          <a:p>
            <a:pPr>
              <a:defRPr/>
            </a:pPr>
            <a:fld id="{98613674-B8F2-4CAF-8BD8-6A7820FD0BE2}" type="slidenum">
              <a:rPr lang="ar-SA" altLang="en-US"/>
              <a:pPr>
                <a:defRPr/>
              </a:pPr>
              <a:t>‹#›</a:t>
            </a:fld>
            <a:endParaRPr lang="ar-SA" altLang="en-US"/>
          </a:p>
        </p:txBody>
      </p:sp>
    </p:spTree>
    <p:extLst>
      <p:ext uri="{BB962C8B-B14F-4D97-AF65-F5344CB8AC3E}">
        <p14:creationId xmlns:p14="http://schemas.microsoft.com/office/powerpoint/2010/main" val="208248318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410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18D885B-875B-4EE5-AF50-D2CEEB45D4B7}" type="slidenum">
              <a:rPr lang="ar-SA" altLang="en-US"/>
              <a:pPr algn="l">
                <a:spcBef>
                  <a:spcPct val="0"/>
                </a:spcBef>
              </a:pPr>
              <a:t>1</a:t>
            </a:fld>
            <a:endParaRPr lang="ar-SA" altLang="en-US"/>
          </a:p>
        </p:txBody>
      </p:sp>
    </p:spTree>
    <p:extLst>
      <p:ext uri="{BB962C8B-B14F-4D97-AF65-F5344CB8AC3E}">
        <p14:creationId xmlns:p14="http://schemas.microsoft.com/office/powerpoint/2010/main" val="45585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2765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E441B55-CA8D-49A7-8AD4-968CF4FAAA40}" type="slidenum">
              <a:rPr lang="ar-SA" altLang="en-US"/>
              <a:pPr algn="l">
                <a:spcBef>
                  <a:spcPct val="0"/>
                </a:spcBef>
              </a:pPr>
              <a:t>15</a:t>
            </a:fld>
            <a:endParaRPr lang="ar-SA" altLang="en-US"/>
          </a:p>
        </p:txBody>
      </p:sp>
    </p:spTree>
    <p:extLst>
      <p:ext uri="{BB962C8B-B14F-4D97-AF65-F5344CB8AC3E}">
        <p14:creationId xmlns:p14="http://schemas.microsoft.com/office/powerpoint/2010/main" val="393360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2970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DA805DD-88AC-4362-B3D1-D412D36466BE}" type="slidenum">
              <a:rPr lang="ar-SA" altLang="en-US"/>
              <a:pPr algn="l">
                <a:spcBef>
                  <a:spcPct val="0"/>
                </a:spcBef>
              </a:pPr>
              <a:t>16</a:t>
            </a:fld>
            <a:endParaRPr lang="ar-SA" altLang="en-US"/>
          </a:p>
        </p:txBody>
      </p:sp>
    </p:spTree>
    <p:extLst>
      <p:ext uri="{BB962C8B-B14F-4D97-AF65-F5344CB8AC3E}">
        <p14:creationId xmlns:p14="http://schemas.microsoft.com/office/powerpoint/2010/main" val="2269545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17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5F666202-0F20-4827-8E9E-B019052C0907}" type="slidenum">
              <a:rPr lang="ar-SA" altLang="en-US"/>
              <a:pPr algn="l">
                <a:spcBef>
                  <a:spcPct val="0"/>
                </a:spcBef>
              </a:pPr>
              <a:t>17</a:t>
            </a:fld>
            <a:endParaRPr lang="ar-SA" altLang="en-US"/>
          </a:p>
        </p:txBody>
      </p:sp>
    </p:spTree>
    <p:extLst>
      <p:ext uri="{BB962C8B-B14F-4D97-AF65-F5344CB8AC3E}">
        <p14:creationId xmlns:p14="http://schemas.microsoft.com/office/powerpoint/2010/main" val="2971562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379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A92EEEA-C7A7-4CF2-BEAD-8A575304284C}" type="slidenum">
              <a:rPr lang="ar-SA" altLang="en-US"/>
              <a:pPr algn="l">
                <a:spcBef>
                  <a:spcPct val="0"/>
                </a:spcBef>
              </a:pPr>
              <a:t>18</a:t>
            </a:fld>
            <a:endParaRPr lang="ar-SA" altLang="en-US"/>
          </a:p>
        </p:txBody>
      </p:sp>
    </p:spTree>
    <p:extLst>
      <p:ext uri="{BB962C8B-B14F-4D97-AF65-F5344CB8AC3E}">
        <p14:creationId xmlns:p14="http://schemas.microsoft.com/office/powerpoint/2010/main" val="777724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584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6161F0F-482C-4C1E-AFF7-529E6E86012C}" type="slidenum">
              <a:rPr lang="ar-SA" altLang="en-US"/>
              <a:pPr algn="l">
                <a:spcBef>
                  <a:spcPct val="0"/>
                </a:spcBef>
              </a:pPr>
              <a:t>19</a:t>
            </a:fld>
            <a:endParaRPr lang="ar-SA" altLang="en-US"/>
          </a:p>
        </p:txBody>
      </p:sp>
    </p:spTree>
    <p:extLst>
      <p:ext uri="{BB962C8B-B14F-4D97-AF65-F5344CB8AC3E}">
        <p14:creationId xmlns:p14="http://schemas.microsoft.com/office/powerpoint/2010/main" val="2808874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789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06D613D-2DDD-41EF-9737-65425C77EDA6}" type="slidenum">
              <a:rPr lang="ar-SA" altLang="en-US"/>
              <a:pPr algn="l">
                <a:spcBef>
                  <a:spcPct val="0"/>
                </a:spcBef>
              </a:pPr>
              <a:t>20</a:t>
            </a:fld>
            <a:endParaRPr lang="ar-SA" altLang="en-US"/>
          </a:p>
        </p:txBody>
      </p:sp>
    </p:spTree>
    <p:extLst>
      <p:ext uri="{BB962C8B-B14F-4D97-AF65-F5344CB8AC3E}">
        <p14:creationId xmlns:p14="http://schemas.microsoft.com/office/powerpoint/2010/main" val="3979454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3994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56E264E5-F574-4F3F-9BAB-8E02D5DE72DA}" type="slidenum">
              <a:rPr lang="ar-SA" altLang="en-US"/>
              <a:pPr algn="l">
                <a:spcBef>
                  <a:spcPct val="0"/>
                </a:spcBef>
              </a:pPr>
              <a:t>21</a:t>
            </a:fld>
            <a:endParaRPr lang="ar-SA" altLang="en-US"/>
          </a:p>
        </p:txBody>
      </p:sp>
    </p:spTree>
    <p:extLst>
      <p:ext uri="{BB962C8B-B14F-4D97-AF65-F5344CB8AC3E}">
        <p14:creationId xmlns:p14="http://schemas.microsoft.com/office/powerpoint/2010/main" val="1871048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4198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03B24F7-3864-478F-A4B0-B83DF7ED6BA2}" type="slidenum">
              <a:rPr lang="ar-SA" altLang="en-US"/>
              <a:pPr algn="l">
                <a:spcBef>
                  <a:spcPct val="0"/>
                </a:spcBef>
              </a:pPr>
              <a:t>22</a:t>
            </a:fld>
            <a:endParaRPr lang="ar-SA" altLang="en-US"/>
          </a:p>
        </p:txBody>
      </p:sp>
    </p:spTree>
    <p:extLst>
      <p:ext uri="{BB962C8B-B14F-4D97-AF65-F5344CB8AC3E}">
        <p14:creationId xmlns:p14="http://schemas.microsoft.com/office/powerpoint/2010/main" val="1808406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4403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10A5300-3AAE-40B4-8B5A-0A2418CCECBD}" type="slidenum">
              <a:rPr lang="ar-SA" altLang="en-US"/>
              <a:pPr algn="l">
                <a:spcBef>
                  <a:spcPct val="0"/>
                </a:spcBef>
              </a:pPr>
              <a:t>23</a:t>
            </a:fld>
            <a:endParaRPr lang="ar-SA" altLang="en-US"/>
          </a:p>
        </p:txBody>
      </p:sp>
    </p:spTree>
    <p:extLst>
      <p:ext uri="{BB962C8B-B14F-4D97-AF65-F5344CB8AC3E}">
        <p14:creationId xmlns:p14="http://schemas.microsoft.com/office/powerpoint/2010/main" val="3842153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4608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6F0EE24-1F71-4934-8EA0-D11798BF8C09}" type="slidenum">
              <a:rPr lang="ar-SA" altLang="en-US"/>
              <a:pPr algn="l">
                <a:spcBef>
                  <a:spcPct val="0"/>
                </a:spcBef>
              </a:pPr>
              <a:t>24</a:t>
            </a:fld>
            <a:endParaRPr lang="ar-SA" altLang="en-US"/>
          </a:p>
        </p:txBody>
      </p:sp>
    </p:spTree>
    <p:extLst>
      <p:ext uri="{BB962C8B-B14F-4D97-AF65-F5344CB8AC3E}">
        <p14:creationId xmlns:p14="http://schemas.microsoft.com/office/powerpoint/2010/main" val="160240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1126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5AD244EB-7639-470E-8E58-C4CF4FB144AF}" type="slidenum">
              <a:rPr lang="ar-SA" altLang="en-US"/>
              <a:pPr algn="l">
                <a:spcBef>
                  <a:spcPct val="0"/>
                </a:spcBef>
              </a:pPr>
              <a:t>7</a:t>
            </a:fld>
            <a:endParaRPr lang="ar-SA" altLang="en-US"/>
          </a:p>
        </p:txBody>
      </p:sp>
    </p:spTree>
    <p:extLst>
      <p:ext uri="{BB962C8B-B14F-4D97-AF65-F5344CB8AC3E}">
        <p14:creationId xmlns:p14="http://schemas.microsoft.com/office/powerpoint/2010/main" val="1673976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4915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28EA700A-FBF2-4BD0-BE2D-C008B1D1F8CA}" type="slidenum">
              <a:rPr lang="ar-SA" altLang="en-US"/>
              <a:pPr algn="l">
                <a:spcBef>
                  <a:spcPct val="0"/>
                </a:spcBef>
              </a:pPr>
              <a:t>26</a:t>
            </a:fld>
            <a:endParaRPr lang="ar-SA" altLang="en-US"/>
          </a:p>
        </p:txBody>
      </p:sp>
    </p:spTree>
    <p:extLst>
      <p:ext uri="{BB962C8B-B14F-4D97-AF65-F5344CB8AC3E}">
        <p14:creationId xmlns:p14="http://schemas.microsoft.com/office/powerpoint/2010/main" val="2103958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5120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18DB3EA8-7705-429B-9795-9278F6E2CB7E}" type="slidenum">
              <a:rPr lang="ar-SA" altLang="en-US"/>
              <a:pPr algn="l">
                <a:spcBef>
                  <a:spcPct val="0"/>
                </a:spcBef>
              </a:pPr>
              <a:t>27</a:t>
            </a:fld>
            <a:endParaRPr lang="ar-SA" altLang="en-US"/>
          </a:p>
        </p:txBody>
      </p:sp>
    </p:spTree>
    <p:extLst>
      <p:ext uri="{BB962C8B-B14F-4D97-AF65-F5344CB8AC3E}">
        <p14:creationId xmlns:p14="http://schemas.microsoft.com/office/powerpoint/2010/main" val="490380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5325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50EF825A-D446-48A0-854A-D7061A1C5B92}" type="slidenum">
              <a:rPr lang="ar-SA" altLang="en-US"/>
              <a:pPr algn="l">
                <a:spcBef>
                  <a:spcPct val="0"/>
                </a:spcBef>
              </a:pPr>
              <a:t>28</a:t>
            </a:fld>
            <a:endParaRPr lang="ar-SA" altLang="en-US"/>
          </a:p>
        </p:txBody>
      </p:sp>
    </p:spTree>
    <p:extLst>
      <p:ext uri="{BB962C8B-B14F-4D97-AF65-F5344CB8AC3E}">
        <p14:creationId xmlns:p14="http://schemas.microsoft.com/office/powerpoint/2010/main" val="3611645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5530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52117CCC-C68A-40A0-890E-57641025A079}" type="slidenum">
              <a:rPr lang="ar-SA" altLang="en-US"/>
              <a:pPr algn="l">
                <a:spcBef>
                  <a:spcPct val="0"/>
                </a:spcBef>
              </a:pPr>
              <a:t>29</a:t>
            </a:fld>
            <a:endParaRPr lang="ar-SA" altLang="en-US"/>
          </a:p>
        </p:txBody>
      </p:sp>
    </p:spTree>
    <p:extLst>
      <p:ext uri="{BB962C8B-B14F-4D97-AF65-F5344CB8AC3E}">
        <p14:creationId xmlns:p14="http://schemas.microsoft.com/office/powerpoint/2010/main" val="4047638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5734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0E0B5F7-7D5D-4543-AA92-2AB3691BF113}" type="slidenum">
              <a:rPr lang="ar-SA" altLang="en-US"/>
              <a:pPr algn="l">
                <a:spcBef>
                  <a:spcPct val="0"/>
                </a:spcBef>
              </a:pPr>
              <a:t>30</a:t>
            </a:fld>
            <a:endParaRPr lang="ar-SA" altLang="en-US"/>
          </a:p>
        </p:txBody>
      </p:sp>
    </p:spTree>
    <p:extLst>
      <p:ext uri="{BB962C8B-B14F-4D97-AF65-F5344CB8AC3E}">
        <p14:creationId xmlns:p14="http://schemas.microsoft.com/office/powerpoint/2010/main" val="3722085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5939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44031400-F87C-4095-90F3-19459EB9579C}" type="slidenum">
              <a:rPr lang="ar-SA" altLang="en-US"/>
              <a:pPr algn="l">
                <a:spcBef>
                  <a:spcPct val="0"/>
                </a:spcBef>
              </a:pPr>
              <a:t>31</a:t>
            </a:fld>
            <a:endParaRPr lang="ar-SA" altLang="en-US"/>
          </a:p>
        </p:txBody>
      </p:sp>
    </p:spTree>
    <p:extLst>
      <p:ext uri="{BB962C8B-B14F-4D97-AF65-F5344CB8AC3E}">
        <p14:creationId xmlns:p14="http://schemas.microsoft.com/office/powerpoint/2010/main" val="226840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6144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2B2A7D13-F428-42CE-99AF-549453325030}" type="slidenum">
              <a:rPr lang="ar-SA" altLang="en-US"/>
              <a:pPr algn="l">
                <a:spcBef>
                  <a:spcPct val="0"/>
                </a:spcBef>
              </a:pPr>
              <a:t>32</a:t>
            </a:fld>
            <a:endParaRPr lang="ar-SA" altLang="en-US"/>
          </a:p>
        </p:txBody>
      </p:sp>
    </p:spTree>
    <p:extLst>
      <p:ext uri="{BB962C8B-B14F-4D97-AF65-F5344CB8AC3E}">
        <p14:creationId xmlns:p14="http://schemas.microsoft.com/office/powerpoint/2010/main" val="202227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1331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97013B1-38D2-4F57-B160-843CA8886402}" type="slidenum">
              <a:rPr lang="ar-SA" altLang="en-US"/>
              <a:pPr algn="l">
                <a:spcBef>
                  <a:spcPct val="0"/>
                </a:spcBef>
              </a:pPr>
              <a:t>8</a:t>
            </a:fld>
            <a:endParaRPr lang="ar-SA" altLang="en-US"/>
          </a:p>
        </p:txBody>
      </p:sp>
    </p:spTree>
    <p:extLst>
      <p:ext uri="{BB962C8B-B14F-4D97-AF65-F5344CB8AC3E}">
        <p14:creationId xmlns:p14="http://schemas.microsoft.com/office/powerpoint/2010/main" val="376641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1536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9EBE6575-C5A7-4250-9E72-DCEC88A115D9}" type="slidenum">
              <a:rPr lang="ar-SA" altLang="en-US"/>
              <a:pPr algn="l">
                <a:spcBef>
                  <a:spcPct val="0"/>
                </a:spcBef>
              </a:pPr>
              <a:t>9</a:t>
            </a:fld>
            <a:endParaRPr lang="ar-SA" altLang="en-US"/>
          </a:p>
        </p:txBody>
      </p:sp>
    </p:spTree>
    <p:extLst>
      <p:ext uri="{BB962C8B-B14F-4D97-AF65-F5344CB8AC3E}">
        <p14:creationId xmlns:p14="http://schemas.microsoft.com/office/powerpoint/2010/main" val="12923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17412"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D9082C65-00C8-4851-8AF7-7BABB60732B4}" type="slidenum">
              <a:rPr lang="ar-SA" altLang="en-US"/>
              <a:pPr algn="l">
                <a:spcBef>
                  <a:spcPct val="0"/>
                </a:spcBef>
              </a:pPr>
              <a:t>10</a:t>
            </a:fld>
            <a:endParaRPr lang="ar-SA" altLang="en-US"/>
          </a:p>
        </p:txBody>
      </p:sp>
    </p:spTree>
    <p:extLst>
      <p:ext uri="{BB962C8B-B14F-4D97-AF65-F5344CB8AC3E}">
        <p14:creationId xmlns:p14="http://schemas.microsoft.com/office/powerpoint/2010/main" val="216309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19460"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6AACEFC5-7360-4C38-B540-44EC955E0A9B}" type="slidenum">
              <a:rPr lang="ar-SA" altLang="en-US"/>
              <a:pPr algn="l">
                <a:spcBef>
                  <a:spcPct val="0"/>
                </a:spcBef>
              </a:pPr>
              <a:t>11</a:t>
            </a:fld>
            <a:endParaRPr lang="ar-SA" altLang="en-US"/>
          </a:p>
        </p:txBody>
      </p:sp>
    </p:spTree>
    <p:extLst>
      <p:ext uri="{BB962C8B-B14F-4D97-AF65-F5344CB8AC3E}">
        <p14:creationId xmlns:p14="http://schemas.microsoft.com/office/powerpoint/2010/main" val="10741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21508"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DD5380FD-5FF2-4B83-8B5F-F6E55457C819}" type="slidenum">
              <a:rPr lang="ar-SA" altLang="en-US"/>
              <a:pPr algn="l">
                <a:spcBef>
                  <a:spcPct val="0"/>
                </a:spcBef>
              </a:pPr>
              <a:t>12</a:t>
            </a:fld>
            <a:endParaRPr lang="ar-SA" altLang="en-US"/>
          </a:p>
        </p:txBody>
      </p:sp>
    </p:spTree>
    <p:extLst>
      <p:ext uri="{BB962C8B-B14F-4D97-AF65-F5344CB8AC3E}">
        <p14:creationId xmlns:p14="http://schemas.microsoft.com/office/powerpoint/2010/main" val="3275516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23556"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188A987C-27A5-470C-A384-2004D9C926C1}" type="slidenum">
              <a:rPr lang="ar-SA" altLang="en-US"/>
              <a:pPr algn="l">
                <a:spcBef>
                  <a:spcPct val="0"/>
                </a:spcBef>
              </a:pPr>
              <a:t>13</a:t>
            </a:fld>
            <a:endParaRPr lang="ar-SA" altLang="en-US"/>
          </a:p>
        </p:txBody>
      </p:sp>
    </p:spTree>
    <p:extLst>
      <p:ext uri="{BB962C8B-B14F-4D97-AF65-F5344CB8AC3E}">
        <p14:creationId xmlns:p14="http://schemas.microsoft.com/office/powerpoint/2010/main" val="2125774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en-US" smtClean="0"/>
          </a:p>
        </p:txBody>
      </p:sp>
      <p:sp>
        <p:nvSpPr>
          <p:cNvPr id="2560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6456D6E2-D806-4BF1-8026-9D98FFD5988F}" type="slidenum">
              <a:rPr lang="ar-SA" altLang="en-US"/>
              <a:pPr algn="l">
                <a:spcBef>
                  <a:spcPct val="0"/>
                </a:spcBef>
              </a:pPr>
              <a:t>14</a:t>
            </a:fld>
            <a:endParaRPr lang="ar-SA" altLang="en-US"/>
          </a:p>
        </p:txBody>
      </p:sp>
    </p:spTree>
    <p:extLst>
      <p:ext uri="{BB962C8B-B14F-4D97-AF65-F5344CB8AC3E}">
        <p14:creationId xmlns:p14="http://schemas.microsoft.com/office/powerpoint/2010/main" val="405519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5168621D-640B-4A39-B61A-E5274603CA76}" type="datetime1">
              <a:rPr lang="ar-SA"/>
              <a:pPr>
                <a:defRPr/>
              </a:pPr>
              <a:t>03/08/47</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CBC4CBDF-BC69-4E32-A8EC-EA6409AE9DB7}" type="slidenum">
              <a:rPr lang="ar-SA" altLang="en-US"/>
              <a:pPr>
                <a:defRPr/>
              </a:pPr>
              <a:t>‹#›</a:t>
            </a:fld>
            <a:endParaRPr lang="ar-SA" altLang="en-US"/>
          </a:p>
        </p:txBody>
      </p:sp>
    </p:spTree>
    <p:extLst>
      <p:ext uri="{BB962C8B-B14F-4D97-AF65-F5344CB8AC3E}">
        <p14:creationId xmlns:p14="http://schemas.microsoft.com/office/powerpoint/2010/main" val="106877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7CF3917D-455C-4868-8AF0-D7C2F66A3BDE}" type="datetime1">
              <a:rPr lang="ar-SA"/>
              <a:pPr>
                <a:defRPr/>
              </a:pPr>
              <a:t>03/08/47</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1F4DFD93-704F-4F79-A6D5-D2F2F9A020A8}" type="slidenum">
              <a:rPr lang="ar-SA" altLang="en-US"/>
              <a:pPr>
                <a:defRPr/>
              </a:pPr>
              <a:t>‹#›</a:t>
            </a:fld>
            <a:endParaRPr lang="ar-SA" altLang="en-US"/>
          </a:p>
        </p:txBody>
      </p:sp>
    </p:spTree>
    <p:extLst>
      <p:ext uri="{BB962C8B-B14F-4D97-AF65-F5344CB8AC3E}">
        <p14:creationId xmlns:p14="http://schemas.microsoft.com/office/powerpoint/2010/main" val="267757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F582C5DD-E49A-4A90-A54D-BA508E2EA4B0}" type="datetime1">
              <a:rPr lang="ar-SA"/>
              <a:pPr>
                <a:defRPr/>
              </a:pPr>
              <a:t>03/08/47</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E3A29274-5E64-4BEF-B13A-41379E849EFA}" type="slidenum">
              <a:rPr lang="ar-SA" altLang="en-US"/>
              <a:pPr>
                <a:defRPr/>
              </a:pPr>
              <a:t>‹#›</a:t>
            </a:fld>
            <a:endParaRPr lang="ar-SA" altLang="en-US"/>
          </a:p>
        </p:txBody>
      </p:sp>
    </p:spTree>
    <p:extLst>
      <p:ext uri="{BB962C8B-B14F-4D97-AF65-F5344CB8AC3E}">
        <p14:creationId xmlns:p14="http://schemas.microsoft.com/office/powerpoint/2010/main" val="159980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82A7315E-A52F-4849-A561-226D2D855204}" type="datetime1">
              <a:rPr lang="ar-SA"/>
              <a:pPr>
                <a:defRPr/>
              </a:pPr>
              <a:t>03/08/47</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4143F66D-9CAA-4B96-8835-BF1A97702FE9}" type="slidenum">
              <a:rPr lang="ar-SA" altLang="en-US"/>
              <a:pPr>
                <a:defRPr/>
              </a:pPr>
              <a:t>‹#›</a:t>
            </a:fld>
            <a:endParaRPr lang="ar-SA" altLang="en-US"/>
          </a:p>
        </p:txBody>
      </p:sp>
    </p:spTree>
    <p:extLst>
      <p:ext uri="{BB962C8B-B14F-4D97-AF65-F5344CB8AC3E}">
        <p14:creationId xmlns:p14="http://schemas.microsoft.com/office/powerpoint/2010/main" val="20109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DEBC1C6B-FDA5-423B-A7B9-C63C598F98D3}" type="datetime1">
              <a:rPr lang="ar-SA"/>
              <a:pPr>
                <a:defRPr/>
              </a:pPr>
              <a:t>03/08/47</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3E662E88-A06E-4385-9D10-32C21036C992}" type="slidenum">
              <a:rPr lang="ar-SA" altLang="en-US"/>
              <a:pPr>
                <a:defRPr/>
              </a:pPr>
              <a:t>‹#›</a:t>
            </a:fld>
            <a:endParaRPr lang="ar-SA" altLang="en-US"/>
          </a:p>
        </p:txBody>
      </p:sp>
    </p:spTree>
    <p:extLst>
      <p:ext uri="{BB962C8B-B14F-4D97-AF65-F5344CB8AC3E}">
        <p14:creationId xmlns:p14="http://schemas.microsoft.com/office/powerpoint/2010/main" val="42934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141D4479-3CF6-4BDD-A5D5-2C6C11FA0FA5}" type="datetime1">
              <a:rPr lang="ar-SA"/>
              <a:pPr>
                <a:defRPr/>
              </a:pPr>
              <a:t>03/08/47</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978334D8-E38E-48B5-8533-2F36E9D81D9B}" type="slidenum">
              <a:rPr lang="ar-SA" altLang="en-US"/>
              <a:pPr>
                <a:defRPr/>
              </a:pPr>
              <a:t>‹#›</a:t>
            </a:fld>
            <a:endParaRPr lang="ar-SA" altLang="en-US"/>
          </a:p>
        </p:txBody>
      </p:sp>
    </p:spTree>
    <p:extLst>
      <p:ext uri="{BB962C8B-B14F-4D97-AF65-F5344CB8AC3E}">
        <p14:creationId xmlns:p14="http://schemas.microsoft.com/office/powerpoint/2010/main" val="35862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88A6F505-3596-4826-A088-41DCA6C73CFE}" type="datetime1">
              <a:rPr lang="ar-SA"/>
              <a:pPr>
                <a:defRPr/>
              </a:pPr>
              <a:t>03/08/47</a:t>
            </a:fld>
            <a:endParaRPr lang="ar-SA"/>
          </a:p>
        </p:txBody>
      </p:sp>
      <p:sp>
        <p:nvSpPr>
          <p:cNvPr id="8"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A05D2C14-DFBF-40EF-A8DF-FB65D2779D39}" type="slidenum">
              <a:rPr lang="ar-SA" altLang="en-US"/>
              <a:pPr>
                <a:defRPr/>
              </a:pPr>
              <a:t>‹#›</a:t>
            </a:fld>
            <a:endParaRPr lang="ar-SA" altLang="en-US"/>
          </a:p>
        </p:txBody>
      </p:sp>
    </p:spTree>
    <p:extLst>
      <p:ext uri="{BB962C8B-B14F-4D97-AF65-F5344CB8AC3E}">
        <p14:creationId xmlns:p14="http://schemas.microsoft.com/office/powerpoint/2010/main" val="60990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C66F70EE-AC71-475C-9BC5-864EB7900F85}" type="datetime1">
              <a:rPr lang="ar-SA"/>
              <a:pPr>
                <a:defRPr/>
              </a:pPr>
              <a:t>03/08/47</a:t>
            </a:fld>
            <a:endParaRPr lang="ar-SA"/>
          </a:p>
        </p:txBody>
      </p:sp>
      <p:sp>
        <p:nvSpPr>
          <p:cNvPr id="4"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3EB167EF-6774-4CBD-BF93-0013EF96A1B5}" type="slidenum">
              <a:rPr lang="ar-SA" altLang="en-US"/>
              <a:pPr>
                <a:defRPr/>
              </a:pPr>
              <a:t>‹#›</a:t>
            </a:fld>
            <a:endParaRPr lang="ar-SA" altLang="en-US"/>
          </a:p>
        </p:txBody>
      </p:sp>
    </p:spTree>
    <p:extLst>
      <p:ext uri="{BB962C8B-B14F-4D97-AF65-F5344CB8AC3E}">
        <p14:creationId xmlns:p14="http://schemas.microsoft.com/office/powerpoint/2010/main" val="362862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7C08BB1C-3117-4DC3-AA5D-10CEDDDB8E32}" type="datetime1">
              <a:rPr lang="ar-SA"/>
              <a:pPr>
                <a:defRPr/>
              </a:pPr>
              <a:t>03/08/47</a:t>
            </a:fld>
            <a:endParaRPr lang="ar-SA"/>
          </a:p>
        </p:txBody>
      </p:sp>
      <p:sp>
        <p:nvSpPr>
          <p:cNvPr id="3"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BD869E78-69B2-4C7A-A5D6-776CB14C5297}" type="slidenum">
              <a:rPr lang="ar-SA" altLang="en-US"/>
              <a:pPr>
                <a:defRPr/>
              </a:pPr>
              <a:t>‹#›</a:t>
            </a:fld>
            <a:endParaRPr lang="ar-SA" altLang="en-US"/>
          </a:p>
        </p:txBody>
      </p:sp>
    </p:spTree>
    <p:extLst>
      <p:ext uri="{BB962C8B-B14F-4D97-AF65-F5344CB8AC3E}">
        <p14:creationId xmlns:p14="http://schemas.microsoft.com/office/powerpoint/2010/main" val="405942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9689CE0E-12F4-43B1-A26E-B8DE86507B19}" type="datetime1">
              <a:rPr lang="ar-SA"/>
              <a:pPr>
                <a:defRPr/>
              </a:pPr>
              <a:t>03/08/47</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9CF55BBC-4EB7-428F-84FC-4EF4E9654848}" type="slidenum">
              <a:rPr lang="ar-SA" altLang="en-US"/>
              <a:pPr>
                <a:defRPr/>
              </a:pPr>
              <a:t>‹#›</a:t>
            </a:fld>
            <a:endParaRPr lang="ar-SA" altLang="en-US"/>
          </a:p>
        </p:txBody>
      </p:sp>
    </p:spTree>
    <p:extLst>
      <p:ext uri="{BB962C8B-B14F-4D97-AF65-F5344CB8AC3E}">
        <p14:creationId xmlns:p14="http://schemas.microsoft.com/office/powerpoint/2010/main" val="368035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3B64550F-6C14-4A42-86E3-B1BD6CA53753}" type="datetime1">
              <a:rPr lang="ar-SA"/>
              <a:pPr>
                <a:defRPr/>
              </a:pPr>
              <a:t>03/08/47</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2E890CCD-D2A8-4CDB-8E66-0170A50EF198}" type="slidenum">
              <a:rPr lang="ar-SA" altLang="en-US"/>
              <a:pPr>
                <a:defRPr/>
              </a:pPr>
              <a:t>‹#›</a:t>
            </a:fld>
            <a:endParaRPr lang="ar-SA" altLang="en-US"/>
          </a:p>
        </p:txBody>
      </p:sp>
    </p:spTree>
    <p:extLst>
      <p:ext uri="{BB962C8B-B14F-4D97-AF65-F5344CB8AC3E}">
        <p14:creationId xmlns:p14="http://schemas.microsoft.com/office/powerpoint/2010/main" val="238323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p>
          <a:p>
            <a:pPr lvl="1"/>
            <a:r>
              <a:rPr lang="ar-SA" altLang="en-US" smtClean="0"/>
              <a:t>المستوى الثاني</a:t>
            </a:r>
          </a:p>
          <a:p>
            <a:pPr lvl="2"/>
            <a:r>
              <a:rPr lang="ar-SA" altLang="en-US" smtClean="0"/>
              <a:t>المستوى الثالث</a:t>
            </a:r>
          </a:p>
          <a:p>
            <a:pPr lvl="3"/>
            <a:r>
              <a:rPr lang="ar-SA" altLang="en-US" smtClean="0"/>
              <a:t>المستوى الرابع</a:t>
            </a:r>
          </a:p>
          <a:p>
            <a:pPr lvl="4"/>
            <a:r>
              <a:rPr lang="ar-SA" altLang="en-US"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4519900F-A91E-4DAF-9606-9BE0AE5643D4}" type="datetime1">
              <a:rPr lang="ar-SA"/>
              <a:pPr>
                <a:defRPr/>
              </a:pPr>
              <a:t>03/08/47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r>
              <a:rPr lang="en-US"/>
              <a:t>Prepared by : Amal Awad Al-Harbi</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rtl="1" eaLnBrk="1" hangingPunct="1">
              <a:defRPr sz="1200" smtClean="0">
                <a:solidFill>
                  <a:srgbClr val="898989"/>
                </a:solidFill>
                <a:latin typeface="Calibri" panose="020F0502020204030204" pitchFamily="34" charset="0"/>
              </a:defRPr>
            </a:lvl1pPr>
          </a:lstStyle>
          <a:p>
            <a:pPr>
              <a:defRPr/>
            </a:pPr>
            <a:fld id="{49515D4F-8F7F-4E6D-9B0F-D29898189E3F}" type="slidenum">
              <a:rPr lang="ar-SA" altLang="en-US"/>
              <a:pPr>
                <a:defRPr/>
              </a:pPr>
              <a:t>‹#›</a:t>
            </a:fld>
            <a:endParaRPr lang="ar-S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6512" y="1412776"/>
            <a:ext cx="9144000" cy="3139321"/>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The Liver</a:t>
            </a:r>
          </a:p>
          <a:p>
            <a:pPr algn="ctr" eaLnBrk="1" fontAlgn="auto" hangingPunct="1">
              <a:spcBef>
                <a:spcPts val="0"/>
              </a:spcBef>
              <a:spcAft>
                <a:spcPts val="0"/>
              </a:spcAft>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 &amp; </a:t>
            </a:r>
          </a:p>
          <a:p>
            <a:pPr algn="ctr" eaLnBrk="1" fontAlgn="auto" hangingPunct="1">
              <a:spcBef>
                <a:spcPts val="0"/>
              </a:spcBef>
              <a:spcAft>
                <a:spcPts val="0"/>
              </a:spcAft>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The Testis</a:t>
            </a:r>
          </a:p>
        </p:txBody>
      </p:sp>
      <p:sp>
        <p:nvSpPr>
          <p:cNvPr id="3075"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467EF648-9187-44E8-B64A-299369EAC410}" type="slidenum">
              <a:rPr lang="ar-SA" altLang="en-US" sz="1200">
                <a:solidFill>
                  <a:srgbClr val="898989"/>
                </a:solidFill>
              </a:rPr>
              <a:pPr algn="l">
                <a:spcBef>
                  <a:spcPct val="0"/>
                </a:spcBef>
                <a:buFontTx/>
                <a:buNone/>
              </a:pPr>
              <a:t>1</a:t>
            </a:fld>
            <a:endParaRPr lang="ar-SA" altLang="en-US" sz="1200">
              <a:solidFill>
                <a:srgbClr val="898989"/>
              </a:solidFill>
            </a:endParaRPr>
          </a:p>
        </p:txBody>
      </p:sp>
      <p:sp>
        <p:nvSpPr>
          <p:cNvPr id="6" name="عنصر نائب للتذييل 5"/>
          <p:cNvSpPr>
            <a:spLocks noGrp="1"/>
          </p:cNvSpPr>
          <p:nvPr>
            <p:ph type="ftr" sz="quarter" idx="11"/>
          </p:nvPr>
        </p:nvSpPr>
        <p:spPr/>
        <p:txBody>
          <a:bodyPr/>
          <a:lstStyle/>
          <a:p>
            <a:pPr>
              <a:defRPr/>
            </a:pPr>
            <a:r>
              <a:rPr lang="en-US" dirty="0">
                <a:cs typeface="+mj-cs"/>
              </a:rPr>
              <a:t>Prepared by : </a:t>
            </a:r>
            <a:r>
              <a:rPr lang="en-US" dirty="0" err="1">
                <a:cs typeface="+mj-cs"/>
              </a:rPr>
              <a:t>Amal</a:t>
            </a:r>
            <a:r>
              <a:rPr lang="en-US" dirty="0">
                <a:cs typeface="+mj-cs"/>
              </a:rPr>
              <a:t> </a:t>
            </a:r>
            <a:r>
              <a:rPr lang="en-US" dirty="0" err="1">
                <a:cs typeface="+mj-cs"/>
              </a:rPr>
              <a:t>Awad</a:t>
            </a:r>
            <a:r>
              <a:rPr lang="en-US" dirty="0">
                <a:cs typeface="+mj-cs"/>
              </a:rPr>
              <a:t> Al-</a:t>
            </a:r>
            <a:r>
              <a:rPr lang="en-US" dirty="0" err="1">
                <a:cs typeface="+mj-cs"/>
              </a:rPr>
              <a:t>Harbi</a:t>
            </a:r>
            <a:endParaRPr lang="ar-SA" dirty="0">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a:extLst>
              <a:ext uri="{28A0092B-C50C-407E-A947-70E740481C1C}">
                <a14:useLocalDpi xmlns:a14="http://schemas.microsoft.com/office/drawing/2010/main" val="0"/>
              </a:ext>
            </a:extLst>
          </a:blip>
          <a:srcRect l="1569"/>
          <a:stretch>
            <a:fillRect/>
          </a:stretch>
        </p:blipFill>
        <p:spPr bwMode="auto">
          <a:xfrm>
            <a:off x="0"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وسيلة شرح مع سهم إلى اليمين 2"/>
          <p:cNvSpPr/>
          <p:nvPr/>
        </p:nvSpPr>
        <p:spPr>
          <a:xfrm>
            <a:off x="4284663" y="3573463"/>
            <a:ext cx="4645025" cy="1655762"/>
          </a:xfrm>
          <a:prstGeom prst="rightArrowCallout">
            <a:avLst>
              <a:gd name="adj1" fmla="val 21602"/>
              <a:gd name="adj2" fmla="val 25000"/>
              <a:gd name="adj3" fmla="val 25000"/>
              <a:gd name="adj4" fmla="val 74412"/>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 name="مستطيل 3"/>
          <p:cNvSpPr/>
          <p:nvPr/>
        </p:nvSpPr>
        <p:spPr>
          <a:xfrm>
            <a:off x="3084625" y="35332"/>
            <a:ext cx="3028842" cy="584775"/>
          </a:xfrm>
          <a:prstGeom prst="rect">
            <a:avLst/>
          </a:prstGeom>
        </p:spPr>
        <p:txBody>
          <a:bodyPr wrap="none">
            <a:spAutoFit/>
          </a:bodyPr>
          <a:lstStyle/>
          <a:p>
            <a:pPr marL="342900" indent="-342900" algn="ctr" rtl="1" eaLnBrk="1" fontAlgn="auto" hangingPunct="1">
              <a:spcBef>
                <a:spcPct val="50000"/>
              </a:spcBef>
              <a:spcAft>
                <a:spcPts val="0"/>
              </a:spcAft>
              <a:defRPr/>
            </a:pPr>
            <a:r>
              <a:rPr lang="en-US" sz="32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cs typeface="+mj-cs"/>
              </a:rPr>
              <a:t>T. S.  of The Liver</a:t>
            </a:r>
          </a:p>
        </p:txBody>
      </p:sp>
      <p:sp>
        <p:nvSpPr>
          <p:cNvPr id="16389"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FD61BEC5-B870-4BF8-A394-9399DA021555}" type="slidenum">
              <a:rPr lang="ar-SA" altLang="en-US" sz="1200">
                <a:solidFill>
                  <a:srgbClr val="898989"/>
                </a:solidFill>
              </a:rPr>
              <a:pPr algn="l">
                <a:spcBef>
                  <a:spcPct val="0"/>
                </a:spcBef>
                <a:buFontTx/>
                <a:buNone/>
              </a:pPr>
              <a:t>10</a:t>
            </a:fld>
            <a:endParaRPr lang="ar-SA" altLang="en-US" sz="1200">
              <a:solidFill>
                <a:srgbClr val="898989"/>
              </a:solidFill>
            </a:endParaRPr>
          </a:p>
        </p:txBody>
      </p:sp>
      <p:sp>
        <p:nvSpPr>
          <p:cNvPr id="6" name="عنصر نائب للتذييل 5"/>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3"/>
          <p:cNvPicPr>
            <a:picLocks noChangeAspect="1" noChangeArrowheads="1"/>
          </p:cNvPicPr>
          <p:nvPr/>
        </p:nvPicPr>
        <p:blipFill>
          <a:blip r:embed="rId3">
            <a:extLst>
              <a:ext uri="{28A0092B-C50C-407E-A947-70E740481C1C}">
                <a14:useLocalDpi xmlns:a14="http://schemas.microsoft.com/office/drawing/2010/main" val="0"/>
              </a:ext>
            </a:extLst>
          </a:blip>
          <a:srcRect l="1183"/>
          <a:stretch>
            <a:fillRect/>
          </a:stretch>
        </p:blipFill>
        <p:spPr bwMode="auto">
          <a:xfrm>
            <a:off x="0" y="-26988"/>
            <a:ext cx="9144000"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2170149" y="35332"/>
            <a:ext cx="4857805" cy="584775"/>
          </a:xfrm>
          <a:prstGeom prst="rect">
            <a:avLst/>
          </a:prstGeom>
        </p:spPr>
        <p:txBody>
          <a:bodyPr wrap="none">
            <a:spAutoFit/>
          </a:bodyPr>
          <a:lstStyle/>
          <a:p>
            <a:pPr marL="342900" indent="-342900" algn="ctr" rtl="1" eaLnBrk="1" fontAlgn="auto" hangingPunct="1">
              <a:spcBef>
                <a:spcPct val="50000"/>
              </a:spcBef>
              <a:spcAft>
                <a:spcPts val="0"/>
              </a:spcAft>
              <a:defRPr/>
            </a:pPr>
            <a:r>
              <a:rPr lang="en-US" sz="32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cs typeface="+mj-cs"/>
              </a:rPr>
              <a:t>The portal area of The Liver</a:t>
            </a:r>
          </a:p>
        </p:txBody>
      </p:sp>
      <p:sp>
        <p:nvSpPr>
          <p:cNvPr id="4" name="مستطيل 3"/>
          <p:cNvSpPr/>
          <p:nvPr/>
        </p:nvSpPr>
        <p:spPr>
          <a:xfrm>
            <a:off x="1258888" y="1196975"/>
            <a:ext cx="2592387" cy="461963"/>
          </a:xfrm>
          <a:prstGeom prst="rect">
            <a:avLst/>
          </a:prstGeom>
        </p:spPr>
        <p:txBody>
          <a:bodyPr>
            <a:spAutoFit/>
          </a:bodyPr>
          <a:lstStyle/>
          <a:p>
            <a:pPr marL="342900" indent="-342900" eaLnBrk="1" fontAlgn="auto" hangingPunct="1">
              <a:spcBef>
                <a:spcPct val="50000"/>
              </a:spcBef>
              <a:spcAft>
                <a:spcPts val="0"/>
              </a:spcAft>
              <a:defRPr/>
            </a:pPr>
            <a:r>
              <a:rPr lang="en-US" sz="2400" b="1" dirty="0">
                <a:solidFill>
                  <a:srgbClr val="FFFF00"/>
                </a:solidFill>
                <a:latin typeface="+mn-lt"/>
                <a:cs typeface="+mj-cs"/>
              </a:rPr>
              <a:t>Branch of bile duct </a:t>
            </a:r>
            <a:endParaRPr lang="ar-SA" sz="2400" b="1" dirty="0">
              <a:solidFill>
                <a:srgbClr val="FFFF00"/>
              </a:solidFill>
              <a:latin typeface="+mn-lt"/>
              <a:cs typeface="+mj-cs"/>
            </a:endParaRPr>
          </a:p>
        </p:txBody>
      </p:sp>
      <p:sp>
        <p:nvSpPr>
          <p:cNvPr id="18437" name="مستطيل 4"/>
          <p:cNvSpPr>
            <a:spLocks noChangeArrowheads="1"/>
          </p:cNvSpPr>
          <p:nvPr/>
        </p:nvSpPr>
        <p:spPr bwMode="auto">
          <a:xfrm>
            <a:off x="179388" y="4005263"/>
            <a:ext cx="3865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50000"/>
              </a:spcBef>
              <a:buFontTx/>
              <a:buNone/>
            </a:pPr>
            <a:r>
              <a:rPr lang="en-US" altLang="en-US" sz="2400" b="1">
                <a:solidFill>
                  <a:srgbClr val="FFFF00"/>
                </a:solidFill>
              </a:rPr>
              <a:t>Branch of hepatic portal vein</a:t>
            </a:r>
          </a:p>
        </p:txBody>
      </p:sp>
      <p:sp>
        <p:nvSpPr>
          <p:cNvPr id="18438" name="مستطيل 5"/>
          <p:cNvSpPr>
            <a:spLocks noChangeArrowheads="1"/>
          </p:cNvSpPr>
          <p:nvPr/>
        </p:nvSpPr>
        <p:spPr bwMode="auto">
          <a:xfrm>
            <a:off x="5905500" y="981075"/>
            <a:ext cx="3275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en-US" sz="2400" b="1">
                <a:solidFill>
                  <a:srgbClr val="FFFF00"/>
                </a:solidFill>
              </a:rPr>
              <a:t>Branch of hepatic portal artery</a:t>
            </a:r>
            <a:endParaRPr lang="ar-SA" altLang="en-US" sz="2400"/>
          </a:p>
        </p:txBody>
      </p:sp>
      <p:sp>
        <p:nvSpPr>
          <p:cNvPr id="7" name="Line 9"/>
          <p:cNvSpPr>
            <a:spLocks noChangeShapeType="1"/>
          </p:cNvSpPr>
          <p:nvPr/>
        </p:nvSpPr>
        <p:spPr bwMode="auto">
          <a:xfrm flipH="1">
            <a:off x="7667625" y="1989138"/>
            <a:ext cx="0" cy="1008062"/>
          </a:xfrm>
          <a:prstGeom prst="line">
            <a:avLst/>
          </a:prstGeom>
          <a:noFill/>
          <a:ln w="50800">
            <a:solidFill>
              <a:srgbClr val="FFFF00"/>
            </a:solidFill>
            <a:round/>
            <a:headEnd/>
            <a:tailEnd type="triangle" w="med" len="med"/>
          </a:ln>
        </p:spPr>
        <p:txBody>
          <a:bodyPr/>
          <a:lstStyle/>
          <a:p>
            <a:pPr algn="r" rtl="1" eaLnBrk="1" fontAlgn="auto" hangingPunct="1">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8" name="Line 9"/>
          <p:cNvSpPr>
            <a:spLocks noChangeShapeType="1"/>
          </p:cNvSpPr>
          <p:nvPr/>
        </p:nvSpPr>
        <p:spPr bwMode="auto">
          <a:xfrm>
            <a:off x="2484438" y="1628775"/>
            <a:ext cx="2232025" cy="936625"/>
          </a:xfrm>
          <a:prstGeom prst="line">
            <a:avLst/>
          </a:prstGeom>
          <a:noFill/>
          <a:ln w="50800">
            <a:solidFill>
              <a:srgbClr val="FFFF00"/>
            </a:solidFill>
            <a:round/>
            <a:headEnd/>
            <a:tailEnd type="triangle" w="med" len="med"/>
          </a:ln>
        </p:spPr>
        <p:txBody>
          <a:bodyPr/>
          <a:lstStyle/>
          <a:p>
            <a:pPr algn="r" rtl="1" eaLnBrk="1" fontAlgn="auto" hangingPunct="1">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8441" name="عنصر نائب لرقم الشريحة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E3402456-DBCB-40E0-853B-39A4C1F49C3E}" type="slidenum">
              <a:rPr lang="ar-SA" altLang="en-US" sz="1200">
                <a:solidFill>
                  <a:srgbClr val="898989"/>
                </a:solidFill>
              </a:rPr>
              <a:pPr algn="l">
                <a:spcBef>
                  <a:spcPct val="0"/>
                </a:spcBef>
                <a:buFontTx/>
                <a:buNone/>
              </a:pPr>
              <a:t>11</a:t>
            </a:fld>
            <a:endParaRPr lang="ar-SA" altLang="en-US" sz="1200">
              <a:solidFill>
                <a:srgbClr val="898989"/>
              </a:solidFill>
            </a:endParaRPr>
          </a:p>
        </p:txBody>
      </p:sp>
      <p:sp>
        <p:nvSpPr>
          <p:cNvPr id="10" name="عنصر نائب للتذييل 9"/>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851275" y="87313"/>
            <a:ext cx="1511300" cy="461962"/>
          </a:xfrm>
          <a:prstGeom prst="rect">
            <a:avLst/>
          </a:prstGeom>
          <a:noFill/>
          <a:ln w="9525">
            <a:noFill/>
            <a:miter lim="800000"/>
            <a:headEnd/>
            <a:tailEnd/>
          </a:ln>
          <a:effectLst/>
        </p:spPr>
        <p:txBody>
          <a:bodyPr wrap="none" anchor="ctr">
            <a:spAutoFit/>
          </a:bodyPr>
          <a:lstStyle/>
          <a:p>
            <a:pPr algn="ctr" eaLnBrk="1" hangingPunct="1">
              <a:defRPr/>
            </a:pPr>
            <a:r>
              <a:rPr lang="en-US" sz="2400" b="1" u="sng" dirty="0">
                <a:solidFill>
                  <a:schemeClr val="accent2"/>
                </a:solidFill>
                <a:latin typeface="Times New Roman" pitchFamily="18" charset="0"/>
                <a:ea typeface="Calibri" pitchFamily="34" charset="0"/>
                <a:cs typeface="+mj-cs"/>
              </a:rPr>
              <a:t>The Testis</a:t>
            </a:r>
            <a:endParaRPr lang="en-US" sz="2400" b="1" dirty="0">
              <a:solidFill>
                <a:schemeClr val="accent2"/>
              </a:solidFill>
              <a:cs typeface="+mj-cs"/>
            </a:endParaRPr>
          </a:p>
        </p:txBody>
      </p:sp>
      <p:sp>
        <p:nvSpPr>
          <p:cNvPr id="32770" name="Rectangle 2"/>
          <p:cNvSpPr>
            <a:spLocks noChangeArrowheads="1"/>
          </p:cNvSpPr>
          <p:nvPr/>
        </p:nvSpPr>
        <p:spPr bwMode="auto">
          <a:xfrm>
            <a:off x="360363" y="836613"/>
            <a:ext cx="8783637" cy="1200150"/>
          </a:xfrm>
          <a:prstGeom prst="rect">
            <a:avLst/>
          </a:prstGeom>
          <a:noFill/>
          <a:ln w="9525">
            <a:noFill/>
            <a:miter lim="800000"/>
            <a:headEnd/>
            <a:tailEnd/>
          </a:ln>
          <a:effectLst/>
        </p:spPr>
        <p:txBody>
          <a:bodyPr anchor="ctr">
            <a:spAutoFit/>
          </a:bodyPr>
          <a:lstStyle/>
          <a:p>
            <a:pPr algn="justLow" eaLnBrk="1" hangingPunct="1">
              <a:buFontTx/>
              <a:buChar char="•"/>
              <a:defRPr/>
            </a:pPr>
            <a:r>
              <a:rPr lang="en-US" sz="2400" b="1" dirty="0">
                <a:solidFill>
                  <a:schemeClr val="tx2"/>
                </a:solidFill>
                <a:latin typeface="Times New Roman" pitchFamily="18" charset="0"/>
                <a:ea typeface="Calibri" pitchFamily="34" charset="0"/>
                <a:cs typeface="+mj-cs"/>
              </a:rPr>
              <a:t>The male reproductive system is composed of two testis, the genital ducts, the accessory glands and the penis.</a:t>
            </a:r>
            <a:endParaRPr lang="en-US" sz="2400" b="1" dirty="0">
              <a:solidFill>
                <a:schemeClr val="tx2"/>
              </a:solidFill>
              <a:cs typeface="+mj-cs"/>
            </a:endParaRPr>
          </a:p>
          <a:p>
            <a:pPr algn="justLow">
              <a:buFontTx/>
              <a:buChar char="•"/>
              <a:defRPr/>
            </a:pPr>
            <a:r>
              <a:rPr lang="en-US" sz="2400" b="1" dirty="0">
                <a:solidFill>
                  <a:schemeClr val="tx2"/>
                </a:solidFill>
                <a:latin typeface="Times New Roman" pitchFamily="18" charset="0"/>
                <a:ea typeface="Calibri" pitchFamily="34" charset="0"/>
                <a:cs typeface="+mj-cs"/>
              </a:rPr>
              <a:t>The testis are primary sex organs forming the sperm.</a:t>
            </a:r>
            <a:endParaRPr lang="en-US" sz="2400" b="1" dirty="0">
              <a:solidFill>
                <a:schemeClr val="tx2"/>
              </a:solidFill>
              <a:cs typeface="+mj-cs"/>
            </a:endParaRPr>
          </a:p>
        </p:txBody>
      </p:sp>
      <p:sp>
        <p:nvSpPr>
          <p:cNvPr id="32771" name="Rectangle 3"/>
          <p:cNvSpPr>
            <a:spLocks noChangeArrowheads="1"/>
          </p:cNvSpPr>
          <p:nvPr/>
        </p:nvSpPr>
        <p:spPr bwMode="auto">
          <a:xfrm>
            <a:off x="417513" y="2133600"/>
            <a:ext cx="3867150" cy="460375"/>
          </a:xfrm>
          <a:prstGeom prst="rect">
            <a:avLst/>
          </a:prstGeom>
          <a:noFill/>
          <a:ln w="9525">
            <a:noFill/>
            <a:miter lim="800000"/>
            <a:headEnd/>
            <a:tailEnd/>
          </a:ln>
          <a:effectLst/>
        </p:spPr>
        <p:txBody>
          <a:bodyPr wrap="none" anchor="ctr">
            <a:spAutoFit/>
          </a:bodyPr>
          <a:lstStyle/>
          <a:p>
            <a:pPr algn="justLow" eaLnBrk="1" hangingPunct="1">
              <a:defRPr/>
            </a:pPr>
            <a:r>
              <a:rPr lang="en-US" sz="2400" b="1" u="sng" dirty="0">
                <a:solidFill>
                  <a:schemeClr val="accent2"/>
                </a:solidFill>
                <a:latin typeface="Times New Roman" pitchFamily="18" charset="0"/>
                <a:ea typeface="Calibri" pitchFamily="34" charset="0"/>
                <a:cs typeface="+mj-cs"/>
              </a:rPr>
              <a:t>The Structure of The Testis:</a:t>
            </a:r>
            <a:endParaRPr lang="en-US" sz="2400" b="1" dirty="0">
              <a:solidFill>
                <a:schemeClr val="accent2"/>
              </a:solidFill>
              <a:cs typeface="+mj-cs"/>
            </a:endParaRPr>
          </a:p>
        </p:txBody>
      </p:sp>
      <p:sp>
        <p:nvSpPr>
          <p:cNvPr id="32772" name="Rectangle 4"/>
          <p:cNvSpPr>
            <a:spLocks noChangeArrowheads="1"/>
          </p:cNvSpPr>
          <p:nvPr/>
        </p:nvSpPr>
        <p:spPr bwMode="auto">
          <a:xfrm>
            <a:off x="323850" y="2740025"/>
            <a:ext cx="4608513" cy="3784600"/>
          </a:xfrm>
          <a:prstGeom prst="rect">
            <a:avLst/>
          </a:prstGeom>
          <a:noFill/>
          <a:ln w="9525">
            <a:noFill/>
            <a:miter lim="800000"/>
            <a:headEnd/>
            <a:tailEnd/>
          </a:ln>
          <a:effectLst/>
        </p:spPr>
        <p:txBody>
          <a:bodyPr anchor="ctr">
            <a:spAutoFit/>
          </a:bodyPr>
          <a:lstStyle/>
          <a:p>
            <a:pPr eaLnBrk="1" hangingPunct="1">
              <a:buFontTx/>
              <a:buChar char="•"/>
              <a:defRPr/>
            </a:pPr>
            <a:r>
              <a:rPr lang="en-US" sz="2400" b="1" dirty="0">
                <a:solidFill>
                  <a:schemeClr val="tx2"/>
                </a:solidFill>
                <a:latin typeface="Times New Roman" pitchFamily="18" charset="0"/>
                <a:ea typeface="Calibri" pitchFamily="34" charset="0"/>
                <a:cs typeface="+mj-cs"/>
              </a:rPr>
              <a:t>Each testis is surrounded by </a:t>
            </a:r>
            <a:r>
              <a:rPr lang="en-US" sz="2400" b="1" dirty="0" err="1">
                <a:solidFill>
                  <a:schemeClr val="tx2"/>
                </a:solidFill>
                <a:latin typeface="Times New Roman" pitchFamily="18" charset="0"/>
                <a:ea typeface="Calibri" pitchFamily="34" charset="0"/>
                <a:cs typeface="+mj-cs"/>
              </a:rPr>
              <a:t>collagenous</a:t>
            </a:r>
            <a:r>
              <a:rPr lang="en-US" sz="2400" b="1" dirty="0">
                <a:solidFill>
                  <a:schemeClr val="tx2"/>
                </a:solidFill>
                <a:latin typeface="Times New Roman" pitchFamily="18" charset="0"/>
                <a:ea typeface="Calibri" pitchFamily="34" charset="0"/>
                <a:cs typeface="+mj-cs"/>
              </a:rPr>
              <a:t> connective tissue known as tunica </a:t>
            </a:r>
            <a:r>
              <a:rPr lang="en-US" sz="2400" b="1" dirty="0" err="1">
                <a:solidFill>
                  <a:schemeClr val="tx2"/>
                </a:solidFill>
                <a:latin typeface="Times New Roman" pitchFamily="18" charset="0"/>
                <a:ea typeface="Calibri" pitchFamily="34" charset="0"/>
                <a:cs typeface="+mj-cs"/>
              </a:rPr>
              <a:t>albugenia</a:t>
            </a:r>
            <a:r>
              <a:rPr lang="en-US" sz="2400" b="1" dirty="0">
                <a:solidFill>
                  <a:schemeClr val="tx2"/>
                </a:solidFill>
                <a:latin typeface="Times New Roman" pitchFamily="18" charset="0"/>
                <a:ea typeface="Calibri" pitchFamily="34" charset="0"/>
                <a:cs typeface="+mj-cs"/>
              </a:rPr>
              <a:t>.</a:t>
            </a:r>
            <a:endParaRPr lang="en-US" sz="2400" b="1" dirty="0">
              <a:solidFill>
                <a:schemeClr val="tx2"/>
              </a:solidFill>
              <a:cs typeface="+mj-cs"/>
            </a:endParaRPr>
          </a:p>
          <a:p>
            <a:pPr>
              <a:buFontTx/>
              <a:buChar char="•"/>
              <a:defRPr/>
            </a:pPr>
            <a:r>
              <a:rPr lang="en-US" sz="2400" b="1" dirty="0">
                <a:solidFill>
                  <a:schemeClr val="tx2"/>
                </a:solidFill>
                <a:latin typeface="Times New Roman" pitchFamily="18" charset="0"/>
                <a:ea typeface="Calibri" pitchFamily="34" charset="0"/>
                <a:cs typeface="+mj-cs"/>
              </a:rPr>
              <a:t>Each testis is sub-divided by fibrous septa into about 250 compartments called testicular lobule.</a:t>
            </a:r>
          </a:p>
          <a:p>
            <a:pPr>
              <a:defRPr/>
            </a:pPr>
            <a:r>
              <a:rPr lang="en-US" sz="2400" b="1" dirty="0">
                <a:solidFill>
                  <a:schemeClr val="tx2"/>
                </a:solidFill>
                <a:latin typeface="Times New Roman" pitchFamily="18" charset="0"/>
                <a:ea typeface="Calibri" pitchFamily="34" charset="0"/>
                <a:cs typeface="+mj-cs"/>
              </a:rPr>
              <a:t>Each testicular lobule consists of 1-4 tightly coiled </a:t>
            </a:r>
            <a:r>
              <a:rPr lang="en-US" sz="2400" b="1" dirty="0" err="1">
                <a:solidFill>
                  <a:schemeClr val="tx2"/>
                </a:solidFill>
                <a:latin typeface="Times New Roman" pitchFamily="18" charset="0"/>
                <a:ea typeface="Calibri" pitchFamily="34" charset="0"/>
                <a:cs typeface="+mj-cs"/>
              </a:rPr>
              <a:t>seminiferous</a:t>
            </a:r>
            <a:r>
              <a:rPr lang="en-US" sz="2400" b="1" dirty="0">
                <a:solidFill>
                  <a:schemeClr val="tx2"/>
                </a:solidFill>
                <a:latin typeface="Times New Roman" pitchFamily="18" charset="0"/>
                <a:ea typeface="Calibri" pitchFamily="34" charset="0"/>
                <a:cs typeface="+mj-cs"/>
              </a:rPr>
              <a:t> tubules.</a:t>
            </a:r>
            <a:r>
              <a:rPr lang="en-US" sz="2400" b="1" dirty="0">
                <a:solidFill>
                  <a:schemeClr val="tx2"/>
                </a:solidFill>
                <a:cs typeface="+mj-cs"/>
              </a:rPr>
              <a:t> </a:t>
            </a:r>
          </a:p>
        </p:txBody>
      </p:sp>
      <p:pic>
        <p:nvPicPr>
          <p:cNvPr id="20486" name="Picture 4" descr="GetAttachment[1]"/>
          <p:cNvPicPr>
            <a:picLocks noChangeAspect="1" noChangeArrowheads="1"/>
          </p:cNvPicPr>
          <p:nvPr/>
        </p:nvPicPr>
        <p:blipFill>
          <a:blip r:embed="rId3">
            <a:lum contrast="30000"/>
            <a:extLst>
              <a:ext uri="{28A0092B-C50C-407E-A947-70E740481C1C}">
                <a14:useLocalDpi xmlns:a14="http://schemas.microsoft.com/office/drawing/2010/main" val="0"/>
              </a:ext>
            </a:extLst>
          </a:blip>
          <a:srcRect r="9634"/>
          <a:stretch>
            <a:fillRect/>
          </a:stretch>
        </p:blipFill>
        <p:spPr bwMode="auto">
          <a:xfrm>
            <a:off x="4749800" y="2060575"/>
            <a:ext cx="435927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20487" name="عنصر نائب لرقم الشريحة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9BB375F6-66B3-4C6B-87DA-6411CAC28A25}" type="slidenum">
              <a:rPr lang="ar-SA" altLang="en-US" sz="1200">
                <a:solidFill>
                  <a:srgbClr val="898989"/>
                </a:solidFill>
              </a:rPr>
              <a:pPr algn="l">
                <a:spcBef>
                  <a:spcPct val="0"/>
                </a:spcBef>
                <a:buFontTx/>
                <a:buNone/>
              </a:pPr>
              <a:t>12</a:t>
            </a:fld>
            <a:endParaRPr lang="ar-SA" altLang="en-US" sz="1200">
              <a:solidFill>
                <a:srgbClr val="898989"/>
              </a:solidFill>
            </a:endParaRPr>
          </a:p>
        </p:txBody>
      </p:sp>
      <p:sp>
        <p:nvSpPr>
          <p:cNvPr id="8" name="عنصر نائب للتذييل 7"/>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059113" y="149225"/>
            <a:ext cx="3025775" cy="400050"/>
          </a:xfrm>
          <a:prstGeom prst="rect">
            <a:avLst/>
          </a:prstGeom>
          <a:noFill/>
          <a:ln w="9525">
            <a:noFill/>
            <a:miter lim="800000"/>
            <a:headEnd/>
            <a:tailEnd/>
          </a:ln>
          <a:effectLst/>
        </p:spPr>
        <p:txBody>
          <a:bodyPr anchor="ctr">
            <a:spAutoFit/>
          </a:bodyPr>
          <a:lstStyle/>
          <a:p>
            <a:pPr algn="justLow" eaLnBrk="1" hangingPunct="1">
              <a:defRPr/>
            </a:pPr>
            <a:r>
              <a:rPr lang="en-US" sz="2000" b="1" u="sng" dirty="0">
                <a:solidFill>
                  <a:schemeClr val="accent2"/>
                </a:solidFill>
                <a:latin typeface="Times New Roman" pitchFamily="18" charset="0"/>
                <a:ea typeface="Calibri" pitchFamily="34" charset="0"/>
                <a:cs typeface="+mj-cs"/>
              </a:rPr>
              <a:t>The </a:t>
            </a:r>
            <a:r>
              <a:rPr lang="en-US" sz="2000" b="1" u="sng" dirty="0" err="1">
                <a:solidFill>
                  <a:schemeClr val="accent2"/>
                </a:solidFill>
                <a:latin typeface="Times New Roman" pitchFamily="18" charset="0"/>
                <a:ea typeface="Calibri" pitchFamily="34" charset="0"/>
                <a:cs typeface="+mj-cs"/>
              </a:rPr>
              <a:t>seminiferous</a:t>
            </a:r>
            <a:r>
              <a:rPr lang="en-US" sz="2000" b="1" u="sng" dirty="0">
                <a:solidFill>
                  <a:schemeClr val="accent2"/>
                </a:solidFill>
                <a:latin typeface="Times New Roman" pitchFamily="18" charset="0"/>
                <a:ea typeface="Calibri" pitchFamily="34" charset="0"/>
                <a:cs typeface="+mj-cs"/>
              </a:rPr>
              <a:t> tubules:</a:t>
            </a:r>
            <a:endParaRPr lang="en-US" sz="2000" b="1" dirty="0">
              <a:solidFill>
                <a:schemeClr val="accent2"/>
              </a:solidFill>
              <a:cs typeface="+mj-cs"/>
            </a:endParaRPr>
          </a:p>
        </p:txBody>
      </p:sp>
      <p:sp>
        <p:nvSpPr>
          <p:cNvPr id="30722" name="Rectangle 2"/>
          <p:cNvSpPr>
            <a:spLocks noChangeArrowheads="1"/>
          </p:cNvSpPr>
          <p:nvPr/>
        </p:nvSpPr>
        <p:spPr bwMode="auto">
          <a:xfrm>
            <a:off x="88900" y="692150"/>
            <a:ext cx="9163050" cy="708025"/>
          </a:xfrm>
          <a:prstGeom prst="rect">
            <a:avLst/>
          </a:prstGeom>
          <a:noFill/>
          <a:ln w="9525">
            <a:noFill/>
            <a:miter lim="800000"/>
            <a:headEnd/>
            <a:tailEnd/>
          </a:ln>
          <a:effectLst/>
        </p:spPr>
        <p:txBody>
          <a:bodyPr wrap="none" anchor="ctr">
            <a:spAutoFit/>
          </a:bodyPr>
          <a:lstStyle/>
          <a:p>
            <a:pPr eaLnBrk="1" hangingPunct="1">
              <a:defRPr/>
            </a:pPr>
            <a:r>
              <a:rPr lang="en-US" sz="2000" b="1" dirty="0">
                <a:solidFill>
                  <a:schemeClr val="tx2"/>
                </a:solidFill>
                <a:latin typeface="Times New Roman" pitchFamily="18" charset="0"/>
                <a:ea typeface="Calibri" pitchFamily="34" charset="0"/>
                <a:cs typeface="+mj-cs"/>
              </a:rPr>
              <a:t>In cross section, it appears to consist of </a:t>
            </a:r>
            <a:r>
              <a:rPr lang="en-US" sz="2000" b="1" dirty="0" err="1">
                <a:solidFill>
                  <a:schemeClr val="tx2"/>
                </a:solidFill>
                <a:latin typeface="Times New Roman" pitchFamily="18" charset="0"/>
                <a:ea typeface="Calibri" pitchFamily="34" charset="0"/>
                <a:cs typeface="+mj-cs"/>
              </a:rPr>
              <a:t>spermatogenic</a:t>
            </a:r>
            <a:r>
              <a:rPr lang="en-US" sz="2000" b="1" dirty="0">
                <a:solidFill>
                  <a:schemeClr val="tx2"/>
                </a:solidFill>
                <a:latin typeface="Times New Roman" pitchFamily="18" charset="0"/>
                <a:ea typeface="Calibri" pitchFamily="34" charset="0"/>
                <a:cs typeface="+mj-cs"/>
              </a:rPr>
              <a:t> cells arranged in 4-8 layers.</a:t>
            </a:r>
          </a:p>
          <a:p>
            <a:pPr>
              <a:defRPr/>
            </a:pPr>
            <a:r>
              <a:rPr lang="en-US" sz="2000" b="1" dirty="0">
                <a:solidFill>
                  <a:schemeClr val="tx2"/>
                </a:solidFill>
                <a:latin typeface="Times New Roman" pitchFamily="18" charset="0"/>
                <a:ea typeface="Calibri" pitchFamily="34" charset="0"/>
                <a:cs typeface="+mj-cs"/>
              </a:rPr>
              <a:t>These cells consist of the following types:</a:t>
            </a:r>
            <a:r>
              <a:rPr lang="en-US" sz="2000" b="1" dirty="0">
                <a:solidFill>
                  <a:schemeClr val="tx2"/>
                </a:solidFill>
                <a:cs typeface="+mj-cs"/>
              </a:rPr>
              <a:t> </a:t>
            </a:r>
          </a:p>
        </p:txBody>
      </p:sp>
      <p:graphicFrame>
        <p:nvGraphicFramePr>
          <p:cNvPr id="5" name="جدول 4"/>
          <p:cNvGraphicFramePr>
            <a:graphicFrameLocks noGrp="1"/>
          </p:cNvGraphicFramePr>
          <p:nvPr/>
        </p:nvGraphicFramePr>
        <p:xfrm>
          <a:off x="0" y="1557338"/>
          <a:ext cx="9144000" cy="3505200"/>
        </p:xfrm>
        <a:graphic>
          <a:graphicData uri="http://schemas.openxmlformats.org/drawingml/2006/table">
            <a:tbl>
              <a:tblPr/>
              <a:tblGrid>
                <a:gridCol w="1835696"/>
                <a:gridCol w="3214941"/>
                <a:gridCol w="1512806"/>
                <a:gridCol w="2580558"/>
              </a:tblGrid>
              <a:tr h="184801">
                <a:tc>
                  <a:txBody>
                    <a:bodyPr/>
                    <a:lstStyle/>
                    <a:p>
                      <a:pPr algn="ctr" rtl="0">
                        <a:lnSpc>
                          <a:spcPct val="115000"/>
                        </a:lnSpc>
                        <a:spcAft>
                          <a:spcPts val="0"/>
                        </a:spcAft>
                      </a:pPr>
                      <a:r>
                        <a:rPr lang="en-US" sz="2000" b="1" dirty="0" err="1">
                          <a:latin typeface="Times New Roman"/>
                          <a:ea typeface="Calibri"/>
                          <a:cs typeface="+mj-cs"/>
                        </a:rPr>
                        <a:t>Cel</a:t>
                      </a:r>
                      <a:r>
                        <a:rPr lang="en-US" sz="2000" b="1" dirty="0">
                          <a:latin typeface="Times New Roman"/>
                          <a:ea typeface="Calibri"/>
                          <a:cs typeface="+mj-cs"/>
                        </a:rPr>
                        <a:t> type</a:t>
                      </a:r>
                      <a:endParaRPr lang="en-US" sz="2000" b="1" dirty="0">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Description</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Chromosomes no.</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402">
                <a:tc>
                  <a:txBody>
                    <a:bodyPr/>
                    <a:lstStyle/>
                    <a:p>
                      <a:pPr algn="ctr" rtl="0">
                        <a:lnSpc>
                          <a:spcPct val="115000"/>
                        </a:lnSpc>
                        <a:spcAft>
                          <a:spcPts val="0"/>
                        </a:spcAft>
                      </a:pPr>
                      <a:r>
                        <a:rPr lang="en-US" sz="2000" b="1">
                          <a:solidFill>
                            <a:schemeClr val="tx2"/>
                          </a:solidFill>
                          <a:latin typeface="Times New Roman"/>
                          <a:ea typeface="Calibri"/>
                          <a:cs typeface="+mj-cs"/>
                        </a:rPr>
                        <a:t>Type-A spermatogonia</a:t>
                      </a:r>
                      <a:endParaRPr lang="en-US" sz="2000" b="1">
                        <a:solidFill>
                          <a:schemeClr val="tx2"/>
                        </a:solidFill>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mj-cs"/>
                        </a:rPr>
                        <a:t>lightly stained cytoplasm and a large darkly stained nucleus.</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chemeClr val="tx2"/>
                          </a:solidFill>
                          <a:latin typeface="Times New Roman"/>
                          <a:ea typeface="Calibri"/>
                          <a:cs typeface="+mj-cs"/>
                        </a:rPr>
                        <a:t>diploid cells.</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solidFill>
                            <a:schemeClr val="tx2"/>
                          </a:solidFill>
                          <a:latin typeface="Times New Roman"/>
                          <a:ea typeface="Calibri"/>
                          <a:cs typeface="+mj-cs"/>
                        </a:rPr>
                        <a:t>divide </a:t>
                      </a:r>
                      <a:r>
                        <a:rPr lang="en-US" sz="2000" b="1" dirty="0" err="1">
                          <a:solidFill>
                            <a:schemeClr val="tx2"/>
                          </a:solidFill>
                          <a:latin typeface="Times New Roman"/>
                          <a:ea typeface="Calibri"/>
                          <a:cs typeface="+mj-cs"/>
                        </a:rPr>
                        <a:t>mitotically</a:t>
                      </a:r>
                      <a:r>
                        <a:rPr lang="en-US" sz="2000" b="1" dirty="0">
                          <a:solidFill>
                            <a:schemeClr val="tx2"/>
                          </a:solidFill>
                          <a:latin typeface="Times New Roman"/>
                          <a:ea typeface="Calibri"/>
                          <a:cs typeface="+mj-cs"/>
                        </a:rPr>
                        <a:t> and are a continuous source of </a:t>
                      </a:r>
                      <a:r>
                        <a:rPr lang="en-US" sz="2000" b="1" dirty="0" err="1">
                          <a:solidFill>
                            <a:schemeClr val="tx2"/>
                          </a:solidFill>
                          <a:latin typeface="Times New Roman"/>
                          <a:ea typeface="Calibri"/>
                          <a:cs typeface="+mj-cs"/>
                        </a:rPr>
                        <a:t>spermatogonia</a:t>
                      </a:r>
                      <a:endParaRPr lang="en-US" sz="2000" b="1" dirty="0">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402">
                <a:tc>
                  <a:txBody>
                    <a:bodyPr/>
                    <a:lstStyle/>
                    <a:p>
                      <a:pPr algn="ctr" rtl="0">
                        <a:lnSpc>
                          <a:spcPct val="115000"/>
                        </a:lnSpc>
                        <a:spcAft>
                          <a:spcPts val="0"/>
                        </a:spcAft>
                      </a:pPr>
                      <a:r>
                        <a:rPr lang="en-US" sz="2000" b="1">
                          <a:solidFill>
                            <a:schemeClr val="tx2"/>
                          </a:solidFill>
                          <a:latin typeface="Times New Roman"/>
                          <a:ea typeface="Calibri"/>
                          <a:cs typeface="+mj-cs"/>
                        </a:rPr>
                        <a:t>Type-B spermatogonia</a:t>
                      </a:r>
                      <a:endParaRPr lang="en-US" sz="2000" b="1">
                        <a:solidFill>
                          <a:schemeClr val="tx2"/>
                        </a:solidFill>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mj-cs"/>
                        </a:rPr>
                        <a:t>lightly stained cytoplasm and nucleus.</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solidFill>
                            <a:schemeClr val="tx2"/>
                          </a:solidFill>
                          <a:latin typeface="Times New Roman"/>
                          <a:ea typeface="Calibri"/>
                          <a:cs typeface="+mj-cs"/>
                        </a:rPr>
                        <a:t>diploid cells.</a:t>
                      </a:r>
                      <a:endParaRPr lang="en-US" sz="2000" b="1" dirty="0">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solidFill>
                            <a:schemeClr val="tx2"/>
                          </a:solidFill>
                          <a:latin typeface="Times New Roman"/>
                          <a:ea typeface="Calibri"/>
                          <a:cs typeface="+mj-cs"/>
                        </a:rPr>
                        <a:t>They grow large in size and give rise to primary </a:t>
                      </a:r>
                      <a:r>
                        <a:rPr lang="en-US" sz="2000" b="1" dirty="0" err="1">
                          <a:solidFill>
                            <a:schemeClr val="tx2"/>
                          </a:solidFill>
                          <a:latin typeface="Times New Roman"/>
                          <a:ea typeface="Calibri"/>
                          <a:cs typeface="+mj-cs"/>
                        </a:rPr>
                        <a:t>spermatocytes</a:t>
                      </a:r>
                      <a:r>
                        <a:rPr lang="en-US" sz="2000" b="1" dirty="0">
                          <a:solidFill>
                            <a:schemeClr val="tx2"/>
                          </a:solidFill>
                          <a:latin typeface="Times New Roman"/>
                          <a:ea typeface="Calibri"/>
                          <a:cs typeface="+mj-cs"/>
                        </a:rPr>
                        <a:t>.</a:t>
                      </a:r>
                      <a:endParaRPr lang="en-US" sz="2000" b="1" dirty="0">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554" name="عنصر نائب لرقم الشريحة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2DC8D091-ECE2-41F0-A2F8-66B1F4110879}" type="slidenum">
              <a:rPr lang="ar-SA" altLang="en-US" sz="1200">
                <a:solidFill>
                  <a:srgbClr val="898989"/>
                </a:solidFill>
              </a:rPr>
              <a:pPr algn="l">
                <a:spcBef>
                  <a:spcPct val="0"/>
                </a:spcBef>
                <a:buFontTx/>
                <a:buNone/>
              </a:pPr>
              <a:t>13</a:t>
            </a:fld>
            <a:endParaRPr lang="ar-SA" altLang="en-US" sz="1200">
              <a:solidFill>
                <a:srgbClr val="898989"/>
              </a:solidFill>
            </a:endParaRPr>
          </a:p>
        </p:txBody>
      </p:sp>
      <p:sp>
        <p:nvSpPr>
          <p:cNvPr id="7" name="عنصر نائب للتذييل 6"/>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8"/>
          <p:cNvPicPr>
            <a:picLocks noChangeAspect="1" noChangeArrowheads="1"/>
          </p:cNvPicPr>
          <p:nvPr/>
        </p:nvPicPr>
        <p:blipFill>
          <a:blip r:embed="rId3">
            <a:extLst>
              <a:ext uri="{28A0092B-C50C-407E-A947-70E740481C1C}">
                <a14:useLocalDpi xmlns:a14="http://schemas.microsoft.com/office/drawing/2010/main" val="0"/>
              </a:ext>
            </a:extLst>
          </a:blip>
          <a:srcRect l="1645"/>
          <a:stretch>
            <a:fillRect/>
          </a:stretch>
        </p:blipFill>
        <p:spPr bwMode="auto">
          <a:xfrm>
            <a:off x="-36513" y="-26988"/>
            <a:ext cx="9180513"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7B9D6052-BE49-49D4-8407-87FCF003FD00}" type="slidenum">
              <a:rPr lang="ar-SA" altLang="en-US" sz="1200">
                <a:solidFill>
                  <a:srgbClr val="898989"/>
                </a:solidFill>
              </a:rPr>
              <a:pPr algn="l">
                <a:spcBef>
                  <a:spcPct val="0"/>
                </a:spcBef>
                <a:buFontTx/>
                <a:buNone/>
              </a:pPr>
              <a:t>14</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758825"/>
          <a:ext cx="9144000" cy="2454275"/>
        </p:xfrm>
        <a:graphic>
          <a:graphicData uri="http://schemas.openxmlformats.org/drawingml/2006/table">
            <a:tbl>
              <a:tblPr/>
              <a:tblGrid>
                <a:gridCol w="1703028"/>
                <a:gridCol w="3347608"/>
                <a:gridCol w="1512805"/>
                <a:gridCol w="2580558"/>
              </a:tblGrid>
              <a:tr h="2454275">
                <a:tc>
                  <a:txBody>
                    <a:bodyPr/>
                    <a:lstStyle/>
                    <a:p>
                      <a:pPr algn="ctr" rtl="0">
                        <a:lnSpc>
                          <a:spcPct val="115000"/>
                        </a:lnSpc>
                        <a:spcAft>
                          <a:spcPts val="0"/>
                        </a:spcAft>
                      </a:pPr>
                      <a:r>
                        <a:rPr lang="en-US" sz="2000" b="1" dirty="0">
                          <a:solidFill>
                            <a:srgbClr val="FF0000"/>
                          </a:solidFill>
                          <a:latin typeface="Times New Roman"/>
                          <a:ea typeface="Calibri"/>
                          <a:cs typeface="+mj-cs"/>
                        </a:rPr>
                        <a:t>Primary </a:t>
                      </a:r>
                      <a:r>
                        <a:rPr lang="en-US" sz="2000" b="1" dirty="0" err="1">
                          <a:solidFill>
                            <a:srgbClr val="FF0000"/>
                          </a:solidFill>
                          <a:latin typeface="Times New Roman"/>
                          <a:ea typeface="Calibri"/>
                          <a:cs typeface="+mj-cs"/>
                        </a:rPr>
                        <a:t>spermatocytes</a:t>
                      </a:r>
                      <a:endParaRPr lang="en-US" sz="2000" b="1" dirty="0">
                        <a:solidFill>
                          <a:srgbClr val="FF0000"/>
                        </a:solidFill>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dirty="0">
                          <a:solidFill>
                            <a:srgbClr val="FF0000"/>
                          </a:solidFill>
                          <a:latin typeface="Times New Roman"/>
                          <a:ea typeface="Calibri"/>
                          <a:cs typeface="+mj-cs"/>
                        </a:rPr>
                        <a:t>the largest cells in the </a:t>
                      </a:r>
                      <a:r>
                        <a:rPr lang="en-US" sz="2000" b="1" dirty="0" err="1">
                          <a:solidFill>
                            <a:srgbClr val="FF0000"/>
                          </a:solidFill>
                          <a:latin typeface="Times New Roman"/>
                          <a:ea typeface="Calibri"/>
                          <a:cs typeface="+mj-cs"/>
                        </a:rPr>
                        <a:t>seminiferous</a:t>
                      </a:r>
                      <a:r>
                        <a:rPr lang="en-US" sz="2000" b="1" dirty="0">
                          <a:solidFill>
                            <a:srgbClr val="FF0000"/>
                          </a:solidFill>
                          <a:latin typeface="Times New Roman"/>
                          <a:ea typeface="Calibri"/>
                          <a:cs typeface="+mj-cs"/>
                        </a:rPr>
                        <a:t> tubule.</a:t>
                      </a:r>
                      <a:endParaRPr lang="en-US" sz="2000" b="1" dirty="0">
                        <a:solidFill>
                          <a:srgbClr val="FF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FF0000"/>
                          </a:solidFill>
                          <a:latin typeface="Times New Roman"/>
                          <a:ea typeface="Calibri"/>
                          <a:cs typeface="+mj-cs"/>
                        </a:rPr>
                        <a:t>arranged in 2-3 layers.</a:t>
                      </a:r>
                      <a:endParaRPr lang="en-US" sz="2000" b="1" dirty="0">
                        <a:solidFill>
                          <a:srgbClr val="FF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FF0000"/>
                          </a:solidFill>
                          <a:latin typeface="Times New Roman"/>
                          <a:ea typeface="Calibri"/>
                          <a:cs typeface="+mj-cs"/>
                        </a:rPr>
                        <a:t>rounded shape.</a:t>
                      </a:r>
                      <a:endParaRPr lang="en-US" sz="2000" b="1" dirty="0">
                        <a:solidFill>
                          <a:srgbClr val="FF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FF0000"/>
                          </a:solidFill>
                          <a:latin typeface="Times New Roman"/>
                          <a:ea typeface="Calibri"/>
                          <a:cs typeface="+mj-cs"/>
                        </a:rPr>
                        <a:t>extensive cytoplasm.</a:t>
                      </a:r>
                      <a:endParaRPr lang="en-US" sz="2000" b="1" dirty="0">
                        <a:solidFill>
                          <a:srgbClr val="FF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FF0000"/>
                          </a:solidFill>
                          <a:latin typeface="Times New Roman"/>
                          <a:ea typeface="Calibri"/>
                          <a:cs typeface="+mj-cs"/>
                        </a:rPr>
                        <a:t>clear chromatin in the nucleus.</a:t>
                      </a:r>
                      <a:endParaRPr lang="en-US" sz="2000" b="1" dirty="0">
                        <a:solidFill>
                          <a:srgbClr val="FF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solidFill>
                            <a:srgbClr val="FF0000"/>
                          </a:solidFill>
                          <a:latin typeface="Times New Roman"/>
                          <a:ea typeface="Calibri"/>
                          <a:cs typeface="+mj-cs"/>
                        </a:rPr>
                        <a:t>diploid cells.</a:t>
                      </a:r>
                      <a:endParaRPr lang="en-US" sz="2000" b="1" dirty="0">
                        <a:solidFill>
                          <a:srgbClr val="FF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solidFill>
                            <a:srgbClr val="FF0000"/>
                          </a:solidFill>
                          <a:latin typeface="Times New Roman"/>
                          <a:ea typeface="Calibri"/>
                          <a:cs typeface="+mj-cs"/>
                        </a:rPr>
                        <a:t>They undergo the first meiotic division and each produces two small cells known as the secondary </a:t>
                      </a:r>
                      <a:r>
                        <a:rPr lang="en-US" sz="2000" b="1" dirty="0" err="1">
                          <a:solidFill>
                            <a:srgbClr val="FF0000"/>
                          </a:solidFill>
                          <a:latin typeface="Times New Roman"/>
                          <a:ea typeface="Calibri"/>
                          <a:cs typeface="+mj-cs"/>
                        </a:rPr>
                        <a:t>spermatocytes</a:t>
                      </a:r>
                      <a:r>
                        <a:rPr lang="en-US" sz="2000" b="1" dirty="0">
                          <a:solidFill>
                            <a:srgbClr val="FF0000"/>
                          </a:solidFill>
                          <a:latin typeface="Times New Roman"/>
                          <a:ea typeface="Calibri"/>
                          <a:cs typeface="+mj-cs"/>
                        </a:rPr>
                        <a:t>.</a:t>
                      </a:r>
                      <a:endParaRPr lang="en-US" sz="2000" b="1" dirty="0">
                        <a:solidFill>
                          <a:srgbClr val="FF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جدول 2"/>
          <p:cNvGraphicFramePr>
            <a:graphicFrameLocks noGrp="1"/>
          </p:cNvGraphicFramePr>
          <p:nvPr/>
        </p:nvGraphicFramePr>
        <p:xfrm>
          <a:off x="0" y="44450"/>
          <a:ext cx="9144000" cy="701675"/>
        </p:xfrm>
        <a:graphic>
          <a:graphicData uri="http://schemas.openxmlformats.org/drawingml/2006/table">
            <a:tbl>
              <a:tblPr/>
              <a:tblGrid>
                <a:gridCol w="1691680"/>
                <a:gridCol w="3358957"/>
                <a:gridCol w="1512806"/>
                <a:gridCol w="2580558"/>
              </a:tblGrid>
              <a:tr h="701675">
                <a:tc>
                  <a:txBody>
                    <a:bodyPr/>
                    <a:lstStyle/>
                    <a:p>
                      <a:pPr algn="ctr" rtl="0">
                        <a:lnSpc>
                          <a:spcPct val="115000"/>
                        </a:lnSpc>
                        <a:spcAft>
                          <a:spcPts val="0"/>
                        </a:spcAft>
                      </a:pPr>
                      <a:r>
                        <a:rPr lang="en-US" sz="2000" b="1">
                          <a:latin typeface="Times New Roman"/>
                          <a:ea typeface="Calibri"/>
                          <a:cs typeface="Arial"/>
                        </a:rPr>
                        <a:t>Cel type</a:t>
                      </a:r>
                      <a:endParaRPr lang="en-US" sz="200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Description</a:t>
                      </a:r>
                      <a:endParaRPr lang="en-US" sz="200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Chromosomes no.</a:t>
                      </a:r>
                      <a:endParaRPr lang="en-US" sz="200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latin typeface="Times New Roman"/>
                          <a:ea typeface="Calibri"/>
                          <a:cs typeface="Arial"/>
                        </a:rPr>
                        <a:t>Note </a:t>
                      </a:r>
                      <a:endParaRPr lang="en-US" sz="2000" dirty="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50" name="عنصر نائب لرقم الشريحة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18A9287F-30C0-45FA-B02E-B3BD7ACB2CEB}" type="slidenum">
              <a:rPr lang="ar-SA" altLang="en-US" sz="1200">
                <a:solidFill>
                  <a:srgbClr val="898989"/>
                </a:solidFill>
              </a:rPr>
              <a:pPr algn="l">
                <a:spcBef>
                  <a:spcPct val="0"/>
                </a:spcBef>
                <a:buFontTx/>
                <a:buNone/>
              </a:pPr>
              <a:t>15</a:t>
            </a:fld>
            <a:endParaRPr lang="ar-SA" altLang="en-US" sz="1200">
              <a:solidFill>
                <a:srgbClr val="898989"/>
              </a:solidFill>
            </a:endParaRPr>
          </a:p>
        </p:txBody>
      </p:sp>
      <p:sp>
        <p:nvSpPr>
          <p:cNvPr id="5" name="عنصر نائب للتذييل 4"/>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8"/>
          <p:cNvPicPr>
            <a:picLocks noChangeAspect="1" noChangeArrowheads="1"/>
          </p:cNvPicPr>
          <p:nvPr/>
        </p:nvPicPr>
        <p:blipFill>
          <a:blip r:embed="rId3">
            <a:extLst>
              <a:ext uri="{28A0092B-C50C-407E-A947-70E740481C1C}">
                <a14:useLocalDpi xmlns:a14="http://schemas.microsoft.com/office/drawing/2010/main" val="0"/>
              </a:ext>
            </a:extLst>
          </a:blip>
          <a:srcRect l="1645"/>
          <a:stretch>
            <a:fillRect/>
          </a:stretch>
        </p:blipFill>
        <p:spPr bwMode="auto">
          <a:xfrm>
            <a:off x="-36513" y="-26988"/>
            <a:ext cx="9180513"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14483240-8936-483F-8752-39DCBBB7BA4D}" type="slidenum">
              <a:rPr lang="ar-SA" altLang="en-US" sz="1200">
                <a:solidFill>
                  <a:srgbClr val="898989"/>
                </a:solidFill>
              </a:rPr>
              <a:pPr algn="l">
                <a:spcBef>
                  <a:spcPct val="0"/>
                </a:spcBef>
                <a:buFontTx/>
                <a:buNone/>
              </a:pPr>
              <a:t>16</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0"/>
          <a:ext cx="9144000" cy="5608638"/>
        </p:xfrm>
        <a:graphic>
          <a:graphicData uri="http://schemas.openxmlformats.org/drawingml/2006/table">
            <a:tbl>
              <a:tblPr/>
              <a:tblGrid>
                <a:gridCol w="1402955"/>
                <a:gridCol w="3647682"/>
                <a:gridCol w="1681603"/>
                <a:gridCol w="2411761"/>
              </a:tblGrid>
              <a:tr h="701080">
                <a:tc>
                  <a:txBody>
                    <a:bodyPr/>
                    <a:lstStyle/>
                    <a:p>
                      <a:pPr algn="ctr" rtl="0">
                        <a:lnSpc>
                          <a:spcPct val="115000"/>
                        </a:lnSpc>
                        <a:spcAft>
                          <a:spcPts val="0"/>
                        </a:spcAft>
                      </a:pPr>
                      <a:r>
                        <a:rPr lang="en-US" sz="2000" b="1" dirty="0" err="1">
                          <a:latin typeface="Times New Roman"/>
                          <a:ea typeface="Calibri"/>
                          <a:cs typeface="+mj-cs"/>
                        </a:rPr>
                        <a:t>Cel</a:t>
                      </a:r>
                      <a:r>
                        <a:rPr lang="en-US" sz="2000" b="1" dirty="0">
                          <a:latin typeface="Times New Roman"/>
                          <a:ea typeface="Calibri"/>
                          <a:cs typeface="+mj-cs"/>
                        </a:rPr>
                        <a:t> type</a:t>
                      </a:r>
                      <a:endParaRPr lang="en-US" sz="2000" b="1" dirty="0">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Description</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Chromosomes no.</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Note </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2160">
                <a:tc>
                  <a:txBody>
                    <a:bodyPr/>
                    <a:lstStyle/>
                    <a:p>
                      <a:pPr algn="ctr" rtl="0">
                        <a:lnSpc>
                          <a:spcPct val="115000"/>
                        </a:lnSpc>
                        <a:spcAft>
                          <a:spcPts val="0"/>
                        </a:spcAft>
                      </a:pPr>
                      <a:r>
                        <a:rPr lang="en-US" sz="2000" b="1">
                          <a:solidFill>
                            <a:srgbClr val="00B050"/>
                          </a:solidFill>
                          <a:latin typeface="Times New Roman"/>
                          <a:ea typeface="Calibri"/>
                          <a:cs typeface="+mj-cs"/>
                        </a:rPr>
                        <a:t>Secondary spermatocytes</a:t>
                      </a:r>
                      <a:endParaRPr lang="en-US" sz="2000" b="1">
                        <a:solidFill>
                          <a:srgbClr val="00B050"/>
                        </a:solidFill>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rgbClr val="00B050"/>
                          </a:solidFill>
                          <a:latin typeface="Times New Roman"/>
                          <a:ea typeface="Calibri"/>
                          <a:cs typeface="+mj-cs"/>
                        </a:rPr>
                        <a:t>small rounded cells.</a:t>
                      </a:r>
                      <a:endParaRPr lang="en-US" sz="2000" b="1">
                        <a:solidFill>
                          <a:srgbClr val="00B05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rgbClr val="00B050"/>
                          </a:solidFill>
                          <a:latin typeface="Times New Roman"/>
                          <a:ea typeface="Calibri"/>
                          <a:cs typeface="+mj-cs"/>
                        </a:rPr>
                        <a:t>haploid cells</a:t>
                      </a:r>
                      <a:endParaRPr lang="en-US" sz="2000" b="1">
                        <a:solidFill>
                          <a:srgbClr val="00B05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solidFill>
                            <a:srgbClr val="00B050"/>
                          </a:solidFill>
                          <a:latin typeface="Times New Roman"/>
                          <a:ea typeface="Calibri"/>
                          <a:cs typeface="+mj-cs"/>
                        </a:rPr>
                        <a:t>undergo the second meiotic division and give rise to </a:t>
                      </a:r>
                      <a:r>
                        <a:rPr lang="en-US" sz="2000" b="1" dirty="0" err="1">
                          <a:solidFill>
                            <a:srgbClr val="00B050"/>
                          </a:solidFill>
                          <a:latin typeface="Times New Roman"/>
                          <a:ea typeface="Calibri"/>
                          <a:cs typeface="+mj-cs"/>
                        </a:rPr>
                        <a:t>spermatids</a:t>
                      </a:r>
                      <a:r>
                        <a:rPr lang="en-US" sz="2000" b="1" dirty="0">
                          <a:solidFill>
                            <a:srgbClr val="00B050"/>
                          </a:solidFill>
                          <a:latin typeface="Times New Roman"/>
                          <a:ea typeface="Calibri"/>
                          <a:cs typeface="+mj-cs"/>
                        </a:rPr>
                        <a:t>.</a:t>
                      </a:r>
                      <a:endParaRPr lang="en-US" sz="2000" b="1" dirty="0">
                        <a:solidFill>
                          <a:srgbClr val="00B05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398">
                <a:tc>
                  <a:txBody>
                    <a:bodyPr/>
                    <a:lstStyle/>
                    <a:p>
                      <a:pPr algn="ctr" rtl="0">
                        <a:lnSpc>
                          <a:spcPct val="115000"/>
                        </a:lnSpc>
                        <a:spcAft>
                          <a:spcPts val="0"/>
                        </a:spcAft>
                      </a:pPr>
                      <a:r>
                        <a:rPr lang="en-US" sz="2000" b="1" dirty="0" err="1" smtClean="0">
                          <a:solidFill>
                            <a:srgbClr val="C00000"/>
                          </a:solidFill>
                          <a:latin typeface="Times New Roman"/>
                          <a:ea typeface="Calibri"/>
                          <a:cs typeface="+mj-cs"/>
                        </a:rPr>
                        <a:t>Spermatids</a:t>
                      </a:r>
                      <a:endParaRPr lang="en-US" sz="2000" b="1" dirty="0">
                        <a:solidFill>
                          <a:srgbClr val="C00000"/>
                        </a:solidFill>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dirty="0">
                          <a:solidFill>
                            <a:srgbClr val="C00000"/>
                          </a:solidFill>
                          <a:latin typeface="Times New Roman"/>
                          <a:ea typeface="Calibri"/>
                          <a:cs typeface="+mj-cs"/>
                        </a:rPr>
                        <a:t>small cells.</a:t>
                      </a:r>
                      <a:endParaRPr lang="en-US" sz="2000" b="1" dirty="0">
                        <a:solidFill>
                          <a:srgbClr val="C0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C00000"/>
                          </a:solidFill>
                          <a:latin typeface="Times New Roman"/>
                          <a:ea typeface="Calibri"/>
                          <a:cs typeface="+mj-cs"/>
                        </a:rPr>
                        <a:t>condensed chromatin.</a:t>
                      </a:r>
                      <a:endParaRPr lang="en-US" sz="2000" b="1" dirty="0">
                        <a:solidFill>
                          <a:srgbClr val="C0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rgbClr val="C00000"/>
                          </a:solidFill>
                          <a:latin typeface="Times New Roman"/>
                          <a:ea typeface="Calibri"/>
                          <a:cs typeface="+mj-cs"/>
                        </a:rPr>
                        <a:t>haploid cells</a:t>
                      </a:r>
                      <a:endParaRPr lang="en-US" sz="2000" b="1">
                        <a:solidFill>
                          <a:srgbClr val="C0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dirty="0">
                          <a:solidFill>
                            <a:srgbClr val="C00000"/>
                          </a:solidFill>
                          <a:latin typeface="Times New Roman"/>
                          <a:ea typeface="Calibri"/>
                          <a:cs typeface="+mj-cs"/>
                        </a:rPr>
                        <a:t>the nearest to the tubule lumen.</a:t>
                      </a:r>
                      <a:endParaRPr lang="en-US" sz="2000" b="1" dirty="0">
                        <a:solidFill>
                          <a:srgbClr val="C0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C00000"/>
                          </a:solidFill>
                          <a:latin typeface="Times New Roman"/>
                          <a:ea typeface="Calibri"/>
                          <a:cs typeface="+mj-cs"/>
                        </a:rPr>
                        <a:t>They undergo a process of differentiation known as </a:t>
                      </a:r>
                      <a:r>
                        <a:rPr lang="en-US" sz="2000" b="1" dirty="0" err="1">
                          <a:solidFill>
                            <a:srgbClr val="C00000"/>
                          </a:solidFill>
                          <a:latin typeface="Times New Roman"/>
                          <a:ea typeface="Calibri"/>
                          <a:cs typeface="+mj-cs"/>
                        </a:rPr>
                        <a:t>spermeiogenesis</a:t>
                      </a:r>
                      <a:r>
                        <a:rPr lang="en-US" sz="2000" b="1" dirty="0">
                          <a:solidFill>
                            <a:srgbClr val="C00000"/>
                          </a:solidFill>
                          <a:latin typeface="Times New Roman"/>
                          <a:ea typeface="Calibri"/>
                          <a:cs typeface="+mj-cs"/>
                        </a:rPr>
                        <a:t> and give rise to mature spermatozoa.</a:t>
                      </a:r>
                      <a:endParaRPr lang="en-US" sz="2000" b="1" dirty="0">
                        <a:solidFill>
                          <a:srgbClr val="C0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44"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F3544F59-8A93-479C-8791-7C7C3702C2C7}" type="slidenum">
              <a:rPr lang="ar-SA" altLang="en-US" sz="1200">
                <a:solidFill>
                  <a:srgbClr val="898989"/>
                </a:solidFill>
              </a:rPr>
              <a:pPr algn="l">
                <a:spcBef>
                  <a:spcPct val="0"/>
                </a:spcBef>
                <a:buFontTx/>
                <a:buNone/>
              </a:pPr>
              <a:t>17</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p:cNvPicPr>
            <a:picLocks noChangeAspect="1" noChangeArrowheads="1"/>
          </p:cNvPicPr>
          <p:nvPr/>
        </p:nvPicPr>
        <p:blipFill>
          <a:blip r:embed="rId3">
            <a:extLst>
              <a:ext uri="{28A0092B-C50C-407E-A947-70E740481C1C}">
                <a14:useLocalDpi xmlns:a14="http://schemas.microsoft.com/office/drawing/2010/main" val="0"/>
              </a:ext>
            </a:extLst>
          </a:blip>
          <a:srcRect l="1563"/>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D0880048-D54B-4C56-8005-B979142AB363}" type="slidenum">
              <a:rPr lang="ar-SA" altLang="en-US" sz="1200">
                <a:solidFill>
                  <a:srgbClr val="898989"/>
                </a:solidFill>
              </a:rPr>
              <a:pPr algn="l">
                <a:spcBef>
                  <a:spcPct val="0"/>
                </a:spcBef>
                <a:buFontTx/>
                <a:buNone/>
              </a:pPr>
              <a:t>18</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8"/>
          <p:cNvPicPr>
            <a:picLocks noChangeAspect="1" noChangeArrowheads="1"/>
          </p:cNvPicPr>
          <p:nvPr/>
        </p:nvPicPr>
        <p:blipFill>
          <a:blip r:embed="rId3">
            <a:extLst>
              <a:ext uri="{28A0092B-C50C-407E-A947-70E740481C1C}">
                <a14:useLocalDpi xmlns:a14="http://schemas.microsoft.com/office/drawing/2010/main" val="0"/>
              </a:ext>
            </a:extLst>
          </a:blip>
          <a:srcRect l="1645"/>
          <a:stretch>
            <a:fillRect/>
          </a:stretch>
        </p:blipFill>
        <p:spPr bwMode="auto">
          <a:xfrm>
            <a:off x="-36513" y="-26988"/>
            <a:ext cx="9180513"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A1066D37-2A43-4AA5-A899-AB06172BABCE}" type="slidenum">
              <a:rPr lang="ar-SA" altLang="en-US" sz="1200">
                <a:solidFill>
                  <a:srgbClr val="898989"/>
                </a:solidFill>
              </a:rPr>
              <a:pPr algn="l">
                <a:spcBef>
                  <a:spcPct val="0"/>
                </a:spcBef>
                <a:buFontTx/>
                <a:buNone/>
              </a:pPr>
              <a:t>19</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7"/>
          <p:cNvSpPr>
            <a:spLocks noGrp="1"/>
          </p:cNvSpPr>
          <p:nvPr>
            <p:ph type="title"/>
          </p:nvPr>
        </p:nvSpPr>
        <p:spPr>
          <a:xfrm>
            <a:off x="428625" y="142875"/>
            <a:ext cx="8229600" cy="1143000"/>
          </a:xfrm>
        </p:spPr>
        <p:txBody>
          <a:bodyPr/>
          <a:lstStyle/>
          <a:p>
            <a:r>
              <a:rPr lang="en-US" altLang="en-US" smtClean="0">
                <a:solidFill>
                  <a:srgbClr val="FF0000"/>
                </a:solidFill>
                <a:cs typeface="Times New Roman" panose="02020603050405020304" pitchFamily="18" charset="0"/>
              </a:rPr>
              <a:t>The liver</a:t>
            </a:r>
            <a:endParaRPr lang="ar-SA" altLang="en-US" smtClean="0">
              <a:solidFill>
                <a:srgbClr val="FF0000"/>
              </a:solidFill>
            </a:endParaRPr>
          </a:p>
        </p:txBody>
      </p:sp>
      <p:sp>
        <p:nvSpPr>
          <p:cNvPr id="5123" name="Content Placeholder 4"/>
          <p:cNvSpPr>
            <a:spLocks noGrp="1"/>
          </p:cNvSpPr>
          <p:nvPr>
            <p:ph sz="half" idx="1"/>
          </p:nvPr>
        </p:nvSpPr>
        <p:spPr>
          <a:xfrm>
            <a:off x="571500" y="928688"/>
            <a:ext cx="4214813" cy="5929312"/>
          </a:xfrm>
        </p:spPr>
        <p:txBody>
          <a:bodyPr/>
          <a:lstStyle/>
          <a:p>
            <a:pPr algn="justLow" rtl="0" eaLnBrk="1" hangingPunct="1">
              <a:buFontTx/>
              <a:buChar char="•"/>
            </a:pPr>
            <a:r>
              <a:rPr lang="en-US" altLang="en-US" sz="2000" b="1" smtClean="0">
                <a:solidFill>
                  <a:schemeClr val="tx2"/>
                </a:solidFill>
                <a:latin typeface="Times New Roman" panose="02020603050405020304" pitchFamily="18" charset="0"/>
                <a:cs typeface="Calibri" panose="020F0502020204030204" pitchFamily="34" charset="0"/>
              </a:rPr>
              <a:t>The liver is the largest gland associated with the alimentary tract.</a:t>
            </a:r>
          </a:p>
          <a:p>
            <a:pPr algn="justLow" rtl="0" eaLnBrk="1" hangingPunct="1">
              <a:buFontTx/>
              <a:buChar char="•"/>
            </a:pPr>
            <a:r>
              <a:rPr lang="en-US" altLang="en-US" sz="2000" b="1" smtClean="0">
                <a:solidFill>
                  <a:schemeClr val="tx2"/>
                </a:solidFill>
                <a:latin typeface="Times New Roman" panose="02020603050405020304" pitchFamily="18" charset="0"/>
                <a:cs typeface="Calibri" panose="020F0502020204030204" pitchFamily="34" charset="0"/>
              </a:rPr>
              <a:t>In the liver, transformation of the metabolites and detoxification of toxic substances take place.</a:t>
            </a:r>
            <a:endParaRPr lang="en-US" altLang="en-US" sz="2000" b="1" smtClean="0">
              <a:solidFill>
                <a:schemeClr val="tx2"/>
              </a:solidFill>
              <a:cs typeface="Arial" panose="020B0604020202020204" pitchFamily="34" charset="0"/>
            </a:endParaRPr>
          </a:p>
          <a:p>
            <a:pPr algn="justLow" rtl="0" eaLnBrk="1" hangingPunct="1">
              <a:buFontTx/>
              <a:buChar char="•"/>
            </a:pPr>
            <a:endParaRPr lang="en-US" altLang="en-US" sz="2000" b="1" smtClean="0">
              <a:solidFill>
                <a:schemeClr val="tx2"/>
              </a:solidFill>
              <a:cs typeface="Arial" panose="020B0604020202020204" pitchFamily="34" charset="0"/>
            </a:endParaRPr>
          </a:p>
          <a:p>
            <a:pPr algn="justLow" rtl="0">
              <a:buFontTx/>
              <a:buChar char="•"/>
            </a:pPr>
            <a:r>
              <a:rPr lang="en-US" altLang="en-US" sz="2000" b="1" smtClean="0">
                <a:solidFill>
                  <a:schemeClr val="tx2"/>
                </a:solidFill>
                <a:latin typeface="Times New Roman" panose="02020603050405020304" pitchFamily="18" charset="0"/>
                <a:cs typeface="Calibri" panose="020F0502020204030204" pitchFamily="34" charset="0"/>
              </a:rPr>
              <a:t>It is situated in the abdominal cavity beneath the diaphragm.</a:t>
            </a:r>
            <a:endParaRPr lang="en-US" altLang="en-US" sz="2000" b="1" smtClean="0">
              <a:solidFill>
                <a:schemeClr val="tx2"/>
              </a:solidFill>
              <a:cs typeface="Arial" panose="020B0604020202020204" pitchFamily="34" charset="0"/>
            </a:endParaRPr>
          </a:p>
          <a:p>
            <a:pPr algn="justLow" rtl="0">
              <a:buFontTx/>
              <a:buChar char="•"/>
            </a:pPr>
            <a:r>
              <a:rPr lang="en-US" altLang="en-US" sz="2000" b="1" smtClean="0">
                <a:solidFill>
                  <a:schemeClr val="tx2"/>
                </a:solidFill>
                <a:latin typeface="Times New Roman" panose="02020603050405020304" pitchFamily="18" charset="0"/>
                <a:cs typeface="Calibri" panose="020F0502020204030204" pitchFamily="34" charset="0"/>
              </a:rPr>
              <a:t>It receives blood from 2 sources:</a:t>
            </a:r>
            <a:endParaRPr lang="en-US" altLang="en-US" sz="2000" b="1" smtClean="0">
              <a:solidFill>
                <a:schemeClr val="tx2"/>
              </a:solidFill>
              <a:cs typeface="Arial" panose="020B0604020202020204" pitchFamily="34" charset="0"/>
            </a:endParaRPr>
          </a:p>
          <a:p>
            <a:pPr algn="justLow" rtl="0">
              <a:buFontTx/>
              <a:buChar char="•"/>
            </a:pPr>
            <a:r>
              <a:rPr lang="en-US" altLang="en-US" sz="2000" b="1" smtClean="0">
                <a:solidFill>
                  <a:schemeClr val="tx2"/>
                </a:solidFill>
                <a:latin typeface="Times New Roman" panose="02020603050405020304" pitchFamily="18" charset="0"/>
                <a:cs typeface="Calibri" panose="020F0502020204030204" pitchFamily="34" charset="0"/>
              </a:rPr>
              <a:t>The portal vein that carries oxygen-poor, nutrient-rich blood from the abdominal viscera.</a:t>
            </a:r>
            <a:endParaRPr lang="en-US" altLang="en-US" sz="2000" b="1" smtClean="0">
              <a:solidFill>
                <a:schemeClr val="tx2"/>
              </a:solidFill>
              <a:cs typeface="Arial" panose="020B0604020202020204" pitchFamily="34" charset="0"/>
            </a:endParaRPr>
          </a:p>
          <a:p>
            <a:pPr algn="justLow" rtl="0">
              <a:buFontTx/>
              <a:buChar char="•"/>
            </a:pPr>
            <a:r>
              <a:rPr lang="en-US" altLang="en-US" sz="2000" b="1" smtClean="0">
                <a:solidFill>
                  <a:schemeClr val="tx2"/>
                </a:solidFill>
                <a:latin typeface="Times New Roman" panose="02020603050405020304" pitchFamily="18" charset="0"/>
                <a:cs typeface="Calibri" panose="020F0502020204030204" pitchFamily="34" charset="0"/>
              </a:rPr>
              <a:t>The hepatic artery that supplies oxygen- rich blood.</a:t>
            </a:r>
            <a:endParaRPr lang="ar-SA" altLang="en-US" sz="2000" smtClean="0"/>
          </a:p>
        </p:txBody>
      </p:sp>
      <p:pic>
        <p:nvPicPr>
          <p:cNvPr id="5124" name="Picture 7" descr="F:\الكبد 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37125" y="1571625"/>
            <a:ext cx="3778250" cy="4364038"/>
          </a:xfrm>
          <a:noFill/>
        </p:spPr>
      </p:pic>
      <p:sp>
        <p:nvSpPr>
          <p:cNvPr id="2" name="Footer Placeholder 1"/>
          <p:cNvSpPr>
            <a:spLocks noGrp="1"/>
          </p:cNvSpPr>
          <p:nvPr>
            <p:ph type="ftr" sz="quarter" idx="11"/>
          </p:nvPr>
        </p:nvSpPr>
        <p:spPr/>
        <p:txBody>
          <a:bodyPr/>
          <a:lstStyle/>
          <a:p>
            <a:pPr>
              <a:defRPr/>
            </a:pPr>
            <a:r>
              <a:rPr lang="en-US" dirty="0" smtClean="0"/>
              <a:t>Prepared by : </a:t>
            </a:r>
            <a:r>
              <a:rPr lang="en-US" dirty="0" err="1" smtClean="0"/>
              <a:t>Amal</a:t>
            </a:r>
            <a:r>
              <a:rPr lang="en-US" dirty="0" smtClean="0"/>
              <a:t> </a:t>
            </a:r>
            <a:r>
              <a:rPr lang="en-US" dirty="0" err="1" smtClean="0"/>
              <a:t>Awad</a:t>
            </a:r>
            <a:r>
              <a:rPr lang="en-US" dirty="0" smtClean="0"/>
              <a:t> Al-</a:t>
            </a:r>
            <a:r>
              <a:rPr lang="en-US" dirty="0" err="1" smtClean="0"/>
              <a:t>Harbi</a:t>
            </a:r>
            <a:endParaRPr lang="ar-SA" dirty="0"/>
          </a:p>
        </p:txBody>
      </p:sp>
      <p:sp>
        <p:nvSpPr>
          <p:cNvPr id="512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FBC18FE5-314C-4463-BBEF-8FB070C1D6DC}" type="slidenum">
              <a:rPr lang="ar-SA" altLang="en-US" sz="1200">
                <a:solidFill>
                  <a:srgbClr val="898989"/>
                </a:solidFill>
              </a:rPr>
              <a:pPr algn="l">
                <a:spcBef>
                  <a:spcPct val="0"/>
                </a:spcBef>
                <a:buFontTx/>
                <a:buNone/>
              </a:pPr>
              <a:t>2</a:t>
            </a:fld>
            <a:endParaRPr lang="ar-SA" altLang="en-US"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60325" y="42863"/>
          <a:ext cx="9083675" cy="1752600"/>
        </p:xfrm>
        <a:graphic>
          <a:graphicData uri="http://schemas.openxmlformats.org/drawingml/2006/table">
            <a:tbl>
              <a:tblPr/>
              <a:tblGrid>
                <a:gridCol w="1487463"/>
                <a:gridCol w="3529853"/>
                <a:gridCol w="1654638"/>
                <a:gridCol w="2411721"/>
              </a:tblGrid>
              <a:tr h="184801">
                <a:tc>
                  <a:txBody>
                    <a:bodyPr/>
                    <a:lstStyle/>
                    <a:p>
                      <a:pPr algn="ctr" rtl="0">
                        <a:lnSpc>
                          <a:spcPct val="115000"/>
                        </a:lnSpc>
                        <a:spcAft>
                          <a:spcPts val="0"/>
                        </a:spcAft>
                      </a:pPr>
                      <a:r>
                        <a:rPr lang="en-US" sz="2000" b="1" dirty="0" err="1">
                          <a:latin typeface="Times New Roman"/>
                          <a:ea typeface="Calibri"/>
                          <a:cs typeface="Arial"/>
                        </a:rPr>
                        <a:t>Cel</a:t>
                      </a:r>
                      <a:r>
                        <a:rPr lang="en-US" sz="2000" b="1" dirty="0">
                          <a:latin typeface="Times New Roman"/>
                          <a:ea typeface="Calibri"/>
                          <a:cs typeface="Arial"/>
                        </a:rPr>
                        <a:t> type</a:t>
                      </a:r>
                      <a:endParaRPr lang="en-US" sz="2000" b="1" dirty="0">
                        <a:latin typeface="Calibri"/>
                        <a:ea typeface="Calibri"/>
                        <a:cs typeface="Arial"/>
                      </a:endParaRPr>
                    </a:p>
                  </a:txBody>
                  <a:tcPr marL="45195" marR="45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Description</a:t>
                      </a:r>
                      <a:endParaRPr lang="en-US" sz="2000" b="1">
                        <a:latin typeface="Calibri"/>
                        <a:ea typeface="Calibri"/>
                        <a:cs typeface="Arial"/>
                      </a:endParaRPr>
                    </a:p>
                  </a:txBody>
                  <a:tcPr marL="45195" marR="45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Chromosomes no.</a:t>
                      </a:r>
                      <a:endParaRPr lang="en-US" sz="2000" b="1">
                        <a:latin typeface="Calibri"/>
                        <a:ea typeface="Calibri"/>
                        <a:cs typeface="Arial"/>
                      </a:endParaRPr>
                    </a:p>
                  </a:txBody>
                  <a:tcPr marL="45195" marR="45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Note </a:t>
                      </a:r>
                      <a:endParaRPr lang="en-US" sz="2000" b="1">
                        <a:latin typeface="Calibri"/>
                        <a:ea typeface="Calibri"/>
                        <a:cs typeface="Arial"/>
                      </a:endParaRPr>
                    </a:p>
                  </a:txBody>
                  <a:tcPr marL="45195" marR="45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602">
                <a:tc>
                  <a:txBody>
                    <a:bodyPr/>
                    <a:lstStyle/>
                    <a:p>
                      <a:pPr algn="ctr" rtl="0">
                        <a:lnSpc>
                          <a:spcPct val="115000"/>
                        </a:lnSpc>
                        <a:spcAft>
                          <a:spcPts val="0"/>
                        </a:spcAft>
                      </a:pPr>
                      <a:r>
                        <a:rPr lang="en-US" sz="2000" b="1">
                          <a:solidFill>
                            <a:schemeClr val="tx1"/>
                          </a:solidFill>
                          <a:latin typeface="Times New Roman"/>
                          <a:ea typeface="Calibri"/>
                          <a:cs typeface="Arial"/>
                        </a:rPr>
                        <a:t>Mature spermatozoa</a:t>
                      </a:r>
                      <a:endParaRPr lang="en-US" sz="2000" b="1">
                        <a:solidFill>
                          <a:schemeClr val="tx1"/>
                        </a:solidFill>
                        <a:latin typeface="Calibri"/>
                        <a:ea typeface="Calibri"/>
                        <a:cs typeface="Arial"/>
                      </a:endParaRPr>
                    </a:p>
                  </a:txBody>
                  <a:tcPr marL="45195" marR="45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chemeClr val="tx1"/>
                          </a:solidFill>
                          <a:latin typeface="Times New Roman"/>
                          <a:ea typeface="Calibri"/>
                          <a:cs typeface="Arial"/>
                        </a:rPr>
                        <a:t>They have head and tail.</a:t>
                      </a:r>
                      <a:endParaRPr lang="en-US" sz="2000" b="1">
                        <a:solidFill>
                          <a:schemeClr val="tx1"/>
                        </a:solidFill>
                        <a:latin typeface="Calibri"/>
                        <a:ea typeface="Calibri"/>
                        <a:cs typeface="Arial"/>
                      </a:endParaRPr>
                    </a:p>
                  </a:txBody>
                  <a:tcPr marL="45195" marR="4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chemeClr val="tx1"/>
                          </a:solidFill>
                          <a:latin typeface="Times New Roman"/>
                          <a:ea typeface="Calibri"/>
                          <a:cs typeface="Arial"/>
                        </a:rPr>
                        <a:t>haploid cells</a:t>
                      </a:r>
                      <a:endParaRPr lang="en-US" sz="2000" b="1">
                        <a:solidFill>
                          <a:schemeClr val="tx1"/>
                        </a:solidFill>
                        <a:latin typeface="Calibri"/>
                        <a:ea typeface="Calibri"/>
                        <a:cs typeface="Arial"/>
                      </a:endParaRPr>
                    </a:p>
                  </a:txBody>
                  <a:tcPr marL="45195" marR="4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solidFill>
                            <a:schemeClr val="tx1"/>
                          </a:solidFill>
                          <a:latin typeface="Times New Roman"/>
                          <a:ea typeface="Calibri"/>
                          <a:cs typeface="Arial"/>
                        </a:rPr>
                        <a:t>found in the lumen of the </a:t>
                      </a:r>
                      <a:r>
                        <a:rPr lang="en-US" sz="2000" b="1" dirty="0" err="1">
                          <a:solidFill>
                            <a:schemeClr val="tx1"/>
                          </a:solidFill>
                          <a:latin typeface="Times New Roman"/>
                          <a:ea typeface="Calibri"/>
                          <a:cs typeface="Arial"/>
                        </a:rPr>
                        <a:t>seminiferous</a:t>
                      </a:r>
                      <a:r>
                        <a:rPr lang="en-US" sz="2000" b="1" dirty="0">
                          <a:solidFill>
                            <a:schemeClr val="tx1"/>
                          </a:solidFill>
                          <a:latin typeface="Times New Roman"/>
                          <a:ea typeface="Calibri"/>
                          <a:cs typeface="Arial"/>
                        </a:rPr>
                        <a:t> tubule.</a:t>
                      </a:r>
                      <a:endParaRPr lang="en-US" sz="2000" b="1" dirty="0">
                        <a:solidFill>
                          <a:schemeClr val="tx1"/>
                        </a:solidFill>
                        <a:latin typeface="Calibri"/>
                        <a:ea typeface="Calibri"/>
                        <a:cs typeface="Arial"/>
                      </a:endParaRPr>
                    </a:p>
                  </a:txBody>
                  <a:tcPr marL="45195" marR="45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88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28ADDD4B-BE79-4BE9-9DA6-69D84F691D25}" type="slidenum">
              <a:rPr lang="ar-SA" altLang="en-US" sz="1200">
                <a:solidFill>
                  <a:srgbClr val="898989"/>
                </a:solidFill>
              </a:rPr>
              <a:pPr algn="l">
                <a:spcBef>
                  <a:spcPct val="0"/>
                </a:spcBef>
                <a:buFontTx/>
                <a:buNone/>
              </a:pPr>
              <a:t>20</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9"/>
          <p:cNvPicPr>
            <a:picLocks noChangeAspect="1" noChangeArrowheads="1"/>
          </p:cNvPicPr>
          <p:nvPr/>
        </p:nvPicPr>
        <p:blipFill>
          <a:blip r:embed="rId3">
            <a:extLst>
              <a:ext uri="{28A0092B-C50C-407E-A947-70E740481C1C}">
                <a14:useLocalDpi xmlns:a14="http://schemas.microsoft.com/office/drawing/2010/main" val="0"/>
              </a:ext>
            </a:extLst>
          </a:blip>
          <a:srcRect l="1563"/>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C8251870-34DE-40CA-8D6C-A02954A6362C}" type="slidenum">
              <a:rPr lang="ar-SA" altLang="en-US" sz="1200">
                <a:solidFill>
                  <a:srgbClr val="898989"/>
                </a:solidFill>
              </a:rPr>
              <a:pPr algn="l">
                <a:spcBef>
                  <a:spcPct val="0"/>
                </a:spcBef>
                <a:buFontTx/>
                <a:buNone/>
              </a:pPr>
              <a:t>21</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0"/>
          <a:ext cx="9144000" cy="6659563"/>
        </p:xfrm>
        <a:graphic>
          <a:graphicData uri="http://schemas.openxmlformats.org/drawingml/2006/table">
            <a:tbl>
              <a:tblPr/>
              <a:tblGrid>
                <a:gridCol w="1402954"/>
                <a:gridCol w="3049826"/>
                <a:gridCol w="1703395"/>
                <a:gridCol w="2987825"/>
              </a:tblGrid>
              <a:tr h="701007">
                <a:tc>
                  <a:txBody>
                    <a:bodyPr/>
                    <a:lstStyle/>
                    <a:p>
                      <a:pPr algn="ctr" rtl="0">
                        <a:lnSpc>
                          <a:spcPct val="115000"/>
                        </a:lnSpc>
                        <a:spcAft>
                          <a:spcPts val="0"/>
                        </a:spcAft>
                      </a:pPr>
                      <a:r>
                        <a:rPr lang="en-US" sz="2000" b="1" dirty="0" err="1">
                          <a:latin typeface="Times New Roman"/>
                          <a:ea typeface="Calibri"/>
                          <a:cs typeface="+mj-cs"/>
                        </a:rPr>
                        <a:t>Cel</a:t>
                      </a:r>
                      <a:r>
                        <a:rPr lang="en-US" sz="2000" b="1" dirty="0">
                          <a:latin typeface="Times New Roman"/>
                          <a:ea typeface="Calibri"/>
                          <a:cs typeface="+mj-cs"/>
                        </a:rPr>
                        <a:t> type</a:t>
                      </a:r>
                      <a:endParaRPr lang="en-US" sz="2000" b="1" dirty="0">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Description</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Chromosomes no.</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Note </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8556">
                <a:tc>
                  <a:txBody>
                    <a:bodyPr/>
                    <a:lstStyle/>
                    <a:p>
                      <a:pPr algn="ctr" rtl="0">
                        <a:lnSpc>
                          <a:spcPct val="115000"/>
                        </a:lnSpc>
                        <a:spcAft>
                          <a:spcPts val="0"/>
                        </a:spcAft>
                      </a:pPr>
                      <a:r>
                        <a:rPr lang="en-US" sz="2000" b="1">
                          <a:solidFill>
                            <a:schemeClr val="tx2"/>
                          </a:solidFill>
                          <a:latin typeface="Times New Roman"/>
                          <a:ea typeface="Calibri"/>
                          <a:cs typeface="+mj-cs"/>
                        </a:rPr>
                        <a:t>Sertoli cells</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mj-cs"/>
                        </a:rPr>
                        <a:t>elongated pyramidal cells.</a:t>
                      </a:r>
                      <a:endParaRPr lang="en-US" sz="2000" b="1">
                        <a:solidFill>
                          <a:schemeClr val="tx2"/>
                        </a:solidFill>
                        <a:latin typeface="Calibri"/>
                        <a:ea typeface="Calibri"/>
                        <a:cs typeface="+mj-cs"/>
                      </a:endParaRPr>
                    </a:p>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mj-cs"/>
                        </a:rPr>
                        <a:t>found between the spermatogonial cells.</a:t>
                      </a:r>
                      <a:endParaRPr lang="en-US" sz="2000" b="1">
                        <a:solidFill>
                          <a:schemeClr val="tx2"/>
                        </a:solidFill>
                        <a:latin typeface="Calibri"/>
                        <a:ea typeface="Calibri"/>
                        <a:cs typeface="+mj-cs"/>
                      </a:endParaRPr>
                    </a:p>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mj-cs"/>
                        </a:rPr>
                        <a:t>Their basal lamina and their tip extent to the tubule lumen.</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chemeClr val="tx2"/>
                          </a:solidFill>
                          <a:latin typeface="Times New Roman"/>
                          <a:ea typeface="Calibri"/>
                          <a:cs typeface="+mj-cs"/>
                        </a:rPr>
                        <a:t>diploid cells.</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dirty="0">
                          <a:solidFill>
                            <a:schemeClr val="tx2"/>
                          </a:solidFill>
                          <a:latin typeface="Times New Roman"/>
                          <a:ea typeface="Calibri"/>
                          <a:cs typeface="+mj-cs"/>
                        </a:rPr>
                        <a:t>They acts as “nurse cells” by providing structural and metabolic support for the developing spermatozoa.</a:t>
                      </a:r>
                      <a:endParaRPr lang="en-US" sz="2000" b="1" dirty="0">
                        <a:solidFill>
                          <a:schemeClr val="tx2"/>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chemeClr val="tx2"/>
                          </a:solidFill>
                          <a:latin typeface="Times New Roman"/>
                          <a:ea typeface="Calibri"/>
                          <a:cs typeface="+mj-cs"/>
                        </a:rPr>
                        <a:t>They also secrete a peptide hormone called </a:t>
                      </a:r>
                      <a:r>
                        <a:rPr lang="en-US" sz="2000" b="1" dirty="0" err="1">
                          <a:solidFill>
                            <a:schemeClr val="tx2"/>
                          </a:solidFill>
                          <a:latin typeface="Times New Roman"/>
                          <a:ea typeface="Calibri"/>
                          <a:cs typeface="+mj-cs"/>
                        </a:rPr>
                        <a:t>inhibin</a:t>
                      </a:r>
                      <a:r>
                        <a:rPr lang="en-US" sz="2000" b="1" dirty="0">
                          <a:solidFill>
                            <a:schemeClr val="tx2"/>
                          </a:solidFill>
                          <a:latin typeface="Times New Roman"/>
                          <a:ea typeface="Calibri"/>
                          <a:cs typeface="+mj-cs"/>
                        </a:rPr>
                        <a:t> which suppresses the synthesis and release of FSH by the anterior pituitary gland.</a:t>
                      </a:r>
                      <a:endParaRPr lang="en-US" sz="2000" b="1" dirty="0">
                        <a:solidFill>
                          <a:schemeClr val="tx2"/>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chemeClr val="tx2"/>
                          </a:solidFill>
                          <a:latin typeface="Times New Roman"/>
                          <a:ea typeface="Calibri"/>
                          <a:cs typeface="+mj-cs"/>
                        </a:rPr>
                        <a:t>They also </a:t>
                      </a:r>
                      <a:r>
                        <a:rPr lang="en-US" sz="2000" b="1" dirty="0" err="1">
                          <a:solidFill>
                            <a:schemeClr val="tx2"/>
                          </a:solidFill>
                          <a:latin typeface="Times New Roman"/>
                          <a:ea typeface="Calibri"/>
                          <a:cs typeface="+mj-cs"/>
                        </a:rPr>
                        <a:t>phagocytize</a:t>
                      </a:r>
                      <a:r>
                        <a:rPr lang="en-US" sz="2000" b="1" dirty="0">
                          <a:solidFill>
                            <a:schemeClr val="tx2"/>
                          </a:solidFill>
                          <a:latin typeface="Times New Roman"/>
                          <a:ea typeface="Calibri"/>
                          <a:cs typeface="+mj-cs"/>
                        </a:rPr>
                        <a:t> excess cytoplasm shed by </a:t>
                      </a:r>
                      <a:r>
                        <a:rPr lang="en-US" sz="2000" b="1" dirty="0" err="1">
                          <a:solidFill>
                            <a:schemeClr val="tx2"/>
                          </a:solidFill>
                          <a:latin typeface="Times New Roman"/>
                          <a:ea typeface="Calibri"/>
                          <a:cs typeface="+mj-cs"/>
                        </a:rPr>
                        <a:t>spermatids</a:t>
                      </a:r>
                      <a:r>
                        <a:rPr lang="en-US" sz="2000" b="1" dirty="0">
                          <a:solidFill>
                            <a:schemeClr val="tx2"/>
                          </a:solidFill>
                          <a:latin typeface="Times New Roman"/>
                          <a:ea typeface="Calibri"/>
                          <a:cs typeface="+mj-cs"/>
                        </a:rPr>
                        <a:t> during </a:t>
                      </a:r>
                      <a:r>
                        <a:rPr lang="en-US" sz="2000" b="1" dirty="0" err="1">
                          <a:solidFill>
                            <a:schemeClr val="tx2"/>
                          </a:solidFill>
                          <a:latin typeface="Times New Roman"/>
                          <a:ea typeface="Calibri"/>
                          <a:cs typeface="+mj-cs"/>
                        </a:rPr>
                        <a:t>spermeiogensis</a:t>
                      </a:r>
                      <a:r>
                        <a:rPr lang="en-US" sz="2000" b="1" dirty="0">
                          <a:solidFill>
                            <a:schemeClr val="tx2"/>
                          </a:solidFill>
                          <a:latin typeface="Times New Roman"/>
                          <a:ea typeface="Calibri"/>
                          <a:cs typeface="+mj-cs"/>
                        </a:rPr>
                        <a:t>.</a:t>
                      </a:r>
                      <a:endParaRPr lang="en-US" sz="2000" b="1" dirty="0">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ABAC51DF-1B08-47A8-9D8A-94143109A556}" type="slidenum">
              <a:rPr lang="ar-SA" altLang="en-US" sz="1200">
                <a:solidFill>
                  <a:srgbClr val="898989"/>
                </a:solidFill>
              </a:rPr>
              <a:pPr algn="l">
                <a:spcBef>
                  <a:spcPct val="0"/>
                </a:spcBef>
                <a:buFontTx/>
                <a:buNone/>
              </a:pPr>
              <a:t>22</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0"/>
          <p:cNvPicPr>
            <a:picLocks noChangeAspect="1" noChangeArrowheads="1"/>
          </p:cNvPicPr>
          <p:nvPr/>
        </p:nvPicPr>
        <p:blipFill>
          <a:blip r:embed="rId3">
            <a:extLst>
              <a:ext uri="{28A0092B-C50C-407E-A947-70E740481C1C}">
                <a14:useLocalDpi xmlns:a14="http://schemas.microsoft.com/office/drawing/2010/main" val="0"/>
              </a:ext>
            </a:extLst>
          </a:blip>
          <a:srcRect t="28751" r="7083" b="11015"/>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C83DF7A9-1236-488F-8538-A63BA1FAEA93}" type="slidenum">
              <a:rPr lang="ar-SA" altLang="en-US" sz="1200">
                <a:solidFill>
                  <a:srgbClr val="898989"/>
                </a:solidFill>
              </a:rPr>
              <a:pPr algn="l">
                <a:spcBef>
                  <a:spcPct val="0"/>
                </a:spcBef>
                <a:buFontTx/>
                <a:buNone/>
              </a:pPr>
              <a:t>23</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0"/>
          <a:ext cx="9144000" cy="3856038"/>
        </p:xfrm>
        <a:graphic>
          <a:graphicData uri="http://schemas.openxmlformats.org/drawingml/2006/table">
            <a:tbl>
              <a:tblPr/>
              <a:tblGrid>
                <a:gridCol w="1402955"/>
                <a:gridCol w="3385069"/>
                <a:gridCol w="1728192"/>
                <a:gridCol w="2627785"/>
              </a:tblGrid>
              <a:tr h="701098">
                <a:tc>
                  <a:txBody>
                    <a:bodyPr/>
                    <a:lstStyle/>
                    <a:p>
                      <a:pPr algn="ctr" rtl="0">
                        <a:lnSpc>
                          <a:spcPct val="115000"/>
                        </a:lnSpc>
                        <a:spcAft>
                          <a:spcPts val="0"/>
                        </a:spcAft>
                      </a:pPr>
                      <a:r>
                        <a:rPr lang="en-US" sz="2000" b="1" dirty="0" err="1">
                          <a:latin typeface="Times New Roman"/>
                          <a:ea typeface="Calibri"/>
                          <a:cs typeface="Arial"/>
                        </a:rPr>
                        <a:t>Cel</a:t>
                      </a:r>
                      <a:r>
                        <a:rPr lang="en-US" sz="2000" b="1" dirty="0">
                          <a:latin typeface="Times New Roman"/>
                          <a:ea typeface="Calibri"/>
                          <a:cs typeface="Arial"/>
                        </a:rPr>
                        <a:t> type</a:t>
                      </a:r>
                      <a:endParaRPr lang="en-US" sz="2000" b="1" dirty="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Description</a:t>
                      </a:r>
                      <a:endParaRPr lang="en-US" sz="2000" b="1">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Chromosomes no.</a:t>
                      </a:r>
                      <a:endParaRPr lang="en-US" sz="2000" b="1">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Note </a:t>
                      </a:r>
                      <a:endParaRPr lang="en-US" sz="2000" b="1">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940">
                <a:tc>
                  <a:txBody>
                    <a:bodyPr/>
                    <a:lstStyle/>
                    <a:p>
                      <a:pPr algn="ctr" rtl="0">
                        <a:lnSpc>
                          <a:spcPct val="115000"/>
                        </a:lnSpc>
                        <a:spcAft>
                          <a:spcPts val="0"/>
                        </a:spcAft>
                      </a:pPr>
                      <a:r>
                        <a:rPr lang="en-US" sz="2000" b="1" dirty="0">
                          <a:solidFill>
                            <a:schemeClr val="tx2"/>
                          </a:solidFill>
                          <a:latin typeface="Times New Roman"/>
                          <a:ea typeface="Calibri"/>
                          <a:cs typeface="Arial"/>
                        </a:rPr>
                        <a:t>Interstitial cells </a:t>
                      </a:r>
                      <a:endParaRPr lang="en-US" sz="2000" b="1" dirty="0" smtClean="0">
                        <a:solidFill>
                          <a:schemeClr val="tx2"/>
                        </a:solidFill>
                        <a:latin typeface="Times New Roman"/>
                        <a:ea typeface="Calibri"/>
                        <a:cs typeface="Arial"/>
                      </a:endParaRPr>
                    </a:p>
                    <a:p>
                      <a:pPr algn="ctr" rtl="0">
                        <a:lnSpc>
                          <a:spcPct val="115000"/>
                        </a:lnSpc>
                        <a:spcAft>
                          <a:spcPts val="0"/>
                        </a:spcAft>
                      </a:pPr>
                      <a:r>
                        <a:rPr lang="en-US" sz="2000" b="1" dirty="0" smtClean="0">
                          <a:solidFill>
                            <a:schemeClr val="tx2"/>
                          </a:solidFill>
                          <a:latin typeface="Times New Roman"/>
                          <a:ea typeface="Calibri"/>
                          <a:cs typeface="Arial"/>
                        </a:rPr>
                        <a:t>(</a:t>
                      </a:r>
                      <a:r>
                        <a:rPr lang="en-US" sz="2000" b="1" dirty="0" err="1">
                          <a:solidFill>
                            <a:schemeClr val="tx2"/>
                          </a:solidFill>
                          <a:latin typeface="Times New Roman"/>
                          <a:ea typeface="Calibri"/>
                          <a:cs typeface="Arial"/>
                        </a:rPr>
                        <a:t>Lydig</a:t>
                      </a:r>
                      <a:r>
                        <a:rPr lang="en-US" sz="2000" b="1" dirty="0">
                          <a:solidFill>
                            <a:schemeClr val="tx2"/>
                          </a:solidFill>
                          <a:latin typeface="Times New Roman"/>
                          <a:ea typeface="Calibri"/>
                          <a:cs typeface="Arial"/>
                        </a:rPr>
                        <a:t> cells)</a:t>
                      </a:r>
                      <a:endParaRPr lang="en-US" sz="2000" b="1" dirty="0">
                        <a:solidFill>
                          <a:schemeClr val="tx2"/>
                        </a:solidFill>
                        <a:latin typeface="Calibri"/>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Arial"/>
                        </a:rPr>
                        <a:t>rounded or polygonal cells with a central nucleus.</a:t>
                      </a:r>
                      <a:endParaRPr lang="en-US" sz="2000" b="1">
                        <a:solidFill>
                          <a:schemeClr val="tx2"/>
                        </a:solidFill>
                        <a:latin typeface="Calibri"/>
                        <a:ea typeface="Calibri"/>
                        <a:cs typeface="Arial"/>
                      </a:endParaRPr>
                    </a:p>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Arial"/>
                        </a:rPr>
                        <a:t>rich in lipid droplets.</a:t>
                      </a:r>
                      <a:endParaRPr lang="en-US" sz="2000" b="1">
                        <a:solidFill>
                          <a:schemeClr val="tx2"/>
                        </a:solidFill>
                        <a:latin typeface="Calibri"/>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2000" b="1">
                        <a:solidFill>
                          <a:schemeClr val="tx2"/>
                        </a:solidFill>
                        <a:latin typeface="Times New Roman"/>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dirty="0">
                          <a:solidFill>
                            <a:schemeClr val="tx2"/>
                          </a:solidFill>
                          <a:latin typeface="Times New Roman"/>
                          <a:ea typeface="Calibri"/>
                          <a:cs typeface="Arial"/>
                        </a:rPr>
                        <a:t>found embedded in the connective tissue filling the spaces between the </a:t>
                      </a:r>
                      <a:r>
                        <a:rPr lang="en-US" sz="2000" b="1" dirty="0" err="1">
                          <a:solidFill>
                            <a:schemeClr val="tx2"/>
                          </a:solidFill>
                          <a:latin typeface="Times New Roman"/>
                          <a:ea typeface="Calibri"/>
                          <a:cs typeface="Arial"/>
                        </a:rPr>
                        <a:t>seminiferous</a:t>
                      </a:r>
                      <a:r>
                        <a:rPr lang="en-US" sz="2000" b="1" dirty="0">
                          <a:solidFill>
                            <a:schemeClr val="tx2"/>
                          </a:solidFill>
                          <a:latin typeface="Times New Roman"/>
                          <a:ea typeface="Calibri"/>
                          <a:cs typeface="Arial"/>
                        </a:rPr>
                        <a:t> tubules.</a:t>
                      </a:r>
                      <a:endParaRPr lang="en-US" sz="2000" b="1" dirty="0">
                        <a:solidFill>
                          <a:schemeClr val="tx2"/>
                        </a:solidFill>
                        <a:latin typeface="Calibri"/>
                        <a:ea typeface="Calibri"/>
                        <a:cs typeface="Arial"/>
                      </a:endParaRPr>
                    </a:p>
                    <a:p>
                      <a:pPr marL="342900" lvl="0" indent="-342900" algn="just" rtl="0">
                        <a:lnSpc>
                          <a:spcPct val="115000"/>
                        </a:lnSpc>
                        <a:spcAft>
                          <a:spcPts val="0"/>
                        </a:spcAft>
                        <a:buFont typeface="Times New Roman"/>
                        <a:buChar char="-"/>
                      </a:pPr>
                      <a:r>
                        <a:rPr lang="en-US" sz="2000" b="1" dirty="0">
                          <a:solidFill>
                            <a:schemeClr val="tx2"/>
                          </a:solidFill>
                          <a:latin typeface="Times New Roman"/>
                          <a:ea typeface="Calibri"/>
                          <a:cs typeface="Arial"/>
                        </a:rPr>
                        <a:t>The cells secrete the male hormone testosterone.</a:t>
                      </a:r>
                      <a:endParaRPr lang="en-US" sz="2000" b="1" dirty="0">
                        <a:solidFill>
                          <a:schemeClr val="tx2"/>
                        </a:solidFill>
                        <a:latin typeface="Calibri"/>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507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D21B3DEB-BE63-41A5-885B-7E995CC78675}" type="slidenum">
              <a:rPr lang="ar-SA" altLang="en-US" sz="1200">
                <a:solidFill>
                  <a:srgbClr val="898989"/>
                </a:solidFill>
              </a:rPr>
              <a:pPr algn="l">
                <a:spcBef>
                  <a:spcPct val="0"/>
                </a:spcBef>
                <a:buFontTx/>
                <a:buNone/>
              </a:pPr>
              <a:t>24</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p:cNvPicPr>
          <p:nvPr/>
        </p:nvPicPr>
        <p:blipFill>
          <a:blip r:embed="rId2">
            <a:extLst>
              <a:ext uri="{28A0092B-C50C-407E-A947-70E740481C1C}">
                <a14:useLocalDpi xmlns:a14="http://schemas.microsoft.com/office/drawing/2010/main" val="0"/>
              </a:ext>
            </a:extLst>
          </a:blip>
          <a:srcRect t="31100" b="19551"/>
          <a:stretch>
            <a:fillRect/>
          </a:stretch>
        </p:blipFill>
        <p:spPr bwMode="auto">
          <a:xfrm>
            <a:off x="1042988" y="73025"/>
            <a:ext cx="684212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893763" y="6356350"/>
            <a:ext cx="2895600" cy="365125"/>
          </a:xfrm>
        </p:spPr>
        <p:txBody>
          <a:bodyPr/>
          <a:lstStyle/>
          <a:p>
            <a:pPr>
              <a:defRPr/>
            </a:pPr>
            <a:r>
              <a:rPr lang="en-US" sz="1400" dirty="0" smtClean="0">
                <a:solidFill>
                  <a:schemeClr val="tx1"/>
                </a:solidFill>
              </a:rPr>
              <a:t>Done by : </a:t>
            </a:r>
            <a:r>
              <a:rPr lang="en-US" sz="1400" dirty="0" err="1" smtClean="0">
                <a:solidFill>
                  <a:schemeClr val="tx1"/>
                </a:solidFill>
              </a:rPr>
              <a:t>Basmah</a:t>
            </a:r>
            <a:r>
              <a:rPr lang="en-US" sz="1400" dirty="0" smtClean="0">
                <a:solidFill>
                  <a:schemeClr val="tx1"/>
                </a:solidFill>
              </a:rPr>
              <a:t> </a:t>
            </a:r>
            <a:r>
              <a:rPr lang="en-US" sz="1400" dirty="0" err="1" smtClean="0">
                <a:solidFill>
                  <a:schemeClr val="tx1"/>
                </a:solidFill>
              </a:rPr>
              <a:t>alkhuriji</a:t>
            </a:r>
            <a:endParaRPr lang="ar-SA" sz="1400" dirty="0">
              <a:solidFill>
                <a:schemeClr val="tx1"/>
              </a:solidFill>
            </a:endParaRPr>
          </a:p>
        </p:txBody>
      </p:sp>
      <p:sp>
        <p:nvSpPr>
          <p:cNvPr id="4710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45875FE7-CCA9-4E78-BFB7-5EB7E4DF7917}" type="slidenum">
              <a:rPr lang="ar-SA" altLang="en-US">
                <a:solidFill>
                  <a:srgbClr val="898989"/>
                </a:solidFill>
                <a:latin typeface="Calibri" panose="020F0502020204030204" pitchFamily="34" charset="0"/>
              </a:rPr>
              <a:pPr algn="l"/>
              <a:t>25</a:t>
            </a:fld>
            <a:endParaRPr lang="ar-SA" altLang="en-US">
              <a:solidFill>
                <a:srgbClr val="898989"/>
              </a:solidFill>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0"/>
          <p:cNvPicPr>
            <a:picLocks noChangeAspect="1" noChangeArrowheads="1"/>
          </p:cNvPicPr>
          <p:nvPr/>
        </p:nvPicPr>
        <p:blipFill>
          <a:blip r:embed="rId3">
            <a:lum contrast="10000"/>
            <a:extLst>
              <a:ext uri="{28A0092B-C50C-407E-A947-70E740481C1C}">
                <a14:useLocalDpi xmlns:a14="http://schemas.microsoft.com/office/drawing/2010/main" val="0"/>
              </a:ext>
            </a:extLst>
          </a:blip>
          <a:srcRect l="48958"/>
          <a:stretch>
            <a:fillRect/>
          </a:stretch>
        </p:blipFill>
        <p:spPr bwMode="auto">
          <a:xfrm>
            <a:off x="0" y="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70BEBACE-E97C-472E-B6C7-29415E8A6F09}" type="slidenum">
              <a:rPr lang="ar-SA" altLang="en-US" sz="1200">
                <a:solidFill>
                  <a:srgbClr val="898989"/>
                </a:solidFill>
              </a:rPr>
              <a:pPr algn="l">
                <a:spcBef>
                  <a:spcPct val="0"/>
                </a:spcBef>
                <a:buFontTx/>
                <a:buNone/>
              </a:pPr>
              <a:t>26</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1"/>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l="6432" r="40416"/>
          <a:stretch>
            <a:fillRect/>
          </a:stretch>
        </p:blipFill>
        <p:spPr bwMode="auto">
          <a:xfrm>
            <a:off x="0" y="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39170AEC-B5A4-4356-9F5A-DF01DF5738F3}" type="slidenum">
              <a:rPr lang="ar-SA" altLang="en-US" sz="1200">
                <a:solidFill>
                  <a:srgbClr val="898989"/>
                </a:solidFill>
              </a:rPr>
              <a:pPr algn="l">
                <a:spcBef>
                  <a:spcPct val="0"/>
                </a:spcBef>
                <a:buFontTx/>
                <a:buNone/>
              </a:pPr>
              <a:t>27</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9"/>
          <p:cNvPicPr>
            <a:picLocks noChangeAspect="1" noChangeArrowheads="1"/>
          </p:cNvPicPr>
          <p:nvPr/>
        </p:nvPicPr>
        <p:blipFill>
          <a:blip r:embed="rId3">
            <a:extLst>
              <a:ext uri="{28A0092B-C50C-407E-A947-70E740481C1C}">
                <a14:useLocalDpi xmlns:a14="http://schemas.microsoft.com/office/drawing/2010/main" val="0"/>
              </a:ext>
            </a:extLst>
          </a:blip>
          <a:srcRect l="1563"/>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87493C5A-39F5-47FD-A742-6D7DD1424B64}" type="slidenum">
              <a:rPr lang="ar-SA" altLang="en-US" sz="1200">
                <a:solidFill>
                  <a:srgbClr val="898989"/>
                </a:solidFill>
              </a:rPr>
              <a:pPr algn="l">
                <a:spcBef>
                  <a:spcPct val="0"/>
                </a:spcBef>
                <a:buFontTx/>
                <a:buNone/>
              </a:pPr>
              <a:t>28</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8"/>
          <p:cNvPicPr>
            <a:picLocks noChangeAspect="1" noChangeArrowheads="1"/>
          </p:cNvPicPr>
          <p:nvPr/>
        </p:nvPicPr>
        <p:blipFill>
          <a:blip r:embed="rId3">
            <a:extLst>
              <a:ext uri="{28A0092B-C50C-407E-A947-70E740481C1C}">
                <a14:useLocalDpi xmlns:a14="http://schemas.microsoft.com/office/drawing/2010/main" val="0"/>
              </a:ext>
            </a:extLst>
          </a:blip>
          <a:srcRect l="1645"/>
          <a:stretch>
            <a:fillRect/>
          </a:stretch>
        </p:blipFill>
        <p:spPr bwMode="auto">
          <a:xfrm>
            <a:off x="-36513" y="-26988"/>
            <a:ext cx="9180513"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A4A0A1D3-A0B2-4151-93CC-A638C3FC647A}" type="slidenum">
              <a:rPr lang="ar-SA" altLang="en-US" sz="1200">
                <a:solidFill>
                  <a:srgbClr val="898989"/>
                </a:solidFill>
              </a:rPr>
              <a:pPr algn="l">
                <a:spcBef>
                  <a:spcPct val="0"/>
                </a:spcBef>
                <a:buFontTx/>
                <a:buNone/>
              </a:pPr>
              <a:t>29</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p:txBody>
          <a:bodyPr/>
          <a:lstStyle/>
          <a:p>
            <a:endParaRPr lang="ar-SA" altLang="en-US" smtClean="0"/>
          </a:p>
        </p:txBody>
      </p:sp>
      <p:sp>
        <p:nvSpPr>
          <p:cNvPr id="6147" name="Content Placeholder 7"/>
          <p:cNvSpPr>
            <a:spLocks noGrp="1"/>
          </p:cNvSpPr>
          <p:nvPr>
            <p:ph sz="half" idx="1"/>
          </p:nvPr>
        </p:nvSpPr>
        <p:spPr/>
        <p:txBody>
          <a:bodyPr/>
          <a:lstStyle/>
          <a:p>
            <a:pPr algn="justLow" rtl="0">
              <a:buFontTx/>
              <a:buChar char="•"/>
            </a:pPr>
            <a:r>
              <a:rPr lang="en-US" altLang="en-US" sz="2000" b="1" smtClean="0">
                <a:solidFill>
                  <a:schemeClr val="tx2"/>
                </a:solidFill>
                <a:latin typeface="Times New Roman" panose="02020603050405020304" pitchFamily="18" charset="0"/>
                <a:cs typeface="Calibri" panose="020F0502020204030204" pitchFamily="34" charset="0"/>
              </a:rPr>
              <a:t>The liver is covered by a thin connective tissue capsule.</a:t>
            </a:r>
            <a:endParaRPr lang="en-US" altLang="en-US" sz="2000" b="1" smtClean="0">
              <a:solidFill>
                <a:schemeClr val="tx2"/>
              </a:solidFill>
              <a:cs typeface="Arial" panose="020B0604020202020204" pitchFamily="34" charset="0"/>
            </a:endParaRPr>
          </a:p>
          <a:p>
            <a:pPr algn="justLow" rtl="0">
              <a:buFontTx/>
              <a:buChar char="•"/>
            </a:pPr>
            <a:r>
              <a:rPr lang="en-US" altLang="en-US" sz="2000" b="1" smtClean="0">
                <a:solidFill>
                  <a:schemeClr val="tx2"/>
                </a:solidFill>
                <a:latin typeface="Times New Roman" panose="02020603050405020304" pitchFamily="18" charset="0"/>
                <a:cs typeface="Calibri" panose="020F0502020204030204" pitchFamily="34" charset="0"/>
              </a:rPr>
              <a:t>The portal vein and the hepatic artery enter the liver, and the right and the left hepatic (bile) ducts and lymphatics exit from it. These vessels and ducts terminate in the portal spaces between the liver lobules.</a:t>
            </a:r>
            <a:endParaRPr lang="en-US" altLang="en-US" sz="2000" b="1" smtClean="0">
              <a:solidFill>
                <a:schemeClr val="tx2"/>
              </a:solidFill>
              <a:cs typeface="Arial" panose="020B0604020202020204" pitchFamily="34" charset="0"/>
            </a:endParaRPr>
          </a:p>
          <a:p>
            <a:pPr algn="justLow" rtl="0">
              <a:buFontTx/>
              <a:buChar char="•"/>
            </a:pPr>
            <a:r>
              <a:rPr lang="en-US" altLang="en-US" sz="2000" b="1" smtClean="0">
                <a:solidFill>
                  <a:schemeClr val="tx2"/>
                </a:solidFill>
                <a:latin typeface="Times New Roman" panose="02020603050405020304" pitchFamily="18" charset="0"/>
                <a:cs typeface="Calibri" panose="020F0502020204030204" pitchFamily="34" charset="0"/>
              </a:rPr>
              <a:t>The liver consists of compartments known as the hepatic lobules.</a:t>
            </a:r>
            <a:endParaRPr lang="ar-SA" altLang="en-US" sz="2000" smtClean="0"/>
          </a:p>
        </p:txBody>
      </p:sp>
      <p:sp>
        <p:nvSpPr>
          <p:cNvPr id="5" name="Footer Placeholder 4"/>
          <p:cNvSpPr>
            <a:spLocks noGrp="1"/>
          </p:cNvSpPr>
          <p:nvPr>
            <p:ph type="ftr" sz="quarter" idx="11"/>
          </p:nvPr>
        </p:nvSpPr>
        <p:spPr/>
        <p:txBody>
          <a:bodyPr/>
          <a:lstStyle/>
          <a:p>
            <a:pPr>
              <a:defRPr/>
            </a:pPr>
            <a:r>
              <a:rPr lang="en-US" smtClean="0"/>
              <a:t>Prepared by : Amal Awad Al-Harbi</a:t>
            </a:r>
            <a:endParaRPr lang="ar-SA"/>
          </a:p>
        </p:txBody>
      </p:sp>
      <p:sp>
        <p:nvSpPr>
          <p:cNvPr id="61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8C4E9363-EF5B-4D82-8C8C-E5DFB743FB08}" type="slidenum">
              <a:rPr lang="ar-SA" altLang="en-US" sz="1200">
                <a:solidFill>
                  <a:srgbClr val="898989"/>
                </a:solidFill>
              </a:rPr>
              <a:pPr algn="l">
                <a:spcBef>
                  <a:spcPct val="0"/>
                </a:spcBef>
                <a:buFontTx/>
                <a:buNone/>
              </a:pPr>
              <a:t>3</a:t>
            </a:fld>
            <a:endParaRPr lang="ar-SA" altLang="en-US" sz="1200">
              <a:solidFill>
                <a:srgbClr val="898989"/>
              </a:solidFill>
            </a:endParaRPr>
          </a:p>
        </p:txBody>
      </p:sp>
      <p:pic>
        <p:nvPicPr>
          <p:cNvPr id="6150" name="Picture 3" descr="F:\فصيصات الكبد.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59288" y="1428750"/>
            <a:ext cx="4227512" cy="4786313"/>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0"/>
          <p:cNvPicPr>
            <a:picLocks noChangeAspect="1" noChangeArrowheads="1"/>
          </p:cNvPicPr>
          <p:nvPr/>
        </p:nvPicPr>
        <p:blipFill>
          <a:blip r:embed="rId3">
            <a:extLst>
              <a:ext uri="{28A0092B-C50C-407E-A947-70E740481C1C}">
                <a14:useLocalDpi xmlns:a14="http://schemas.microsoft.com/office/drawing/2010/main" val="0"/>
              </a:ext>
            </a:extLst>
          </a:blip>
          <a:srcRect t="28751" r="7083" b="11015"/>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B938F20D-6AD0-4ACC-A414-044E23DB174B}" type="slidenum">
              <a:rPr lang="ar-SA" altLang="en-US" sz="1200">
                <a:solidFill>
                  <a:srgbClr val="898989"/>
                </a:solidFill>
              </a:rPr>
              <a:pPr algn="l">
                <a:spcBef>
                  <a:spcPct val="0"/>
                </a:spcBef>
                <a:buFontTx/>
                <a:buNone/>
              </a:pPr>
              <a:t>30</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1"/>
          <p:cNvPicPr>
            <a:picLocks noChangeAspect="1" noChangeArrowheads="1"/>
          </p:cNvPicPr>
          <p:nvPr/>
        </p:nvPicPr>
        <p:blipFill>
          <a:blip r:embed="rId3">
            <a:extLst>
              <a:ext uri="{28A0092B-C50C-407E-A947-70E740481C1C}">
                <a14:useLocalDpi xmlns:a14="http://schemas.microsoft.com/office/drawing/2010/main" val="0"/>
              </a:ext>
            </a:extLst>
          </a:blip>
          <a:srcRect l="25182" r="11041" b="19687"/>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FD8A5983-CD90-4C2A-BC2D-E056B8DF87C3}" type="slidenum">
              <a:rPr lang="ar-SA" altLang="en-US" sz="1200">
                <a:solidFill>
                  <a:srgbClr val="898989"/>
                </a:solidFill>
              </a:rPr>
              <a:pPr algn="l">
                <a:spcBef>
                  <a:spcPct val="0"/>
                </a:spcBef>
                <a:buFontTx/>
                <a:buNone/>
              </a:pPr>
              <a:t>31</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صورة 2" descr="C:\Users\NOOF\Documents\Desktop\نوووف\Desktop\نوووف\Desktop\نوووف\Desktop\صور تعبيرية\question-mark1a.jpg"/>
          <p:cNvPicPr>
            <a:picLocks noChangeAspect="1" noChangeArrowheads="1"/>
          </p:cNvPicPr>
          <p:nvPr/>
        </p:nvPicPr>
        <p:blipFill>
          <a:blip r:embed="rId3">
            <a:extLst>
              <a:ext uri="{28A0092B-C50C-407E-A947-70E740481C1C}">
                <a14:useLocalDpi xmlns:a14="http://schemas.microsoft.com/office/drawing/2010/main" val="0"/>
              </a:ext>
            </a:extLst>
          </a:blip>
          <a:srcRect l="6615" t="17007" r="9448" b="16299"/>
          <a:stretch>
            <a:fillRect/>
          </a:stretch>
        </p:blipFill>
        <p:spPr bwMode="auto">
          <a:xfrm>
            <a:off x="0" y="-7938"/>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عنصر نائب للتذييل 2"/>
          <p:cNvSpPr>
            <a:spLocks noGrp="1"/>
          </p:cNvSpPr>
          <p:nvPr>
            <p:ph type="ftr" sz="quarter" idx="11"/>
          </p:nvPr>
        </p:nvSpPr>
        <p:spPr/>
        <p:txBody>
          <a:bodyPr/>
          <a:lstStyle/>
          <a:p>
            <a:pPr>
              <a:defRPr/>
            </a:pPr>
            <a:r>
              <a:rPr lang="en-US" dirty="0"/>
              <a:t>Prepared by : </a:t>
            </a:r>
            <a:r>
              <a:rPr lang="en-US" dirty="0" err="1"/>
              <a:t>Amal</a:t>
            </a:r>
            <a:r>
              <a:rPr lang="en-US" dirty="0"/>
              <a:t> </a:t>
            </a:r>
            <a:r>
              <a:rPr lang="en-US" dirty="0" err="1"/>
              <a:t>Awad</a:t>
            </a:r>
            <a:r>
              <a:rPr lang="en-US" dirty="0"/>
              <a:t> Al-</a:t>
            </a:r>
            <a:r>
              <a:rPr lang="en-US" dirty="0" err="1"/>
              <a:t>Harbi</a:t>
            </a:r>
            <a:endParaRPr lang="ar-SA" dirty="0"/>
          </a:p>
        </p:txBody>
      </p:sp>
      <p:sp>
        <p:nvSpPr>
          <p:cNvPr id="60420" name="عنصر نائب لرقم الشريحة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89347BD3-4AA0-455B-9D1E-FD59D5ED2CAA}" type="slidenum">
              <a:rPr lang="ar-SA" altLang="en-US" sz="1200">
                <a:solidFill>
                  <a:srgbClr val="898989"/>
                </a:solidFill>
              </a:rPr>
              <a:pPr algn="l">
                <a:spcBef>
                  <a:spcPct val="0"/>
                </a:spcBef>
                <a:buFontTx/>
                <a:buNone/>
              </a:pPr>
              <a:t>32</a:t>
            </a:fld>
            <a:endParaRPr lang="ar-SA" altLang="en-US" sz="1200">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b="1" u="sng" smtClean="0">
                <a:solidFill>
                  <a:schemeClr val="accent2"/>
                </a:solidFill>
                <a:latin typeface="Times New Roman" panose="02020603050405020304" pitchFamily="18" charset="0"/>
                <a:cs typeface="Calibri" panose="020F0502020204030204" pitchFamily="34" charset="0"/>
              </a:rPr>
              <a:t>The Classic Hepatic Lobule:</a:t>
            </a:r>
            <a:r>
              <a:rPr lang="en-US" altLang="en-US" b="1" smtClean="0">
                <a:solidFill>
                  <a:schemeClr val="accent2"/>
                </a:solidFill>
                <a:cs typeface="Times New Roman" panose="02020603050405020304" pitchFamily="18" charset="0"/>
              </a:rPr>
              <a:t/>
            </a:r>
            <a:br>
              <a:rPr lang="en-US" altLang="en-US" b="1" smtClean="0">
                <a:solidFill>
                  <a:schemeClr val="accent2"/>
                </a:solidFill>
                <a:cs typeface="Times New Roman" panose="02020603050405020304" pitchFamily="18" charset="0"/>
              </a:rPr>
            </a:br>
            <a:endParaRPr lang="ar-SA" altLang="en-US" smtClean="0"/>
          </a:p>
        </p:txBody>
      </p:sp>
      <p:sp>
        <p:nvSpPr>
          <p:cNvPr id="7171" name="Content Placeholder 4"/>
          <p:cNvSpPr>
            <a:spLocks noGrp="1"/>
          </p:cNvSpPr>
          <p:nvPr>
            <p:ph sz="half" idx="1"/>
          </p:nvPr>
        </p:nvSpPr>
        <p:spPr>
          <a:xfrm>
            <a:off x="142875" y="928688"/>
            <a:ext cx="4395788" cy="5715000"/>
          </a:xfrm>
        </p:spPr>
        <p:txBody>
          <a:bodyPr/>
          <a:lstStyle/>
          <a:p>
            <a:pPr algn="l" rtl="0">
              <a:buFontTx/>
              <a:buChar char="•"/>
            </a:pPr>
            <a:r>
              <a:rPr lang="en-US" altLang="en-US" sz="1800" b="1" smtClean="0">
                <a:solidFill>
                  <a:schemeClr val="tx2"/>
                </a:solidFill>
                <a:latin typeface="Times New Roman" panose="02020603050405020304" pitchFamily="18" charset="0"/>
                <a:cs typeface="Calibri" panose="020F0502020204030204" pitchFamily="34" charset="0"/>
              </a:rPr>
              <a:t>The lobule is formed of a polygonal mass of tissue.</a:t>
            </a:r>
            <a:endParaRPr lang="en-US" altLang="en-US" sz="1800" b="1" smtClean="0">
              <a:solidFill>
                <a:schemeClr val="tx2"/>
              </a:solidFill>
              <a:cs typeface="Arial" panose="020B0604020202020204" pitchFamily="34" charset="0"/>
            </a:endParaRPr>
          </a:p>
          <a:p>
            <a:pPr algn="l" rtl="0">
              <a:buFontTx/>
              <a:buChar char="•"/>
            </a:pPr>
            <a:r>
              <a:rPr lang="en-US" altLang="en-US" sz="1800" b="1" smtClean="0">
                <a:solidFill>
                  <a:schemeClr val="tx2"/>
                </a:solidFill>
                <a:latin typeface="Times New Roman" panose="02020603050405020304" pitchFamily="18" charset="0"/>
                <a:cs typeface="Calibri" panose="020F0502020204030204" pitchFamily="34" charset="0"/>
              </a:rPr>
              <a:t>The main cellular components of the hepatic lobule are the hepatocytes. Which form cords radially arranged around the central vein. The spaces between these cords are known as the liver sinusoids.</a:t>
            </a:r>
            <a:endParaRPr lang="en-US" altLang="en-US" sz="1800" b="1" smtClean="0">
              <a:solidFill>
                <a:schemeClr val="tx2"/>
              </a:solidFill>
              <a:cs typeface="Arial" panose="020B0604020202020204" pitchFamily="34" charset="0"/>
            </a:endParaRPr>
          </a:p>
          <a:p>
            <a:pPr algn="l" rtl="0">
              <a:buFontTx/>
              <a:buChar char="•"/>
            </a:pPr>
            <a:r>
              <a:rPr lang="en-US" altLang="en-US" sz="1800" b="1" smtClean="0">
                <a:solidFill>
                  <a:schemeClr val="tx2"/>
                </a:solidFill>
                <a:latin typeface="Times New Roman" panose="02020603050405020304" pitchFamily="18" charset="0"/>
                <a:cs typeface="Calibri" panose="020F0502020204030204" pitchFamily="34" charset="0"/>
              </a:rPr>
              <a:t>The hepatocytes are large polygonal cells with one or two rounded nuclei, each containing a large nucleolus.</a:t>
            </a:r>
            <a:endParaRPr lang="en-US" altLang="en-US" sz="1800" b="1" smtClean="0">
              <a:solidFill>
                <a:schemeClr val="tx2"/>
              </a:solidFill>
              <a:cs typeface="Arial" panose="020B0604020202020204" pitchFamily="34" charset="0"/>
            </a:endParaRPr>
          </a:p>
          <a:p>
            <a:pPr algn="l" rtl="0">
              <a:buFontTx/>
              <a:buChar char="•"/>
            </a:pPr>
            <a:r>
              <a:rPr lang="en-US" altLang="en-US" sz="1800" b="1" smtClean="0">
                <a:solidFill>
                  <a:schemeClr val="tx2"/>
                </a:solidFill>
                <a:latin typeface="Times New Roman" panose="02020603050405020304" pitchFamily="18" charset="0"/>
                <a:cs typeface="Calibri" panose="020F0502020204030204" pitchFamily="34" charset="0"/>
              </a:rPr>
              <a:t>The liver sinusoids are irregularly-dilated vessels the wall of which is composed only of a discontinuous layer of fenestrated (with opening for exchange of macromolecules) endothelial cells, with no basal lamina.</a:t>
            </a:r>
            <a:endParaRPr lang="en-US" altLang="en-US" sz="1800" b="1" smtClean="0">
              <a:solidFill>
                <a:schemeClr val="tx2"/>
              </a:solidFill>
              <a:cs typeface="Arial" panose="020B0604020202020204" pitchFamily="34" charset="0"/>
            </a:endParaRPr>
          </a:p>
          <a:p>
            <a:endParaRPr lang="ar-SA" altLang="en-US" sz="1800" smtClean="0"/>
          </a:p>
        </p:txBody>
      </p:sp>
      <p:sp>
        <p:nvSpPr>
          <p:cNvPr id="2" name="Footer Placeholder 1"/>
          <p:cNvSpPr>
            <a:spLocks noGrp="1"/>
          </p:cNvSpPr>
          <p:nvPr>
            <p:ph type="ftr" sz="quarter" idx="11"/>
          </p:nvPr>
        </p:nvSpPr>
        <p:spPr/>
        <p:txBody>
          <a:bodyPr/>
          <a:lstStyle/>
          <a:p>
            <a:pPr>
              <a:defRPr/>
            </a:pPr>
            <a:r>
              <a:rPr lang="en-US" smtClean="0"/>
              <a:t>Prepared by : Amal Awad Al-Harbi</a:t>
            </a:r>
            <a:endParaRPr lang="ar-SA"/>
          </a:p>
        </p:txBody>
      </p:sp>
      <p:sp>
        <p:nvSpPr>
          <p:cNvPr id="717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91E3796A-1C8C-472E-8DCA-00B31FCD1929}" type="slidenum">
              <a:rPr lang="ar-SA" altLang="en-US" sz="1200">
                <a:solidFill>
                  <a:srgbClr val="898989"/>
                </a:solidFill>
              </a:rPr>
              <a:pPr algn="l">
                <a:spcBef>
                  <a:spcPct val="0"/>
                </a:spcBef>
                <a:buFontTx/>
                <a:buNone/>
              </a:pPr>
              <a:t>4</a:t>
            </a:fld>
            <a:endParaRPr lang="ar-SA" altLang="en-US" sz="1200">
              <a:solidFill>
                <a:srgbClr val="898989"/>
              </a:solidFill>
            </a:endParaRPr>
          </a:p>
        </p:txBody>
      </p:sp>
      <p:pic>
        <p:nvPicPr>
          <p:cNvPr id="7174" name="Picture 2" descr="F:\الكبد.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071563"/>
            <a:ext cx="4405313" cy="5072062"/>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0063" y="0"/>
            <a:ext cx="8229600" cy="1143000"/>
          </a:xfrm>
        </p:spPr>
        <p:txBody>
          <a:bodyPr/>
          <a:lstStyle/>
          <a:p>
            <a:endParaRPr lang="ar-SA" altLang="en-US" smtClean="0"/>
          </a:p>
        </p:txBody>
      </p:sp>
      <p:sp>
        <p:nvSpPr>
          <p:cNvPr id="8195" name="Content Placeholder 2"/>
          <p:cNvSpPr>
            <a:spLocks noGrp="1"/>
          </p:cNvSpPr>
          <p:nvPr>
            <p:ph sz="half" idx="1"/>
          </p:nvPr>
        </p:nvSpPr>
        <p:spPr>
          <a:xfrm>
            <a:off x="428625" y="928688"/>
            <a:ext cx="4357688" cy="5715000"/>
          </a:xfrm>
        </p:spPr>
        <p:txBody>
          <a:bodyPr/>
          <a:lstStyle/>
          <a:p>
            <a:pPr algn="l" rtl="0">
              <a:buFontTx/>
              <a:buChar char="•"/>
            </a:pPr>
            <a:r>
              <a:rPr lang="en-US" altLang="en-US" sz="1800" b="1" smtClean="0">
                <a:solidFill>
                  <a:schemeClr val="tx2"/>
                </a:solidFill>
                <a:latin typeface="Times New Roman" panose="02020603050405020304" pitchFamily="18" charset="0"/>
                <a:cs typeface="Calibri" panose="020F0502020204030204" pitchFamily="34" charset="0"/>
              </a:rPr>
              <a:t>The lobules are separated from each other by a layer of connective tissue which contains the bile ducts, lymphatics, blood vessels and nerves. The region containing these structures in the connective tissue layer is called the portal area or portal space (the venule is usually the largest of the structures in this space).</a:t>
            </a:r>
            <a:endParaRPr lang="en-US" altLang="en-US" sz="1800" b="1" smtClean="0">
              <a:solidFill>
                <a:schemeClr val="tx2"/>
              </a:solidFill>
              <a:cs typeface="Arial" panose="020B0604020202020204" pitchFamily="34" charset="0"/>
            </a:endParaRPr>
          </a:p>
          <a:p>
            <a:pPr algn="l" rtl="0">
              <a:buFontTx/>
              <a:buChar char="•"/>
            </a:pPr>
            <a:r>
              <a:rPr lang="en-US" altLang="en-US" sz="1800" b="1" smtClean="0">
                <a:solidFill>
                  <a:schemeClr val="tx2"/>
                </a:solidFill>
                <a:latin typeface="Times New Roman" panose="02020603050405020304" pitchFamily="18" charset="0"/>
                <a:cs typeface="Calibri" panose="020F0502020204030204" pitchFamily="34" charset="0"/>
              </a:rPr>
              <a:t>The bile ducts is lined by cuboidal epithelium and carries bile from the hepatocytes and empties it eventually into the hepatic duct.</a:t>
            </a:r>
          </a:p>
          <a:p>
            <a:pPr algn="l" rtl="0"/>
            <a:r>
              <a:rPr lang="en-US" altLang="en-US" sz="1800" b="1" smtClean="0">
                <a:solidFill>
                  <a:schemeClr val="tx2"/>
                </a:solidFill>
                <a:latin typeface="Times New Roman" panose="02020603050405020304" pitchFamily="18" charset="0"/>
                <a:cs typeface="Calibri" panose="020F0502020204030204" pitchFamily="34" charset="0"/>
              </a:rPr>
              <a:t>Portal veins and hepatic arterioles deliver blood into the sinusoids at the periphery of the lobule. This mixed blood in the sinusoids run toward the lobule center where they drain into the central vein.</a:t>
            </a:r>
            <a:r>
              <a:rPr lang="en-US" altLang="en-US" sz="1800" b="1" smtClean="0">
                <a:solidFill>
                  <a:schemeClr val="tx2"/>
                </a:solidFill>
                <a:cs typeface="Arial" panose="020B0604020202020204" pitchFamily="34" charset="0"/>
              </a:rPr>
              <a:t> </a:t>
            </a:r>
          </a:p>
          <a:p>
            <a:endParaRPr lang="ar-SA" altLang="en-US" sz="1800" smtClean="0"/>
          </a:p>
        </p:txBody>
      </p:sp>
      <p:sp>
        <p:nvSpPr>
          <p:cNvPr id="5" name="Footer Placeholder 4"/>
          <p:cNvSpPr>
            <a:spLocks noGrp="1"/>
          </p:cNvSpPr>
          <p:nvPr>
            <p:ph type="ftr" sz="quarter" idx="11"/>
          </p:nvPr>
        </p:nvSpPr>
        <p:spPr/>
        <p:txBody>
          <a:bodyPr/>
          <a:lstStyle/>
          <a:p>
            <a:pPr>
              <a:defRPr/>
            </a:pPr>
            <a:r>
              <a:rPr lang="en-US" smtClean="0"/>
              <a:t>Prepared by : Amal Awad Al-Harbi</a:t>
            </a:r>
            <a:endParaRPr lang="ar-SA"/>
          </a:p>
        </p:txBody>
      </p:sp>
      <p:sp>
        <p:nvSpPr>
          <p:cNvPr id="81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34275D4C-B039-4DC4-B9ED-89DA1C44C105}" type="slidenum">
              <a:rPr lang="ar-SA" altLang="en-US" sz="1200">
                <a:solidFill>
                  <a:srgbClr val="898989"/>
                </a:solidFill>
              </a:rPr>
              <a:pPr algn="l">
                <a:spcBef>
                  <a:spcPct val="0"/>
                </a:spcBef>
                <a:buFontTx/>
                <a:buNone/>
              </a:pPr>
              <a:t>5</a:t>
            </a:fld>
            <a:endParaRPr lang="ar-SA" altLang="en-US" sz="1200">
              <a:solidFill>
                <a:srgbClr val="898989"/>
              </a:solidFill>
            </a:endParaRPr>
          </a:p>
        </p:txBody>
      </p:sp>
      <p:pic>
        <p:nvPicPr>
          <p:cNvPr id="8198" name="Picture 2" descr="F:\الفصيص الكبدي.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357313"/>
            <a:ext cx="4357688" cy="428625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p:cNvPicPr>
            <a:picLocks noChangeAspect="1"/>
          </p:cNvPicPr>
          <p:nvPr/>
        </p:nvPicPr>
        <p:blipFill>
          <a:blip r:embed="rId2">
            <a:extLst>
              <a:ext uri="{28A0092B-C50C-407E-A947-70E740481C1C}">
                <a14:useLocalDpi xmlns:a14="http://schemas.microsoft.com/office/drawing/2010/main" val="0"/>
              </a:ext>
            </a:extLst>
          </a:blip>
          <a:srcRect t="21651" b="22701"/>
          <a:stretch>
            <a:fillRect/>
          </a:stretch>
        </p:blipFill>
        <p:spPr bwMode="auto">
          <a:xfrm>
            <a:off x="1289050" y="85725"/>
            <a:ext cx="6523038"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a:xfrm>
            <a:off x="1289050" y="6335713"/>
            <a:ext cx="2895600" cy="365125"/>
          </a:xfrm>
        </p:spPr>
        <p:txBody>
          <a:bodyPr/>
          <a:lstStyle/>
          <a:p>
            <a:pPr>
              <a:defRPr/>
            </a:pPr>
            <a:r>
              <a:rPr lang="en-US" sz="1400" dirty="0" smtClean="0">
                <a:solidFill>
                  <a:schemeClr val="tx1"/>
                </a:solidFill>
              </a:rPr>
              <a:t>Done by : </a:t>
            </a:r>
            <a:r>
              <a:rPr lang="en-US" sz="1400" dirty="0" err="1" smtClean="0">
                <a:solidFill>
                  <a:schemeClr val="tx1"/>
                </a:solidFill>
              </a:rPr>
              <a:t>basmah</a:t>
            </a:r>
            <a:r>
              <a:rPr lang="en-US" sz="1400" dirty="0" smtClean="0">
                <a:solidFill>
                  <a:schemeClr val="tx1"/>
                </a:solidFill>
              </a:rPr>
              <a:t> </a:t>
            </a:r>
            <a:r>
              <a:rPr lang="en-US" sz="1400" dirty="0" err="1" smtClean="0">
                <a:solidFill>
                  <a:schemeClr val="tx1"/>
                </a:solidFill>
              </a:rPr>
              <a:t>alkhoriji</a:t>
            </a:r>
            <a:endParaRPr lang="ar-SA" sz="1400" dirty="0">
              <a:solidFill>
                <a:schemeClr val="tx1"/>
              </a:solidFill>
            </a:endParaRPr>
          </a:p>
        </p:txBody>
      </p:sp>
      <p:sp>
        <p:nvSpPr>
          <p:cNvPr id="92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432A7081-8BC6-47E3-B5B1-C5235435F83C}" type="slidenum">
              <a:rPr lang="ar-SA" altLang="en-US">
                <a:solidFill>
                  <a:srgbClr val="898989"/>
                </a:solidFill>
                <a:latin typeface="Calibri" panose="020F0502020204030204" pitchFamily="34" charset="0"/>
              </a:rPr>
              <a:pPr algn="l"/>
              <a:t>6</a:t>
            </a:fld>
            <a:endParaRPr lang="ar-SA" altLang="en-US">
              <a:solidFill>
                <a:srgbClr val="898989"/>
              </a:solidFill>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1569"/>
          <a:stretch>
            <a:fillRect/>
          </a:stretch>
        </p:blipFill>
        <p:spPr bwMode="auto">
          <a:xfrm>
            <a:off x="0" y="0"/>
            <a:ext cx="9144000"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عنصر نائب لرقم الشريحة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99C8678F-9E23-4145-BEF5-514253D86BFB}" type="slidenum">
              <a:rPr lang="ar-SA" altLang="en-US" sz="1200">
                <a:solidFill>
                  <a:srgbClr val="898989"/>
                </a:solidFill>
              </a:rPr>
              <a:pPr algn="l">
                <a:spcBef>
                  <a:spcPct val="0"/>
                </a:spcBef>
                <a:buFontTx/>
                <a:buNone/>
              </a:pPr>
              <a:t>7</a:t>
            </a:fld>
            <a:endParaRPr lang="ar-SA" altLang="en-US" sz="1200">
              <a:solidFill>
                <a:srgbClr val="898989"/>
              </a:solidFill>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3">
            <a:extLst>
              <a:ext uri="{28A0092B-C50C-407E-A947-70E740481C1C}">
                <a14:useLocalDpi xmlns:a14="http://schemas.microsoft.com/office/drawing/2010/main" val="0"/>
              </a:ext>
            </a:extLst>
          </a:blip>
          <a:srcRect l="1569"/>
          <a:stretch>
            <a:fillRect/>
          </a:stretch>
        </p:blipFill>
        <p:spPr bwMode="auto">
          <a:xfrm>
            <a:off x="0"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وسيلة شرح مع سهم إلى اليمين 2"/>
          <p:cNvSpPr/>
          <p:nvPr/>
        </p:nvSpPr>
        <p:spPr>
          <a:xfrm>
            <a:off x="2484438" y="692150"/>
            <a:ext cx="4429125" cy="2160588"/>
          </a:xfrm>
          <a:prstGeom prst="rightArrowCallout">
            <a:avLst>
              <a:gd name="adj1" fmla="val 25000"/>
              <a:gd name="adj2" fmla="val 25000"/>
              <a:gd name="adj3" fmla="val 25000"/>
              <a:gd name="adj4" fmla="val 60900"/>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 name="مستطيل 3"/>
          <p:cNvSpPr/>
          <p:nvPr/>
        </p:nvSpPr>
        <p:spPr>
          <a:xfrm>
            <a:off x="3084625" y="35332"/>
            <a:ext cx="3028842" cy="584775"/>
          </a:xfrm>
          <a:prstGeom prst="rect">
            <a:avLst/>
          </a:prstGeom>
        </p:spPr>
        <p:txBody>
          <a:bodyPr wrap="none">
            <a:spAutoFit/>
          </a:bodyPr>
          <a:lstStyle/>
          <a:p>
            <a:pPr marL="342900" indent="-342900" algn="ctr" rtl="1" eaLnBrk="1" fontAlgn="auto" hangingPunct="1">
              <a:spcBef>
                <a:spcPct val="50000"/>
              </a:spcBef>
              <a:spcAft>
                <a:spcPts val="0"/>
              </a:spcAft>
              <a:defRPr/>
            </a:pPr>
            <a:r>
              <a:rPr lang="en-US" sz="32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cs typeface="+mj-cs"/>
              </a:rPr>
              <a:t>T. S.  of The Liver</a:t>
            </a:r>
          </a:p>
        </p:txBody>
      </p:sp>
      <p:sp>
        <p:nvSpPr>
          <p:cNvPr id="12293" name="عنصر نائب لرقم الشريحة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D321E67C-C251-4045-B376-A0190483CCF2}" type="slidenum">
              <a:rPr lang="ar-SA" altLang="en-US" sz="1200">
                <a:solidFill>
                  <a:srgbClr val="898989"/>
                </a:solidFill>
              </a:rPr>
              <a:pPr algn="l">
                <a:spcBef>
                  <a:spcPct val="0"/>
                </a:spcBef>
                <a:buFontTx/>
                <a:buNone/>
              </a:pPr>
              <a:t>8</a:t>
            </a:fld>
            <a:endParaRPr lang="ar-SA" altLang="en-US" sz="1200">
              <a:solidFill>
                <a:srgbClr val="898989"/>
              </a:solidFill>
            </a:endParaRPr>
          </a:p>
        </p:txBody>
      </p:sp>
      <p:sp>
        <p:nvSpPr>
          <p:cNvPr id="6" name="عنصر نائب للتذييل 5"/>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3">
            <a:lum contrast="24000"/>
            <a:extLst>
              <a:ext uri="{28A0092B-C50C-407E-A947-70E740481C1C}">
                <a14:useLocalDpi xmlns:a14="http://schemas.microsoft.com/office/drawing/2010/main" val="0"/>
              </a:ext>
            </a:extLst>
          </a:blip>
          <a:srcRect l="1949"/>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3746500" y="3244850"/>
            <a:ext cx="1711325" cy="460375"/>
          </a:xfrm>
          <a:prstGeom prst="rect">
            <a:avLst/>
          </a:prstGeom>
        </p:spPr>
        <p:txBody>
          <a:bodyPr wrap="none">
            <a:spAutoFit/>
          </a:bodyPr>
          <a:lstStyle/>
          <a:p>
            <a:pPr marL="342900" indent="-342900" eaLnBrk="1" fontAlgn="auto" hangingPunct="1">
              <a:spcBef>
                <a:spcPct val="50000"/>
              </a:spcBef>
              <a:spcAft>
                <a:spcPts val="0"/>
              </a:spcAft>
              <a:defRPr/>
            </a:pPr>
            <a:r>
              <a:rPr lang="en-US" sz="2400" b="1" dirty="0">
                <a:solidFill>
                  <a:srgbClr val="FF0000"/>
                </a:solidFill>
                <a:effectLst>
                  <a:outerShdw blurRad="50800" dist="50800" dir="5400000" algn="ctr" rotWithShape="0">
                    <a:srgbClr val="FFFF00"/>
                  </a:outerShdw>
                </a:effectLst>
                <a:latin typeface="+mn-lt"/>
                <a:cs typeface="+mj-cs"/>
              </a:rPr>
              <a:t>Central vein</a:t>
            </a:r>
          </a:p>
        </p:txBody>
      </p:sp>
      <p:sp>
        <p:nvSpPr>
          <p:cNvPr id="4" name="مستطيل 3"/>
          <p:cNvSpPr/>
          <p:nvPr/>
        </p:nvSpPr>
        <p:spPr>
          <a:xfrm>
            <a:off x="2771775" y="1844675"/>
            <a:ext cx="1914525" cy="461963"/>
          </a:xfrm>
          <a:prstGeom prst="rect">
            <a:avLst/>
          </a:prstGeom>
        </p:spPr>
        <p:txBody>
          <a:bodyPr wrap="none">
            <a:spAutoFit/>
          </a:bodyPr>
          <a:lstStyle/>
          <a:p>
            <a:pPr marL="342900" indent="-342900" eaLnBrk="1" fontAlgn="auto" hangingPunct="1">
              <a:spcBef>
                <a:spcPct val="50000"/>
              </a:spcBef>
              <a:spcAft>
                <a:spcPts val="0"/>
              </a:spcAft>
              <a:defRPr/>
            </a:pPr>
            <a:r>
              <a:rPr lang="en-US" sz="2400" b="1" dirty="0">
                <a:solidFill>
                  <a:srgbClr val="FF0000"/>
                </a:solidFill>
                <a:effectLst>
                  <a:outerShdw blurRad="50800" dist="50800" dir="5400000" algn="ctr" rotWithShape="0">
                    <a:srgbClr val="FFFF00"/>
                  </a:outerShdw>
                </a:effectLst>
                <a:latin typeface="+mn-lt"/>
                <a:cs typeface="+mj-cs"/>
              </a:rPr>
              <a:t>Hepatic cords</a:t>
            </a:r>
          </a:p>
        </p:txBody>
      </p:sp>
      <p:sp>
        <p:nvSpPr>
          <p:cNvPr id="5" name="مستطيل 4"/>
          <p:cNvSpPr/>
          <p:nvPr/>
        </p:nvSpPr>
        <p:spPr>
          <a:xfrm>
            <a:off x="5119688" y="1341438"/>
            <a:ext cx="1652587" cy="460375"/>
          </a:xfrm>
          <a:prstGeom prst="rect">
            <a:avLst/>
          </a:prstGeom>
        </p:spPr>
        <p:txBody>
          <a:bodyPr wrap="none">
            <a:spAutoFit/>
          </a:bodyPr>
          <a:lstStyle/>
          <a:p>
            <a:pPr algn="r" rtl="1" eaLnBrk="1" fontAlgn="auto" hangingPunct="1">
              <a:spcBef>
                <a:spcPts val="0"/>
              </a:spcBef>
              <a:spcAft>
                <a:spcPts val="0"/>
              </a:spcAft>
              <a:defRPr/>
            </a:pPr>
            <a:r>
              <a:rPr lang="en-US" sz="2400" b="1" dirty="0" err="1">
                <a:solidFill>
                  <a:srgbClr val="FF0000"/>
                </a:solidFill>
                <a:effectLst>
                  <a:outerShdw blurRad="50800" dist="50800" dir="5400000" algn="ctr" rotWithShape="0">
                    <a:srgbClr val="FFFF00"/>
                  </a:outerShdw>
                </a:effectLst>
                <a:latin typeface="+mn-lt"/>
                <a:cs typeface="+mj-cs"/>
              </a:rPr>
              <a:t>Hepatocyte</a:t>
            </a:r>
            <a:endParaRPr lang="ar-SA" sz="2400" b="1" dirty="0">
              <a:solidFill>
                <a:srgbClr val="FF0000"/>
              </a:solidFill>
              <a:effectLst>
                <a:outerShdw blurRad="50800" dist="50800" dir="5400000" algn="ctr" rotWithShape="0">
                  <a:srgbClr val="FFFF00"/>
                </a:outerShdw>
              </a:effectLst>
              <a:latin typeface="+mn-lt"/>
              <a:cs typeface="+mj-cs"/>
            </a:endParaRPr>
          </a:p>
        </p:txBody>
      </p:sp>
      <p:sp>
        <p:nvSpPr>
          <p:cNvPr id="6" name="Line 9"/>
          <p:cNvSpPr>
            <a:spLocks noChangeShapeType="1"/>
          </p:cNvSpPr>
          <p:nvPr/>
        </p:nvSpPr>
        <p:spPr bwMode="auto">
          <a:xfrm flipH="1" flipV="1">
            <a:off x="1835150" y="908050"/>
            <a:ext cx="1728788" cy="865188"/>
          </a:xfrm>
          <a:prstGeom prst="line">
            <a:avLst/>
          </a:prstGeom>
          <a:noFill/>
          <a:ln w="50800">
            <a:solidFill>
              <a:srgbClr val="FF0000"/>
            </a:solidFill>
            <a:round/>
            <a:headEnd/>
            <a:tailEnd type="triangle" w="med" len="med"/>
          </a:ln>
        </p:spPr>
        <p:txBody>
          <a:bodyPr/>
          <a:lstStyle/>
          <a:p>
            <a:pPr algn="r" rtl="1" eaLnBrk="1" fontAlgn="auto" hangingPunct="1">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7" name="Line 9"/>
          <p:cNvSpPr>
            <a:spLocks noChangeShapeType="1"/>
          </p:cNvSpPr>
          <p:nvPr/>
        </p:nvSpPr>
        <p:spPr bwMode="auto">
          <a:xfrm flipH="1" flipV="1">
            <a:off x="1403350" y="1484313"/>
            <a:ext cx="2160588" cy="288925"/>
          </a:xfrm>
          <a:prstGeom prst="line">
            <a:avLst/>
          </a:prstGeom>
          <a:noFill/>
          <a:ln w="50800">
            <a:solidFill>
              <a:srgbClr val="FF0000"/>
            </a:solidFill>
            <a:round/>
            <a:headEnd/>
            <a:tailEnd type="triangle" w="med" len="med"/>
          </a:ln>
        </p:spPr>
        <p:txBody>
          <a:bodyPr/>
          <a:lstStyle/>
          <a:p>
            <a:pPr algn="r" rtl="1" eaLnBrk="1" fontAlgn="auto" hangingPunct="1">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8" name="Line 9"/>
          <p:cNvSpPr>
            <a:spLocks noChangeShapeType="1"/>
          </p:cNvSpPr>
          <p:nvPr/>
        </p:nvSpPr>
        <p:spPr bwMode="auto">
          <a:xfrm flipH="1">
            <a:off x="611188" y="1773238"/>
            <a:ext cx="2881312" cy="0"/>
          </a:xfrm>
          <a:prstGeom prst="line">
            <a:avLst/>
          </a:prstGeom>
          <a:noFill/>
          <a:ln w="50800">
            <a:solidFill>
              <a:srgbClr val="FF0000"/>
            </a:solidFill>
            <a:round/>
            <a:headEnd/>
            <a:tailEnd type="triangle" w="med" len="med"/>
          </a:ln>
        </p:spPr>
        <p:txBody>
          <a:bodyPr/>
          <a:lstStyle/>
          <a:p>
            <a:pPr algn="r" rtl="1" eaLnBrk="1" fontAlgn="auto" hangingPunct="1">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9" name="Line 9"/>
          <p:cNvSpPr>
            <a:spLocks noChangeShapeType="1"/>
          </p:cNvSpPr>
          <p:nvPr/>
        </p:nvSpPr>
        <p:spPr bwMode="auto">
          <a:xfrm flipV="1">
            <a:off x="6156325" y="765175"/>
            <a:ext cx="1439863" cy="576263"/>
          </a:xfrm>
          <a:prstGeom prst="line">
            <a:avLst/>
          </a:prstGeom>
          <a:noFill/>
          <a:ln w="50800">
            <a:solidFill>
              <a:srgbClr val="FF0000"/>
            </a:solidFill>
            <a:round/>
            <a:headEnd/>
            <a:tailEnd type="triangle" w="med" len="med"/>
          </a:ln>
        </p:spPr>
        <p:txBody>
          <a:bodyPr/>
          <a:lstStyle/>
          <a:p>
            <a:pPr algn="r" rtl="1" eaLnBrk="1" fontAlgn="auto" hangingPunct="1">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0" name="مستطيل 9"/>
          <p:cNvSpPr/>
          <p:nvPr/>
        </p:nvSpPr>
        <p:spPr>
          <a:xfrm>
            <a:off x="2066721" y="35332"/>
            <a:ext cx="5064656" cy="584775"/>
          </a:xfrm>
          <a:prstGeom prst="rect">
            <a:avLst/>
          </a:prstGeom>
        </p:spPr>
        <p:txBody>
          <a:bodyPr wrap="none">
            <a:spAutoFit/>
          </a:bodyPr>
          <a:lstStyle/>
          <a:p>
            <a:pPr marL="342900" indent="-342900" algn="ctr" rtl="1" eaLnBrk="1" fontAlgn="auto" hangingPunct="1">
              <a:spcBef>
                <a:spcPct val="50000"/>
              </a:spcBef>
              <a:spcAft>
                <a:spcPts val="0"/>
              </a:spcAft>
              <a:defRPr/>
            </a:pPr>
            <a:r>
              <a:rPr lang="en-US" sz="32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cs typeface="+mj-cs"/>
              </a:rPr>
              <a:t>The central vein  of The Liver</a:t>
            </a:r>
          </a:p>
        </p:txBody>
      </p:sp>
      <p:sp>
        <p:nvSpPr>
          <p:cNvPr id="14347" name="عنصر نائب لرقم الشريحة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fld id="{3F1174FF-A2A8-484A-B52A-B81594BA2B79}" type="slidenum">
              <a:rPr lang="ar-SA" altLang="en-US" sz="1200">
                <a:solidFill>
                  <a:srgbClr val="898989"/>
                </a:solidFill>
              </a:rPr>
              <a:pPr algn="l">
                <a:spcBef>
                  <a:spcPct val="0"/>
                </a:spcBef>
                <a:buFontTx/>
                <a:buNone/>
              </a:pPr>
              <a:t>9</a:t>
            </a:fld>
            <a:endParaRPr lang="ar-SA" altLang="en-US" sz="1200">
              <a:solidFill>
                <a:srgbClr val="898989"/>
              </a:solidFill>
            </a:endParaRPr>
          </a:p>
        </p:txBody>
      </p:sp>
      <p:sp>
        <p:nvSpPr>
          <p:cNvPr id="12" name="عنصر نائب للتذييل 11"/>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1087</Words>
  <Application>Microsoft Office PowerPoint</Application>
  <PresentationFormat>عرض على الشاشة (3:4)‏</PresentationFormat>
  <Paragraphs>199</Paragraphs>
  <Slides>32</Slides>
  <Notes>26</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32</vt:i4>
      </vt:variant>
    </vt:vector>
  </HeadingPairs>
  <TitlesOfParts>
    <vt:vector size="36" baseType="lpstr">
      <vt:lpstr>Arial</vt:lpstr>
      <vt:lpstr>Calibri</vt:lpstr>
      <vt:lpstr>Times New Roman</vt:lpstr>
      <vt:lpstr>سمة Office</vt:lpstr>
      <vt:lpstr>عرض تقديمي في PowerPoint</vt:lpstr>
      <vt:lpstr>The liver</vt:lpstr>
      <vt:lpstr>عرض تقديمي في PowerPoint</vt:lpstr>
      <vt:lpstr>The Classic Hepatic Lobule: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hopes</dc:creator>
  <cp:lastModifiedBy>User</cp:lastModifiedBy>
  <cp:revision>24</cp:revision>
  <dcterms:created xsi:type="dcterms:W3CDTF">2011-10-21T12:40:19Z</dcterms:created>
  <dcterms:modified xsi:type="dcterms:W3CDTF">2026-01-21T19:38:54Z</dcterms:modified>
</cp:coreProperties>
</file>