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256" r:id="rId3"/>
    <p:sldId id="257" r:id="rId4"/>
    <p:sldId id="258" r:id="rId5"/>
    <p:sldId id="259" r:id="rId6"/>
    <p:sldId id="260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2" r:id="rId27"/>
    <p:sldId id="283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5T05:20:50.7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1322 5865 9830,'-81'1'1419,"-116"-5"748,176 2-1868,-1-2 0,1 0 0,0-1 0,1-1 1,-1-1-1,1 0 0,-20-12 0,-17-13 357,3-2 0,0-3 0,3-2 0,-89-87-1,106 87-884,1-1 0,-40-65 0,2 4-674,38 57 461,2-1 0,2-1-1,2-1 1,2-2 0,3 0-1,-17-53 1,32 81 292,-10-32-633,-18-102-1,26 97 353,2 13-124,-3-80 0,11-942-759,1 1031 1314,10-57 0,-6 56 0,1-52 0,-7 59 0,1 0 0,1 0 0,9-41 0,-6 43 0,-2-1 0,0 1 0,-3-49 0,-1 48 0,1 0 0,1 0 0,8-43 0,8-11 0,15-62 0,34-145 0,-13 46 0,-26 129 0,17-55 0,47-183 0,-39 126 0,-37 163 0,-11 41 0,1 0 0,1 0 0,2 1 0,15-34 0,-12 34 20,76-130 857,-72 130-733,1 0-1,1 1 1,1 0-1,31-26 1,91-84 761,77-49 1572,-201 165-2204,-2 1 30,1 1 1,0 0-1,0 1 0,1 1 0,22-11 0,-30 17-235,0 0 1,-1 0-1,1 0 1,-1-1-1,7-7 1,2-3-100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5T05:20:53.7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9830,'49'0'1197,"-10"-1"-609,-1 1 0,1 2 1,62 12-1,-68-7-194,-23-6-245,-1 0-1,0 1 0,0 1 0,0-1 0,0 1 1,0 1-1,9 4 0,-16-6-107,0 0-1,0 0 1,0 0 0,0-1 0,-1 2-1,1-1 1,0 0 0,-1 0 0,0 0 0,1 1-1,-1-1 1,0 1 0,0-1 0,-1 1-1,1-1 1,0 1 0,-1 0 0,0-1-1,1 1 1,-1 0 0,0-1 0,0 1-1,-1 0 1,1-1 0,0 1 0,-1 0 0,0-1-1,0 1 1,1-1 0,-3 4 0,-16 42 564,15-38-433,-1 0 0,1 1 0,1 0 1,0 0-1,-3 20 0,0 10 580,-2-1 0,-16 52 1,20-80-598,0 5-110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A53BF-6D68-4B32-845F-F56598DA69D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E4027-0714-4F98-A8C4-0291AD6C0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1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E4027-0714-4F98-A8C4-0291AD6C01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269D-42EB-765E-4F32-7165E633F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D50C5-24A8-D7C3-9DB9-76E331C31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6114E-AF16-C70A-495B-52C6C2A3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5A37-D5C8-4DD8-A909-511C2AE045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94F34-A1B8-B23F-89EA-65A112FE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9EF58-1782-6F39-BC47-35EC9ADC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368B-4625-4080-AC3E-29C1382F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A3CAD-3BD8-5946-1685-E7C3FBD1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D3E8B-0775-E04B-C991-76F39B1E3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B2FAC-6921-5701-6E29-0FC16284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5A37-D5C8-4DD8-A909-511C2AE045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E92F-D88C-7BD6-B636-2DC70F24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08486-EEBC-1435-9057-689A1E4E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368B-4625-4080-AC3E-29C1382F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F25AC-497E-C5D7-9C45-5547A938A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4E417-09B9-7E6B-914A-2F8237624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3E3AE-FC85-F978-7A74-07E7A785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5A37-D5C8-4DD8-A909-511C2AE045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DF127-4B6F-54C0-F676-58A131D0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2337F-A1DF-024F-69FA-EE6474B5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368B-4625-4080-AC3E-29C1382F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D8CB-6695-5860-3229-FA915859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3BA7A-8F08-9F15-29EF-D868A6D35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C1C9D-B1F4-F63A-2441-DA4E6D73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5A37-D5C8-4DD8-A909-511C2AE045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A834B-DB81-F954-1F00-4E721B1D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BA453-114D-E3A2-A343-0CBB9EBE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368B-4625-4080-AC3E-29C1382F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5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2687-B7CD-B691-C78C-1F3448FC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DB299-1719-1D6B-FD24-2B97EC97B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2B4F9-1FCA-EA73-FCF9-D780ECA7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5A37-D5C8-4DD8-A909-511C2AE045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BFD6-CA4B-D97E-79E3-B1F30D1E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7836B-F47F-599B-EE6A-077E12F1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368B-4625-4080-AC3E-29C1382F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2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74FC-356A-A550-3508-7D338239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1B6D9-3EC4-15F4-C7A7-9C9252B32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33052-71E2-7720-C780-683748D2C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1CD32-A7F0-A0CE-C35B-41A208C2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5A37-D5C8-4DD8-A909-511C2AE045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6EA13-EC15-DF30-E31F-E2A83078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D8CB6-4FFF-9AB7-5992-913CB44D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368B-4625-4080-AC3E-29C1382F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8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88F8-4D52-A987-15C4-EE5FCF74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16C46-CF78-99A2-3098-240FB9342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C9AD3-7714-977D-4C27-CBFEB08EA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27BFE-1F90-34A2-E388-1E1406320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E06A9-4A8D-1AB1-71AA-37366D5B0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A4404-C658-5BFA-AD16-2EF64543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5A37-D5C8-4DD8-A909-511C2AE045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3E85C-E609-701C-A5B4-324D7E38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BA8FD-4C26-B051-A13C-B94FA759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368B-4625-4080-AC3E-29C1382F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2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3825-2394-8411-B7E2-B66F6160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90950-D16F-DC76-427B-2FC15B30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5A37-D5C8-4DD8-A909-511C2AE045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46CE2-023D-0140-D0C4-4D74747E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81C2E-E593-3C4A-4AE8-C9DF0DC8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368B-4625-4080-AC3E-29C1382F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4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0CBE9-E099-8658-C8A2-F9F5C95A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5A37-D5C8-4DD8-A909-511C2AE045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67E7A-18AE-AA87-30BD-4F969100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4E403-A732-273D-036C-99226D7C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368B-4625-4080-AC3E-29C1382F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4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FD20-6F57-BF07-0D0D-468C94A1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DBF22-4BE5-276C-A21A-34B644054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950B0-E6C7-4509-4C65-47F340E8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ED7E5-5FB4-D4FE-E449-24A51093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5A37-D5C8-4DD8-A909-511C2AE045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951B2-DA21-071C-5517-B2A1980D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6F2C3-DBE6-5B1A-3CA0-587800A7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368B-4625-4080-AC3E-29C1382F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3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F084-2863-B762-0217-10FA95C5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83715-6B0A-31DD-B4AD-40972A7B0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573DB-FBF5-7907-7A2A-98059CE3F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3290A-93F9-7DE4-B91F-6CCA904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5A37-D5C8-4DD8-A909-511C2AE045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2FB96-DC68-B584-6CFF-E2B3BFFA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77907-9043-6777-F250-76320683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368B-4625-4080-AC3E-29C1382F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0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628E9-B157-5572-4F33-57AA1A1C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B0566-E53B-D427-A981-7E1879FB6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70CB7-ADF3-5A59-56F0-1D08AF805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D5A37-D5C8-4DD8-A909-511C2AE045D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A212-BC9A-3039-4AF1-FE3D96842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DF25B-FAD7-75B9-E66E-841E40D25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C3368B-4625-4080-AC3E-29C1382F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0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customXml" Target="../ink/ink2.xml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F9AD7-5A93-96A3-0E9C-CE16FD3FE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670F08-6256-4962-EA6E-F3D37114DA2C}"/>
              </a:ext>
            </a:extLst>
          </p:cNvPr>
          <p:cNvSpPr txBox="1"/>
          <p:nvPr/>
        </p:nvSpPr>
        <p:spPr>
          <a:xfrm>
            <a:off x="3039662" y="155722"/>
            <a:ext cx="6093618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900" b="1" i="0" u="none" strike="noStrike" baseline="0" dirty="0">
                <a:solidFill>
                  <a:srgbClr val="231F20"/>
                </a:solidFill>
                <a:latin typeface="CMSSBX10"/>
              </a:rPr>
              <a:t>22 </a:t>
            </a:r>
            <a:r>
              <a:rPr lang="en-US" sz="2800" b="1" i="0" u="none" strike="noStrike" baseline="0" dirty="0">
                <a:solidFill>
                  <a:srgbClr val="231F20"/>
                </a:solidFill>
                <a:latin typeface="CMSSBX10"/>
              </a:rPr>
              <a:t>The chemical potential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E001F-F69B-A985-1302-BB68EC5D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95" y="1628755"/>
            <a:ext cx="8351066" cy="435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537077-5885-0F31-367B-145609605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95" y="2266935"/>
            <a:ext cx="7611456" cy="310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3B3152-8569-D900-2B62-FBC521CD2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94" y="2828904"/>
            <a:ext cx="5739577" cy="767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C7834A-866E-086F-F36E-D02F8824F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45" y="3747732"/>
            <a:ext cx="11157246" cy="435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BF48E0-4B8E-5CFC-EE2F-94D9280E6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15" y="4351879"/>
            <a:ext cx="11771255" cy="410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4512D1-371A-5253-2D62-1F53D3C7D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027" y="5085634"/>
            <a:ext cx="9332409" cy="31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5ACAE5-8CF4-E6C2-D7EF-38675770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15258-BAD8-56B5-DE52-30A73E33E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2" y="1119116"/>
            <a:ext cx="10053405" cy="2538484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C431D-D130-5336-FAC0-768899FAD6B1}"/>
              </a:ext>
            </a:extLst>
          </p:cNvPr>
          <p:cNvSpPr txBox="1"/>
          <p:nvPr/>
        </p:nvSpPr>
        <p:spPr>
          <a:xfrm>
            <a:off x="1289302" y="3657600"/>
            <a:ext cx="8921672" cy="1713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Three Statistical Ensembles</a:t>
            </a:r>
          </a:p>
        </p:txBody>
      </p:sp>
    </p:spTree>
    <p:extLst>
      <p:ext uri="{BB962C8B-B14F-4D97-AF65-F5344CB8AC3E}">
        <p14:creationId xmlns:p14="http://schemas.microsoft.com/office/powerpoint/2010/main" val="149705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F919E-D0D0-D36A-2825-F0505675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2D229-EE02-C24D-D8E2-D494BAA3C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119116"/>
            <a:ext cx="6554398" cy="278561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8EB51-4A12-DFA8-83E6-10915D60D9F0}"/>
              </a:ext>
            </a:extLst>
          </p:cNvPr>
          <p:cNvSpPr txBox="1"/>
          <p:nvPr/>
        </p:nvSpPr>
        <p:spPr>
          <a:xfrm>
            <a:off x="1289303" y="4251052"/>
            <a:ext cx="10257523" cy="891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Physical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28943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653E1-D1A6-D9D5-E32D-CE9818FCA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BFD58-CE5F-13CE-BD91-CE46BCE3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88" y="389341"/>
            <a:ext cx="4353533" cy="362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7C45DC-D8CE-BA42-71AE-86C33FA2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582" y="890908"/>
            <a:ext cx="2219635" cy="485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E22B52-FDC7-2CCF-1CFD-20CFE75EF28D}"/>
              </a:ext>
            </a:extLst>
          </p:cNvPr>
          <p:cNvSpPr txBox="1"/>
          <p:nvPr/>
        </p:nvSpPr>
        <p:spPr>
          <a:xfrm>
            <a:off x="1628620" y="1463635"/>
            <a:ext cx="6091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where </a:t>
            </a:r>
            <a:r>
              <a:rPr lang="en-US" b="1" dirty="0"/>
              <a:t>Z</a:t>
            </a:r>
            <a:r>
              <a:rPr lang="en-US" dirty="0"/>
              <a:t> is the </a:t>
            </a:r>
            <a:r>
              <a:rPr lang="en-US" b="1" dirty="0"/>
              <a:t>grand partition function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97B235-38AA-012A-3995-C578E6D8FF2C}"/>
              </a:ext>
            </a:extLst>
          </p:cNvPr>
          <p:cNvSpPr txBox="1"/>
          <p:nvPr/>
        </p:nvSpPr>
        <p:spPr>
          <a:xfrm>
            <a:off x="863203" y="2099690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Relation to Other Potentials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565207-D5C7-4C98-37D8-27FEA6F49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952" y="2649114"/>
            <a:ext cx="3905795" cy="4953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E378B1-7D5B-57D1-0E80-90ACE9EFD4D2}"/>
              </a:ext>
            </a:extLst>
          </p:cNvPr>
          <p:cNvSpPr txBox="1"/>
          <p:nvPr/>
        </p:nvSpPr>
        <p:spPr>
          <a:xfrm>
            <a:off x="863203" y="3448038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Differential Form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C7664D-CD61-58DC-D836-DC15B37AF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830" y="3907320"/>
            <a:ext cx="3734321" cy="4572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1CD7FC-8F80-3BD6-A846-9B599FF63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683" y="4796386"/>
            <a:ext cx="3886742" cy="3238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48054E-CD77-AC77-FBB7-8C0F4CF82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346" y="5354110"/>
            <a:ext cx="7706801" cy="100026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07ACD8-63DD-7A75-364D-C13C3FFE02BE}"/>
              </a:ext>
            </a:extLst>
          </p:cNvPr>
          <p:cNvGrpSpPr/>
          <p:nvPr/>
        </p:nvGrpSpPr>
        <p:grpSpPr>
          <a:xfrm>
            <a:off x="7524853" y="2698122"/>
            <a:ext cx="4188413" cy="1887618"/>
            <a:chOff x="7081940" y="1482089"/>
            <a:chExt cx="4188413" cy="18876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B56003-5B16-6ECC-B9B6-63F585A5D444}"/>
                </a:ext>
              </a:extLst>
            </p:cNvPr>
            <p:cNvSpPr txBox="1"/>
            <p:nvPr/>
          </p:nvSpPr>
          <p:spPr>
            <a:xfrm>
              <a:off x="7081940" y="1482089"/>
              <a:ext cx="2219635" cy="400110"/>
            </a:xfrm>
            <a:custGeom>
              <a:avLst/>
              <a:gdLst>
                <a:gd name="connsiteX0" fmla="*/ 0 w 2219635"/>
                <a:gd name="connsiteY0" fmla="*/ 0 h 400110"/>
                <a:gd name="connsiteX1" fmla="*/ 577105 w 2219635"/>
                <a:gd name="connsiteY1" fmla="*/ 0 h 400110"/>
                <a:gd name="connsiteX2" fmla="*/ 1109818 w 2219635"/>
                <a:gd name="connsiteY2" fmla="*/ 0 h 400110"/>
                <a:gd name="connsiteX3" fmla="*/ 1686923 w 2219635"/>
                <a:gd name="connsiteY3" fmla="*/ 0 h 400110"/>
                <a:gd name="connsiteX4" fmla="*/ 2219635 w 2219635"/>
                <a:gd name="connsiteY4" fmla="*/ 0 h 400110"/>
                <a:gd name="connsiteX5" fmla="*/ 2219635 w 2219635"/>
                <a:gd name="connsiteY5" fmla="*/ 400110 h 400110"/>
                <a:gd name="connsiteX6" fmla="*/ 1731315 w 2219635"/>
                <a:gd name="connsiteY6" fmla="*/ 400110 h 400110"/>
                <a:gd name="connsiteX7" fmla="*/ 1220799 w 2219635"/>
                <a:gd name="connsiteY7" fmla="*/ 400110 h 400110"/>
                <a:gd name="connsiteX8" fmla="*/ 688087 w 2219635"/>
                <a:gd name="connsiteY8" fmla="*/ 400110 h 400110"/>
                <a:gd name="connsiteX9" fmla="*/ 0 w 2219635"/>
                <a:gd name="connsiteY9" fmla="*/ 400110 h 400110"/>
                <a:gd name="connsiteX10" fmla="*/ 0 w 2219635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9635" h="400110" extrusionOk="0">
                  <a:moveTo>
                    <a:pt x="0" y="0"/>
                  </a:moveTo>
                  <a:cubicBezTo>
                    <a:pt x="144919" y="-653"/>
                    <a:pt x="371409" y="66501"/>
                    <a:pt x="577105" y="0"/>
                  </a:cubicBezTo>
                  <a:cubicBezTo>
                    <a:pt x="782802" y="-66501"/>
                    <a:pt x="886787" y="37697"/>
                    <a:pt x="1109818" y="0"/>
                  </a:cubicBezTo>
                  <a:cubicBezTo>
                    <a:pt x="1332849" y="-37697"/>
                    <a:pt x="1442648" y="97"/>
                    <a:pt x="1686923" y="0"/>
                  </a:cubicBezTo>
                  <a:cubicBezTo>
                    <a:pt x="1931198" y="-97"/>
                    <a:pt x="1978164" y="34297"/>
                    <a:pt x="2219635" y="0"/>
                  </a:cubicBezTo>
                  <a:cubicBezTo>
                    <a:pt x="2264946" y="174405"/>
                    <a:pt x="2187865" y="230840"/>
                    <a:pt x="2219635" y="400110"/>
                  </a:cubicBezTo>
                  <a:cubicBezTo>
                    <a:pt x="2023839" y="416286"/>
                    <a:pt x="1848979" y="356146"/>
                    <a:pt x="1731315" y="400110"/>
                  </a:cubicBezTo>
                  <a:cubicBezTo>
                    <a:pt x="1613651" y="444074"/>
                    <a:pt x="1345064" y="360137"/>
                    <a:pt x="1220799" y="400110"/>
                  </a:cubicBezTo>
                  <a:cubicBezTo>
                    <a:pt x="1096534" y="440083"/>
                    <a:pt x="908619" y="338598"/>
                    <a:pt x="688087" y="400110"/>
                  </a:cubicBezTo>
                  <a:cubicBezTo>
                    <a:pt x="467555" y="461622"/>
                    <a:pt x="309690" y="371908"/>
                    <a:pt x="0" y="400110"/>
                  </a:cubicBezTo>
                  <a:cubicBezTo>
                    <a:pt x="-30768" y="296911"/>
                    <a:pt x="27777" y="105397"/>
                    <a:pt x="0" y="0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76725188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Key Idea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AB65F79-95D4-1CED-F2B8-FF0EB40CD278}"/>
                    </a:ext>
                  </a:extLst>
                </p:cNvPr>
                <p:cNvSpPr txBox="1"/>
                <p:nvPr/>
              </p:nvSpPr>
              <p:spPr>
                <a:xfrm>
                  <a:off x="7081940" y="1892379"/>
                  <a:ext cx="4188413" cy="1477328"/>
                </a:xfrm>
                <a:custGeom>
                  <a:avLst/>
                  <a:gdLst>
                    <a:gd name="connsiteX0" fmla="*/ 0 w 4188413"/>
                    <a:gd name="connsiteY0" fmla="*/ 0 h 1477328"/>
                    <a:gd name="connsiteX1" fmla="*/ 682113 w 4188413"/>
                    <a:gd name="connsiteY1" fmla="*/ 0 h 1477328"/>
                    <a:gd name="connsiteX2" fmla="*/ 1238574 w 4188413"/>
                    <a:gd name="connsiteY2" fmla="*/ 0 h 1477328"/>
                    <a:gd name="connsiteX3" fmla="*/ 1795034 w 4188413"/>
                    <a:gd name="connsiteY3" fmla="*/ 0 h 1477328"/>
                    <a:gd name="connsiteX4" fmla="*/ 2477147 w 4188413"/>
                    <a:gd name="connsiteY4" fmla="*/ 0 h 1477328"/>
                    <a:gd name="connsiteX5" fmla="*/ 3159260 w 4188413"/>
                    <a:gd name="connsiteY5" fmla="*/ 0 h 1477328"/>
                    <a:gd name="connsiteX6" fmla="*/ 4188413 w 4188413"/>
                    <a:gd name="connsiteY6" fmla="*/ 0 h 1477328"/>
                    <a:gd name="connsiteX7" fmla="*/ 4188413 w 4188413"/>
                    <a:gd name="connsiteY7" fmla="*/ 462896 h 1477328"/>
                    <a:gd name="connsiteX8" fmla="*/ 4188413 w 4188413"/>
                    <a:gd name="connsiteY8" fmla="*/ 925792 h 1477328"/>
                    <a:gd name="connsiteX9" fmla="*/ 4188413 w 4188413"/>
                    <a:gd name="connsiteY9" fmla="*/ 1477328 h 1477328"/>
                    <a:gd name="connsiteX10" fmla="*/ 3631952 w 4188413"/>
                    <a:gd name="connsiteY10" fmla="*/ 1477328 h 1477328"/>
                    <a:gd name="connsiteX11" fmla="*/ 2991724 w 4188413"/>
                    <a:gd name="connsiteY11" fmla="*/ 1477328 h 1477328"/>
                    <a:gd name="connsiteX12" fmla="*/ 2435263 w 4188413"/>
                    <a:gd name="connsiteY12" fmla="*/ 1477328 h 1477328"/>
                    <a:gd name="connsiteX13" fmla="*/ 1753150 w 4188413"/>
                    <a:gd name="connsiteY13" fmla="*/ 1477328 h 1477328"/>
                    <a:gd name="connsiteX14" fmla="*/ 1112921 w 4188413"/>
                    <a:gd name="connsiteY14" fmla="*/ 1477328 h 1477328"/>
                    <a:gd name="connsiteX15" fmla="*/ 0 w 4188413"/>
                    <a:gd name="connsiteY15" fmla="*/ 1477328 h 1477328"/>
                    <a:gd name="connsiteX16" fmla="*/ 0 w 4188413"/>
                    <a:gd name="connsiteY16" fmla="*/ 970112 h 1477328"/>
                    <a:gd name="connsiteX17" fmla="*/ 0 w 4188413"/>
                    <a:gd name="connsiteY17" fmla="*/ 507216 h 1477328"/>
                    <a:gd name="connsiteX18" fmla="*/ 0 w 4188413"/>
                    <a:gd name="connsiteY18" fmla="*/ 0 h 1477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188413" h="1477328" extrusionOk="0">
                      <a:moveTo>
                        <a:pt x="0" y="0"/>
                      </a:moveTo>
                      <a:cubicBezTo>
                        <a:pt x="305163" y="-62437"/>
                        <a:pt x="541006" y="70200"/>
                        <a:pt x="682113" y="0"/>
                      </a:cubicBezTo>
                      <a:cubicBezTo>
                        <a:pt x="823220" y="-70200"/>
                        <a:pt x="1069800" y="39154"/>
                        <a:pt x="1238574" y="0"/>
                      </a:cubicBezTo>
                      <a:cubicBezTo>
                        <a:pt x="1407348" y="-39154"/>
                        <a:pt x="1679397" y="36299"/>
                        <a:pt x="1795034" y="0"/>
                      </a:cubicBezTo>
                      <a:cubicBezTo>
                        <a:pt x="1910671" y="-36299"/>
                        <a:pt x="2287645" y="65470"/>
                        <a:pt x="2477147" y="0"/>
                      </a:cubicBezTo>
                      <a:cubicBezTo>
                        <a:pt x="2666649" y="-65470"/>
                        <a:pt x="3016550" y="75074"/>
                        <a:pt x="3159260" y="0"/>
                      </a:cubicBezTo>
                      <a:cubicBezTo>
                        <a:pt x="3301970" y="-75074"/>
                        <a:pt x="3790356" y="71254"/>
                        <a:pt x="4188413" y="0"/>
                      </a:cubicBezTo>
                      <a:cubicBezTo>
                        <a:pt x="4231606" y="124092"/>
                        <a:pt x="4150132" y="370240"/>
                        <a:pt x="4188413" y="462896"/>
                      </a:cubicBezTo>
                      <a:cubicBezTo>
                        <a:pt x="4226694" y="555552"/>
                        <a:pt x="4152214" y="762602"/>
                        <a:pt x="4188413" y="925792"/>
                      </a:cubicBezTo>
                      <a:cubicBezTo>
                        <a:pt x="4224612" y="1088982"/>
                        <a:pt x="4150645" y="1335937"/>
                        <a:pt x="4188413" y="1477328"/>
                      </a:cubicBezTo>
                      <a:cubicBezTo>
                        <a:pt x="3941740" y="1500131"/>
                        <a:pt x="3859481" y="1464808"/>
                        <a:pt x="3631952" y="1477328"/>
                      </a:cubicBezTo>
                      <a:cubicBezTo>
                        <a:pt x="3404423" y="1489848"/>
                        <a:pt x="3155846" y="1422343"/>
                        <a:pt x="2991724" y="1477328"/>
                      </a:cubicBezTo>
                      <a:cubicBezTo>
                        <a:pt x="2827602" y="1532313"/>
                        <a:pt x="2639388" y="1461849"/>
                        <a:pt x="2435263" y="1477328"/>
                      </a:cubicBezTo>
                      <a:cubicBezTo>
                        <a:pt x="2231138" y="1492807"/>
                        <a:pt x="1935446" y="1406474"/>
                        <a:pt x="1753150" y="1477328"/>
                      </a:cubicBezTo>
                      <a:cubicBezTo>
                        <a:pt x="1570854" y="1548182"/>
                        <a:pt x="1294374" y="1445465"/>
                        <a:pt x="1112921" y="1477328"/>
                      </a:cubicBezTo>
                      <a:cubicBezTo>
                        <a:pt x="931468" y="1509191"/>
                        <a:pt x="538697" y="1390728"/>
                        <a:pt x="0" y="1477328"/>
                      </a:cubicBezTo>
                      <a:cubicBezTo>
                        <a:pt x="-46624" y="1354782"/>
                        <a:pt x="39420" y="1171189"/>
                        <a:pt x="0" y="970112"/>
                      </a:cubicBezTo>
                      <a:cubicBezTo>
                        <a:pt x="-39420" y="769035"/>
                        <a:pt x="28608" y="633213"/>
                        <a:pt x="0" y="507216"/>
                      </a:cubicBezTo>
                      <a:cubicBezTo>
                        <a:pt x="-28608" y="381219"/>
                        <a:pt x="60117" y="245400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FF0000"/>
                  </a:solidFill>
                  <a:extLst>
                    <a:ext uri="{C807C97D-BFC1-408E-A445-0C87EB9F89A2}">
                      <ask:lineSketchStyleProps xmlns:ask="http://schemas.microsoft.com/office/drawing/2018/sketchyshapes" sd="1946599106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The </a:t>
                  </a:r>
                  <a:r>
                    <a:rPr lang="en-US" b="1" dirty="0"/>
                    <a:t>grand potential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ar-S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ar-SA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a14:m>
                  <a:r>
                    <a:rPr lang="en-US" dirty="0"/>
                    <a:t>connects the</a:t>
                  </a:r>
                </a:p>
                <a:p>
                  <a:r>
                    <a:rPr lang="en-US" dirty="0"/>
                    <a:t> </a:t>
                  </a:r>
                  <a:r>
                    <a:rPr lang="en-US" b="1" dirty="0"/>
                    <a:t>microscopic description</a:t>
                  </a:r>
                  <a:br>
                    <a:rPr lang="en-US" dirty="0"/>
                  </a:br>
                  <a:r>
                    <a:rPr lang="en-US" dirty="0"/>
                    <a:t>(through the grand partition function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r>
                    <a:rPr lang="en-US" dirty="0"/>
                    <a:t>)</a:t>
                  </a:r>
                  <a:br>
                    <a:rPr lang="en-US" dirty="0"/>
                  </a:br>
                  <a:r>
                    <a:rPr lang="en-US" dirty="0"/>
                    <a:t>to </a:t>
                  </a:r>
                  <a:r>
                    <a:rPr lang="en-US" b="1" dirty="0"/>
                    <a:t>macroscopic thermodynamic </a:t>
                  </a:r>
                </a:p>
                <a:p>
                  <a:r>
                    <a:rPr lang="en-US" b="1" dirty="0"/>
                    <a:t>quantities</a:t>
                  </a:r>
                  <a:r>
                    <a:rPr lang="en-US" dirty="0"/>
                    <a:t> such as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dirty="0"/>
                    <a:t>,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/>
                    <a:t>, and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AB65F79-95D4-1CED-F2B8-FF0EB40CD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940" y="1892379"/>
                  <a:ext cx="4188413" cy="1477328"/>
                </a:xfrm>
                <a:prstGeom prst="rect">
                  <a:avLst/>
                </a:prstGeom>
                <a:blipFill>
                  <a:blip r:embed="rId8"/>
                  <a:stretch>
                    <a:fillRect l="-576" b="-3557"/>
                  </a:stretch>
                </a:blipFill>
                <a:ln>
                  <a:solidFill>
                    <a:srgbClr val="FF0000"/>
                  </a:solidFill>
                  <a:extLst>
                    <a:ext uri="{C807C97D-BFC1-408E-A445-0C87EB9F89A2}">
                      <ask:lineSketchStyleProps xmlns:ask="http://schemas.microsoft.com/office/drawing/2018/sketchyshapes" sd="1946599106">
                        <a:custGeom>
                          <a:avLst/>
                          <a:gdLst>
                            <a:gd name="connsiteX0" fmla="*/ 0 w 4188413"/>
                            <a:gd name="connsiteY0" fmla="*/ 0 h 1477328"/>
                            <a:gd name="connsiteX1" fmla="*/ 682113 w 4188413"/>
                            <a:gd name="connsiteY1" fmla="*/ 0 h 1477328"/>
                            <a:gd name="connsiteX2" fmla="*/ 1238574 w 4188413"/>
                            <a:gd name="connsiteY2" fmla="*/ 0 h 1477328"/>
                            <a:gd name="connsiteX3" fmla="*/ 1795034 w 4188413"/>
                            <a:gd name="connsiteY3" fmla="*/ 0 h 1477328"/>
                            <a:gd name="connsiteX4" fmla="*/ 2477147 w 4188413"/>
                            <a:gd name="connsiteY4" fmla="*/ 0 h 1477328"/>
                            <a:gd name="connsiteX5" fmla="*/ 3159260 w 4188413"/>
                            <a:gd name="connsiteY5" fmla="*/ 0 h 1477328"/>
                            <a:gd name="connsiteX6" fmla="*/ 4188413 w 4188413"/>
                            <a:gd name="connsiteY6" fmla="*/ 0 h 1477328"/>
                            <a:gd name="connsiteX7" fmla="*/ 4188413 w 4188413"/>
                            <a:gd name="connsiteY7" fmla="*/ 462896 h 1477328"/>
                            <a:gd name="connsiteX8" fmla="*/ 4188413 w 4188413"/>
                            <a:gd name="connsiteY8" fmla="*/ 925792 h 1477328"/>
                            <a:gd name="connsiteX9" fmla="*/ 4188413 w 4188413"/>
                            <a:gd name="connsiteY9" fmla="*/ 1477328 h 1477328"/>
                            <a:gd name="connsiteX10" fmla="*/ 3631952 w 4188413"/>
                            <a:gd name="connsiteY10" fmla="*/ 1477328 h 1477328"/>
                            <a:gd name="connsiteX11" fmla="*/ 2991724 w 4188413"/>
                            <a:gd name="connsiteY11" fmla="*/ 1477328 h 1477328"/>
                            <a:gd name="connsiteX12" fmla="*/ 2435263 w 4188413"/>
                            <a:gd name="connsiteY12" fmla="*/ 1477328 h 1477328"/>
                            <a:gd name="connsiteX13" fmla="*/ 1753150 w 4188413"/>
                            <a:gd name="connsiteY13" fmla="*/ 1477328 h 1477328"/>
                            <a:gd name="connsiteX14" fmla="*/ 1112921 w 4188413"/>
                            <a:gd name="connsiteY14" fmla="*/ 1477328 h 1477328"/>
                            <a:gd name="connsiteX15" fmla="*/ 0 w 4188413"/>
                            <a:gd name="connsiteY15" fmla="*/ 1477328 h 1477328"/>
                            <a:gd name="connsiteX16" fmla="*/ 0 w 4188413"/>
                            <a:gd name="connsiteY16" fmla="*/ 970112 h 1477328"/>
                            <a:gd name="connsiteX17" fmla="*/ 0 w 4188413"/>
                            <a:gd name="connsiteY17" fmla="*/ 507216 h 1477328"/>
                            <a:gd name="connsiteX18" fmla="*/ 0 w 4188413"/>
                            <a:gd name="connsiteY18" fmla="*/ 0 h 14773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</a:cxnLst>
                          <a:rect l="l" t="t" r="r" b="b"/>
                          <a:pathLst>
                            <a:path w="4188413" h="1477328" extrusionOk="0">
                              <a:moveTo>
                                <a:pt x="0" y="0"/>
                              </a:moveTo>
                              <a:cubicBezTo>
                                <a:pt x="305163" y="-62437"/>
                                <a:pt x="541006" y="70200"/>
                                <a:pt x="682113" y="0"/>
                              </a:cubicBezTo>
                              <a:cubicBezTo>
                                <a:pt x="823220" y="-70200"/>
                                <a:pt x="1069800" y="39154"/>
                                <a:pt x="1238574" y="0"/>
                              </a:cubicBezTo>
                              <a:cubicBezTo>
                                <a:pt x="1407348" y="-39154"/>
                                <a:pt x="1679397" y="36299"/>
                                <a:pt x="1795034" y="0"/>
                              </a:cubicBezTo>
                              <a:cubicBezTo>
                                <a:pt x="1910671" y="-36299"/>
                                <a:pt x="2287645" y="65470"/>
                                <a:pt x="2477147" y="0"/>
                              </a:cubicBezTo>
                              <a:cubicBezTo>
                                <a:pt x="2666649" y="-65470"/>
                                <a:pt x="3016550" y="75074"/>
                                <a:pt x="3159260" y="0"/>
                              </a:cubicBezTo>
                              <a:cubicBezTo>
                                <a:pt x="3301970" y="-75074"/>
                                <a:pt x="3790356" y="71254"/>
                                <a:pt x="4188413" y="0"/>
                              </a:cubicBezTo>
                              <a:cubicBezTo>
                                <a:pt x="4231606" y="124092"/>
                                <a:pt x="4150132" y="370240"/>
                                <a:pt x="4188413" y="462896"/>
                              </a:cubicBezTo>
                              <a:cubicBezTo>
                                <a:pt x="4226694" y="555552"/>
                                <a:pt x="4152214" y="762602"/>
                                <a:pt x="4188413" y="925792"/>
                              </a:cubicBezTo>
                              <a:cubicBezTo>
                                <a:pt x="4224612" y="1088982"/>
                                <a:pt x="4150645" y="1335937"/>
                                <a:pt x="4188413" y="1477328"/>
                              </a:cubicBezTo>
                              <a:cubicBezTo>
                                <a:pt x="3941740" y="1500131"/>
                                <a:pt x="3859481" y="1464808"/>
                                <a:pt x="3631952" y="1477328"/>
                              </a:cubicBezTo>
                              <a:cubicBezTo>
                                <a:pt x="3404423" y="1489848"/>
                                <a:pt x="3155846" y="1422343"/>
                                <a:pt x="2991724" y="1477328"/>
                              </a:cubicBezTo>
                              <a:cubicBezTo>
                                <a:pt x="2827602" y="1532313"/>
                                <a:pt x="2639388" y="1461849"/>
                                <a:pt x="2435263" y="1477328"/>
                              </a:cubicBezTo>
                              <a:cubicBezTo>
                                <a:pt x="2231138" y="1492807"/>
                                <a:pt x="1935446" y="1406474"/>
                                <a:pt x="1753150" y="1477328"/>
                              </a:cubicBezTo>
                              <a:cubicBezTo>
                                <a:pt x="1570854" y="1548182"/>
                                <a:pt x="1294374" y="1445465"/>
                                <a:pt x="1112921" y="1477328"/>
                              </a:cubicBezTo>
                              <a:cubicBezTo>
                                <a:pt x="931468" y="1509191"/>
                                <a:pt x="538697" y="1390728"/>
                                <a:pt x="0" y="1477328"/>
                              </a:cubicBezTo>
                              <a:cubicBezTo>
                                <a:pt x="-46624" y="1354782"/>
                                <a:pt x="39420" y="1171189"/>
                                <a:pt x="0" y="970112"/>
                              </a:cubicBezTo>
                              <a:cubicBezTo>
                                <a:pt x="-39420" y="769035"/>
                                <a:pt x="28608" y="633213"/>
                                <a:pt x="0" y="507216"/>
                              </a:cubicBezTo>
                              <a:cubicBezTo>
                                <a:pt x="-28608" y="381219"/>
                                <a:pt x="60117" y="24540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831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D8FFC-9B23-635A-F875-A1199B8CB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47C2BE-5735-BF5C-C0BB-44BF2F9D28D2}"/>
              </a:ext>
            </a:extLst>
          </p:cNvPr>
          <p:cNvSpPr txBox="1"/>
          <p:nvPr/>
        </p:nvSpPr>
        <p:spPr>
          <a:xfrm>
            <a:off x="217884" y="325107"/>
            <a:ext cx="104263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Example22.2</a:t>
            </a:r>
          </a:p>
          <a:p>
            <a:r>
              <a:rPr lang="en-US" dirty="0"/>
              <a:t> Find the grand potential for an ideal gas, and show that eqns. 22.33 and  22.34 lead to the correct expressions for </a:t>
            </a:r>
            <a:r>
              <a:rPr lang="en-US" b="1" dirty="0"/>
              <a:t>p</a:t>
            </a:r>
            <a:r>
              <a:rPr lang="en-US" dirty="0"/>
              <a:t> and </a:t>
            </a:r>
            <a:r>
              <a:rPr lang="en-US" b="1" dirty="0"/>
              <a:t>N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DA004F-3F9E-BA6B-C6C3-842B9C16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97" y="1188472"/>
            <a:ext cx="3767137" cy="98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F2002D-4A20-D53F-C755-E9F0563C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231" y="1389179"/>
            <a:ext cx="1293720" cy="5858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7D60B-CA7F-DC21-6FED-D13504DCD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812807"/>
            <a:ext cx="1624154" cy="315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C80744-6C44-6BA1-BF45-D1F1DB096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348721"/>
            <a:ext cx="5105400" cy="3808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2B31B4-7606-0630-176E-5C5B8EB90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818" y="3829344"/>
            <a:ext cx="5948808" cy="7736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137FB5-FCD0-CCD1-DFA1-93E1F6C5A2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284" y="4764107"/>
            <a:ext cx="1828941" cy="3364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9EE44E-5E39-696A-1A02-02DD4D00421D}"/>
              </a:ext>
            </a:extLst>
          </p:cNvPr>
          <p:cNvSpPr txBox="1"/>
          <p:nvPr/>
        </p:nvSpPr>
        <p:spPr>
          <a:xfrm>
            <a:off x="496491" y="5289893"/>
            <a:ext cx="3504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Step 2 – Using the Ideal Gas Law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5A7369-63A6-45A1-A0B9-0F1071F5AD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284" y="5737119"/>
            <a:ext cx="1512895" cy="4111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B6A931-EFE5-0982-F220-E05EFC997D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0458" y="5756012"/>
            <a:ext cx="1326773" cy="411112"/>
          </a:xfrm>
          <a:prstGeom prst="rect">
            <a:avLst/>
          </a:prstGeom>
        </p:spPr>
      </p:pic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D100B7B8-5615-69C3-D0E0-77A5F604943B}"/>
              </a:ext>
            </a:extLst>
          </p:cNvPr>
          <p:cNvSpPr/>
          <p:nvPr/>
        </p:nvSpPr>
        <p:spPr>
          <a:xfrm>
            <a:off x="2802730" y="5891092"/>
            <a:ext cx="654845" cy="220574"/>
          </a:xfrm>
          <a:prstGeom prst="striped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2B1442-A4A2-7148-15CC-D7125B7F9759}"/>
              </a:ext>
            </a:extLst>
          </p:cNvPr>
          <p:cNvSpPr txBox="1"/>
          <p:nvPr/>
        </p:nvSpPr>
        <p:spPr>
          <a:xfrm>
            <a:off x="410766" y="2443611"/>
            <a:ext cx="3279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Step 1 – Starting Equations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7ABA0B-386A-7A80-814A-45AB72D7B067}"/>
              </a:ext>
            </a:extLst>
          </p:cNvPr>
          <p:cNvSpPr txBox="1"/>
          <p:nvPr/>
        </p:nvSpPr>
        <p:spPr>
          <a:xfrm>
            <a:off x="7697173" y="1148874"/>
            <a:ext cx="2852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 3 – Verifying 𝑁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764ACB4-E565-C25A-6B37-7176F12BD4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9411" y="1877614"/>
            <a:ext cx="1860106" cy="66121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F58211A-4565-A6D5-A643-0720E6203410}"/>
              </a:ext>
            </a:extLst>
          </p:cNvPr>
          <p:cNvSpPr txBox="1"/>
          <p:nvPr/>
        </p:nvSpPr>
        <p:spPr>
          <a:xfrm>
            <a:off x="8001664" y="2393361"/>
            <a:ext cx="4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So,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204FE2-381E-6986-AF25-4BE5C2793613}"/>
              </a:ext>
            </a:extLst>
          </p:cNvPr>
          <p:cNvGrpSpPr/>
          <p:nvPr/>
        </p:nvGrpSpPr>
        <p:grpSpPr>
          <a:xfrm>
            <a:off x="8774309" y="2632544"/>
            <a:ext cx="2414567" cy="697905"/>
            <a:chOff x="8857757" y="2959039"/>
            <a:chExt cx="2414567" cy="69790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D1561FC-33B4-354C-8CA8-01C2DCF06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57757" y="2959039"/>
              <a:ext cx="1719580" cy="69790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64D2CF6-17AB-9362-4122-B36168E78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63419" y="3075990"/>
              <a:ext cx="508905" cy="464002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8AD9424-066F-7518-3370-27058916387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20797" y="1578242"/>
            <a:ext cx="2665671" cy="2604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7263490-62E4-90FF-80F4-607266DF588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1515" y="3538814"/>
            <a:ext cx="2871299" cy="65719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0CF2694-C290-6F1E-2170-BBB09214A730}"/>
              </a:ext>
            </a:extLst>
          </p:cNvPr>
          <p:cNvSpPr txBox="1"/>
          <p:nvPr/>
        </p:nvSpPr>
        <p:spPr>
          <a:xfrm>
            <a:off x="7923309" y="310813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Or</a:t>
            </a:r>
            <a:r>
              <a:rPr lang="en-US" dirty="0"/>
              <a:t>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E3514CF-BC3A-B08C-FC8F-655A0A3DAE3B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8269" y="4364591"/>
            <a:ext cx="2006502" cy="34744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D53EC57-F942-B466-D039-7F7A05602414}"/>
              </a:ext>
            </a:extLst>
          </p:cNvPr>
          <p:cNvSpPr txBox="1"/>
          <p:nvPr/>
        </p:nvSpPr>
        <p:spPr>
          <a:xfrm>
            <a:off x="7921980" y="437476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876082BE-8578-B712-EE41-D1F368E464F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2132" y="4701401"/>
            <a:ext cx="3651638" cy="64483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20535D-4CEE-FB08-B31A-22D83A07DDC7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0033" y="5376704"/>
            <a:ext cx="1624154" cy="62467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FB41132-B1CF-FD79-EA62-28A54B38456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63575" y="6001379"/>
            <a:ext cx="4520078" cy="6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0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3392A-4D38-4352-A368-85E9251F8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C7159F3C-6B51-F9A2-74AB-7ED193F560D8}"/>
              </a:ext>
            </a:extLst>
          </p:cNvPr>
          <p:cNvSpPr txBox="1"/>
          <p:nvPr/>
        </p:nvSpPr>
        <p:spPr>
          <a:xfrm>
            <a:off x="768965" y="505314"/>
            <a:ext cx="2338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 4 – Verifying 𝑝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59B05FC-67E9-7C53-7DD9-0465194A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59" y="893112"/>
            <a:ext cx="1978821" cy="7736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106FC3A-22BD-E355-3EF5-D01639A42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25" y="1758870"/>
            <a:ext cx="2683008" cy="27123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0C15794-EC69-C690-2FFD-99DEBD749500}"/>
              </a:ext>
            </a:extLst>
          </p:cNvPr>
          <p:cNvSpPr txBox="1"/>
          <p:nvPr/>
        </p:nvSpPr>
        <p:spPr>
          <a:xfrm>
            <a:off x="1046825" y="2122248"/>
            <a:ext cx="891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get: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6205D55-7421-9AD7-4280-A7EC6E09B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713" y="2454605"/>
            <a:ext cx="1326773" cy="65921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0CA3624-C1A3-1C11-5F9F-E2A8FD96B201}"/>
              </a:ext>
            </a:extLst>
          </p:cNvPr>
          <p:cNvGrpSpPr/>
          <p:nvPr/>
        </p:nvGrpSpPr>
        <p:grpSpPr>
          <a:xfrm>
            <a:off x="955413" y="3087162"/>
            <a:ext cx="3397133" cy="473931"/>
            <a:chOff x="8070588" y="6058962"/>
            <a:chExt cx="3397133" cy="4739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4ADC61C-4536-0D82-52A5-3E5680C2ADCF}"/>
                </a:ext>
              </a:extLst>
            </p:cNvPr>
            <p:cNvSpPr txBox="1"/>
            <p:nvPr/>
          </p:nvSpPr>
          <p:spPr>
            <a:xfrm>
              <a:off x="8070588" y="6163561"/>
              <a:ext cx="31270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which is the </a:t>
              </a:r>
              <a:r>
                <a:rPr lang="en-US" b="1" dirty="0"/>
                <a:t>ideal-gas law</a:t>
              </a:r>
              <a:r>
                <a:rPr lang="en-US" dirty="0"/>
                <a:t>.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FBD43C6-A0B5-8F39-2933-0808F72E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58816" y="6058962"/>
              <a:ext cx="508905" cy="464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86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E1824-CE8D-EC7C-EBCF-84590B6D1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981661-644A-8AD0-944D-567677400D22}"/>
              </a:ext>
            </a:extLst>
          </p:cNvPr>
          <p:cNvSpPr txBox="1"/>
          <p:nvPr/>
        </p:nvSpPr>
        <p:spPr>
          <a:xfrm>
            <a:off x="592555" y="470374"/>
            <a:ext cx="8952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22.5 Chemical potential as Gibbs function per particle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2B3F2B-9B2C-6918-8879-890F29B6B156}"/>
                  </a:ext>
                </a:extLst>
              </p:cNvPr>
              <p:cNvSpPr txBox="1"/>
              <p:nvPr/>
            </p:nvSpPr>
            <p:spPr>
              <a:xfrm>
                <a:off x="3377330" y="845399"/>
                <a:ext cx="81128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b="1" dirty="0"/>
                  <a:t>Extensive variables</a:t>
                </a:r>
                <a:r>
                  <a:rPr lang="en-US" sz="1600" dirty="0"/>
                  <a:t> (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/>
                  <a:t>) scale </a:t>
                </a:r>
                <a:r>
                  <a:rPr lang="en-US" sz="1600" i="1" dirty="0"/>
                  <a:t>linearly</a:t>
                </a:r>
                <a:r>
                  <a:rPr lang="en-US" sz="1600" dirty="0"/>
                  <a:t> with the size of the system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2B3F2B-9B2C-6918-8879-890F29B6B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30" y="845399"/>
                <a:ext cx="8112828" cy="369332"/>
              </a:xfrm>
              <a:prstGeom prst="rect">
                <a:avLst/>
              </a:prstGeom>
              <a:blipFill>
                <a:blip r:embed="rId3"/>
                <a:stretch>
                  <a:fillRect l="-301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5AEB87-B4F1-23B1-F0AB-CD01C8B94FD4}"/>
                  </a:ext>
                </a:extLst>
              </p:cNvPr>
              <p:cNvSpPr txBox="1"/>
              <p:nvPr/>
            </p:nvSpPr>
            <p:spPr>
              <a:xfrm>
                <a:off x="3392904" y="1286233"/>
                <a:ext cx="851835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b="1" dirty="0"/>
                  <a:t>Intensive variables</a:t>
                </a:r>
                <a:r>
                  <a:rPr lang="en-US" sz="1600" dirty="0"/>
                  <a:t> (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600" dirty="0"/>
                  <a:t>) remain </a:t>
                </a:r>
                <a:r>
                  <a:rPr lang="en-US" sz="1600" i="1" dirty="0"/>
                  <a:t>unchanged</a:t>
                </a:r>
                <a:r>
                  <a:rPr lang="en-US" sz="1600" dirty="0"/>
                  <a:t> when the system is scaled.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5AEB87-B4F1-23B1-F0AB-CD01C8B94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904" y="1286233"/>
                <a:ext cx="8518359" cy="338554"/>
              </a:xfrm>
              <a:prstGeom prst="rect">
                <a:avLst/>
              </a:prstGeom>
              <a:blipFill>
                <a:blip r:embed="rId4"/>
                <a:stretch>
                  <a:fillRect l="-28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6C3B954-42A7-2FB9-2646-DFD1CD5F1F5D}"/>
              </a:ext>
            </a:extLst>
          </p:cNvPr>
          <p:cNvSpPr txBox="1"/>
          <p:nvPr/>
        </p:nvSpPr>
        <p:spPr>
          <a:xfrm>
            <a:off x="592555" y="1743423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we scale the system by a factor λ: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53510-7639-E402-3628-CDBC59423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606" y="2140784"/>
            <a:ext cx="3892604" cy="3132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F52FD4-1135-E2D8-1CDF-D43F0E1817D9}"/>
              </a:ext>
            </a:extLst>
          </p:cNvPr>
          <p:cNvSpPr txBox="1"/>
          <p:nvPr/>
        </p:nvSpPr>
        <p:spPr>
          <a:xfrm>
            <a:off x="7231798" y="2630671"/>
            <a:ext cx="4443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“All extensive quantities scale linearly with λ.”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ABCF8C-97A7-508A-6FBD-73C485764A67}"/>
              </a:ext>
            </a:extLst>
          </p:cNvPr>
          <p:cNvSpPr txBox="1"/>
          <p:nvPr/>
        </p:nvSpPr>
        <p:spPr>
          <a:xfrm>
            <a:off x="592555" y="259255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Entropy as a Homogeneous Function 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67199F-748E-1694-0DF1-B9641F2E7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501" y="2638009"/>
            <a:ext cx="2569131" cy="2784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1A268C-A886-1BFC-4456-294F1EB277E0}"/>
              </a:ext>
            </a:extLst>
          </p:cNvPr>
          <p:cNvSpPr txBox="1"/>
          <p:nvPr/>
        </p:nvSpPr>
        <p:spPr>
          <a:xfrm>
            <a:off x="645193" y="3169240"/>
            <a:ext cx="6891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Differentiate w.r.t. λ and set λ = 1 to find a thermodynamic relation: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9FF573-C51D-0F35-97C6-F0C31FA1C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6501" y="5007408"/>
            <a:ext cx="1924235" cy="5291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B4BDDB-18D1-700C-FCFC-1BBB26942F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3993" y="3520805"/>
            <a:ext cx="4767278" cy="6640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5324EB-79D8-CD63-5190-8E4DB872BC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6927" y="4184903"/>
            <a:ext cx="6129148" cy="7053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A24699E-71A0-0353-D0C3-518B757E921A}"/>
              </a:ext>
            </a:extLst>
          </p:cNvPr>
          <p:cNvSpPr txBox="1"/>
          <p:nvPr/>
        </p:nvSpPr>
        <p:spPr>
          <a:xfrm>
            <a:off x="623673" y="4184903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2F21BC-5C71-587A-882F-E62B1A85DCBD}"/>
              </a:ext>
            </a:extLst>
          </p:cNvPr>
          <p:cNvSpPr txBox="1"/>
          <p:nvPr/>
        </p:nvSpPr>
        <p:spPr>
          <a:xfrm>
            <a:off x="645193" y="5015900"/>
            <a:ext cx="4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So,</a:t>
            </a:r>
          </a:p>
        </p:txBody>
      </p:sp>
      <p:sp>
        <p:nvSpPr>
          <p:cNvPr id="29" name="Arrow: Striped Right 28">
            <a:extLst>
              <a:ext uri="{FF2B5EF4-FFF2-40B4-BE49-F238E27FC236}">
                <a16:creationId xmlns:a16="http://schemas.microsoft.com/office/drawing/2014/main" id="{8872F168-CD62-5847-4628-F18A6D9AA4B1}"/>
              </a:ext>
            </a:extLst>
          </p:cNvPr>
          <p:cNvSpPr/>
          <p:nvPr/>
        </p:nvSpPr>
        <p:spPr>
          <a:xfrm>
            <a:off x="4415588" y="5167521"/>
            <a:ext cx="998621" cy="26458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035225-36E4-CB2D-76B4-91F7A36D3CF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33786" y="5120128"/>
            <a:ext cx="1905183" cy="30372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21BF48B-6B15-5920-016A-5196921E05B2}"/>
              </a:ext>
            </a:extLst>
          </p:cNvPr>
          <p:cNvSpPr txBox="1"/>
          <p:nvPr/>
        </p:nvSpPr>
        <p:spPr>
          <a:xfrm>
            <a:off x="699167" y="5644132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identifies the </a:t>
            </a:r>
            <a:r>
              <a:rPr lang="en-US" b="1" dirty="0"/>
              <a:t>Gibbs function: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B08EAD1-3670-C37D-8F88-A3FF8AE8D8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2103" y="6053789"/>
            <a:ext cx="1608633" cy="278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9672711-3E3A-1F9E-D56F-8DF1C63A3B52}"/>
                  </a:ext>
                </a:extLst>
              </p:cNvPr>
              <p:cNvSpPr txBox="1"/>
              <p:nvPr/>
            </p:nvSpPr>
            <p:spPr>
              <a:xfrm>
                <a:off x="4301501" y="6272364"/>
                <a:ext cx="29493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we have: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9672711-3E3A-1F9E-D56F-8DF1C63A3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501" y="6272364"/>
                <a:ext cx="2949347" cy="369332"/>
              </a:xfrm>
              <a:prstGeom prst="rect">
                <a:avLst/>
              </a:prstGeom>
              <a:blipFill>
                <a:blip r:embed="rId12"/>
                <a:stretch>
                  <a:fillRect l="-1863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row: Striped Right 37">
            <a:extLst>
              <a:ext uri="{FF2B5EF4-FFF2-40B4-BE49-F238E27FC236}">
                <a16:creationId xmlns:a16="http://schemas.microsoft.com/office/drawing/2014/main" id="{7027AF51-2457-04C5-9D38-D2A6F84D1F36}"/>
              </a:ext>
            </a:extLst>
          </p:cNvPr>
          <p:cNvSpPr/>
          <p:nvPr/>
        </p:nvSpPr>
        <p:spPr>
          <a:xfrm>
            <a:off x="6934433" y="6331824"/>
            <a:ext cx="998621" cy="26458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CD7F08C-4BD5-EF6E-5960-E70255F0DE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1266" y="6012601"/>
            <a:ext cx="994206" cy="72240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8EDDC38-3C41-3FF4-58B1-A0C369C06D51}"/>
              </a:ext>
            </a:extLst>
          </p:cNvPr>
          <p:cNvSpPr txBox="1"/>
          <p:nvPr/>
        </p:nvSpPr>
        <p:spPr>
          <a:xfrm>
            <a:off x="9082019" y="4428576"/>
            <a:ext cx="2934689" cy="923330"/>
          </a:xfrm>
          <a:custGeom>
            <a:avLst/>
            <a:gdLst>
              <a:gd name="connsiteX0" fmla="*/ 0 w 2934689"/>
              <a:gd name="connsiteY0" fmla="*/ 0 h 923330"/>
              <a:gd name="connsiteX1" fmla="*/ 616285 w 2934689"/>
              <a:gd name="connsiteY1" fmla="*/ 0 h 923330"/>
              <a:gd name="connsiteX2" fmla="*/ 1144529 w 2934689"/>
              <a:gd name="connsiteY2" fmla="*/ 0 h 923330"/>
              <a:gd name="connsiteX3" fmla="*/ 1672773 w 2934689"/>
              <a:gd name="connsiteY3" fmla="*/ 0 h 923330"/>
              <a:gd name="connsiteX4" fmla="*/ 2318404 w 2934689"/>
              <a:gd name="connsiteY4" fmla="*/ 0 h 923330"/>
              <a:gd name="connsiteX5" fmla="*/ 2934689 w 2934689"/>
              <a:gd name="connsiteY5" fmla="*/ 0 h 923330"/>
              <a:gd name="connsiteX6" fmla="*/ 2934689 w 2934689"/>
              <a:gd name="connsiteY6" fmla="*/ 433965 h 923330"/>
              <a:gd name="connsiteX7" fmla="*/ 2934689 w 2934689"/>
              <a:gd name="connsiteY7" fmla="*/ 923330 h 923330"/>
              <a:gd name="connsiteX8" fmla="*/ 2406445 w 2934689"/>
              <a:gd name="connsiteY8" fmla="*/ 923330 h 923330"/>
              <a:gd name="connsiteX9" fmla="*/ 1878201 w 2934689"/>
              <a:gd name="connsiteY9" fmla="*/ 923330 h 923330"/>
              <a:gd name="connsiteX10" fmla="*/ 1261916 w 2934689"/>
              <a:gd name="connsiteY10" fmla="*/ 923330 h 923330"/>
              <a:gd name="connsiteX11" fmla="*/ 674978 w 2934689"/>
              <a:gd name="connsiteY11" fmla="*/ 923330 h 923330"/>
              <a:gd name="connsiteX12" fmla="*/ 0 w 2934689"/>
              <a:gd name="connsiteY12" fmla="*/ 923330 h 923330"/>
              <a:gd name="connsiteX13" fmla="*/ 0 w 2934689"/>
              <a:gd name="connsiteY13" fmla="*/ 489365 h 923330"/>
              <a:gd name="connsiteX14" fmla="*/ 0 w 2934689"/>
              <a:gd name="connsiteY1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4689" h="923330" fill="none" extrusionOk="0">
                <a:moveTo>
                  <a:pt x="0" y="0"/>
                </a:moveTo>
                <a:cubicBezTo>
                  <a:pt x="277197" y="-32750"/>
                  <a:pt x="349021" y="25547"/>
                  <a:pt x="616285" y="0"/>
                </a:cubicBezTo>
                <a:cubicBezTo>
                  <a:pt x="883549" y="-25547"/>
                  <a:pt x="902818" y="50454"/>
                  <a:pt x="1144529" y="0"/>
                </a:cubicBezTo>
                <a:cubicBezTo>
                  <a:pt x="1386240" y="-50454"/>
                  <a:pt x="1538453" y="13522"/>
                  <a:pt x="1672773" y="0"/>
                </a:cubicBezTo>
                <a:cubicBezTo>
                  <a:pt x="1807093" y="-13522"/>
                  <a:pt x="2087248" y="48449"/>
                  <a:pt x="2318404" y="0"/>
                </a:cubicBezTo>
                <a:cubicBezTo>
                  <a:pt x="2549560" y="-48449"/>
                  <a:pt x="2716426" y="18484"/>
                  <a:pt x="2934689" y="0"/>
                </a:cubicBezTo>
                <a:cubicBezTo>
                  <a:pt x="2952668" y="172279"/>
                  <a:pt x="2885204" y="287302"/>
                  <a:pt x="2934689" y="433965"/>
                </a:cubicBezTo>
                <a:cubicBezTo>
                  <a:pt x="2984174" y="580629"/>
                  <a:pt x="2900029" y="774797"/>
                  <a:pt x="2934689" y="923330"/>
                </a:cubicBezTo>
                <a:cubicBezTo>
                  <a:pt x="2809277" y="969145"/>
                  <a:pt x="2579283" y="922171"/>
                  <a:pt x="2406445" y="923330"/>
                </a:cubicBezTo>
                <a:cubicBezTo>
                  <a:pt x="2233607" y="924489"/>
                  <a:pt x="2123869" y="887320"/>
                  <a:pt x="1878201" y="923330"/>
                </a:cubicBezTo>
                <a:cubicBezTo>
                  <a:pt x="1632533" y="959340"/>
                  <a:pt x="1492683" y="887695"/>
                  <a:pt x="1261916" y="923330"/>
                </a:cubicBezTo>
                <a:cubicBezTo>
                  <a:pt x="1031149" y="958965"/>
                  <a:pt x="800989" y="903704"/>
                  <a:pt x="674978" y="923330"/>
                </a:cubicBezTo>
                <a:cubicBezTo>
                  <a:pt x="548967" y="942956"/>
                  <a:pt x="199958" y="897815"/>
                  <a:pt x="0" y="923330"/>
                </a:cubicBezTo>
                <a:cubicBezTo>
                  <a:pt x="-25573" y="783580"/>
                  <a:pt x="40318" y="701757"/>
                  <a:pt x="0" y="489365"/>
                </a:cubicBezTo>
                <a:cubicBezTo>
                  <a:pt x="-40318" y="276973"/>
                  <a:pt x="55563" y="180002"/>
                  <a:pt x="0" y="0"/>
                </a:cubicBezTo>
                <a:close/>
              </a:path>
              <a:path w="2934689" h="923330" stroke="0" extrusionOk="0">
                <a:moveTo>
                  <a:pt x="0" y="0"/>
                </a:moveTo>
                <a:cubicBezTo>
                  <a:pt x="249351" y="-48413"/>
                  <a:pt x="385760" y="26695"/>
                  <a:pt x="498897" y="0"/>
                </a:cubicBezTo>
                <a:cubicBezTo>
                  <a:pt x="612034" y="-26695"/>
                  <a:pt x="977302" y="14492"/>
                  <a:pt x="1115182" y="0"/>
                </a:cubicBezTo>
                <a:cubicBezTo>
                  <a:pt x="1253063" y="-14492"/>
                  <a:pt x="1437421" y="59045"/>
                  <a:pt x="1672773" y="0"/>
                </a:cubicBezTo>
                <a:cubicBezTo>
                  <a:pt x="1908125" y="-59045"/>
                  <a:pt x="1983047" y="47877"/>
                  <a:pt x="2259711" y="0"/>
                </a:cubicBezTo>
                <a:cubicBezTo>
                  <a:pt x="2536375" y="-47877"/>
                  <a:pt x="2667650" y="75818"/>
                  <a:pt x="2934689" y="0"/>
                </a:cubicBezTo>
                <a:cubicBezTo>
                  <a:pt x="2934773" y="137198"/>
                  <a:pt x="2911328" y="281052"/>
                  <a:pt x="2934689" y="461665"/>
                </a:cubicBezTo>
                <a:cubicBezTo>
                  <a:pt x="2958050" y="642279"/>
                  <a:pt x="2927660" y="764665"/>
                  <a:pt x="2934689" y="923330"/>
                </a:cubicBezTo>
                <a:cubicBezTo>
                  <a:pt x="2811655" y="969506"/>
                  <a:pt x="2648518" y="875823"/>
                  <a:pt x="2406445" y="923330"/>
                </a:cubicBezTo>
                <a:cubicBezTo>
                  <a:pt x="2164372" y="970837"/>
                  <a:pt x="2062653" y="877698"/>
                  <a:pt x="1907548" y="923330"/>
                </a:cubicBezTo>
                <a:cubicBezTo>
                  <a:pt x="1752443" y="968962"/>
                  <a:pt x="1451293" y="874147"/>
                  <a:pt x="1320610" y="923330"/>
                </a:cubicBezTo>
                <a:cubicBezTo>
                  <a:pt x="1189927" y="972513"/>
                  <a:pt x="1028846" y="875823"/>
                  <a:pt x="821713" y="923330"/>
                </a:cubicBezTo>
                <a:cubicBezTo>
                  <a:pt x="614580" y="970837"/>
                  <a:pt x="379801" y="889015"/>
                  <a:pt x="0" y="923330"/>
                </a:cubicBezTo>
                <a:cubicBezTo>
                  <a:pt x="-7672" y="781764"/>
                  <a:pt x="9973" y="673212"/>
                  <a:pt x="0" y="480132"/>
                </a:cubicBezTo>
                <a:cubicBezTo>
                  <a:pt x="-9973" y="287052"/>
                  <a:pt x="33360" y="224427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036347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dirty="0"/>
              <a:t>Chemical potential </a:t>
            </a:r>
          </a:p>
          <a:p>
            <a:r>
              <a:rPr lang="en-US" dirty="0"/>
              <a:t>is the Gibbs free energy </a:t>
            </a:r>
          </a:p>
          <a:p>
            <a:r>
              <a:rPr lang="en-US" dirty="0"/>
              <a:t>per particle.</a:t>
            </a:r>
          </a:p>
        </p:txBody>
      </p:sp>
    </p:spTree>
    <p:extLst>
      <p:ext uri="{BB962C8B-B14F-4D97-AF65-F5344CB8AC3E}">
        <p14:creationId xmlns:p14="http://schemas.microsoft.com/office/powerpoint/2010/main" val="4177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5" grpId="0"/>
      <p:bldP spid="20" grpId="0"/>
      <p:bldP spid="27" grpId="0"/>
      <p:bldP spid="28" grpId="0"/>
      <p:bldP spid="29" grpId="0" animBg="1"/>
      <p:bldP spid="33" grpId="0"/>
      <p:bldP spid="37" grpId="0"/>
      <p:bldP spid="38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FB108-CFB1-2487-49FD-DB0DE4DFE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AC9B7-D858-E411-248D-A05DA4DF2C3E}"/>
              </a:ext>
            </a:extLst>
          </p:cNvPr>
          <p:cNvSpPr txBox="1"/>
          <p:nvPr/>
        </p:nvSpPr>
        <p:spPr>
          <a:xfrm>
            <a:off x="797092" y="428945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Implication for the Grand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2B8D1F-4C7E-50D7-925B-7013706B1AA7}"/>
                  </a:ext>
                </a:extLst>
              </p:cNvPr>
              <p:cNvSpPr txBox="1"/>
              <p:nvPr/>
            </p:nvSpPr>
            <p:spPr>
              <a:xfrm>
                <a:off x="929439" y="798277"/>
                <a:ext cx="60939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2B8D1F-4C7E-50D7-925B-7013706B1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39" y="798277"/>
                <a:ext cx="6093994" cy="369332"/>
              </a:xfrm>
              <a:prstGeom prst="rect">
                <a:avLst/>
              </a:prstGeom>
              <a:blipFill>
                <a:blip r:embed="rId2"/>
                <a:stretch>
                  <a:fillRect l="-800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FFF2E16-F924-1DBE-D88A-08E2CA55F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67" y="1167610"/>
            <a:ext cx="2292212" cy="348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B95364-9F6B-330C-4CEA-3652412286D9}"/>
              </a:ext>
            </a:extLst>
          </p:cNvPr>
          <p:cNvSpPr txBox="1"/>
          <p:nvPr/>
        </p:nvSpPr>
        <p:spPr>
          <a:xfrm>
            <a:off x="797092" y="1824608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 entropy is extensive, the relation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FACE9-5D02-AA42-B8D0-4163FC978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778" y="2345604"/>
            <a:ext cx="1307127" cy="313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976408-ED95-DA8F-BD5C-20EC49A24B77}"/>
              </a:ext>
            </a:extLst>
          </p:cNvPr>
          <p:cNvSpPr txBox="1"/>
          <p:nvPr/>
        </p:nvSpPr>
        <p:spPr>
          <a:xfrm>
            <a:off x="797092" y="2810979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holds exactly, validating the thermodynamic consistency.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ED963C-60B5-B5C6-F9D1-EFE60E94BECA}"/>
                  </a:ext>
                </a:extLst>
              </p:cNvPr>
              <p:cNvSpPr txBox="1"/>
              <p:nvPr/>
            </p:nvSpPr>
            <p:spPr>
              <a:xfrm>
                <a:off x="569564" y="3906183"/>
                <a:ext cx="104032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The </a:t>
                </a:r>
                <a:r>
                  <a:rPr lang="en-US" b="1" dirty="0"/>
                  <a:t>grand potential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ar-S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is the thermodynamic potential appropriate when </a:t>
                </a:r>
                <a:r>
                  <a:rPr lang="en-US" b="1" dirty="0"/>
                  <a:t>T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dirty="0"/>
                  <a:t>, and </a:t>
                </a:r>
                <a:r>
                  <a:rPr lang="el-GR" b="1" dirty="0"/>
                  <a:t>μ</a:t>
                </a:r>
                <a:r>
                  <a:rPr lang="el-GR" dirty="0"/>
                  <a:t> </a:t>
                </a:r>
                <a:r>
                  <a:rPr lang="en-US" dirty="0"/>
                  <a:t>are fixed**.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ED963C-60B5-B5C6-F9D1-EFE60E94B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4" y="3906183"/>
                <a:ext cx="10403236" cy="369332"/>
              </a:xfrm>
              <a:prstGeom prst="rect">
                <a:avLst/>
              </a:prstGeom>
              <a:blipFill>
                <a:blip r:embed="rId5"/>
                <a:stretch>
                  <a:fillRect l="-351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DF370E-BB68-043E-760E-C53DA918597A}"/>
                  </a:ext>
                </a:extLst>
              </p:cNvPr>
              <p:cNvSpPr txBox="1"/>
              <p:nvPr/>
            </p:nvSpPr>
            <p:spPr>
              <a:xfrm>
                <a:off x="569564" y="4340482"/>
                <a:ext cx="10511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The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ar-S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ar-SA" i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SA" i="1">
                        <a:latin typeface="Cambria Math" panose="02040503050406030204" pitchFamily="18" charset="0"/>
                      </a:rPr>
                      <m:t>𝑝𝑉</m:t>
                    </m:r>
                  </m:oMath>
                </a14:m>
                <a:r>
                  <a:rPr lang="en-US" dirty="0"/>
                  <a:t>means that the </a:t>
                </a:r>
                <a:r>
                  <a:rPr lang="en-US" b="1" dirty="0"/>
                  <a:t>pressure</a:t>
                </a:r>
                <a:r>
                  <a:rPr lang="en-US" dirty="0"/>
                  <a:t> is directly determined by the grand potential: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DF370E-BB68-043E-760E-C53DA9185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4" y="4340482"/>
                <a:ext cx="10511724" cy="369332"/>
              </a:xfrm>
              <a:prstGeom prst="rect">
                <a:avLst/>
              </a:prstGeom>
              <a:blipFill>
                <a:blip r:embed="rId6"/>
                <a:stretch>
                  <a:fillRect l="-348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93B53D4-D0F5-28AB-EB2D-936CCE39A4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152" y="4883614"/>
            <a:ext cx="1015274" cy="5374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8B9313-2650-279C-0E70-07732F947AB0}"/>
              </a:ext>
            </a:extLst>
          </p:cNvPr>
          <p:cNvSpPr txBox="1"/>
          <p:nvPr/>
        </p:nvSpPr>
        <p:spPr>
          <a:xfrm>
            <a:off x="626611" y="5335222"/>
            <a:ext cx="10511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This connects the </a:t>
            </a:r>
            <a:r>
              <a:rPr lang="en-US" b="1" dirty="0"/>
              <a:t>macroscopic mechanical quantity (pressure)</a:t>
            </a:r>
            <a:r>
              <a:rPr lang="en-US" dirty="0"/>
              <a:t> with a </a:t>
            </a:r>
            <a:r>
              <a:rPr lang="en-US" b="1" dirty="0"/>
              <a:t>thermodynamic potential</a:t>
            </a:r>
            <a:r>
              <a:rPr lang="en-US" dirty="0"/>
              <a:t> that is often used in statistical mechanics, where: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F5E6EAF-6408-2AA8-249D-0E29DC88C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3050" y="6046520"/>
            <a:ext cx="2185899" cy="3688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160BF6-EE7B-DF08-40DE-39E5F14FA5E6}"/>
              </a:ext>
            </a:extLst>
          </p:cNvPr>
          <p:cNvSpPr txBox="1"/>
          <p:nvPr/>
        </p:nvSpPr>
        <p:spPr>
          <a:xfrm>
            <a:off x="3046708" y="342900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it means physically ?</a:t>
            </a:r>
          </a:p>
        </p:txBody>
      </p:sp>
    </p:spTree>
    <p:extLst>
      <p:ext uri="{BB962C8B-B14F-4D97-AF65-F5344CB8AC3E}">
        <p14:creationId xmlns:p14="http://schemas.microsoft.com/office/powerpoint/2010/main" val="34453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/>
      <p:bldP spid="19" grpId="0"/>
      <p:bldP spid="23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BF18B-F603-9AF4-21B9-93E349C9E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D1083A-0F1F-9B08-D81F-2B756CE9D36B}"/>
              </a:ext>
            </a:extLst>
          </p:cNvPr>
          <p:cNvSpPr txBox="1"/>
          <p:nvPr/>
        </p:nvSpPr>
        <p:spPr>
          <a:xfrm>
            <a:off x="864031" y="39652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Quiz — Interpretation of </a:t>
            </a:r>
            <a:r>
              <a:rPr lang="el-GR" dirty="0"/>
              <a:t>μ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EF45A3-E86D-F7A4-BD36-443DC2D26708}"/>
                  </a:ext>
                </a:extLst>
              </p:cNvPr>
              <p:cNvSpPr txBox="1"/>
              <p:nvPr/>
            </p:nvSpPr>
            <p:spPr>
              <a:xfrm>
                <a:off x="1034511" y="908950"/>
                <a:ext cx="94733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Which of the following best describes the physical meaning of the chemical potential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EF45A3-E86D-F7A4-BD36-443DC2D26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11" y="908950"/>
                <a:ext cx="9473339" cy="369332"/>
              </a:xfrm>
              <a:prstGeom prst="rect">
                <a:avLst/>
              </a:prstGeom>
              <a:blipFill>
                <a:blip r:embed="rId2"/>
                <a:stretch>
                  <a:fillRect l="-57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5A855D8-4DCE-1F2F-365F-8488B56F6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773" y="1421380"/>
            <a:ext cx="7830643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9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BF399-8F2C-F952-188C-A14D66A42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309956-8A17-0AA4-88AB-F73E47F95D81}"/>
                  </a:ext>
                </a:extLst>
              </p:cNvPr>
              <p:cNvSpPr txBox="1"/>
              <p:nvPr/>
            </p:nvSpPr>
            <p:spPr>
              <a:xfrm>
                <a:off x="530577" y="781607"/>
                <a:ext cx="11210319" cy="649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For an ideal gas at temperature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300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Pa</m:t>
                    </m:r>
                  </m:oMath>
                </a14:m>
                <a:r>
                  <a:rPr lang="en-US" dirty="0"/>
                  <a:t>,  and particle density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S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SA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SA" i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m:rPr>
                        <m:nor/>
                      </m:rPr>
                      <a:rPr lang="ar-SA" b="0" i="1">
                        <a:latin typeface="Cambria Math" panose="02040503050406030204" pitchFamily="18" charset="0"/>
                      </a:rPr>
                      <m:t> </m:t>
                    </m:r>
                    <m:sSup>
                      <m:sSupPr>
                        <m:ctrlPr>
                          <a:rPr lang="ar-SA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ar-SA" b="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A" b="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 for argon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S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SA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SA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A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m:rPr>
                        <m:nor/>
                      </m:rPr>
                      <a:rPr lang="ar-SA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US" dirty="0"/>
                  <a:t>   . Evaluating the Chemical Potential.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309956-8A17-0AA4-88AB-F73E47F9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77" y="781607"/>
                <a:ext cx="11210319" cy="649409"/>
              </a:xfrm>
              <a:prstGeom prst="rect">
                <a:avLst/>
              </a:prstGeom>
              <a:blipFill>
                <a:blip r:embed="rId2"/>
                <a:stretch>
                  <a:fillRect l="-435" t="-2804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673F31-F49A-79DE-7C96-CDCBB691EAB4}"/>
                  </a:ext>
                </a:extLst>
              </p:cNvPr>
              <p:cNvSpPr txBox="1"/>
              <p:nvPr/>
            </p:nvSpPr>
            <p:spPr>
              <a:xfrm>
                <a:off x="8093530" y="3330749"/>
                <a:ext cx="3518464" cy="1200329"/>
              </a:xfrm>
              <a:custGeom>
                <a:avLst/>
                <a:gdLst>
                  <a:gd name="connsiteX0" fmla="*/ 0 w 3518464"/>
                  <a:gd name="connsiteY0" fmla="*/ 0 h 1200329"/>
                  <a:gd name="connsiteX1" fmla="*/ 656780 w 3518464"/>
                  <a:gd name="connsiteY1" fmla="*/ 0 h 1200329"/>
                  <a:gd name="connsiteX2" fmla="*/ 1243191 w 3518464"/>
                  <a:gd name="connsiteY2" fmla="*/ 0 h 1200329"/>
                  <a:gd name="connsiteX3" fmla="*/ 1724047 w 3518464"/>
                  <a:gd name="connsiteY3" fmla="*/ 0 h 1200329"/>
                  <a:gd name="connsiteX4" fmla="*/ 2310458 w 3518464"/>
                  <a:gd name="connsiteY4" fmla="*/ 0 h 1200329"/>
                  <a:gd name="connsiteX5" fmla="*/ 2826499 w 3518464"/>
                  <a:gd name="connsiteY5" fmla="*/ 0 h 1200329"/>
                  <a:gd name="connsiteX6" fmla="*/ 3518464 w 3518464"/>
                  <a:gd name="connsiteY6" fmla="*/ 0 h 1200329"/>
                  <a:gd name="connsiteX7" fmla="*/ 3518464 w 3518464"/>
                  <a:gd name="connsiteY7" fmla="*/ 424116 h 1200329"/>
                  <a:gd name="connsiteX8" fmla="*/ 3518464 w 3518464"/>
                  <a:gd name="connsiteY8" fmla="*/ 824226 h 1200329"/>
                  <a:gd name="connsiteX9" fmla="*/ 3518464 w 3518464"/>
                  <a:gd name="connsiteY9" fmla="*/ 1200329 h 1200329"/>
                  <a:gd name="connsiteX10" fmla="*/ 2896869 w 3518464"/>
                  <a:gd name="connsiteY10" fmla="*/ 1200329 h 1200329"/>
                  <a:gd name="connsiteX11" fmla="*/ 2240089 w 3518464"/>
                  <a:gd name="connsiteY11" fmla="*/ 1200329 h 1200329"/>
                  <a:gd name="connsiteX12" fmla="*/ 1583309 w 3518464"/>
                  <a:gd name="connsiteY12" fmla="*/ 1200329 h 1200329"/>
                  <a:gd name="connsiteX13" fmla="*/ 961713 w 3518464"/>
                  <a:gd name="connsiteY13" fmla="*/ 1200329 h 1200329"/>
                  <a:gd name="connsiteX14" fmla="*/ 0 w 3518464"/>
                  <a:gd name="connsiteY14" fmla="*/ 1200329 h 1200329"/>
                  <a:gd name="connsiteX15" fmla="*/ 0 w 3518464"/>
                  <a:gd name="connsiteY15" fmla="*/ 824226 h 1200329"/>
                  <a:gd name="connsiteX16" fmla="*/ 0 w 3518464"/>
                  <a:gd name="connsiteY16" fmla="*/ 412113 h 1200329"/>
                  <a:gd name="connsiteX17" fmla="*/ 0 w 3518464"/>
                  <a:gd name="connsiteY17" fmla="*/ 0 h 12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18464" h="1200329" fill="none" extrusionOk="0">
                    <a:moveTo>
                      <a:pt x="0" y="0"/>
                    </a:moveTo>
                    <a:cubicBezTo>
                      <a:pt x="219203" y="-49533"/>
                      <a:pt x="504372" y="20914"/>
                      <a:pt x="656780" y="0"/>
                    </a:cubicBezTo>
                    <a:cubicBezTo>
                      <a:pt x="809188" y="-20914"/>
                      <a:pt x="1035415" y="44434"/>
                      <a:pt x="1243191" y="0"/>
                    </a:cubicBezTo>
                    <a:cubicBezTo>
                      <a:pt x="1450967" y="-44434"/>
                      <a:pt x="1550751" y="3472"/>
                      <a:pt x="1724047" y="0"/>
                    </a:cubicBezTo>
                    <a:cubicBezTo>
                      <a:pt x="1897343" y="-3472"/>
                      <a:pt x="2030869" y="43522"/>
                      <a:pt x="2310458" y="0"/>
                    </a:cubicBezTo>
                    <a:cubicBezTo>
                      <a:pt x="2590047" y="-43522"/>
                      <a:pt x="2690709" y="59629"/>
                      <a:pt x="2826499" y="0"/>
                    </a:cubicBezTo>
                    <a:cubicBezTo>
                      <a:pt x="2962289" y="-59629"/>
                      <a:pt x="3305594" y="7283"/>
                      <a:pt x="3518464" y="0"/>
                    </a:cubicBezTo>
                    <a:cubicBezTo>
                      <a:pt x="3563046" y="97174"/>
                      <a:pt x="3477120" y="270208"/>
                      <a:pt x="3518464" y="424116"/>
                    </a:cubicBezTo>
                    <a:cubicBezTo>
                      <a:pt x="3559808" y="578024"/>
                      <a:pt x="3474241" y="710396"/>
                      <a:pt x="3518464" y="824226"/>
                    </a:cubicBezTo>
                    <a:cubicBezTo>
                      <a:pt x="3562687" y="938056"/>
                      <a:pt x="3489495" y="1116404"/>
                      <a:pt x="3518464" y="1200329"/>
                    </a:cubicBezTo>
                    <a:cubicBezTo>
                      <a:pt x="3390297" y="1214687"/>
                      <a:pt x="3025085" y="1135764"/>
                      <a:pt x="2896869" y="1200329"/>
                    </a:cubicBezTo>
                    <a:cubicBezTo>
                      <a:pt x="2768653" y="1264894"/>
                      <a:pt x="2497106" y="1198443"/>
                      <a:pt x="2240089" y="1200329"/>
                    </a:cubicBezTo>
                    <a:cubicBezTo>
                      <a:pt x="1983072" y="1202215"/>
                      <a:pt x="1724100" y="1183305"/>
                      <a:pt x="1583309" y="1200329"/>
                    </a:cubicBezTo>
                    <a:cubicBezTo>
                      <a:pt x="1442518" y="1217353"/>
                      <a:pt x="1126973" y="1190895"/>
                      <a:pt x="961713" y="1200329"/>
                    </a:cubicBezTo>
                    <a:cubicBezTo>
                      <a:pt x="796453" y="1209763"/>
                      <a:pt x="224519" y="1142550"/>
                      <a:pt x="0" y="1200329"/>
                    </a:cubicBezTo>
                    <a:cubicBezTo>
                      <a:pt x="-32933" y="1062960"/>
                      <a:pt x="39600" y="956108"/>
                      <a:pt x="0" y="824226"/>
                    </a:cubicBezTo>
                    <a:cubicBezTo>
                      <a:pt x="-39600" y="692344"/>
                      <a:pt x="5833" y="613849"/>
                      <a:pt x="0" y="412113"/>
                    </a:cubicBezTo>
                    <a:cubicBezTo>
                      <a:pt x="-5833" y="210377"/>
                      <a:pt x="25464" y="129085"/>
                      <a:pt x="0" y="0"/>
                    </a:cubicBezTo>
                    <a:close/>
                  </a:path>
                  <a:path w="3518464" h="1200329" stroke="0" extrusionOk="0">
                    <a:moveTo>
                      <a:pt x="0" y="0"/>
                    </a:moveTo>
                    <a:cubicBezTo>
                      <a:pt x="191020" y="-52828"/>
                      <a:pt x="489490" y="49528"/>
                      <a:pt x="621595" y="0"/>
                    </a:cubicBezTo>
                    <a:cubicBezTo>
                      <a:pt x="753700" y="-49528"/>
                      <a:pt x="1001671" y="56600"/>
                      <a:pt x="1243191" y="0"/>
                    </a:cubicBezTo>
                    <a:cubicBezTo>
                      <a:pt x="1484711" y="-56600"/>
                      <a:pt x="1619678" y="11190"/>
                      <a:pt x="1864786" y="0"/>
                    </a:cubicBezTo>
                    <a:cubicBezTo>
                      <a:pt x="2109895" y="-11190"/>
                      <a:pt x="2139641" y="42036"/>
                      <a:pt x="2380827" y="0"/>
                    </a:cubicBezTo>
                    <a:cubicBezTo>
                      <a:pt x="2622013" y="-42036"/>
                      <a:pt x="2665878" y="22771"/>
                      <a:pt x="2932053" y="0"/>
                    </a:cubicBezTo>
                    <a:cubicBezTo>
                      <a:pt x="3198228" y="-22771"/>
                      <a:pt x="3287615" y="64373"/>
                      <a:pt x="3518464" y="0"/>
                    </a:cubicBezTo>
                    <a:cubicBezTo>
                      <a:pt x="3551207" y="166152"/>
                      <a:pt x="3493394" y="290894"/>
                      <a:pt x="3518464" y="376103"/>
                    </a:cubicBezTo>
                    <a:cubicBezTo>
                      <a:pt x="3543534" y="461312"/>
                      <a:pt x="3512856" y="629295"/>
                      <a:pt x="3518464" y="800219"/>
                    </a:cubicBezTo>
                    <a:cubicBezTo>
                      <a:pt x="3524072" y="971143"/>
                      <a:pt x="3489628" y="1088492"/>
                      <a:pt x="3518464" y="1200329"/>
                    </a:cubicBezTo>
                    <a:cubicBezTo>
                      <a:pt x="3315735" y="1240658"/>
                      <a:pt x="3229412" y="1162464"/>
                      <a:pt x="3037607" y="1200329"/>
                    </a:cubicBezTo>
                    <a:cubicBezTo>
                      <a:pt x="2845802" y="1238194"/>
                      <a:pt x="2684205" y="1166258"/>
                      <a:pt x="2556751" y="1200329"/>
                    </a:cubicBezTo>
                    <a:cubicBezTo>
                      <a:pt x="2429297" y="1234400"/>
                      <a:pt x="2283171" y="1157699"/>
                      <a:pt x="2075894" y="1200329"/>
                    </a:cubicBezTo>
                    <a:cubicBezTo>
                      <a:pt x="1868617" y="1242959"/>
                      <a:pt x="1760077" y="1181060"/>
                      <a:pt x="1595037" y="1200329"/>
                    </a:cubicBezTo>
                    <a:cubicBezTo>
                      <a:pt x="1429997" y="1219598"/>
                      <a:pt x="1299483" y="1163483"/>
                      <a:pt x="1078996" y="1200329"/>
                    </a:cubicBezTo>
                    <a:cubicBezTo>
                      <a:pt x="858509" y="1237175"/>
                      <a:pt x="788591" y="1176865"/>
                      <a:pt x="562954" y="1200329"/>
                    </a:cubicBezTo>
                    <a:cubicBezTo>
                      <a:pt x="337317" y="1223793"/>
                      <a:pt x="187204" y="1198243"/>
                      <a:pt x="0" y="1200329"/>
                    </a:cubicBezTo>
                    <a:cubicBezTo>
                      <a:pt x="-45134" y="1093919"/>
                      <a:pt x="30416" y="987803"/>
                      <a:pt x="0" y="776213"/>
                    </a:cubicBezTo>
                    <a:cubicBezTo>
                      <a:pt x="-30416" y="564623"/>
                      <a:pt x="8311" y="474968"/>
                      <a:pt x="0" y="364100"/>
                    </a:cubicBezTo>
                    <a:cubicBezTo>
                      <a:pt x="-8311" y="253232"/>
                      <a:pt x="31226" y="128266"/>
                      <a:pt x="0" y="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297866276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Takeaway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evaluated for a volume </a:t>
                </a:r>
              </a:p>
              <a:p>
                <a:r>
                  <a:rPr lang="en-US" dirty="0"/>
                  <a:t>of 0.2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ar-SA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. Find Gibbs free energy!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673F31-F49A-79DE-7C96-CDCBB691E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530" y="3330749"/>
                <a:ext cx="3518464" cy="1200329"/>
              </a:xfrm>
              <a:prstGeom prst="rect">
                <a:avLst/>
              </a:prstGeom>
              <a:blipFill>
                <a:blip r:embed="rId3"/>
                <a:stretch>
                  <a:fillRect l="-855"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297866276">
                      <a:custGeom>
                        <a:avLst/>
                        <a:gdLst>
                          <a:gd name="connsiteX0" fmla="*/ 0 w 3518464"/>
                          <a:gd name="connsiteY0" fmla="*/ 0 h 1200329"/>
                          <a:gd name="connsiteX1" fmla="*/ 656780 w 3518464"/>
                          <a:gd name="connsiteY1" fmla="*/ 0 h 1200329"/>
                          <a:gd name="connsiteX2" fmla="*/ 1243191 w 3518464"/>
                          <a:gd name="connsiteY2" fmla="*/ 0 h 1200329"/>
                          <a:gd name="connsiteX3" fmla="*/ 1724047 w 3518464"/>
                          <a:gd name="connsiteY3" fmla="*/ 0 h 1200329"/>
                          <a:gd name="connsiteX4" fmla="*/ 2310458 w 3518464"/>
                          <a:gd name="connsiteY4" fmla="*/ 0 h 1200329"/>
                          <a:gd name="connsiteX5" fmla="*/ 2826499 w 3518464"/>
                          <a:gd name="connsiteY5" fmla="*/ 0 h 1200329"/>
                          <a:gd name="connsiteX6" fmla="*/ 3518464 w 3518464"/>
                          <a:gd name="connsiteY6" fmla="*/ 0 h 1200329"/>
                          <a:gd name="connsiteX7" fmla="*/ 3518464 w 3518464"/>
                          <a:gd name="connsiteY7" fmla="*/ 424116 h 1200329"/>
                          <a:gd name="connsiteX8" fmla="*/ 3518464 w 3518464"/>
                          <a:gd name="connsiteY8" fmla="*/ 824226 h 1200329"/>
                          <a:gd name="connsiteX9" fmla="*/ 3518464 w 3518464"/>
                          <a:gd name="connsiteY9" fmla="*/ 1200329 h 1200329"/>
                          <a:gd name="connsiteX10" fmla="*/ 2896869 w 3518464"/>
                          <a:gd name="connsiteY10" fmla="*/ 1200329 h 1200329"/>
                          <a:gd name="connsiteX11" fmla="*/ 2240089 w 3518464"/>
                          <a:gd name="connsiteY11" fmla="*/ 1200329 h 1200329"/>
                          <a:gd name="connsiteX12" fmla="*/ 1583309 w 3518464"/>
                          <a:gd name="connsiteY12" fmla="*/ 1200329 h 1200329"/>
                          <a:gd name="connsiteX13" fmla="*/ 961713 w 3518464"/>
                          <a:gd name="connsiteY13" fmla="*/ 1200329 h 1200329"/>
                          <a:gd name="connsiteX14" fmla="*/ 0 w 3518464"/>
                          <a:gd name="connsiteY14" fmla="*/ 1200329 h 1200329"/>
                          <a:gd name="connsiteX15" fmla="*/ 0 w 3518464"/>
                          <a:gd name="connsiteY15" fmla="*/ 824226 h 1200329"/>
                          <a:gd name="connsiteX16" fmla="*/ 0 w 3518464"/>
                          <a:gd name="connsiteY16" fmla="*/ 412113 h 1200329"/>
                          <a:gd name="connsiteX17" fmla="*/ 0 w 3518464"/>
                          <a:gd name="connsiteY17" fmla="*/ 0 h 12003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3518464" h="1200329" fill="none" extrusionOk="0">
                            <a:moveTo>
                              <a:pt x="0" y="0"/>
                            </a:moveTo>
                            <a:cubicBezTo>
                              <a:pt x="219203" y="-49533"/>
                              <a:pt x="504372" y="20914"/>
                              <a:pt x="656780" y="0"/>
                            </a:cubicBezTo>
                            <a:cubicBezTo>
                              <a:pt x="809188" y="-20914"/>
                              <a:pt x="1035415" y="44434"/>
                              <a:pt x="1243191" y="0"/>
                            </a:cubicBezTo>
                            <a:cubicBezTo>
                              <a:pt x="1450967" y="-44434"/>
                              <a:pt x="1550751" y="3472"/>
                              <a:pt x="1724047" y="0"/>
                            </a:cubicBezTo>
                            <a:cubicBezTo>
                              <a:pt x="1897343" y="-3472"/>
                              <a:pt x="2030869" y="43522"/>
                              <a:pt x="2310458" y="0"/>
                            </a:cubicBezTo>
                            <a:cubicBezTo>
                              <a:pt x="2590047" y="-43522"/>
                              <a:pt x="2690709" y="59629"/>
                              <a:pt x="2826499" y="0"/>
                            </a:cubicBezTo>
                            <a:cubicBezTo>
                              <a:pt x="2962289" y="-59629"/>
                              <a:pt x="3305594" y="7283"/>
                              <a:pt x="3518464" y="0"/>
                            </a:cubicBezTo>
                            <a:cubicBezTo>
                              <a:pt x="3563046" y="97174"/>
                              <a:pt x="3477120" y="270208"/>
                              <a:pt x="3518464" y="424116"/>
                            </a:cubicBezTo>
                            <a:cubicBezTo>
                              <a:pt x="3559808" y="578024"/>
                              <a:pt x="3474241" y="710396"/>
                              <a:pt x="3518464" y="824226"/>
                            </a:cubicBezTo>
                            <a:cubicBezTo>
                              <a:pt x="3562687" y="938056"/>
                              <a:pt x="3489495" y="1116404"/>
                              <a:pt x="3518464" y="1200329"/>
                            </a:cubicBezTo>
                            <a:cubicBezTo>
                              <a:pt x="3390297" y="1214687"/>
                              <a:pt x="3025085" y="1135764"/>
                              <a:pt x="2896869" y="1200329"/>
                            </a:cubicBezTo>
                            <a:cubicBezTo>
                              <a:pt x="2768653" y="1264894"/>
                              <a:pt x="2497106" y="1198443"/>
                              <a:pt x="2240089" y="1200329"/>
                            </a:cubicBezTo>
                            <a:cubicBezTo>
                              <a:pt x="1983072" y="1202215"/>
                              <a:pt x="1724100" y="1183305"/>
                              <a:pt x="1583309" y="1200329"/>
                            </a:cubicBezTo>
                            <a:cubicBezTo>
                              <a:pt x="1442518" y="1217353"/>
                              <a:pt x="1126973" y="1190895"/>
                              <a:pt x="961713" y="1200329"/>
                            </a:cubicBezTo>
                            <a:cubicBezTo>
                              <a:pt x="796453" y="1209763"/>
                              <a:pt x="224519" y="1142550"/>
                              <a:pt x="0" y="1200329"/>
                            </a:cubicBezTo>
                            <a:cubicBezTo>
                              <a:pt x="-32933" y="1062960"/>
                              <a:pt x="39600" y="956108"/>
                              <a:pt x="0" y="824226"/>
                            </a:cubicBezTo>
                            <a:cubicBezTo>
                              <a:pt x="-39600" y="692344"/>
                              <a:pt x="5833" y="613849"/>
                              <a:pt x="0" y="412113"/>
                            </a:cubicBezTo>
                            <a:cubicBezTo>
                              <a:pt x="-5833" y="210377"/>
                              <a:pt x="25464" y="129085"/>
                              <a:pt x="0" y="0"/>
                            </a:cubicBezTo>
                            <a:close/>
                          </a:path>
                          <a:path w="3518464" h="1200329" stroke="0" extrusionOk="0">
                            <a:moveTo>
                              <a:pt x="0" y="0"/>
                            </a:moveTo>
                            <a:cubicBezTo>
                              <a:pt x="191020" y="-52828"/>
                              <a:pt x="489490" y="49528"/>
                              <a:pt x="621595" y="0"/>
                            </a:cubicBezTo>
                            <a:cubicBezTo>
                              <a:pt x="753700" y="-49528"/>
                              <a:pt x="1001671" y="56600"/>
                              <a:pt x="1243191" y="0"/>
                            </a:cubicBezTo>
                            <a:cubicBezTo>
                              <a:pt x="1484711" y="-56600"/>
                              <a:pt x="1619678" y="11190"/>
                              <a:pt x="1864786" y="0"/>
                            </a:cubicBezTo>
                            <a:cubicBezTo>
                              <a:pt x="2109895" y="-11190"/>
                              <a:pt x="2139641" y="42036"/>
                              <a:pt x="2380827" y="0"/>
                            </a:cubicBezTo>
                            <a:cubicBezTo>
                              <a:pt x="2622013" y="-42036"/>
                              <a:pt x="2665878" y="22771"/>
                              <a:pt x="2932053" y="0"/>
                            </a:cubicBezTo>
                            <a:cubicBezTo>
                              <a:pt x="3198228" y="-22771"/>
                              <a:pt x="3287615" y="64373"/>
                              <a:pt x="3518464" y="0"/>
                            </a:cubicBezTo>
                            <a:cubicBezTo>
                              <a:pt x="3551207" y="166152"/>
                              <a:pt x="3493394" y="290894"/>
                              <a:pt x="3518464" y="376103"/>
                            </a:cubicBezTo>
                            <a:cubicBezTo>
                              <a:pt x="3543534" y="461312"/>
                              <a:pt x="3512856" y="629295"/>
                              <a:pt x="3518464" y="800219"/>
                            </a:cubicBezTo>
                            <a:cubicBezTo>
                              <a:pt x="3524072" y="971143"/>
                              <a:pt x="3489628" y="1088492"/>
                              <a:pt x="3518464" y="1200329"/>
                            </a:cubicBezTo>
                            <a:cubicBezTo>
                              <a:pt x="3315735" y="1240658"/>
                              <a:pt x="3229412" y="1162464"/>
                              <a:pt x="3037607" y="1200329"/>
                            </a:cubicBezTo>
                            <a:cubicBezTo>
                              <a:pt x="2845802" y="1238194"/>
                              <a:pt x="2684205" y="1166258"/>
                              <a:pt x="2556751" y="1200329"/>
                            </a:cubicBezTo>
                            <a:cubicBezTo>
                              <a:pt x="2429297" y="1234400"/>
                              <a:pt x="2283171" y="1157699"/>
                              <a:pt x="2075894" y="1200329"/>
                            </a:cubicBezTo>
                            <a:cubicBezTo>
                              <a:pt x="1868617" y="1242959"/>
                              <a:pt x="1760077" y="1181060"/>
                              <a:pt x="1595037" y="1200329"/>
                            </a:cubicBezTo>
                            <a:cubicBezTo>
                              <a:pt x="1429997" y="1219598"/>
                              <a:pt x="1299483" y="1163483"/>
                              <a:pt x="1078996" y="1200329"/>
                            </a:cubicBezTo>
                            <a:cubicBezTo>
                              <a:pt x="858509" y="1237175"/>
                              <a:pt x="788591" y="1176865"/>
                              <a:pt x="562954" y="1200329"/>
                            </a:cubicBezTo>
                            <a:cubicBezTo>
                              <a:pt x="337317" y="1223793"/>
                              <a:pt x="187204" y="1198243"/>
                              <a:pt x="0" y="1200329"/>
                            </a:cubicBezTo>
                            <a:cubicBezTo>
                              <a:pt x="-45134" y="1093919"/>
                              <a:pt x="30416" y="987803"/>
                              <a:pt x="0" y="776213"/>
                            </a:cubicBezTo>
                            <a:cubicBezTo>
                              <a:pt x="-30416" y="564623"/>
                              <a:pt x="8311" y="474968"/>
                              <a:pt x="0" y="364100"/>
                            </a:cubicBezTo>
                            <a:cubicBezTo>
                              <a:pt x="-8311" y="253232"/>
                              <a:pt x="31226" y="12826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CFDA2ABF-E40B-0739-FAAA-3569F9458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762" y="2197588"/>
            <a:ext cx="1071563" cy="1071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A1EF0C-A567-2533-5ED9-B4856503D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26" y="1609486"/>
            <a:ext cx="1800476" cy="4096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CF6B40-ED06-B51E-A092-807FF936E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41" y="2050260"/>
            <a:ext cx="1867161" cy="6954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513167-33EF-C8C4-9127-FDC87204BF2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073"/>
          <a:stretch>
            <a:fillRect/>
          </a:stretch>
        </p:blipFill>
        <p:spPr>
          <a:xfrm>
            <a:off x="2476931" y="2094483"/>
            <a:ext cx="5429476" cy="7335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083608-4149-4C97-0AC4-3B2B57381E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00" y="2745682"/>
            <a:ext cx="2514951" cy="4572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75D585-8B4B-704D-8272-633AEF4B44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441" y="3479209"/>
            <a:ext cx="4772691" cy="4763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714637-70F8-1560-EF04-62715CC44D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5199" y="3955525"/>
            <a:ext cx="1467055" cy="2857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6E7B53-D6B9-13CC-FADC-7B1E5A9B8B1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61994" y="4336623"/>
            <a:ext cx="7230484" cy="4572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D8B266B-E24E-2999-3CFF-60F57114AE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100" y="5089202"/>
            <a:ext cx="5353797" cy="4096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1DCF675-C726-3D76-D7BD-276D2ABE2B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0553" y="5651289"/>
            <a:ext cx="1867161" cy="3048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B2941CB-BD17-B223-7723-61C9423B364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6595" t="-1" b="-1511"/>
          <a:stretch>
            <a:fillRect/>
          </a:stretch>
        </p:blipFill>
        <p:spPr>
          <a:xfrm>
            <a:off x="910553" y="5927564"/>
            <a:ext cx="3292289" cy="68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6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AF8A4-9BB2-E05E-9B68-AE3339ED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EEB99D-1668-E3B0-E175-EB9BB63E29A7}"/>
              </a:ext>
            </a:extLst>
          </p:cNvPr>
          <p:cNvSpPr txBox="1"/>
          <p:nvPr/>
        </p:nvSpPr>
        <p:spPr>
          <a:xfrm>
            <a:off x="655320" y="623054"/>
            <a:ext cx="8351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the same system as in the previous  problem for a volume of 0.2 m</a:t>
            </a:r>
            <a:r>
              <a:rPr lang="en-US" sz="2400" b="1" baseline="30000" dirty="0"/>
              <a:t>3</a:t>
            </a:r>
            <a:r>
              <a:rPr lang="en-US" dirty="0"/>
              <a:t>, find the grand potential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3DD15-0FCF-2E40-E455-E65CE90CE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07" y="1683986"/>
            <a:ext cx="1181265" cy="447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337AB3-1DDF-CBBF-464C-4F450DF9A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66" y="2407040"/>
            <a:ext cx="1000265" cy="333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083D68-B859-F056-B9EE-FF8961FCD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66" y="3936538"/>
            <a:ext cx="4982270" cy="362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9286B9-4118-CC41-06D8-3FDE9BB2C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66" y="3052482"/>
            <a:ext cx="5553850" cy="333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802C54-F4C1-DBF1-6832-923244584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508" y="2323990"/>
            <a:ext cx="728492" cy="7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7BB1EF-107E-01C4-1E31-8B209037348A}"/>
              </a:ext>
            </a:extLst>
          </p:cNvPr>
          <p:cNvGrpSpPr/>
          <p:nvPr/>
        </p:nvGrpSpPr>
        <p:grpSpPr>
          <a:xfrm>
            <a:off x="2113994" y="432969"/>
            <a:ext cx="7964011" cy="5992061"/>
            <a:chOff x="2113994" y="432969"/>
            <a:chExt cx="7964011" cy="59920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3DB321-5C4F-8932-32CF-8709441B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3994" y="432969"/>
              <a:ext cx="7964011" cy="599206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5CBEC1-F094-3B4E-0708-D2D622C87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3782" y="3827305"/>
              <a:ext cx="2467319" cy="428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95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B95A0-8CB8-FB1B-C168-EE69AFC18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B51C7-9DC4-52E9-A780-EB5781153AC1}"/>
              </a:ext>
            </a:extLst>
          </p:cNvPr>
          <p:cNvSpPr txBox="1"/>
          <p:nvPr/>
        </p:nvSpPr>
        <p:spPr>
          <a:xfrm>
            <a:off x="1185332" y="312044"/>
            <a:ext cx="8225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22.7 Particle number conservation laws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067AD-0504-65CE-12B7-4300C034804F}"/>
              </a:ext>
            </a:extLst>
          </p:cNvPr>
          <p:cNvSpPr txBox="1"/>
          <p:nvPr/>
        </p:nvSpPr>
        <p:spPr>
          <a:xfrm>
            <a:off x="507999" y="887779"/>
            <a:ext cx="7255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General idea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28297-4D83-17B5-D8F4-533280AA28CC}"/>
              </a:ext>
            </a:extLst>
          </p:cNvPr>
          <p:cNvSpPr txBox="1"/>
          <p:nvPr/>
        </p:nvSpPr>
        <p:spPr>
          <a:xfrm>
            <a:off x="587021" y="1370168"/>
            <a:ext cx="11435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section discusses the connection between </a:t>
            </a:r>
            <a:r>
              <a:rPr lang="en-US" b="1" dirty="0"/>
              <a:t>particle number conservation</a:t>
            </a:r>
            <a:r>
              <a:rPr lang="en-US" dirty="0"/>
              <a:t> and the </a:t>
            </a:r>
            <a:r>
              <a:rPr lang="en-US" b="1" dirty="0"/>
              <a:t>chemical potential (μ).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D6D9C-0407-CDEE-674D-CCE95B8773D8}"/>
              </a:ext>
            </a:extLst>
          </p:cNvPr>
          <p:cNvSpPr txBox="1"/>
          <p:nvPr/>
        </p:nvSpPr>
        <p:spPr>
          <a:xfrm>
            <a:off x="587021" y="1966627"/>
            <a:ext cx="750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First: When particle number is not conserved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D346A3-28F3-5E38-8AEE-11EBDA759DCF}"/>
                  </a:ext>
                </a:extLst>
              </p:cNvPr>
              <p:cNvSpPr txBox="1"/>
              <p:nvPr/>
            </p:nvSpPr>
            <p:spPr>
              <a:xfrm>
                <a:off x="814813" y="2335959"/>
                <a:ext cx="1115716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That means particles can be created or destroyed freely (like </a:t>
                </a:r>
                <a:r>
                  <a:rPr lang="en-US" b="1" dirty="0"/>
                  <a:t>photons</a:t>
                </a:r>
                <a:r>
                  <a:rPr lang="en-US" dirty="0"/>
                  <a:t>).</a:t>
                </a:r>
                <a:br>
                  <a:rPr lang="en-US" dirty="0"/>
                </a:br>
                <a:r>
                  <a:rPr lang="en-US" dirty="0"/>
                  <a:t>The system chooses the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that minimizes the Helmholtz free energy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with the equilibrium condition: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D346A3-28F3-5E38-8AEE-11EBDA759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13" y="2335959"/>
                <a:ext cx="11157166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492" t="-3289" r="-383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3D197DC-F651-F0B8-AB9F-6F8A5D17B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69" y="3259289"/>
            <a:ext cx="1486107" cy="7811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14EE96-FF78-3CC1-C862-CE18AFE9CB01}"/>
              </a:ext>
            </a:extLst>
          </p:cNvPr>
          <p:cNvSpPr txBox="1"/>
          <p:nvPr/>
        </p:nvSpPr>
        <p:spPr>
          <a:xfrm>
            <a:off x="814812" y="4338137"/>
            <a:ext cx="185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and since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87E5A2-4385-518D-B169-453CA5B4D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31" y="4776348"/>
            <a:ext cx="1505160" cy="685896"/>
          </a:xfrm>
          <a:prstGeom prst="rect">
            <a:avLst/>
          </a:prstGeom>
        </p:spPr>
      </p:pic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81D09B39-9CC8-8F93-A0CA-5A2CE37671E3}"/>
              </a:ext>
            </a:extLst>
          </p:cNvPr>
          <p:cNvSpPr/>
          <p:nvPr/>
        </p:nvSpPr>
        <p:spPr>
          <a:xfrm>
            <a:off x="2799643" y="4947822"/>
            <a:ext cx="835378" cy="342948"/>
          </a:xfrm>
          <a:prstGeom prst="notched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A2C0C9-7B6C-8BDB-630F-87F353A28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91" y="4971638"/>
            <a:ext cx="609685" cy="2953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A2A2043-D059-661F-060E-0A82F58F0724}"/>
              </a:ext>
            </a:extLst>
          </p:cNvPr>
          <p:cNvSpPr txBox="1"/>
          <p:nvPr/>
        </p:nvSpPr>
        <p:spPr>
          <a:xfrm>
            <a:off x="963330" y="5472559"/>
            <a:ext cx="92531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So, </a:t>
            </a:r>
            <a:r>
              <a:rPr lang="en-US" b="1" dirty="0"/>
              <a:t>for particles with no number-conservation law, the chemical potential equals zero.</a:t>
            </a:r>
            <a:br>
              <a:rPr lang="en-US" dirty="0"/>
            </a:br>
            <a:r>
              <a:rPr lang="en-US" dirty="0"/>
              <a:t>Example: </a:t>
            </a:r>
            <a:r>
              <a:rPr lang="en-US" b="1" dirty="0"/>
              <a:t>photons</a:t>
            </a:r>
            <a:r>
              <a:rPr lang="en-US" dirty="0"/>
              <a:t>, because they can be created or annihilated without violating conservation laws.</a:t>
            </a:r>
          </a:p>
        </p:txBody>
      </p:sp>
    </p:spTree>
    <p:extLst>
      <p:ext uri="{BB962C8B-B14F-4D97-AF65-F5344CB8AC3E}">
        <p14:creationId xmlns:p14="http://schemas.microsoft.com/office/powerpoint/2010/main" val="4336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  <p:bldP spid="18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8BDDE-3F60-32B4-D9BB-38662D8D2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3CC7FA-1ABE-DD31-E5A1-03AEBA142035}"/>
              </a:ext>
            </a:extLst>
          </p:cNvPr>
          <p:cNvSpPr txBox="1"/>
          <p:nvPr/>
        </p:nvSpPr>
        <p:spPr>
          <a:xfrm>
            <a:off x="835378" y="7071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Second: When particle number is conserved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78BAF-07A7-B1CD-879D-848B9F061A29}"/>
              </a:ext>
            </a:extLst>
          </p:cNvPr>
          <p:cNvSpPr txBox="1"/>
          <p:nvPr/>
        </p:nvSpPr>
        <p:spPr>
          <a:xfrm>
            <a:off x="1343378" y="1237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Example: </a:t>
            </a:r>
            <a:r>
              <a:rPr lang="en-US" b="1" dirty="0"/>
              <a:t>electrons (e⁻)</a:t>
            </a:r>
            <a:r>
              <a:rPr lang="en-US" dirty="0"/>
              <a:t> and </a:t>
            </a:r>
            <a:r>
              <a:rPr lang="en-US" b="1" dirty="0"/>
              <a:t>positrons (e⁺)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92E12-0102-271C-95AC-0AC5F61C9334}"/>
              </a:ext>
            </a:extLst>
          </p:cNvPr>
          <p:cNvSpPr txBox="1"/>
          <p:nvPr/>
        </p:nvSpPr>
        <p:spPr>
          <a:xfrm>
            <a:off x="925689" y="1855591"/>
            <a:ext cx="6931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electron cannot disappear unless it annihilates with a positron in a reaction like: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DAFF38-6C6F-854A-F329-C48DA38F6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9" y="2501922"/>
            <a:ext cx="1533739" cy="295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6B951-6A4D-FBC4-1564-52B33A727891}"/>
              </a:ext>
            </a:extLst>
          </p:cNvPr>
          <p:cNvSpPr txBox="1"/>
          <p:nvPr/>
        </p:nvSpPr>
        <p:spPr>
          <a:xfrm>
            <a:off x="981357" y="2819360"/>
            <a:ext cx="9482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and the conservation of charge requires that the difference between the number of positrons and electrons remain constant: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490EEE-4AFF-FBB6-E464-FE47B7ADC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49" y="3497339"/>
            <a:ext cx="1495634" cy="285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0F72B9-9B81-2D83-ED13-EB5F41D624E7}"/>
                  </a:ext>
                </a:extLst>
              </p:cNvPr>
              <p:cNvSpPr txBox="1"/>
              <p:nvPr/>
            </p:nvSpPr>
            <p:spPr>
              <a:xfrm>
                <a:off x="981356" y="3910929"/>
                <a:ext cx="87560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system minimizes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while respecting this constraint, so: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20F72B9-9B81-2D83-ED13-EB5F41D62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56" y="3910929"/>
                <a:ext cx="875609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27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F6AE58C-79F9-6F75-F3D5-57F9B36FB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663" y="4280261"/>
            <a:ext cx="1810003" cy="724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2F31D9-F6C6-DA05-1ECB-D5A5585FF237}"/>
                  </a:ext>
                </a:extLst>
              </p:cNvPr>
              <p:cNvSpPr txBox="1"/>
              <p:nvPr/>
            </p:nvSpPr>
            <p:spPr>
              <a:xfrm>
                <a:off x="925689" y="5163235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is the sum of contributions from electrons and positrons, we have: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2F31D9-F6C6-DA05-1ECB-D5A5585FF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9" y="5163235"/>
                <a:ext cx="6096000" cy="646331"/>
              </a:xfrm>
              <a:prstGeom prst="rect">
                <a:avLst/>
              </a:prstGeom>
              <a:blipFill>
                <a:blip r:embed="rId6"/>
                <a:stretch>
                  <a:fillRect l="-900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5C857B6E-4A1F-5DB4-67A9-368AC9FBE2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700" y="5833495"/>
            <a:ext cx="4048690" cy="752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75D90D-5164-38F0-2104-496DDF78FF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6344" y="5163235"/>
            <a:ext cx="2238687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1FD75-AE9F-9284-06EA-1E365AAD4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34389F-63AB-574D-04A7-C3B4746075A4}"/>
              </a:ext>
            </a:extLst>
          </p:cNvPr>
          <p:cNvSpPr txBox="1"/>
          <p:nvPr/>
        </p:nvSpPr>
        <p:spPr>
          <a:xfrm>
            <a:off x="699910" y="662001"/>
            <a:ext cx="1505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and since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45F49-F146-B0E8-8389-E2FD404D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67" y="1031333"/>
            <a:ext cx="1000265" cy="752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1023E9-4478-F6F9-A1A0-A610DB89EF87}"/>
              </a:ext>
            </a:extLst>
          </p:cNvPr>
          <p:cNvSpPr txBox="1"/>
          <p:nvPr/>
        </p:nvSpPr>
        <p:spPr>
          <a:xfrm>
            <a:off x="846667" y="2153245"/>
            <a:ext cx="1757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obtain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70DB5-25D8-3878-A27A-25ACF9E7C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155" y="2729961"/>
            <a:ext cx="1343212" cy="3238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9CC03C-4A30-DB4F-7312-C85950F9EED6}"/>
              </a:ext>
            </a:extLst>
          </p:cNvPr>
          <p:cNvSpPr txBox="1"/>
          <p:nvPr/>
        </p:nvSpPr>
        <p:spPr>
          <a:xfrm>
            <a:off x="699911" y="3157814"/>
            <a:ext cx="8849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Thus, the chemical potentials of the electron and positron are equal in magnitude but opposite in sign: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9EBA21-AFC0-1438-292C-93ACC03F4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760" y="3804145"/>
            <a:ext cx="1086002" cy="352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D8AE67-AC5C-3D5D-9948-84128FB71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509" y="4426002"/>
            <a:ext cx="6078939" cy="205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43580-D1FF-8744-F9AE-36BE67F38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182" y="365494"/>
            <a:ext cx="6081287" cy="549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977" y="0"/>
            <a:ext cx="396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81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43580-D1FF-8744-F9AE-36BE67F38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58" y="1374813"/>
            <a:ext cx="9312318" cy="30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49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43580-D1FF-8744-F9AE-36BE67F38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8F39EA-5426-E02B-D457-8B3ABBB7038E}"/>
              </a:ext>
            </a:extLst>
          </p:cNvPr>
          <p:cNvSpPr txBox="1"/>
          <p:nvPr/>
        </p:nvSpPr>
        <p:spPr>
          <a:xfrm>
            <a:off x="1073818" y="482952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23.4 Radiation 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920D3-34D6-EF69-2F46-21451E556976}"/>
              </a:ext>
            </a:extLst>
          </p:cNvPr>
          <p:cNvSpPr txBox="1"/>
          <p:nvPr/>
        </p:nvSpPr>
        <p:spPr>
          <a:xfrm>
            <a:off x="1212181" y="1006460"/>
            <a:ext cx="2716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Blackbody Radiation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35767-C340-D693-11BC-CC5AEAA835A1}"/>
              </a:ext>
            </a:extLst>
          </p:cNvPr>
          <p:cNvSpPr txBox="1"/>
          <p:nvPr/>
        </p:nvSpPr>
        <p:spPr>
          <a:xfrm>
            <a:off x="664745" y="1692260"/>
            <a:ext cx="3049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Power radiated per unit area: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DC218A-5E1C-2820-F3A0-1869A409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85" y="2184990"/>
            <a:ext cx="1505160" cy="4953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67A7DE-D32C-18BD-7903-9A1085207340}"/>
              </a:ext>
            </a:extLst>
          </p:cNvPr>
          <p:cNvSpPr txBox="1"/>
          <p:nvPr/>
        </p:nvSpPr>
        <p:spPr>
          <a:xfrm>
            <a:off x="664745" y="3059668"/>
            <a:ext cx="3049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Energy density in radiation: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853618-AA5F-0CDD-DCD0-A01141DFE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84" y="3808309"/>
            <a:ext cx="1100599" cy="4442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D2CCC3-6AE3-4FBE-6D6A-6E9807CBB546}"/>
              </a:ext>
            </a:extLst>
          </p:cNvPr>
          <p:cNvSpPr txBox="1"/>
          <p:nvPr/>
        </p:nvSpPr>
        <p:spPr>
          <a:xfrm>
            <a:off x="664745" y="4427076"/>
            <a:ext cx="3049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Pressure on cavity walls: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270EFE1-0AE2-A2F1-E5C0-81579F995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84" y="5250663"/>
            <a:ext cx="1362265" cy="5620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E7DFE33-190B-44FB-F460-17B3D695CC35}"/>
              </a:ext>
            </a:extLst>
          </p:cNvPr>
          <p:cNvSpPr txBox="1"/>
          <p:nvPr/>
        </p:nvSpPr>
        <p:spPr>
          <a:xfrm>
            <a:off x="4623635" y="1022684"/>
            <a:ext cx="294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Collimated Beam of Light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779E69-75AD-B3C2-FFB9-FC8C49CB56B1}"/>
              </a:ext>
            </a:extLst>
          </p:cNvPr>
          <p:cNvSpPr txBox="1"/>
          <p:nvPr/>
        </p:nvSpPr>
        <p:spPr>
          <a:xfrm>
            <a:off x="4849730" y="1452629"/>
            <a:ext cx="328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Pressure on surface: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F17BCB8-5D9C-B9CD-9EC5-51D5561DF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893" y="1783224"/>
            <a:ext cx="581106" cy="3238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5B4C3F2-0A3C-9126-4DEA-9B12901061E8}"/>
              </a:ext>
            </a:extLst>
          </p:cNvPr>
          <p:cNvSpPr txBox="1"/>
          <p:nvPr/>
        </p:nvSpPr>
        <p:spPr>
          <a:xfrm>
            <a:off x="4849730" y="2144179"/>
            <a:ext cx="217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Power on surface: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4BBC208-EFFE-F288-4EA4-E104DBECD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239" y="2484497"/>
            <a:ext cx="770414" cy="23315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9939778-3471-82FA-30DC-D2914882A289}"/>
              </a:ext>
            </a:extLst>
          </p:cNvPr>
          <p:cNvSpPr txBox="1"/>
          <p:nvPr/>
        </p:nvSpPr>
        <p:spPr>
          <a:xfrm>
            <a:off x="4539414" y="2873301"/>
            <a:ext cx="21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Modified relations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ADFDF1-A4FA-2421-CE35-B44933C8B02B}"/>
              </a:ext>
            </a:extLst>
          </p:cNvPr>
          <p:cNvSpPr txBox="1"/>
          <p:nvPr/>
        </p:nvSpPr>
        <p:spPr>
          <a:xfrm>
            <a:off x="4725693" y="3446771"/>
            <a:ext cx="3049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Power radiated per unit area: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D0AC638-DED3-6E41-E3DF-9AEC85E31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204" y="3945994"/>
            <a:ext cx="1381318" cy="26673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152D321-7AEF-ADB4-188D-0F0140E91107}"/>
              </a:ext>
            </a:extLst>
          </p:cNvPr>
          <p:cNvSpPr txBox="1"/>
          <p:nvPr/>
        </p:nvSpPr>
        <p:spPr>
          <a:xfrm>
            <a:off x="4725693" y="4503750"/>
            <a:ext cx="1762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Energy density: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2158537-9E6E-6E8A-E633-CD157C0A6C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2204" y="4949758"/>
            <a:ext cx="876422" cy="42868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42E9D3A-5F66-47EA-BAB2-D36DC6B75147}"/>
              </a:ext>
            </a:extLst>
          </p:cNvPr>
          <p:cNvSpPr txBox="1"/>
          <p:nvPr/>
        </p:nvSpPr>
        <p:spPr>
          <a:xfrm>
            <a:off x="4751470" y="5455119"/>
            <a:ext cx="1344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Pressure: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DB8C89D-7729-F404-2EF5-A1CA3FC951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4313" y="5901127"/>
            <a:ext cx="781159" cy="54300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635A107-6915-C554-EB7A-C11F238152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2238" y="5189257"/>
            <a:ext cx="2671471" cy="27541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9F7F244-06D0-8B8B-EC63-BA140CE96F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238" y="5691548"/>
            <a:ext cx="2478693" cy="27541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7E37A59-9D7E-9E1A-A433-0F814A59BD67}"/>
              </a:ext>
            </a:extLst>
          </p:cNvPr>
          <p:cNvSpPr txBox="1"/>
          <p:nvPr/>
        </p:nvSpPr>
        <p:spPr>
          <a:xfrm>
            <a:off x="8074194" y="2380092"/>
            <a:ext cx="39599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Electromagnetic radiation exerts real pressure on surfaces.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Pressure depends on whether photons move in all directions or in a single direction (beam).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These relations connect power, energy density, and pressure for blackbody radiation.</a:t>
            </a:r>
          </a:p>
        </p:txBody>
      </p:sp>
    </p:spTree>
    <p:extLst>
      <p:ext uri="{BB962C8B-B14F-4D97-AF65-F5344CB8AC3E}">
        <p14:creationId xmlns:p14="http://schemas.microsoft.com/office/powerpoint/2010/main" val="2466932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1E15E-9146-9AE7-F23A-F31CBE7A5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E1032-DB62-563B-4A5B-04252BCB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64" y="780376"/>
            <a:ext cx="8834858" cy="423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06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3ABB7-DE82-559C-BC3B-6B6C3DC7A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365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43580-D1FF-8744-F9AE-36BE67F38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51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35F4-24B9-64E1-788A-47D83DA48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EA9DB7-B074-8F8D-2D25-7AF5DD872CEF}"/>
              </a:ext>
            </a:extLst>
          </p:cNvPr>
          <p:cNvSpPr txBox="1"/>
          <p:nvPr/>
        </p:nvSpPr>
        <p:spPr>
          <a:xfrm>
            <a:off x="389335" y="286822"/>
            <a:ext cx="6382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22.1 A definition of the chemical potential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2726B-0216-BA0C-39AA-E838A691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46" y="956191"/>
            <a:ext cx="8297433" cy="1057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17E95-A5B5-5183-C74C-75695CC63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35" y="2221318"/>
            <a:ext cx="2791215" cy="362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DBCA8E-E73A-484E-3BDB-DBB66C493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67" y="2583319"/>
            <a:ext cx="1971950" cy="7811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592A2F-4276-BB88-CCEC-D8A45F496A8E}"/>
              </a:ext>
            </a:extLst>
          </p:cNvPr>
          <p:cNvSpPr txBox="1"/>
          <p:nvPr/>
        </p:nvSpPr>
        <p:spPr>
          <a:xfrm>
            <a:off x="398560" y="3486445"/>
            <a:ext cx="381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Alternative Forms (More Practical):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E5EBD8-4F44-9150-5FAB-46B78FEF0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446" y="3977744"/>
            <a:ext cx="4010585" cy="7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02973F-53E0-44AA-4BD3-D301CD534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21" y="4995034"/>
            <a:ext cx="6658904" cy="144800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7F8C96E-A47D-FD8F-2624-133C5532BB94}"/>
              </a:ext>
            </a:extLst>
          </p:cNvPr>
          <p:cNvGrpSpPr/>
          <p:nvPr/>
        </p:nvGrpSpPr>
        <p:grpSpPr>
          <a:xfrm>
            <a:off x="6300788" y="2583319"/>
            <a:ext cx="5795583" cy="1988681"/>
            <a:chOff x="6300788" y="2583319"/>
            <a:chExt cx="5795583" cy="19886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97BF4E-CBF3-884D-D392-7797EC4E8E30}"/>
                </a:ext>
              </a:extLst>
            </p:cNvPr>
            <p:cNvSpPr txBox="1"/>
            <p:nvPr/>
          </p:nvSpPr>
          <p:spPr>
            <a:xfrm>
              <a:off x="6421386" y="2832299"/>
              <a:ext cx="14251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Takeaway: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7FDDE2-9A24-474A-7EDB-DEA2899DEFE9}"/>
                </a:ext>
              </a:extLst>
            </p:cNvPr>
            <p:cNvSpPr txBox="1"/>
            <p:nvPr/>
          </p:nvSpPr>
          <p:spPr>
            <a:xfrm>
              <a:off x="6421386" y="3225076"/>
              <a:ext cx="56749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The chemical potential represents how the energy of a system changes when particles are added.</a:t>
              </a:r>
            </a:p>
            <a:p>
              <a:r>
                <a:rPr lang="en-US" dirty="0"/>
                <a:t>It links thermodynamics and particle exchange in a unified way.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32B977-D9BD-3F5B-D8BE-7C843F37C697}"/>
                </a:ext>
              </a:extLst>
            </p:cNvPr>
            <p:cNvSpPr/>
            <p:nvPr/>
          </p:nvSpPr>
          <p:spPr>
            <a:xfrm>
              <a:off x="6300788" y="2583319"/>
              <a:ext cx="5795583" cy="1988681"/>
            </a:xfrm>
            <a:custGeom>
              <a:avLst/>
              <a:gdLst>
                <a:gd name="connsiteX0" fmla="*/ 0 w 5795583"/>
                <a:gd name="connsiteY0" fmla="*/ 0 h 1988681"/>
                <a:gd name="connsiteX1" fmla="*/ 521602 w 5795583"/>
                <a:gd name="connsiteY1" fmla="*/ 0 h 1988681"/>
                <a:gd name="connsiteX2" fmla="*/ 927293 w 5795583"/>
                <a:gd name="connsiteY2" fmla="*/ 0 h 1988681"/>
                <a:gd name="connsiteX3" fmla="*/ 1622763 w 5795583"/>
                <a:gd name="connsiteY3" fmla="*/ 0 h 1988681"/>
                <a:gd name="connsiteX4" fmla="*/ 2144366 w 5795583"/>
                <a:gd name="connsiteY4" fmla="*/ 0 h 1988681"/>
                <a:gd name="connsiteX5" fmla="*/ 2665968 w 5795583"/>
                <a:gd name="connsiteY5" fmla="*/ 0 h 1988681"/>
                <a:gd name="connsiteX6" fmla="*/ 3361438 w 5795583"/>
                <a:gd name="connsiteY6" fmla="*/ 0 h 1988681"/>
                <a:gd name="connsiteX7" fmla="*/ 3825085 w 5795583"/>
                <a:gd name="connsiteY7" fmla="*/ 0 h 1988681"/>
                <a:gd name="connsiteX8" fmla="*/ 4520555 w 5795583"/>
                <a:gd name="connsiteY8" fmla="*/ 0 h 1988681"/>
                <a:gd name="connsiteX9" fmla="*/ 5216025 w 5795583"/>
                <a:gd name="connsiteY9" fmla="*/ 0 h 1988681"/>
                <a:gd name="connsiteX10" fmla="*/ 5795583 w 5795583"/>
                <a:gd name="connsiteY10" fmla="*/ 0 h 1988681"/>
                <a:gd name="connsiteX11" fmla="*/ 5795583 w 5795583"/>
                <a:gd name="connsiteY11" fmla="*/ 536944 h 1988681"/>
                <a:gd name="connsiteX12" fmla="*/ 5795583 w 5795583"/>
                <a:gd name="connsiteY12" fmla="*/ 1054001 h 1988681"/>
                <a:gd name="connsiteX13" fmla="*/ 5795583 w 5795583"/>
                <a:gd name="connsiteY13" fmla="*/ 1491511 h 1988681"/>
                <a:gd name="connsiteX14" fmla="*/ 5795583 w 5795583"/>
                <a:gd name="connsiteY14" fmla="*/ 1988681 h 1988681"/>
                <a:gd name="connsiteX15" fmla="*/ 5216025 w 5795583"/>
                <a:gd name="connsiteY15" fmla="*/ 1988681 h 1988681"/>
                <a:gd name="connsiteX16" fmla="*/ 4636466 w 5795583"/>
                <a:gd name="connsiteY16" fmla="*/ 1988681 h 1988681"/>
                <a:gd name="connsiteX17" fmla="*/ 3940996 w 5795583"/>
                <a:gd name="connsiteY17" fmla="*/ 1988681 h 1988681"/>
                <a:gd name="connsiteX18" fmla="*/ 3361438 w 5795583"/>
                <a:gd name="connsiteY18" fmla="*/ 1988681 h 1988681"/>
                <a:gd name="connsiteX19" fmla="*/ 2955747 w 5795583"/>
                <a:gd name="connsiteY19" fmla="*/ 1988681 h 1988681"/>
                <a:gd name="connsiteX20" fmla="*/ 2492101 w 5795583"/>
                <a:gd name="connsiteY20" fmla="*/ 1988681 h 1988681"/>
                <a:gd name="connsiteX21" fmla="*/ 1796631 w 5795583"/>
                <a:gd name="connsiteY21" fmla="*/ 1988681 h 1988681"/>
                <a:gd name="connsiteX22" fmla="*/ 1217072 w 5795583"/>
                <a:gd name="connsiteY22" fmla="*/ 1988681 h 1988681"/>
                <a:gd name="connsiteX23" fmla="*/ 753426 w 5795583"/>
                <a:gd name="connsiteY23" fmla="*/ 1988681 h 1988681"/>
                <a:gd name="connsiteX24" fmla="*/ 0 w 5795583"/>
                <a:gd name="connsiteY24" fmla="*/ 1988681 h 1988681"/>
                <a:gd name="connsiteX25" fmla="*/ 0 w 5795583"/>
                <a:gd name="connsiteY25" fmla="*/ 1551171 h 1988681"/>
                <a:gd name="connsiteX26" fmla="*/ 0 w 5795583"/>
                <a:gd name="connsiteY26" fmla="*/ 1113661 h 1988681"/>
                <a:gd name="connsiteX27" fmla="*/ 0 w 5795583"/>
                <a:gd name="connsiteY27" fmla="*/ 596604 h 1988681"/>
                <a:gd name="connsiteX28" fmla="*/ 0 w 5795583"/>
                <a:gd name="connsiteY28" fmla="*/ 0 h 198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95583" h="1988681" extrusionOk="0">
                  <a:moveTo>
                    <a:pt x="0" y="0"/>
                  </a:moveTo>
                  <a:cubicBezTo>
                    <a:pt x="225169" y="-60260"/>
                    <a:pt x="274106" y="5937"/>
                    <a:pt x="521602" y="0"/>
                  </a:cubicBezTo>
                  <a:cubicBezTo>
                    <a:pt x="769098" y="-5937"/>
                    <a:pt x="781409" y="35505"/>
                    <a:pt x="927293" y="0"/>
                  </a:cubicBezTo>
                  <a:cubicBezTo>
                    <a:pt x="1073177" y="-35505"/>
                    <a:pt x="1392716" y="37525"/>
                    <a:pt x="1622763" y="0"/>
                  </a:cubicBezTo>
                  <a:cubicBezTo>
                    <a:pt x="1852810" y="-37525"/>
                    <a:pt x="2001615" y="49112"/>
                    <a:pt x="2144366" y="0"/>
                  </a:cubicBezTo>
                  <a:cubicBezTo>
                    <a:pt x="2287117" y="-49112"/>
                    <a:pt x="2427284" y="61551"/>
                    <a:pt x="2665968" y="0"/>
                  </a:cubicBezTo>
                  <a:cubicBezTo>
                    <a:pt x="2904652" y="-61551"/>
                    <a:pt x="3122535" y="71592"/>
                    <a:pt x="3361438" y="0"/>
                  </a:cubicBezTo>
                  <a:cubicBezTo>
                    <a:pt x="3600341" y="-71592"/>
                    <a:pt x="3674105" y="45721"/>
                    <a:pt x="3825085" y="0"/>
                  </a:cubicBezTo>
                  <a:cubicBezTo>
                    <a:pt x="3976065" y="-45721"/>
                    <a:pt x="4355461" y="56677"/>
                    <a:pt x="4520555" y="0"/>
                  </a:cubicBezTo>
                  <a:cubicBezTo>
                    <a:pt x="4685649" y="-56677"/>
                    <a:pt x="4926025" y="20827"/>
                    <a:pt x="5216025" y="0"/>
                  </a:cubicBezTo>
                  <a:cubicBezTo>
                    <a:pt x="5506025" y="-20827"/>
                    <a:pt x="5513381" y="43925"/>
                    <a:pt x="5795583" y="0"/>
                  </a:cubicBezTo>
                  <a:cubicBezTo>
                    <a:pt x="5856808" y="148707"/>
                    <a:pt x="5764308" y="269556"/>
                    <a:pt x="5795583" y="536944"/>
                  </a:cubicBezTo>
                  <a:cubicBezTo>
                    <a:pt x="5826858" y="804332"/>
                    <a:pt x="5744696" y="878678"/>
                    <a:pt x="5795583" y="1054001"/>
                  </a:cubicBezTo>
                  <a:cubicBezTo>
                    <a:pt x="5846470" y="1229324"/>
                    <a:pt x="5772826" y="1306162"/>
                    <a:pt x="5795583" y="1491511"/>
                  </a:cubicBezTo>
                  <a:cubicBezTo>
                    <a:pt x="5818340" y="1676860"/>
                    <a:pt x="5783369" y="1765172"/>
                    <a:pt x="5795583" y="1988681"/>
                  </a:cubicBezTo>
                  <a:cubicBezTo>
                    <a:pt x="5572796" y="2036206"/>
                    <a:pt x="5422485" y="1921036"/>
                    <a:pt x="5216025" y="1988681"/>
                  </a:cubicBezTo>
                  <a:cubicBezTo>
                    <a:pt x="5009565" y="2056326"/>
                    <a:pt x="4894214" y="1987640"/>
                    <a:pt x="4636466" y="1988681"/>
                  </a:cubicBezTo>
                  <a:cubicBezTo>
                    <a:pt x="4378718" y="1989722"/>
                    <a:pt x="4097199" y="1945250"/>
                    <a:pt x="3940996" y="1988681"/>
                  </a:cubicBezTo>
                  <a:cubicBezTo>
                    <a:pt x="3784793" y="2032112"/>
                    <a:pt x="3614429" y="1951742"/>
                    <a:pt x="3361438" y="1988681"/>
                  </a:cubicBezTo>
                  <a:cubicBezTo>
                    <a:pt x="3108447" y="2025620"/>
                    <a:pt x="3146582" y="1951247"/>
                    <a:pt x="2955747" y="1988681"/>
                  </a:cubicBezTo>
                  <a:cubicBezTo>
                    <a:pt x="2764912" y="2026115"/>
                    <a:pt x="2659454" y="1971160"/>
                    <a:pt x="2492101" y="1988681"/>
                  </a:cubicBezTo>
                  <a:cubicBezTo>
                    <a:pt x="2324748" y="2006202"/>
                    <a:pt x="1981062" y="1951851"/>
                    <a:pt x="1796631" y="1988681"/>
                  </a:cubicBezTo>
                  <a:cubicBezTo>
                    <a:pt x="1612200" y="2025511"/>
                    <a:pt x="1346199" y="1980558"/>
                    <a:pt x="1217072" y="1988681"/>
                  </a:cubicBezTo>
                  <a:cubicBezTo>
                    <a:pt x="1087945" y="1996804"/>
                    <a:pt x="884925" y="1953589"/>
                    <a:pt x="753426" y="1988681"/>
                  </a:cubicBezTo>
                  <a:cubicBezTo>
                    <a:pt x="621927" y="2023773"/>
                    <a:pt x="367506" y="1957094"/>
                    <a:pt x="0" y="1988681"/>
                  </a:cubicBezTo>
                  <a:cubicBezTo>
                    <a:pt x="-41378" y="1813486"/>
                    <a:pt x="6791" y="1706170"/>
                    <a:pt x="0" y="1551171"/>
                  </a:cubicBezTo>
                  <a:cubicBezTo>
                    <a:pt x="-6791" y="1396172"/>
                    <a:pt x="11427" y="1208949"/>
                    <a:pt x="0" y="1113661"/>
                  </a:cubicBezTo>
                  <a:cubicBezTo>
                    <a:pt x="-11427" y="1018373"/>
                    <a:pt x="41235" y="797453"/>
                    <a:pt x="0" y="596604"/>
                  </a:cubicBezTo>
                  <a:cubicBezTo>
                    <a:pt x="-41235" y="395755"/>
                    <a:pt x="24407" y="207349"/>
                    <a:pt x="0" y="0"/>
                  </a:cubicBezTo>
                  <a:close/>
                </a:path>
              </a:pathLst>
            </a:custGeom>
            <a:noFill/>
            <a:ln w="41275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2AAECB7-87FD-CE4B-7FF8-D88C5F352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485" y="1859133"/>
            <a:ext cx="1706968" cy="170696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03D0AD3-BAB2-FACD-B0C2-50CD2E826446}"/>
              </a:ext>
            </a:extLst>
          </p:cNvPr>
          <p:cNvGrpSpPr/>
          <p:nvPr/>
        </p:nvGrpSpPr>
        <p:grpSpPr>
          <a:xfrm>
            <a:off x="118368" y="3775824"/>
            <a:ext cx="494280" cy="2131560"/>
            <a:chOff x="118368" y="3775824"/>
            <a:chExt cx="494280" cy="21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A89D22-3C8A-2B1F-12BC-E3476A16217C}"/>
                    </a:ext>
                  </a:extLst>
                </p14:cNvPr>
                <p14:cNvContentPartPr/>
                <p14:nvPr/>
              </p14:nvContentPartPr>
              <p14:xfrm>
                <a:off x="118368" y="3795624"/>
                <a:ext cx="476280" cy="2111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A89D22-3C8A-2B1F-12BC-E3476A1621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368" y="3777984"/>
                  <a:ext cx="511920" cy="21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0283AA1-1C56-1412-9F83-C017F29D1078}"/>
                    </a:ext>
                  </a:extLst>
                </p14:cNvPr>
                <p14:cNvContentPartPr/>
                <p14:nvPr/>
              </p14:nvContentPartPr>
              <p14:xfrm>
                <a:off x="466128" y="3775824"/>
                <a:ext cx="146520" cy="165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0283AA1-1C56-1412-9F83-C017F29D10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8488" y="3758184"/>
                  <a:ext cx="182160" cy="201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884B0F5-152A-7747-62EA-B65F749647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6218" y="2013614"/>
            <a:ext cx="2086178" cy="13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1D89-2B90-E6CB-6646-287B4579D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1E39C5-60E1-4156-6857-936C5530984E}"/>
              </a:ext>
            </a:extLst>
          </p:cNvPr>
          <p:cNvSpPr txBox="1"/>
          <p:nvPr/>
        </p:nvSpPr>
        <p:spPr>
          <a:xfrm>
            <a:off x="565406" y="502199"/>
            <a:ext cx="7378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22.2 The meaning of the chemical potential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68DC87-A520-B20C-6FB9-E3E174C6D338}"/>
              </a:ext>
            </a:extLst>
          </p:cNvPr>
          <p:cNvGrpSpPr/>
          <p:nvPr/>
        </p:nvGrpSpPr>
        <p:grpSpPr>
          <a:xfrm>
            <a:off x="841436" y="1032268"/>
            <a:ext cx="10939949" cy="1152966"/>
            <a:chOff x="841436" y="1032268"/>
            <a:chExt cx="10939949" cy="1152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CB654A-9262-A002-581A-077F7C951F66}"/>
                </a:ext>
              </a:extLst>
            </p:cNvPr>
            <p:cNvSpPr txBox="1"/>
            <p:nvPr/>
          </p:nvSpPr>
          <p:spPr>
            <a:xfrm>
              <a:off x="841436" y="1032268"/>
              <a:ext cx="17363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Core Idea: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7DCC02-119C-4B28-591B-2D9B8AC9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8741" y="1418185"/>
              <a:ext cx="10562644" cy="76704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CD66D4B-DEE9-7CE3-6DEE-88B864A5F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36" y="2405703"/>
            <a:ext cx="6163902" cy="11755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A5EDB5-30A1-6FE6-55B9-10C85C7CB34C}"/>
              </a:ext>
            </a:extLst>
          </p:cNvPr>
          <p:cNvGrpSpPr/>
          <p:nvPr/>
        </p:nvGrpSpPr>
        <p:grpSpPr>
          <a:xfrm>
            <a:off x="841436" y="3202672"/>
            <a:ext cx="6115904" cy="1321965"/>
            <a:chOff x="1001944" y="4417653"/>
            <a:chExt cx="6115904" cy="13219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AF8A8B-629D-2AAD-AC92-2ED4E26B548B}"/>
                </a:ext>
              </a:extLst>
            </p:cNvPr>
            <p:cNvSpPr txBox="1"/>
            <p:nvPr/>
          </p:nvSpPr>
          <p:spPr>
            <a:xfrm>
              <a:off x="1001944" y="4417653"/>
              <a:ext cx="10165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Thus,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3C1354-6DC3-8D92-C292-BC99BDCB3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1944" y="4786985"/>
              <a:ext cx="6115904" cy="95263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CC5B864-6DE5-1ACE-1A26-686416BBE8C8}"/>
              </a:ext>
            </a:extLst>
          </p:cNvPr>
          <p:cNvSpPr txBox="1"/>
          <p:nvPr/>
        </p:nvSpPr>
        <p:spPr>
          <a:xfrm>
            <a:off x="275793" y="4750994"/>
            <a:ext cx="28676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Concepts to Remember: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F63E41-3803-334D-9729-A9C99F993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85" y="5325499"/>
            <a:ext cx="4324954" cy="2286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46924D-D983-07C0-F273-C1529C645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06" y="5690938"/>
            <a:ext cx="4563112" cy="100979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DB8A79A-A2DD-EBC1-671D-F8FD71D65220}"/>
              </a:ext>
            </a:extLst>
          </p:cNvPr>
          <p:cNvGrpSpPr/>
          <p:nvPr/>
        </p:nvGrpSpPr>
        <p:grpSpPr>
          <a:xfrm>
            <a:off x="5437890" y="5239762"/>
            <a:ext cx="3038899" cy="832229"/>
            <a:chOff x="5437890" y="5239762"/>
            <a:chExt cx="3038899" cy="83222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9C466BA-E765-3417-1091-8FF19DF09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37890" y="5239762"/>
              <a:ext cx="3038899" cy="31436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F9ADD6-FA7C-FD27-B52F-03159CC9F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37808" y="5690938"/>
              <a:ext cx="2562583" cy="38105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70A07B-BD9C-F941-C94B-B2F41A90FF54}"/>
              </a:ext>
            </a:extLst>
          </p:cNvPr>
          <p:cNvGrpSpPr/>
          <p:nvPr/>
        </p:nvGrpSpPr>
        <p:grpSpPr>
          <a:xfrm>
            <a:off x="7762672" y="2710984"/>
            <a:ext cx="4018713" cy="2265438"/>
            <a:chOff x="7897494" y="2774484"/>
            <a:chExt cx="4018713" cy="226543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F1C556E-8C34-A409-7C00-8243643F5F81}"/>
                </a:ext>
              </a:extLst>
            </p:cNvPr>
            <p:cNvGrpSpPr/>
            <p:nvPr/>
          </p:nvGrpSpPr>
          <p:grpSpPr>
            <a:xfrm>
              <a:off x="8072096" y="2968115"/>
              <a:ext cx="3709289" cy="1893026"/>
              <a:chOff x="8072096" y="2968115"/>
              <a:chExt cx="3709289" cy="189302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61EC75-483C-C2F1-28A3-49ADE62C35C5}"/>
                  </a:ext>
                </a:extLst>
              </p:cNvPr>
              <p:cNvSpPr txBox="1"/>
              <p:nvPr/>
            </p:nvSpPr>
            <p:spPr>
              <a:xfrm>
                <a:off x="8072096" y="2968115"/>
                <a:ext cx="23247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Takeaway: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A9A18A-9931-9A73-A2E0-3DA5B99E937B}"/>
                  </a:ext>
                </a:extLst>
              </p:cNvPr>
              <p:cNvSpPr txBox="1"/>
              <p:nvPr/>
            </p:nvSpPr>
            <p:spPr>
              <a:xfrm>
                <a:off x="8072096" y="3383813"/>
                <a:ext cx="3709289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Temperature equalizes energy.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Chemical potential equalizes </a:t>
                </a:r>
              </a:p>
              <a:p>
                <a:r>
                  <a:rPr lang="en-US" dirty="0"/>
                  <a:t>       particles.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Both drive systems toward:</a:t>
                </a:r>
              </a:p>
              <a:p>
                <a:r>
                  <a:rPr lang="en-US" dirty="0"/>
                  <a:t>       maximum entropy (equilibrium).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9E4BF4A-B006-3C60-C70F-85B8C4CE6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7494" y="2774484"/>
              <a:ext cx="4018713" cy="2265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0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52052-50D7-15DD-38CC-0DDD8E83E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C20C6-7892-6F47-DEA6-0030E183D7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56883" y="242805"/>
            <a:ext cx="6135743" cy="1527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77DAA-8AB4-139D-24E9-52F3E15C3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926" y="1770531"/>
            <a:ext cx="1786864" cy="833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97B6E5-E867-D25B-5EF6-5736FA02CCEB}"/>
              </a:ext>
            </a:extLst>
          </p:cNvPr>
          <p:cNvSpPr txBox="1"/>
          <p:nvPr/>
        </p:nvSpPr>
        <p:spPr>
          <a:xfrm>
            <a:off x="885397" y="2720332"/>
            <a:ext cx="2339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and for an ideal gas: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4A0A42-AD0C-EFDD-98C6-D734D2681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79" y="3026548"/>
            <a:ext cx="5228168" cy="772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A217CC-A6E0-6F7C-E2B8-36FF81A7E3CC}"/>
                  </a:ext>
                </a:extLst>
              </p:cNvPr>
              <p:cNvSpPr txBox="1"/>
              <p:nvPr/>
            </p:nvSpPr>
            <p:spPr>
              <a:xfrm>
                <a:off x="1004778" y="3976349"/>
                <a:ext cx="30671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Differentiate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w.r.t.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A217CC-A6E0-6F7C-E2B8-36FF81A7E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78" y="3976349"/>
                <a:ext cx="3067159" cy="369332"/>
              </a:xfrm>
              <a:prstGeom prst="rect">
                <a:avLst/>
              </a:prstGeom>
              <a:blipFill>
                <a:blip r:embed="rId5"/>
                <a:stretch>
                  <a:fillRect l="-178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25D4A7D-EF88-51AD-FD7F-72E515582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779" y="4486234"/>
            <a:ext cx="4543651" cy="6990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3AD5BB-78E9-48FF-A169-34FD9A97F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147" y="4598352"/>
            <a:ext cx="2062253" cy="4570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5F5CEC-CB9E-9E76-F818-BC9D5A7B6E9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67462" y="5055449"/>
            <a:ext cx="3400900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D1D61-B4C6-24BB-57FB-010C62F9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3FB66A-6279-529A-7BBC-F4C9A754E088}"/>
              </a:ext>
            </a:extLst>
          </p:cNvPr>
          <p:cNvSpPr txBox="1"/>
          <p:nvPr/>
        </p:nvSpPr>
        <p:spPr>
          <a:xfrm>
            <a:off x="900110" y="347277"/>
            <a:ext cx="740092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Section 22.3: Grand Partition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58710-B3C0-6EF4-45DC-48C125546650}"/>
              </a:ext>
            </a:extLst>
          </p:cNvPr>
          <p:cNvSpPr txBox="1"/>
          <p:nvPr/>
        </p:nvSpPr>
        <p:spPr>
          <a:xfrm>
            <a:off x="314488" y="903481"/>
            <a:ext cx="112440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Objective:</a:t>
            </a:r>
            <a:br>
              <a:rPr lang="en-US" dirty="0"/>
            </a:br>
            <a:r>
              <a:rPr lang="en-US" dirty="0"/>
              <a:t>To understand how to describe systems that exchange </a:t>
            </a:r>
            <a:r>
              <a:rPr lang="en-US" b="1" dirty="0"/>
              <a:t>both energy and particles</a:t>
            </a:r>
            <a:r>
              <a:rPr lang="en-US" dirty="0"/>
              <a:t> with a large reservoir.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5C04C-07B3-E60D-3F04-24FBFC0B05AC}"/>
              </a:ext>
            </a:extLst>
          </p:cNvPr>
          <p:cNvSpPr txBox="1"/>
          <p:nvPr/>
        </p:nvSpPr>
        <p:spPr>
          <a:xfrm>
            <a:off x="346471" y="1963104"/>
            <a:ext cx="67567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Why do we need the Grand Partition Function?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FDEAA1-9924-A2EE-6F9A-49B7D22E6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75" y="2510286"/>
            <a:ext cx="7325325" cy="918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F98827-BD7C-63F9-E9AF-36FEAFC6A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75" y="3606850"/>
            <a:ext cx="7625363" cy="331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9657D4-436A-0F50-4D7C-13CC6F77851F}"/>
              </a:ext>
            </a:extLst>
          </p:cNvPr>
          <p:cNvSpPr txBox="1"/>
          <p:nvPr/>
        </p:nvSpPr>
        <p:spPr>
          <a:xfrm>
            <a:off x="8160262" y="4350454"/>
            <a:ext cx="3868251" cy="1200329"/>
          </a:xfrm>
          <a:custGeom>
            <a:avLst/>
            <a:gdLst>
              <a:gd name="connsiteX0" fmla="*/ 0 w 3868251"/>
              <a:gd name="connsiteY0" fmla="*/ 0 h 1200329"/>
              <a:gd name="connsiteX1" fmla="*/ 629972 w 3868251"/>
              <a:gd name="connsiteY1" fmla="*/ 0 h 1200329"/>
              <a:gd name="connsiteX2" fmla="*/ 1143897 w 3868251"/>
              <a:gd name="connsiteY2" fmla="*/ 0 h 1200329"/>
              <a:gd name="connsiteX3" fmla="*/ 1657822 w 3868251"/>
              <a:gd name="connsiteY3" fmla="*/ 0 h 1200329"/>
              <a:gd name="connsiteX4" fmla="*/ 2287794 w 3868251"/>
              <a:gd name="connsiteY4" fmla="*/ 0 h 1200329"/>
              <a:gd name="connsiteX5" fmla="*/ 2724354 w 3868251"/>
              <a:gd name="connsiteY5" fmla="*/ 0 h 1200329"/>
              <a:gd name="connsiteX6" fmla="*/ 3160914 w 3868251"/>
              <a:gd name="connsiteY6" fmla="*/ 0 h 1200329"/>
              <a:gd name="connsiteX7" fmla="*/ 3868251 w 3868251"/>
              <a:gd name="connsiteY7" fmla="*/ 0 h 1200329"/>
              <a:gd name="connsiteX8" fmla="*/ 3868251 w 3868251"/>
              <a:gd name="connsiteY8" fmla="*/ 400110 h 1200329"/>
              <a:gd name="connsiteX9" fmla="*/ 3868251 w 3868251"/>
              <a:gd name="connsiteY9" fmla="*/ 764209 h 1200329"/>
              <a:gd name="connsiteX10" fmla="*/ 3868251 w 3868251"/>
              <a:gd name="connsiteY10" fmla="*/ 1200329 h 1200329"/>
              <a:gd name="connsiteX11" fmla="*/ 3315644 w 3868251"/>
              <a:gd name="connsiteY11" fmla="*/ 1200329 h 1200329"/>
              <a:gd name="connsiteX12" fmla="*/ 2685671 w 3868251"/>
              <a:gd name="connsiteY12" fmla="*/ 1200329 h 1200329"/>
              <a:gd name="connsiteX13" fmla="*/ 2249112 w 3868251"/>
              <a:gd name="connsiteY13" fmla="*/ 1200329 h 1200329"/>
              <a:gd name="connsiteX14" fmla="*/ 1735187 w 3868251"/>
              <a:gd name="connsiteY14" fmla="*/ 1200329 h 1200329"/>
              <a:gd name="connsiteX15" fmla="*/ 1105215 w 3868251"/>
              <a:gd name="connsiteY15" fmla="*/ 1200329 h 1200329"/>
              <a:gd name="connsiteX16" fmla="*/ 668655 w 3868251"/>
              <a:gd name="connsiteY16" fmla="*/ 1200329 h 1200329"/>
              <a:gd name="connsiteX17" fmla="*/ 0 w 3868251"/>
              <a:gd name="connsiteY17" fmla="*/ 1200329 h 1200329"/>
              <a:gd name="connsiteX18" fmla="*/ 0 w 3868251"/>
              <a:gd name="connsiteY18" fmla="*/ 788216 h 1200329"/>
              <a:gd name="connsiteX19" fmla="*/ 0 w 3868251"/>
              <a:gd name="connsiteY19" fmla="*/ 412113 h 1200329"/>
              <a:gd name="connsiteX20" fmla="*/ 0 w 3868251"/>
              <a:gd name="connsiteY20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68251" h="1200329" extrusionOk="0">
                <a:moveTo>
                  <a:pt x="0" y="0"/>
                </a:moveTo>
                <a:cubicBezTo>
                  <a:pt x="217510" y="-67324"/>
                  <a:pt x="432941" y="27236"/>
                  <a:pt x="629972" y="0"/>
                </a:cubicBezTo>
                <a:cubicBezTo>
                  <a:pt x="827003" y="-27236"/>
                  <a:pt x="1040425" y="27420"/>
                  <a:pt x="1143897" y="0"/>
                </a:cubicBezTo>
                <a:cubicBezTo>
                  <a:pt x="1247369" y="-27420"/>
                  <a:pt x="1457575" y="41987"/>
                  <a:pt x="1657822" y="0"/>
                </a:cubicBezTo>
                <a:cubicBezTo>
                  <a:pt x="1858069" y="-41987"/>
                  <a:pt x="2058472" y="30141"/>
                  <a:pt x="2287794" y="0"/>
                </a:cubicBezTo>
                <a:cubicBezTo>
                  <a:pt x="2517116" y="-30141"/>
                  <a:pt x="2592550" y="19760"/>
                  <a:pt x="2724354" y="0"/>
                </a:cubicBezTo>
                <a:cubicBezTo>
                  <a:pt x="2856158" y="-19760"/>
                  <a:pt x="2986851" y="17659"/>
                  <a:pt x="3160914" y="0"/>
                </a:cubicBezTo>
                <a:cubicBezTo>
                  <a:pt x="3334977" y="-17659"/>
                  <a:pt x="3559312" y="3567"/>
                  <a:pt x="3868251" y="0"/>
                </a:cubicBezTo>
                <a:cubicBezTo>
                  <a:pt x="3877233" y="189780"/>
                  <a:pt x="3839897" y="300896"/>
                  <a:pt x="3868251" y="400110"/>
                </a:cubicBezTo>
                <a:cubicBezTo>
                  <a:pt x="3896605" y="499324"/>
                  <a:pt x="3824620" y="652360"/>
                  <a:pt x="3868251" y="764209"/>
                </a:cubicBezTo>
                <a:cubicBezTo>
                  <a:pt x="3911882" y="876058"/>
                  <a:pt x="3823425" y="985691"/>
                  <a:pt x="3868251" y="1200329"/>
                </a:cubicBezTo>
                <a:cubicBezTo>
                  <a:pt x="3661204" y="1219505"/>
                  <a:pt x="3468194" y="1150293"/>
                  <a:pt x="3315644" y="1200329"/>
                </a:cubicBezTo>
                <a:cubicBezTo>
                  <a:pt x="3163094" y="1250365"/>
                  <a:pt x="2895301" y="1189547"/>
                  <a:pt x="2685671" y="1200329"/>
                </a:cubicBezTo>
                <a:cubicBezTo>
                  <a:pt x="2476041" y="1211111"/>
                  <a:pt x="2403978" y="1177184"/>
                  <a:pt x="2249112" y="1200329"/>
                </a:cubicBezTo>
                <a:cubicBezTo>
                  <a:pt x="2094246" y="1223474"/>
                  <a:pt x="1916455" y="1172944"/>
                  <a:pt x="1735187" y="1200329"/>
                </a:cubicBezTo>
                <a:cubicBezTo>
                  <a:pt x="1553919" y="1227714"/>
                  <a:pt x="1318797" y="1160567"/>
                  <a:pt x="1105215" y="1200329"/>
                </a:cubicBezTo>
                <a:cubicBezTo>
                  <a:pt x="891633" y="1240091"/>
                  <a:pt x="876941" y="1153740"/>
                  <a:pt x="668655" y="1200329"/>
                </a:cubicBezTo>
                <a:cubicBezTo>
                  <a:pt x="460369" y="1246918"/>
                  <a:pt x="289697" y="1165974"/>
                  <a:pt x="0" y="1200329"/>
                </a:cubicBezTo>
                <a:cubicBezTo>
                  <a:pt x="-24128" y="1044988"/>
                  <a:pt x="41950" y="920514"/>
                  <a:pt x="0" y="788216"/>
                </a:cubicBezTo>
                <a:cubicBezTo>
                  <a:pt x="-41950" y="655918"/>
                  <a:pt x="37346" y="571811"/>
                  <a:pt x="0" y="412113"/>
                </a:cubicBezTo>
                <a:cubicBezTo>
                  <a:pt x="-37346" y="252415"/>
                  <a:pt x="31145" y="128974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5486876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So, What is the difference </a:t>
            </a:r>
          </a:p>
          <a:p>
            <a:r>
              <a:rPr lang="en-US" dirty="0"/>
              <a:t>Between:</a:t>
            </a:r>
          </a:p>
          <a:p>
            <a:r>
              <a:rPr lang="en-US" i="1" dirty="0">
                <a:solidFill>
                  <a:schemeClr val="accent5"/>
                </a:solidFill>
              </a:rPr>
              <a:t>Canonical Ensemble </a:t>
            </a:r>
            <a:r>
              <a:rPr lang="en-US" dirty="0"/>
              <a:t>vs. </a:t>
            </a:r>
          </a:p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Grand Canonical Ensemble </a:t>
            </a:r>
            <a:r>
              <a:rPr lang="en-US" i="1" dirty="0"/>
              <a:t>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964455-7ADA-B378-568C-47915BAEF113}"/>
              </a:ext>
            </a:extLst>
          </p:cNvPr>
          <p:cNvGrpSpPr/>
          <p:nvPr/>
        </p:nvGrpSpPr>
        <p:grpSpPr>
          <a:xfrm>
            <a:off x="654008" y="4281571"/>
            <a:ext cx="7004092" cy="1444322"/>
            <a:chOff x="654008" y="4281571"/>
            <a:chExt cx="7004092" cy="14443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51D452-BCCC-871E-56CF-B03216A93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008" y="4281571"/>
              <a:ext cx="7004092" cy="144432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4984D6-526D-765D-44F7-8EE49A683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4422" y="5378135"/>
              <a:ext cx="228632" cy="314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14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EE80F-0D01-F85A-6865-F4CF442D5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595CE4-A623-6D80-0554-F247D9DCBD2D}"/>
              </a:ext>
            </a:extLst>
          </p:cNvPr>
          <p:cNvSpPr txBox="1"/>
          <p:nvPr/>
        </p:nvSpPr>
        <p:spPr>
          <a:xfrm>
            <a:off x="760811" y="615434"/>
            <a:ext cx="402313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System–Reservoir Setup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A78A3-9051-A334-D7CB-D09C8389A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23" y="1166728"/>
            <a:ext cx="1543178" cy="1026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F16AF2-1601-EEE1-B566-47A9CB276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23" y="2487788"/>
            <a:ext cx="1852779" cy="941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91B381-6A20-94E6-8222-B4F003C5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369" y="1425966"/>
            <a:ext cx="2057687" cy="13051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418C9-56D5-DE7B-A4F4-7E13EA899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369" y="2872789"/>
            <a:ext cx="2319481" cy="2984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DE1645-8B8E-297D-5860-86B51DFF3B36}"/>
              </a:ext>
            </a:extLst>
          </p:cNvPr>
          <p:cNvSpPr txBox="1"/>
          <p:nvPr/>
        </p:nvSpPr>
        <p:spPr>
          <a:xfrm>
            <a:off x="760810" y="3863691"/>
            <a:ext cx="6094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entropy of the reservoir changes as: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71423" y="4488014"/>
            <a:ext cx="6858505" cy="583731"/>
            <a:chOff x="971423" y="4488014"/>
            <a:chExt cx="6858505" cy="5837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6793AB-C252-98FC-84AC-970B45154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423" y="4488014"/>
              <a:ext cx="4196953" cy="58373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9B8980-885D-65EC-EA01-AF380428BC39}"/>
                </a:ext>
              </a:extLst>
            </p:cNvPr>
            <p:cNvSpPr txBox="1"/>
            <p:nvPr/>
          </p:nvSpPr>
          <p:spPr>
            <a:xfrm>
              <a:off x="5657850" y="4595213"/>
              <a:ext cx="21720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(Eq. 22.17)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2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B4399-686B-233C-4724-D87A99F0D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5F818F-2410-C4FB-8D53-8AB3A9E51C4E}"/>
              </a:ext>
            </a:extLst>
          </p:cNvPr>
          <p:cNvSpPr txBox="1"/>
          <p:nvPr/>
        </p:nvSpPr>
        <p:spPr>
          <a:xfrm>
            <a:off x="975122" y="629722"/>
            <a:ext cx="421124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Probability of a Microstate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7E74A8-9016-55B2-6A20-09B47B8A788A}"/>
                  </a:ext>
                </a:extLst>
              </p:cNvPr>
              <p:cNvSpPr txBox="1"/>
              <p:nvPr/>
            </p:nvSpPr>
            <p:spPr>
              <a:xfrm>
                <a:off x="389334" y="1262748"/>
                <a:ext cx="117400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probability that the system is in a state with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SA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S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SA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ar-S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particles is: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7E74A8-9016-55B2-6A20-09B47B8A7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" y="1262748"/>
                <a:ext cx="1174009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67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B3C7C47-ADC0-3B37-DB2C-03A33D1AA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54" y="1744817"/>
            <a:ext cx="1652723" cy="409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A8A751-2FA1-2DB2-F6D7-093368006C99}"/>
              </a:ext>
            </a:extLst>
          </p:cNvPr>
          <p:cNvSpPr txBox="1"/>
          <p:nvPr/>
        </p:nvSpPr>
        <p:spPr>
          <a:xfrm>
            <a:off x="389334" y="2249270"/>
            <a:ext cx="3879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After normalization: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9D4849-9B71-2D0A-C03D-70CA767AA510}"/>
              </a:ext>
            </a:extLst>
          </p:cNvPr>
          <p:cNvSpPr txBox="1"/>
          <p:nvPr/>
        </p:nvSpPr>
        <p:spPr>
          <a:xfrm>
            <a:off x="3089877" y="2641311"/>
            <a:ext cx="39830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is known as the Gibbs Distribution for the Grand Canonical Ensemble.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6B817-EC4A-031F-ED92-9BBFA0F5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065" y="2568504"/>
            <a:ext cx="1695791" cy="7919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B50924-3514-BFA7-55C6-583A7014DD20}"/>
              </a:ext>
            </a:extLst>
          </p:cNvPr>
          <p:cNvSpPr txBox="1"/>
          <p:nvPr/>
        </p:nvSpPr>
        <p:spPr>
          <a:xfrm>
            <a:off x="806054" y="3791488"/>
            <a:ext cx="609361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Definition of the Grand Partition Function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CFBD8A-E032-C1EE-CB7C-31114A7643F5}"/>
              </a:ext>
            </a:extLst>
          </p:cNvPr>
          <p:cNvSpPr txBox="1"/>
          <p:nvPr/>
        </p:nvSpPr>
        <p:spPr>
          <a:xfrm>
            <a:off x="389334" y="4275488"/>
            <a:ext cx="9669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normalization constant is the </a:t>
            </a:r>
            <a:r>
              <a:rPr lang="en-US" b="1" dirty="0"/>
              <a:t>grand partition function</a:t>
            </a:r>
            <a:r>
              <a:rPr lang="en-US" dirty="0"/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43543" y="4778010"/>
            <a:ext cx="5575259" cy="691375"/>
            <a:chOff x="1043543" y="4778010"/>
            <a:chExt cx="5575259" cy="6913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695DB4B-459F-C430-64DE-DE9F7FCD3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3543" y="4778010"/>
              <a:ext cx="2046834" cy="691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A35565-DDA6-CDAF-D202-855BBE6A40BB}"/>
                </a:ext>
              </a:extLst>
            </p:cNvPr>
            <p:cNvSpPr txBox="1"/>
            <p:nvPr/>
          </p:nvSpPr>
          <p:spPr>
            <a:xfrm>
              <a:off x="3664743" y="4806586"/>
              <a:ext cx="29540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(Eq. 22.20)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E3AA6A8-88AC-0BE7-CC0B-331BBBF88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37" y="5519855"/>
            <a:ext cx="7492033" cy="7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AF1A7-C07B-F964-EE4F-BD8C910FA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FB1770-9DCF-AF07-5DFE-ADA0661FF7A0}"/>
              </a:ext>
            </a:extLst>
          </p:cNvPr>
          <p:cNvSpPr txBox="1"/>
          <p:nvPr/>
        </p:nvSpPr>
        <p:spPr>
          <a:xfrm>
            <a:off x="1289448" y="658297"/>
            <a:ext cx="44088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Deriving Mean Quantities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6E977-9658-47F2-78B2-B05F4B72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3" y="1119588"/>
            <a:ext cx="4296095" cy="312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246BE2-5605-F511-4B58-918C1D790995}"/>
              </a:ext>
            </a:extLst>
          </p:cNvPr>
          <p:cNvSpPr txBox="1"/>
          <p:nvPr/>
        </p:nvSpPr>
        <p:spPr>
          <a:xfrm>
            <a:off x="633093" y="1758434"/>
            <a:ext cx="2482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Mean particle number: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6458" y="2127766"/>
            <a:ext cx="4745655" cy="739300"/>
            <a:chOff x="726458" y="2127766"/>
            <a:chExt cx="4745655" cy="739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55C609-A7FC-DBE4-3B65-E01651B6C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458" y="2127766"/>
              <a:ext cx="2295722" cy="7393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137D7E-DEF9-197E-C83D-B72C9696DE62}"/>
                </a:ext>
              </a:extLst>
            </p:cNvPr>
            <p:cNvSpPr txBox="1"/>
            <p:nvPr/>
          </p:nvSpPr>
          <p:spPr>
            <a:xfrm>
              <a:off x="3658470" y="2312750"/>
              <a:ext cx="18136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(Eq. 22.21)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9E64E86-6299-0C78-FD2D-9EC36DCD2E57}"/>
              </a:ext>
            </a:extLst>
          </p:cNvPr>
          <p:cNvSpPr txBox="1"/>
          <p:nvPr/>
        </p:nvSpPr>
        <p:spPr>
          <a:xfrm>
            <a:off x="602813" y="3059668"/>
            <a:ext cx="2636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Mean energy: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6458" y="3563163"/>
            <a:ext cx="4745654" cy="621786"/>
            <a:chOff x="726458" y="3563163"/>
            <a:chExt cx="4745654" cy="6217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F89230D-0348-56CF-FD1C-B99A86229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458" y="3563163"/>
              <a:ext cx="2108005" cy="62178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4F52D3-0FC2-3307-B8A7-CAE95966A4B9}"/>
                </a:ext>
              </a:extLst>
            </p:cNvPr>
            <p:cNvSpPr txBox="1"/>
            <p:nvPr/>
          </p:nvSpPr>
          <p:spPr>
            <a:xfrm>
              <a:off x="3658469" y="3689390"/>
              <a:ext cx="18136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(Eq. 22.22)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3BF0849-C02F-99FD-E0FD-CA7725BB4C4C}"/>
              </a:ext>
            </a:extLst>
          </p:cNvPr>
          <p:cNvSpPr txBox="1"/>
          <p:nvPr/>
        </p:nvSpPr>
        <p:spPr>
          <a:xfrm>
            <a:off x="654051" y="4532659"/>
            <a:ext cx="3984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Entropy Expression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5293" y="4960223"/>
            <a:ext cx="7636418" cy="822324"/>
            <a:chOff x="605293" y="4960223"/>
            <a:chExt cx="7636418" cy="82232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3532EA-4C6A-3A80-FAFB-470C99BB1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293" y="4960223"/>
              <a:ext cx="5020506" cy="8223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5D64F6-1448-0488-0EEE-DEE5A8127AB5}"/>
                </a:ext>
              </a:extLst>
            </p:cNvPr>
            <p:cNvSpPr txBox="1"/>
            <p:nvPr/>
          </p:nvSpPr>
          <p:spPr>
            <a:xfrm>
              <a:off x="6338225" y="5186719"/>
              <a:ext cx="19034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(Eq. 22.23)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52B4268-DDF9-D897-7A59-49C01DD19FCF}"/>
              </a:ext>
            </a:extLst>
          </p:cNvPr>
          <p:cNvSpPr txBox="1"/>
          <p:nvPr/>
        </p:nvSpPr>
        <p:spPr>
          <a:xfrm>
            <a:off x="6230113" y="3609329"/>
            <a:ext cx="5439083" cy="923330"/>
          </a:xfrm>
          <a:custGeom>
            <a:avLst/>
            <a:gdLst>
              <a:gd name="connsiteX0" fmla="*/ 0 w 5439083"/>
              <a:gd name="connsiteY0" fmla="*/ 0 h 923330"/>
              <a:gd name="connsiteX1" fmla="*/ 598299 w 5439083"/>
              <a:gd name="connsiteY1" fmla="*/ 0 h 923330"/>
              <a:gd name="connsiteX2" fmla="*/ 979035 w 5439083"/>
              <a:gd name="connsiteY2" fmla="*/ 0 h 923330"/>
              <a:gd name="connsiteX3" fmla="*/ 1359771 w 5439083"/>
              <a:gd name="connsiteY3" fmla="*/ 0 h 923330"/>
              <a:gd name="connsiteX4" fmla="*/ 1740507 w 5439083"/>
              <a:gd name="connsiteY4" fmla="*/ 0 h 923330"/>
              <a:gd name="connsiteX5" fmla="*/ 2230024 w 5439083"/>
              <a:gd name="connsiteY5" fmla="*/ 0 h 923330"/>
              <a:gd name="connsiteX6" fmla="*/ 2610760 w 5439083"/>
              <a:gd name="connsiteY6" fmla="*/ 0 h 923330"/>
              <a:gd name="connsiteX7" fmla="*/ 3263450 w 5439083"/>
              <a:gd name="connsiteY7" fmla="*/ 0 h 923330"/>
              <a:gd name="connsiteX8" fmla="*/ 3752967 w 5439083"/>
              <a:gd name="connsiteY8" fmla="*/ 0 h 923330"/>
              <a:gd name="connsiteX9" fmla="*/ 4405657 w 5439083"/>
              <a:gd name="connsiteY9" fmla="*/ 0 h 923330"/>
              <a:gd name="connsiteX10" fmla="*/ 5439083 w 5439083"/>
              <a:gd name="connsiteY10" fmla="*/ 0 h 923330"/>
              <a:gd name="connsiteX11" fmla="*/ 5439083 w 5439083"/>
              <a:gd name="connsiteY11" fmla="*/ 443198 h 923330"/>
              <a:gd name="connsiteX12" fmla="*/ 5439083 w 5439083"/>
              <a:gd name="connsiteY12" fmla="*/ 923330 h 923330"/>
              <a:gd name="connsiteX13" fmla="*/ 4786393 w 5439083"/>
              <a:gd name="connsiteY13" fmla="*/ 923330 h 923330"/>
              <a:gd name="connsiteX14" fmla="*/ 4242485 w 5439083"/>
              <a:gd name="connsiteY14" fmla="*/ 923330 h 923330"/>
              <a:gd name="connsiteX15" fmla="*/ 3644186 w 5439083"/>
              <a:gd name="connsiteY15" fmla="*/ 923330 h 923330"/>
              <a:gd name="connsiteX16" fmla="*/ 3209059 w 5439083"/>
              <a:gd name="connsiteY16" fmla="*/ 923330 h 923330"/>
              <a:gd name="connsiteX17" fmla="*/ 2773932 w 5439083"/>
              <a:gd name="connsiteY17" fmla="*/ 923330 h 923330"/>
              <a:gd name="connsiteX18" fmla="*/ 2393197 w 5439083"/>
              <a:gd name="connsiteY18" fmla="*/ 923330 h 923330"/>
              <a:gd name="connsiteX19" fmla="*/ 1740507 w 5439083"/>
              <a:gd name="connsiteY19" fmla="*/ 923330 h 923330"/>
              <a:gd name="connsiteX20" fmla="*/ 1196598 w 5439083"/>
              <a:gd name="connsiteY20" fmla="*/ 923330 h 923330"/>
              <a:gd name="connsiteX21" fmla="*/ 543908 w 5439083"/>
              <a:gd name="connsiteY21" fmla="*/ 923330 h 923330"/>
              <a:gd name="connsiteX22" fmla="*/ 0 w 5439083"/>
              <a:gd name="connsiteY22" fmla="*/ 923330 h 923330"/>
              <a:gd name="connsiteX23" fmla="*/ 0 w 5439083"/>
              <a:gd name="connsiteY23" fmla="*/ 461665 h 923330"/>
              <a:gd name="connsiteX24" fmla="*/ 0 w 5439083"/>
              <a:gd name="connsiteY2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39083" h="923330" extrusionOk="0">
                <a:moveTo>
                  <a:pt x="0" y="0"/>
                </a:moveTo>
                <a:cubicBezTo>
                  <a:pt x="180281" y="-18418"/>
                  <a:pt x="473523" y="5939"/>
                  <a:pt x="598299" y="0"/>
                </a:cubicBezTo>
                <a:cubicBezTo>
                  <a:pt x="723075" y="-5939"/>
                  <a:pt x="890070" y="35898"/>
                  <a:pt x="979035" y="0"/>
                </a:cubicBezTo>
                <a:cubicBezTo>
                  <a:pt x="1068000" y="-35898"/>
                  <a:pt x="1261558" y="14718"/>
                  <a:pt x="1359771" y="0"/>
                </a:cubicBezTo>
                <a:cubicBezTo>
                  <a:pt x="1457984" y="-14718"/>
                  <a:pt x="1577908" y="3747"/>
                  <a:pt x="1740507" y="0"/>
                </a:cubicBezTo>
                <a:cubicBezTo>
                  <a:pt x="1903106" y="-3747"/>
                  <a:pt x="2066371" y="22408"/>
                  <a:pt x="2230024" y="0"/>
                </a:cubicBezTo>
                <a:cubicBezTo>
                  <a:pt x="2393677" y="-22408"/>
                  <a:pt x="2515584" y="11417"/>
                  <a:pt x="2610760" y="0"/>
                </a:cubicBezTo>
                <a:cubicBezTo>
                  <a:pt x="2705936" y="-11417"/>
                  <a:pt x="3117438" y="63869"/>
                  <a:pt x="3263450" y="0"/>
                </a:cubicBezTo>
                <a:cubicBezTo>
                  <a:pt x="3409462" y="-63869"/>
                  <a:pt x="3525395" y="383"/>
                  <a:pt x="3752967" y="0"/>
                </a:cubicBezTo>
                <a:cubicBezTo>
                  <a:pt x="3980539" y="-383"/>
                  <a:pt x="4175962" y="25751"/>
                  <a:pt x="4405657" y="0"/>
                </a:cubicBezTo>
                <a:cubicBezTo>
                  <a:pt x="4635352" y="-25751"/>
                  <a:pt x="4959011" y="117421"/>
                  <a:pt x="5439083" y="0"/>
                </a:cubicBezTo>
                <a:cubicBezTo>
                  <a:pt x="5476539" y="103187"/>
                  <a:pt x="5387230" y="297016"/>
                  <a:pt x="5439083" y="443198"/>
                </a:cubicBezTo>
                <a:cubicBezTo>
                  <a:pt x="5490936" y="589380"/>
                  <a:pt x="5397464" y="770817"/>
                  <a:pt x="5439083" y="923330"/>
                </a:cubicBezTo>
                <a:cubicBezTo>
                  <a:pt x="5229787" y="954638"/>
                  <a:pt x="4946497" y="915033"/>
                  <a:pt x="4786393" y="923330"/>
                </a:cubicBezTo>
                <a:cubicBezTo>
                  <a:pt x="4626289" y="931627"/>
                  <a:pt x="4478862" y="887551"/>
                  <a:pt x="4242485" y="923330"/>
                </a:cubicBezTo>
                <a:cubicBezTo>
                  <a:pt x="4006108" y="959109"/>
                  <a:pt x="3799584" y="885315"/>
                  <a:pt x="3644186" y="923330"/>
                </a:cubicBezTo>
                <a:cubicBezTo>
                  <a:pt x="3488788" y="961345"/>
                  <a:pt x="3334920" y="917831"/>
                  <a:pt x="3209059" y="923330"/>
                </a:cubicBezTo>
                <a:cubicBezTo>
                  <a:pt x="3083198" y="928829"/>
                  <a:pt x="2947598" y="878339"/>
                  <a:pt x="2773932" y="923330"/>
                </a:cubicBezTo>
                <a:cubicBezTo>
                  <a:pt x="2600266" y="968321"/>
                  <a:pt x="2473316" y="909082"/>
                  <a:pt x="2393197" y="923330"/>
                </a:cubicBezTo>
                <a:cubicBezTo>
                  <a:pt x="2313078" y="937578"/>
                  <a:pt x="2058157" y="913814"/>
                  <a:pt x="1740507" y="923330"/>
                </a:cubicBezTo>
                <a:cubicBezTo>
                  <a:pt x="1422857" y="932846"/>
                  <a:pt x="1378625" y="878603"/>
                  <a:pt x="1196598" y="923330"/>
                </a:cubicBezTo>
                <a:cubicBezTo>
                  <a:pt x="1014571" y="968057"/>
                  <a:pt x="808854" y="885747"/>
                  <a:pt x="543908" y="923330"/>
                </a:cubicBezTo>
                <a:cubicBezTo>
                  <a:pt x="278962" y="960913"/>
                  <a:pt x="139727" y="879743"/>
                  <a:pt x="0" y="923330"/>
                </a:cubicBezTo>
                <a:cubicBezTo>
                  <a:pt x="-34075" y="764129"/>
                  <a:pt x="36796" y="609020"/>
                  <a:pt x="0" y="461665"/>
                </a:cubicBezTo>
                <a:cubicBezTo>
                  <a:pt x="-36796" y="314310"/>
                  <a:pt x="4897" y="213994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dirty="0"/>
              <a:t>This connects </a:t>
            </a:r>
          </a:p>
          <a:p>
            <a:r>
              <a:rPr lang="en-US" dirty="0">
                <a:solidFill>
                  <a:schemeClr val="accent5"/>
                </a:solidFill>
              </a:rPr>
              <a:t>microscopic</a:t>
            </a:r>
            <a:r>
              <a:rPr lang="en-US" dirty="0"/>
              <a:t> probabilities with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macroscopic </a:t>
            </a:r>
            <a:r>
              <a:rPr lang="en-US" dirty="0"/>
              <a:t>thermodynamic quantities.</a:t>
            </a:r>
          </a:p>
        </p:txBody>
      </p:sp>
    </p:spTree>
    <p:extLst>
      <p:ext uri="{BB962C8B-B14F-4D97-AF65-F5344CB8AC3E}">
        <p14:creationId xmlns:p14="http://schemas.microsoft.com/office/powerpoint/2010/main" val="693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9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982</Words>
  <Application>Microsoft Office PowerPoint</Application>
  <PresentationFormat>Widescreen</PresentationFormat>
  <Paragraphs>127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Cambria Math</vt:lpstr>
      <vt:lpstr>CMSSBX10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Saad Ali Algarni</dc:creator>
  <cp:lastModifiedBy>Saad Ali Algarni</cp:lastModifiedBy>
  <cp:revision>23</cp:revision>
  <dcterms:created xsi:type="dcterms:W3CDTF">2025-10-05T04:19:47Z</dcterms:created>
  <dcterms:modified xsi:type="dcterms:W3CDTF">2025-10-28T04:31:52Z</dcterms:modified>
</cp:coreProperties>
</file>