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4" r:id="rId6"/>
    <p:sldId id="280" r:id="rId7"/>
    <p:sldId id="281" r:id="rId8"/>
    <p:sldId id="285" r:id="rId9"/>
    <p:sldId id="282" r:id="rId10"/>
    <p:sldId id="283" r:id="rId11"/>
    <p:sldId id="287" r:id="rId12"/>
    <p:sldId id="286" r:id="rId13"/>
    <p:sldId id="270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458E58-5C46-4604-B5DE-B60C8FA01494}" type="datetimeFigureOut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E0A54DE3-1F12-4124-B163-61EF02DBDC9E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88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1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02B739-EB1F-4C78-80AD-75D2CE1EA707}" type="slidenum">
              <a:rPr lang="ar-SA">
                <a:latin typeface="Calibri" panose="020F0502020204030204" pitchFamily="34" charset="0"/>
              </a:rPr>
              <a:pPr eaLnBrk="1" hangingPunct="1"/>
              <a:t>1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7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A339C-D8D3-4AC2-A720-11C2C108AC29}" type="slidenum">
              <a:rPr lang="ar-SA">
                <a:latin typeface="Calibri" panose="020F0502020204030204" pitchFamily="34" charset="0"/>
              </a:rPr>
              <a:pPr eaLnBrk="1" hangingPunct="1"/>
              <a:t>10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0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87B25-7B7D-4377-9A60-F12A205615B2}" type="slidenum">
              <a:rPr lang="ar-SA">
                <a:latin typeface="Calibri" panose="020F0502020204030204" pitchFamily="34" charset="0"/>
              </a:rPr>
              <a:pPr eaLnBrk="1" hangingPunct="1"/>
              <a:t>11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2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EB5E6B-C957-4107-9245-446378FF22D9}" type="slidenum">
              <a:rPr lang="ar-SA">
                <a:latin typeface="Calibri" panose="020F0502020204030204" pitchFamily="34" charset="0"/>
              </a:rPr>
              <a:pPr eaLnBrk="1" hangingPunct="1"/>
              <a:t>12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F5371-3A04-497E-824C-E1A8444EDE98}" type="slidenum">
              <a:rPr lang="ar-SA">
                <a:latin typeface="Calibri" panose="020F0502020204030204" pitchFamily="34" charset="0"/>
              </a:rPr>
              <a:pPr eaLnBrk="1" hangingPunct="1"/>
              <a:t>13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2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BB1F3-BC54-4112-BF0A-5FB80B8FDF74}" type="slidenum">
              <a:rPr lang="ar-SA">
                <a:latin typeface="Calibri" panose="020F0502020204030204" pitchFamily="34" charset="0"/>
              </a:rPr>
              <a:pPr eaLnBrk="1" hangingPunct="1"/>
              <a:t>2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7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F7F418-47DC-4EC0-9321-482EFC8D90CC}" type="slidenum">
              <a:rPr lang="ar-SA">
                <a:latin typeface="Calibri" panose="020F0502020204030204" pitchFamily="34" charset="0"/>
              </a:rPr>
              <a:pPr eaLnBrk="1" hangingPunct="1"/>
              <a:t>3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2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33C9B2-9F2B-4EB0-A1D2-F4D0E7F94484}" type="slidenum">
              <a:rPr lang="ar-SA">
                <a:latin typeface="Calibri" panose="020F0502020204030204" pitchFamily="34" charset="0"/>
              </a:rPr>
              <a:pPr eaLnBrk="1" hangingPunct="1"/>
              <a:t>4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8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8FD582-19B3-4EF0-AEB0-286C7294C3B0}" type="slidenum">
              <a:rPr lang="ar-SA">
                <a:latin typeface="Calibri" panose="020F0502020204030204" pitchFamily="34" charset="0"/>
              </a:rPr>
              <a:pPr eaLnBrk="1" hangingPunct="1"/>
              <a:t>5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9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197D7D-F17D-41A8-8DD7-BB941F3737FD}" type="slidenum">
              <a:rPr lang="ar-SA">
                <a:latin typeface="Calibri" panose="020F0502020204030204" pitchFamily="34" charset="0"/>
              </a:rPr>
              <a:pPr eaLnBrk="1" hangingPunct="1"/>
              <a:t>6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0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9B190-5370-428B-AEF7-5FF1421E2597}" type="slidenum">
              <a:rPr lang="ar-SA">
                <a:latin typeface="Calibri" panose="020F0502020204030204" pitchFamily="34" charset="0"/>
              </a:rPr>
              <a:pPr eaLnBrk="1" hangingPunct="1"/>
              <a:t>7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9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D0E562-5644-4846-84BD-03BE3DC2B2B0}" type="slidenum">
              <a:rPr lang="ar-SA">
                <a:latin typeface="Calibri" panose="020F0502020204030204" pitchFamily="34" charset="0"/>
              </a:rPr>
              <a:pPr eaLnBrk="1" hangingPunct="1"/>
              <a:t>8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4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B508D0-3C22-4671-B862-86CAD7EF3F91}" type="slidenum">
              <a:rPr lang="ar-SA">
                <a:latin typeface="Calibri" panose="020F0502020204030204" pitchFamily="34" charset="0"/>
              </a:rPr>
              <a:pPr eaLnBrk="1" hangingPunct="1"/>
              <a:t>9</a:t>
            </a:fld>
            <a:endParaRPr 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6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FC79-BB5E-4C4F-BCD7-7D8176F5B1F2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C3E9-2DF4-4269-ACF8-35E64B780CEC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0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0665-D95D-496F-9A7A-09C83A634A7E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AEAC-45E4-42E9-9B63-7766BD3D446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3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4C22-B6F1-4825-A515-57E3D122CF8E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86D7-73F2-4025-B9ED-85EEDEA774B2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88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34E1-1B13-40E7-AD0D-80D1D2A1820F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0748A-980B-4D54-89DE-243A78CA39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711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FD18-3E00-4C46-AFE4-387B0216E5A1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293E-8683-4DA2-A606-CCCA732EA4D3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3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4498-FE5A-4585-9C6E-BA74832BF145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26CDF-73EC-4D93-B457-07587E66086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05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A2CA-6446-46FD-9F51-D9218E2F1A78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7FF9C-5DDC-493F-8AE5-9C7276BE4AB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6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7495-DEAE-4AE5-BEC1-DE074FE5ECE7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F77D7-52D7-4C78-BC22-3E3D15E4ED9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14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D333-2479-4017-91E7-876C7046C1F6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4FA8-62B8-476A-9D8D-5F08E140213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55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8836-B275-4A42-B649-921081A192E5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87E7-59CD-4D01-9D8F-A3FD1F807391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82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27DC-6D45-40C4-9303-0310A35A070A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FB22-9F50-4B05-84C9-CDD65125BA67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FEED9-1FBB-464B-8D1F-1A4CAB9F3B34}" type="datetime1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55E406-3A50-4F4C-AE6A-B8F836C3AB6B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9289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The blood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vessels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/>
          <a:stretch>
            <a:fillRect/>
          </a:stretch>
        </p:blipFill>
        <p:spPr bwMode="auto">
          <a:xfrm>
            <a:off x="-36513" y="-26988"/>
            <a:ext cx="9180513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11560" y="4437112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Lumen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31865" y="116632"/>
            <a:ext cx="5351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Sector of the wall of a vein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79712" y="2420888"/>
            <a:ext cx="2143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Tunica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intima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80783" y="3356992"/>
            <a:ext cx="21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Tunica media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508104" y="1628800"/>
            <a:ext cx="267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Tunica adventitia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4140200" y="2708275"/>
            <a:ext cx="8636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779838" y="3644900"/>
            <a:ext cx="122396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6659563" y="2133600"/>
            <a:ext cx="0" cy="15827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Amal Awad Al-Harbi</a:t>
            </a:r>
            <a:endParaRPr lang="ar-SA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/>
          <a:stretch>
            <a:fillRect/>
          </a:stretch>
        </p:blipFill>
        <p:spPr bwMode="auto">
          <a:xfrm>
            <a:off x="0" y="0"/>
            <a:ext cx="47879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/>
          <a:stretch>
            <a:fillRect/>
          </a:stretch>
        </p:blipFill>
        <p:spPr bwMode="auto">
          <a:xfrm>
            <a:off x="4787900" y="3621088"/>
            <a:ext cx="43561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سهم مسنن إلى اليمين 5"/>
          <p:cNvSpPr/>
          <p:nvPr/>
        </p:nvSpPr>
        <p:spPr>
          <a:xfrm>
            <a:off x="251520" y="4437112"/>
            <a:ext cx="4680520" cy="129614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Sector of the wall of a vein</a:t>
            </a:r>
          </a:p>
        </p:txBody>
      </p:sp>
      <p:sp>
        <p:nvSpPr>
          <p:cNvPr id="9" name="سهم مسنن إلى اليمين 8"/>
          <p:cNvSpPr/>
          <p:nvPr/>
        </p:nvSpPr>
        <p:spPr>
          <a:xfrm flipH="1">
            <a:off x="4499992" y="1124744"/>
            <a:ext cx="4572000" cy="122413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Sector of the wall of an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Amal Awad Al-Harbi</a:t>
            </a:r>
            <a:endParaRPr lang="ar-SA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-53975"/>
          <a:ext cx="9144000" cy="7010400"/>
        </p:xfrm>
        <a:graphic>
          <a:graphicData uri="http://schemas.openxmlformats.org/drawingml/2006/table">
            <a:tbl>
              <a:tblPr/>
              <a:tblGrid>
                <a:gridCol w="1437392"/>
                <a:gridCol w="3828543"/>
                <a:gridCol w="3878065"/>
              </a:tblGrid>
              <a:tr h="16567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Layer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artery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The vein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9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Tunica intima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-Consists of 2 components: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a) A layer of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squamous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endothelial cells lining the vessel interior surface, and rest on a basement membrane called the basal lamina.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b) A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subendothelial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layer of loose connective tissue that may contain some smooth muscle cells, which tend to be arranged longitudinally.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-Is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separated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from the media by a well developed layer of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elastic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connective tissues, called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internal elastic lamina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-Consists of 2 components: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a) A layer of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squamous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endothelial cells lining the vessel interior surface, and rest on a basement membrane called the basal lamina.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b) A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subendothelial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layer of loose connective tissue that may contain some smooth muscle cells, which tend to be arranged longitudinally.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-Is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not separated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from the media by the internal elastic lamina.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68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Tunica media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-Consists of layers of circular smooth muscle cells with elastic and collagen fibers interposed among them.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thickest layer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of the vessel wall.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Consists of layers of circular smooth muscle cells with elastic and collagen fibers interposed among them.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Much thinner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than that of the artery.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8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Tunica adventitia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-It is an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areolar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connective tissue layer consisting of longitudinally collagen and elastic fibers.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-Rich in elastic fibers.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-It is a connective tissue layer consisting of longitudinally collagen and elastic fibers.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 Rich in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collagenous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fibers.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thickest layer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of the vessel wall.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صورة 2" descr="C:\Users\NOOF\Documents\Desktop\نوووف\Desktop\نوووف\Desktop\نوووف\Desktop\صور تعبيرية\question-mark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17007" r="9448" b="16299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1538" y="-26988"/>
            <a:ext cx="4446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j-cs"/>
              </a:rPr>
              <a:t>The circulatory system consists of</a:t>
            </a:r>
            <a:endParaRPr lang="ar-SA" sz="2400" b="1" dirty="0">
              <a:solidFill>
                <a:srgbClr val="C00000"/>
              </a:solidFill>
              <a:latin typeface="+mn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9850" y="908050"/>
            <a:ext cx="34940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blood vascular system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76825" y="908050"/>
            <a:ext cx="4019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lymphatic vascular system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0875" y="1557338"/>
            <a:ext cx="1833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composed of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1463" y="2565400"/>
            <a:ext cx="14843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heart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39975" y="2606675"/>
            <a:ext cx="1779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arteries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70438" y="2565400"/>
            <a:ext cx="1457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veins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956425" y="2565400"/>
            <a:ext cx="2079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capillaries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388" y="3429000"/>
            <a:ext cx="14176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pumps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blood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35150" y="3452813"/>
            <a:ext cx="2736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carry oxygenated blood and nutrients to the tissues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24075" y="4873625"/>
            <a:ext cx="20161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They becomes thinner as they branch forming arterioles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69100" y="3573463"/>
            <a:ext cx="24114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consists of a diffuse network of thin tubules through which gas exchange between blood and tissues takes place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500563" y="3429000"/>
            <a:ext cx="23399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carry deoxygenated blood, rich in carbon dioxide and other metabolic products from the tissues to the heart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grpSp>
        <p:nvGrpSpPr>
          <p:cNvPr id="3087" name="مجموعة 49"/>
          <p:cNvGrpSpPr>
            <a:grpSpLocks/>
          </p:cNvGrpSpPr>
          <p:nvPr/>
        </p:nvGrpSpPr>
        <p:grpSpPr bwMode="auto">
          <a:xfrm>
            <a:off x="1476375" y="333375"/>
            <a:ext cx="5759450" cy="647700"/>
            <a:chOff x="1066800" y="609600"/>
            <a:chExt cx="7010400" cy="771525"/>
          </a:xfrm>
        </p:grpSpPr>
        <p:cxnSp>
          <p:nvCxnSpPr>
            <p:cNvPr id="16" name="رابط مستقيم 15"/>
            <p:cNvCxnSpPr/>
            <p:nvPr/>
          </p:nvCxnSpPr>
          <p:spPr>
            <a:xfrm rot="5400000">
              <a:off x="6168495" y="800488"/>
              <a:ext cx="391436" cy="966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>
              <a:off x="1066800" y="1001036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7875686" y="1179610"/>
              <a:ext cx="391435" cy="11594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876880" y="1179610"/>
              <a:ext cx="391435" cy="11594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رابط مستقيم 26"/>
          <p:cNvCxnSpPr/>
          <p:nvPr/>
        </p:nvCxnSpPr>
        <p:spPr>
          <a:xfrm rot="5400000">
            <a:off x="1358106" y="1499395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9" name="مجموعة 36"/>
          <p:cNvGrpSpPr>
            <a:grpSpLocks/>
          </p:cNvGrpSpPr>
          <p:nvPr/>
        </p:nvGrpSpPr>
        <p:grpSpPr bwMode="auto">
          <a:xfrm>
            <a:off x="900113" y="1989138"/>
            <a:ext cx="7056437" cy="719137"/>
            <a:chOff x="900113" y="1989138"/>
            <a:chExt cx="7056437" cy="719137"/>
          </a:xfrm>
        </p:grpSpPr>
        <p:grpSp>
          <p:nvGrpSpPr>
            <p:cNvPr id="3096" name="مجموعة 49"/>
            <p:cNvGrpSpPr>
              <a:grpSpLocks/>
            </p:cNvGrpSpPr>
            <p:nvPr/>
          </p:nvGrpSpPr>
          <p:grpSpPr bwMode="auto">
            <a:xfrm>
              <a:off x="900113" y="1989138"/>
              <a:ext cx="7056437" cy="647700"/>
              <a:chOff x="1066799" y="609600"/>
              <a:chExt cx="7010401" cy="771526"/>
            </a:xfrm>
          </p:grpSpPr>
          <p:cxnSp>
            <p:nvCxnSpPr>
              <p:cNvPr id="23" name="رابط مستقيم 22"/>
              <p:cNvCxnSpPr/>
              <p:nvPr/>
            </p:nvCxnSpPr>
            <p:spPr>
              <a:xfrm rot="5400000">
                <a:off x="1664385" y="800586"/>
                <a:ext cx="391435" cy="946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/>
              <p:cNvCxnSpPr/>
              <p:nvPr/>
            </p:nvCxnSpPr>
            <p:spPr>
              <a:xfrm rot="10800000">
                <a:off x="1066799" y="1001035"/>
                <a:ext cx="70104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/>
              <p:cNvCxnSpPr/>
              <p:nvPr/>
            </p:nvCxnSpPr>
            <p:spPr>
              <a:xfrm rot="5400000">
                <a:off x="7875961" y="1179889"/>
                <a:ext cx="391437" cy="1104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5"/>
              <p:cNvCxnSpPr/>
              <p:nvPr/>
            </p:nvCxnSpPr>
            <p:spPr>
              <a:xfrm rot="5400000">
                <a:off x="876600" y="1179889"/>
                <a:ext cx="391437" cy="1104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رابط مستقيم 27"/>
            <p:cNvCxnSpPr/>
            <p:nvPr/>
          </p:nvCxnSpPr>
          <p:spPr>
            <a:xfrm rot="5400000">
              <a:off x="3013869" y="250745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rot="5400000">
              <a:off x="5307806" y="2507457"/>
              <a:ext cx="390525" cy="11112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رابط مستقيم 31"/>
          <p:cNvCxnSpPr/>
          <p:nvPr/>
        </p:nvCxnSpPr>
        <p:spPr>
          <a:xfrm rot="5400000">
            <a:off x="710406" y="32281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3013869" y="31869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5307806" y="3186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7755731" y="3186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2942431" y="46982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عنصر نائب للتذييل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24075" y="260350"/>
            <a:ext cx="478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+mj-cs"/>
              </a:rPr>
              <a:t>Structure of the blood vessels</a:t>
            </a:r>
            <a:endParaRPr lang="en-US" sz="28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188" y="1052513"/>
            <a:ext cx="853281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All blood vessels have a number of structural features in common. They are composed of three layers called 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1- tunica intima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2- tunica media 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3- tunica adventitia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5513" y="-26988"/>
            <a:ext cx="460851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j-cs"/>
              </a:rPr>
              <a:t>Structure of the blood vessels</a:t>
            </a:r>
            <a:endParaRPr lang="en-US" sz="2800" dirty="0">
              <a:solidFill>
                <a:srgbClr val="C00000"/>
              </a:solidFill>
              <a:latin typeface="+mn-lt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36513" y="1196975"/>
            <a:ext cx="1897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Tunica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intima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82950" y="1196975"/>
            <a:ext cx="18716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Tunica media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69063" y="1196975"/>
            <a:ext cx="2370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Tunica adventitia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1989138"/>
            <a:ext cx="19796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Consists of 2 components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5288" y="3740150"/>
            <a:ext cx="59055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A layer of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squamous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endothelial cells lining the vessel interior surface, and rest on a basement membrane called the basal lamina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5288" y="5084763"/>
            <a:ext cx="6121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A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subendothelial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layer of loose connective tissue that may contain some smooth muscle cells, which tend to be arranged longitudinally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39975" y="1989138"/>
            <a:ext cx="40671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Consists of layers of circular smooth muscle cells with elastic and collagen fibers interposed among them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372225" y="1844675"/>
            <a:ext cx="28082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It is an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areolar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connective tissue layer consisting of longitudinally collagen and elastic fibers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227763" y="4208463"/>
            <a:ext cx="28813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gradually becomes continuous with the enveloping connective tissue of the organ through which the vessel is running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 flipH="1" flipV="1">
            <a:off x="719138" y="1808163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3" name="مجموعة 48"/>
          <p:cNvGrpSpPr>
            <a:grpSpLocks/>
          </p:cNvGrpSpPr>
          <p:nvPr/>
        </p:nvGrpSpPr>
        <p:grpSpPr bwMode="auto">
          <a:xfrm>
            <a:off x="107950" y="2781300"/>
            <a:ext cx="576263" cy="2519363"/>
            <a:chOff x="647899" y="4057650"/>
            <a:chExt cx="576064" cy="2190750"/>
          </a:xfrm>
        </p:grpSpPr>
        <p:cxnSp>
          <p:nvCxnSpPr>
            <p:cNvPr id="20" name="رابط مستقيم 19"/>
            <p:cNvCxnSpPr/>
            <p:nvPr/>
          </p:nvCxnSpPr>
          <p:spPr>
            <a:xfrm rot="16200000" flipV="1">
              <a:off x="1078707" y="4198145"/>
              <a:ext cx="285750" cy="4761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>
              <a:off x="647899" y="4343400"/>
              <a:ext cx="566542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flipV="1">
              <a:off x="647899" y="4335118"/>
              <a:ext cx="0" cy="1913282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رابط مستقيم 23"/>
          <p:cNvCxnSpPr/>
          <p:nvPr/>
        </p:nvCxnSpPr>
        <p:spPr>
          <a:xfrm flipH="1">
            <a:off x="107950" y="4005263"/>
            <a:ext cx="360363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107950" y="5300663"/>
            <a:ext cx="360363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مجموعة 31"/>
          <p:cNvGrpSpPr>
            <a:grpSpLocks/>
          </p:cNvGrpSpPr>
          <p:nvPr/>
        </p:nvGrpSpPr>
        <p:grpSpPr bwMode="auto">
          <a:xfrm>
            <a:off x="900113" y="477838"/>
            <a:ext cx="6911975" cy="677862"/>
            <a:chOff x="899592" y="477044"/>
            <a:chExt cx="6912768" cy="678185"/>
          </a:xfrm>
        </p:grpSpPr>
        <p:grpSp>
          <p:nvGrpSpPr>
            <p:cNvPr id="5141" name="مجموعة 49"/>
            <p:cNvGrpSpPr>
              <a:grpSpLocks/>
            </p:cNvGrpSpPr>
            <p:nvPr/>
          </p:nvGrpSpPr>
          <p:grpSpPr bwMode="auto">
            <a:xfrm>
              <a:off x="899592" y="477044"/>
              <a:ext cx="6912768" cy="647701"/>
              <a:chOff x="1066799" y="609600"/>
              <a:chExt cx="7010401" cy="771526"/>
            </a:xfrm>
          </p:grpSpPr>
          <p:cxnSp>
            <p:nvCxnSpPr>
              <p:cNvPr id="4" name="رابط مستقيم 3"/>
              <p:cNvCxnSpPr/>
              <p:nvPr/>
            </p:nvCxnSpPr>
            <p:spPr>
              <a:xfrm rot="5400000">
                <a:off x="4403561" y="800580"/>
                <a:ext cx="391621" cy="966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رابط مستقيم 4"/>
              <p:cNvCxnSpPr/>
              <p:nvPr/>
            </p:nvCxnSpPr>
            <p:spPr>
              <a:xfrm rot="10800000">
                <a:off x="1066799" y="1001221"/>
                <a:ext cx="70104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رابط مستقيم 5"/>
              <p:cNvCxnSpPr/>
              <p:nvPr/>
            </p:nvCxnSpPr>
            <p:spPr>
              <a:xfrm rot="5400000">
                <a:off x="7875753" y="1180045"/>
                <a:ext cx="391622" cy="1127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رابط مستقيم 6"/>
              <p:cNvCxnSpPr/>
              <p:nvPr/>
            </p:nvCxnSpPr>
            <p:spPr>
              <a:xfrm rot="5400000">
                <a:off x="876623" y="1180046"/>
                <a:ext cx="391622" cy="1127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رابط مستقيم 29"/>
            <p:cNvCxnSpPr/>
            <p:nvPr/>
          </p:nvCxnSpPr>
          <p:spPr>
            <a:xfrm rot="5400000">
              <a:off x="4166177" y="954316"/>
              <a:ext cx="390711" cy="11114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رابط مستقيم 30"/>
          <p:cNvCxnSpPr/>
          <p:nvPr/>
        </p:nvCxnSpPr>
        <p:spPr>
          <a:xfrm rot="5400000">
            <a:off x="4155281" y="1788320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7611269" y="1747044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7812088" y="4076700"/>
            <a:ext cx="6350" cy="21590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44450"/>
          <a:ext cx="9144000" cy="6756400"/>
        </p:xfrm>
        <a:graphic>
          <a:graphicData uri="http://schemas.openxmlformats.org/drawingml/2006/table">
            <a:tbl>
              <a:tblPr/>
              <a:tblGrid>
                <a:gridCol w="1907704"/>
                <a:gridCol w="7236296"/>
              </a:tblGrid>
              <a:tr h="35048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Layer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artery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7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intima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-Consists of 2 components: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a) A layer of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squamous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endothelial cells lining the vessel interior surface, and rest on a basement membrane called the basal lamina.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b) 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subendothelial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layer of loose connective tissue that may contain some smooth muscle cells, which tend to be arranged longitudinally.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-Is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separated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from the media by a well developed layer of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elastic connective tissues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, called the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internal elastic lamina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6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media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-Consists of layers of circular smooth muscle cells with elastic and collagen fibers interposed among them.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-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thickest layer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of the vessel wall.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adventitia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-It is an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areolar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 connective tissue layer consisting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of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longitudinally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collagen and elastic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-Rich in elastic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"/>
          <a:stretch>
            <a:fillRect/>
          </a:stretch>
        </p:blipFill>
        <p:spPr bwMode="auto">
          <a:xfrm>
            <a:off x="0" y="-26988"/>
            <a:ext cx="9315450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962" y="-54679"/>
            <a:ext cx="5410134" cy="116955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T.S of different Blood Vessels</a:t>
            </a:r>
          </a:p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(Artery and Vein)</a:t>
            </a: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4283968" y="3212976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</a:rPr>
              <a:t>Artery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64312" y="1105580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</a:rPr>
              <a:t>Vein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وسيلة شرح مع سهم إلى اليمين 5"/>
          <p:cNvSpPr/>
          <p:nvPr/>
        </p:nvSpPr>
        <p:spPr>
          <a:xfrm>
            <a:off x="4067175" y="2852738"/>
            <a:ext cx="2520950" cy="1081087"/>
          </a:xfrm>
          <a:prstGeom prst="rightArrowCallou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46530" y="116632"/>
            <a:ext cx="592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Sector of the wall of an artery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491880" y="4221088"/>
            <a:ext cx="2143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Tunica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intima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63888" y="2420888"/>
            <a:ext cx="21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Tunica media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002711" y="1095127"/>
            <a:ext cx="267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Tunica adventitia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4500563" y="3789363"/>
            <a:ext cx="7937" cy="5032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3783460" y="5373216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Lumen</a:t>
            </a:r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0"/>
          <a:ext cx="9144000" cy="6308725"/>
        </p:xfrm>
        <a:graphic>
          <a:graphicData uri="http://schemas.openxmlformats.org/drawingml/2006/table">
            <a:tbl>
              <a:tblPr/>
              <a:tblGrid>
                <a:gridCol w="1835696"/>
                <a:gridCol w="7308304"/>
              </a:tblGrid>
              <a:tr h="3504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Layer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vein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87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intima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-Consists of 2 components: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a) A layer of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squamous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endothelial cells lining the vessel interior surface, and rest on a basement membrane called the basal lamina.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b) 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subendothelial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layer of loose connective tissue that may contain some smooth muscle cells, which tend to be arranged longitudinally.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-Is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not separated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from the media by the internal elastic lamina.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45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media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Consists of layers of circular smooth muscle cells with elastic and collagen fibers interposed among them.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Much thinner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than that of the artery.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0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adventitia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-It is a connective tissue layer consisting of longitudinally collagen and elastic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 Rich in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collagenous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thickest layer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of the vessel wall.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"/>
          <a:stretch>
            <a:fillRect/>
          </a:stretch>
        </p:blipFill>
        <p:spPr bwMode="auto">
          <a:xfrm>
            <a:off x="0" y="-26988"/>
            <a:ext cx="9315450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962" y="-54679"/>
            <a:ext cx="5410134" cy="116955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T.S of different Blood Vessels</a:t>
            </a:r>
          </a:p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(Artery and Vein)</a:t>
            </a: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4283968" y="3212976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</a:rPr>
              <a:t>Artery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64312" y="1105580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</a:rPr>
              <a:t>Vein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وسيلة شرح مع سهم إلى اليمين 5"/>
          <p:cNvSpPr/>
          <p:nvPr/>
        </p:nvSpPr>
        <p:spPr>
          <a:xfrm>
            <a:off x="6011863" y="836613"/>
            <a:ext cx="2520950" cy="1079500"/>
          </a:xfrm>
          <a:prstGeom prst="rightArrowCallou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989</Words>
  <Application>Microsoft Office PowerPoint</Application>
  <PresentationFormat>عرض على الشاشة (3:4)‏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David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hopes</dc:creator>
  <cp:lastModifiedBy>User</cp:lastModifiedBy>
  <cp:revision>50</cp:revision>
  <dcterms:created xsi:type="dcterms:W3CDTF">2011-10-02T08:59:51Z</dcterms:created>
  <dcterms:modified xsi:type="dcterms:W3CDTF">2026-01-21T19:41:22Z</dcterms:modified>
</cp:coreProperties>
</file>