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12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4997" sy="84997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980902" y="1275025"/>
            <a:ext cx="7182300" cy="430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1088136" y="1385316"/>
            <a:ext cx="6967800" cy="40875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94760" y="1267730"/>
            <a:ext cx="1554600" cy="64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3886103" y="1267709"/>
            <a:ext cx="1371571" cy="548630"/>
            <a:chOff x="5318306" y="1386268"/>
            <a:chExt cx="1567331" cy="645295"/>
          </a:xfrm>
        </p:grpSpPr>
        <p:cxnSp>
          <p:nvCxnSpPr>
            <p:cNvPr id="52" name="Google Shape;52;p2"/>
            <p:cNvCxnSpPr/>
            <p:nvPr/>
          </p:nvCxnSpPr>
          <p:spPr>
            <a:xfrm>
              <a:off x="5318306" y="1386268"/>
              <a:ext cx="0" cy="6402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6885637" y="1386268"/>
              <a:ext cx="0" cy="6402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5318306" y="2031563"/>
              <a:ext cx="156720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171281" y="2091263"/>
            <a:ext cx="68013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entury Gothic"/>
              <a:buNone/>
              <a:defRPr sz="62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1171575" y="4682062"/>
            <a:ext cx="68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dt" idx="10"/>
          </p:nvPr>
        </p:nvSpPr>
        <p:spPr>
          <a:xfrm>
            <a:off x="3931920" y="1327188"/>
            <a:ext cx="128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ftr" idx="11"/>
          </p:nvPr>
        </p:nvSpPr>
        <p:spPr>
          <a:xfrm>
            <a:off x="1104936" y="5211060"/>
            <a:ext cx="44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6455190" y="5212080"/>
            <a:ext cx="158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 rot="5400000">
            <a:off x="2606130" y="228570"/>
            <a:ext cx="39318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 rot="5400000">
            <a:off x="5000700" y="2505150"/>
            <a:ext cx="5257800" cy="1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 rot="5400000">
            <a:off x="1028700" y="361950"/>
            <a:ext cx="5257800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body" idx="1"/>
          </p:nvPr>
        </p:nvSpPr>
        <p:spPr>
          <a:xfrm>
            <a:off x="731520" y="2103120"/>
            <a:ext cx="76809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12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4997" sy="84997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980902" y="1275025"/>
            <a:ext cx="7182300" cy="430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088136" y="1385316"/>
            <a:ext cx="6967800" cy="40875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3794760" y="1267730"/>
            <a:ext cx="1554600" cy="64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3886103" y="1267709"/>
            <a:ext cx="1371571" cy="548630"/>
            <a:chOff x="5318306" y="1386268"/>
            <a:chExt cx="1567331" cy="645295"/>
          </a:xfrm>
        </p:grpSpPr>
        <p:cxnSp>
          <p:nvCxnSpPr>
            <p:cNvPr id="72" name="Google Shape;72;p4"/>
            <p:cNvCxnSpPr/>
            <p:nvPr/>
          </p:nvCxnSpPr>
          <p:spPr>
            <a:xfrm>
              <a:off x="5318306" y="1386268"/>
              <a:ext cx="0" cy="6402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6885637" y="1386268"/>
              <a:ext cx="0" cy="6402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5318306" y="2031563"/>
              <a:ext cx="156720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1172717" y="2094309"/>
            <a:ext cx="68031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entury Gothic"/>
              <a:buNone/>
              <a:defRPr sz="6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1172718" y="4682062"/>
            <a:ext cx="68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dt" idx="10"/>
          </p:nvPr>
        </p:nvSpPr>
        <p:spPr>
          <a:xfrm>
            <a:off x="3931920" y="1325880"/>
            <a:ext cx="128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ftr" idx="11"/>
          </p:nvPr>
        </p:nvSpPr>
        <p:spPr>
          <a:xfrm>
            <a:off x="1104679" y="5211060"/>
            <a:ext cx="443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sldNum" idx="12"/>
          </p:nvPr>
        </p:nvSpPr>
        <p:spPr>
          <a:xfrm>
            <a:off x="6453378" y="5211060"/>
            <a:ext cx="1584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731520" y="2103120"/>
            <a:ext cx="36576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2"/>
          </p:nvPr>
        </p:nvSpPr>
        <p:spPr>
          <a:xfrm>
            <a:off x="4754880" y="2103120"/>
            <a:ext cx="36576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1"/>
          </p:nvPr>
        </p:nvSpPr>
        <p:spPr>
          <a:xfrm>
            <a:off x="731520" y="2074334"/>
            <a:ext cx="3657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body" idx="2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3"/>
          </p:nvPr>
        </p:nvSpPr>
        <p:spPr>
          <a:xfrm>
            <a:off x="4754880" y="2074334"/>
            <a:ext cx="3657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body" idx="4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184147" y="173736"/>
            <a:ext cx="6398400" cy="651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6765290" y="173736"/>
            <a:ext cx="2194500" cy="651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6972300" y="607392"/>
            <a:ext cx="18231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1"/>
          </p:nvPr>
        </p:nvSpPr>
        <p:spPr>
          <a:xfrm>
            <a:off x="668976" y="907143"/>
            <a:ext cx="5428800" cy="5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body" idx="2"/>
          </p:nvPr>
        </p:nvSpPr>
        <p:spPr>
          <a:xfrm>
            <a:off x="6972300" y="2286000"/>
            <a:ext cx="18231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ldNum" idx="12"/>
          </p:nvPr>
        </p:nvSpPr>
        <p:spPr>
          <a:xfrm>
            <a:off x="7795258" y="6310086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6868160" y="274320"/>
            <a:ext cx="1988700" cy="6309300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/>
          <p:nvPr/>
        </p:nvSpPr>
        <p:spPr>
          <a:xfrm>
            <a:off x="6765290" y="173736"/>
            <a:ext cx="2194500" cy="651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6972300" y="603504"/>
            <a:ext cx="18243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>
            <a:spLocks noGrp="1"/>
          </p:cNvSpPr>
          <p:nvPr>
            <p:ph type="pic" idx="2"/>
          </p:nvPr>
        </p:nvSpPr>
        <p:spPr>
          <a:xfrm>
            <a:off x="171449" y="173736"/>
            <a:ext cx="6398400" cy="65106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6972300" y="2286000"/>
            <a:ext cx="18243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7797546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6868160" y="274320"/>
            <a:ext cx="1988700" cy="6309300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/>
          <p:nvPr/>
        </p:nvSpPr>
        <p:spPr>
          <a:xfrm>
            <a:off x="176022" y="173736"/>
            <a:ext cx="8792100" cy="651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body" idx="1"/>
          </p:nvPr>
        </p:nvSpPr>
        <p:spPr>
          <a:xfrm>
            <a:off x="731520" y="2103120"/>
            <a:ext cx="76809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"/>
          <p:cNvSpPr txBox="1">
            <a:spLocks noGrp="1"/>
          </p:cNvSpPr>
          <p:nvPr>
            <p:ph type="dt" idx="10"/>
          </p:nvPr>
        </p:nvSpPr>
        <p:spPr>
          <a:xfrm>
            <a:off x="234768" y="6309360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574513" y="1322086"/>
            <a:ext cx="71754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13676B"/>
              </a:buClr>
              <a:buSzPts val="6000"/>
              <a:buFont typeface="Angsana New"/>
              <a:buNone/>
            </a:pPr>
            <a:r>
              <a:rPr lang="en-US" sz="6000" b="1">
                <a:solidFill>
                  <a:srgbClr val="13676B"/>
                </a:solidFill>
                <a:latin typeface="Angsana New"/>
                <a:ea typeface="Angsana New"/>
                <a:cs typeface="Angsana New"/>
                <a:sym typeface="Angsana New"/>
              </a:rPr>
              <a:t>THE URINARY SYSTEM 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1171575" y="4682062"/>
            <a:ext cx="68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42" name="Google Shape;142;p13" descr="Urinary-Syste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2987932"/>
            <a:ext cx="6772356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148690" y="391802"/>
            <a:ext cx="3510710" cy="66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700"/>
              <a:buFont typeface="Times New Roman"/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Sectional Anatomy</a:t>
            </a:r>
            <a:endParaRPr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278081" y="1091526"/>
            <a:ext cx="3236509" cy="5415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397432" y="1250826"/>
            <a:ext cx="3013226" cy="50970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00" y="2224727"/>
            <a:ext cx="3013226" cy="28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>
            <a:spLocks noGrp="1"/>
          </p:cNvSpPr>
          <p:nvPr>
            <p:ph type="body" idx="1"/>
          </p:nvPr>
        </p:nvSpPr>
        <p:spPr>
          <a:xfrm>
            <a:off x="3530009" y="276447"/>
            <a:ext cx="5526201" cy="623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cortex is reddish brown and granular.</a:t>
            </a:r>
            <a:endParaRPr sz="2400" dirty="0"/>
          </a:p>
          <a:p>
            <a:pPr marL="388620" lvl="0" indent="-34290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renal medulla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consists of 6 to 18 distinct conical or triangular structures called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renal pyramids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/>
          </a:p>
          <a:p>
            <a:pPr marL="388620" lvl="0" indent="-34290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base of each pyramid abuts the cortex,  and the tip of each pyramid - a region known as the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renal papilla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- projects into the renal sinus. </a:t>
            </a:r>
            <a:endParaRPr sz="2400" dirty="0"/>
          </a:p>
          <a:p>
            <a:pPr marL="388620" lvl="0" indent="-34290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pyramid has a series of fine grooves that converge  at the papilla .</a:t>
            </a:r>
            <a:endParaRPr sz="2400" dirty="0"/>
          </a:p>
          <a:p>
            <a:pPr marL="388620" lvl="0" indent="-34290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Adjacent renal pyramids are separated by bands of cortical tissue called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renal columns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which extend into the medulla </a:t>
            </a:r>
            <a:endParaRPr sz="2400" dirty="0"/>
          </a:p>
          <a:p>
            <a:pPr marL="38862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columns have a distinctly granular texture, similar to that of the cortex.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327150" y="220717"/>
            <a:ext cx="6643800" cy="5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A08"/>
              </a:buClr>
              <a:buSzPts val="2800"/>
              <a:buFont typeface="Times New Roman"/>
              <a:buNone/>
            </a:pPr>
            <a:r>
              <a:rPr lang="en-US" sz="28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Sectional Anatomy…</a:t>
            </a:r>
            <a:endParaRPr sz="2800" dirty="0"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327150" y="893379"/>
            <a:ext cx="8307602" cy="554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2919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400" b="1" dirty="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lobe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consists of a renal pyramid, the overlying area of renal cortex, and adjacent tissues of the renal columns.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Urine production occurs in the renal lobes. 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Ducts within each renal papilla discharge urine into a cup-shaped drain called a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minor calyx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or five minor calyces merge to form a </a:t>
            </a:r>
            <a:r>
              <a:rPr lang="en-US" sz="2400" b="1" dirty="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calyx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two or three major calyces combine to form the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pelvis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large funnel shaped chamber .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renal pelvis which fills most of the renal sinus, is connected to the ureter, which drains the kidney . </a:t>
            </a:r>
            <a:endParaRPr sz="2400" dirty="0">
              <a:solidFill>
                <a:srgbClr val="821A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237534" y="159184"/>
            <a:ext cx="7680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A08"/>
              </a:buClr>
              <a:buSzPts val="2800"/>
              <a:buFont typeface="Times New Roman"/>
              <a:buNone/>
            </a:pPr>
            <a:r>
              <a:rPr lang="en-US" sz="28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Sectional Anatomy… 		</a:t>
            </a:r>
            <a:endParaRPr sz="2800" dirty="0"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237534" y="1007199"/>
            <a:ext cx="76809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147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Urine production begins in microscopic, tubular structures called nephrons in the cortex of each renal lobe. </a:t>
            </a: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31470" lvl="0" indent="-2857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kidney has roughly 1.25 million nephrons, with a combined length of about 145 km .</a:t>
            </a:r>
            <a:endParaRPr dirty="0"/>
          </a:p>
          <a:p>
            <a:pPr marL="331470" lvl="0" indent="-1333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1470" lvl="0" indent="-1333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5" descr="images 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984" y="3193809"/>
            <a:ext cx="4410447" cy="330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179838" y="178676"/>
            <a:ext cx="6512400" cy="59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Nephron</a:t>
            </a:r>
            <a:r>
              <a:rPr lang="en-US" sz="3200" u="sng" dirty="0">
                <a:solidFill>
                  <a:srgbClr val="800000"/>
                </a:solidFill>
              </a:rPr>
              <a:t>:</a:t>
            </a:r>
            <a:endParaRPr dirty="0"/>
          </a:p>
        </p:txBody>
      </p:sp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290338" y="995416"/>
            <a:ext cx="79827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nephron consist of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renal tubule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and a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renal corpuscle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	Renal corpuscle:</a:t>
            </a:r>
            <a:endParaRPr dirty="0"/>
          </a:p>
          <a:p>
            <a:pPr marL="38862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nephron begins at the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corpuscle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a spherical structure consisting of:</a:t>
            </a:r>
            <a:endParaRPr dirty="0"/>
          </a:p>
          <a:p>
            <a:pPr marL="66294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Times New Roman"/>
              <a:buChar char="−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Bowman’s capsule</a:t>
            </a:r>
            <a:r>
              <a:rPr lang="en-US" sz="2200" i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a cup-shaped chamber.</a:t>
            </a:r>
            <a:endParaRPr dirty="0"/>
          </a:p>
          <a:p>
            <a:pPr marL="66294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Times New Roman"/>
              <a:buChar char="−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and a capillary network known as the </a:t>
            </a:r>
            <a:r>
              <a:rPr lang="en-US" sz="2200" b="1" i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glomerulus</a:t>
            </a: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Blood  arrives at the renal corpuscle by way of an afferent arteriole. 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This arteriole delivers blood to the glomerulus, which consist of about 50 intertwining capillaries.</a:t>
            </a:r>
            <a:endParaRPr dirty="0"/>
          </a:p>
          <a:p>
            <a:pPr marL="502919" lvl="0" indent="-4572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glomerulus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projects into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bowman’s capsule.</a:t>
            </a:r>
            <a:endParaRPr dirty="0"/>
          </a:p>
          <a:p>
            <a:pPr marL="4572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0" lvl="0" indent="-190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lvl="0" indent="-304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206083" y="180140"/>
            <a:ext cx="74286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Times New Roman"/>
              <a:buNone/>
            </a:pPr>
            <a:r>
              <a:rPr lang="en-US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corpuscle:		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1"/>
          </p:nvPr>
        </p:nvSpPr>
        <p:spPr>
          <a:xfrm>
            <a:off x="206083" y="1165949"/>
            <a:ext cx="8229600" cy="5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Blood leaves the glomerulus in an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efferent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arteriole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and flows into a network of capillary, the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peritubular capillaries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that surround the renal tubule. </a:t>
            </a:r>
          </a:p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These capillaries in turn drain into small venules that return the blood to the venous system (see figure 26-5).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renal corpuscle is the site where the process of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filtration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occurs. </a:t>
            </a:r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In this process, blood pressure forces water and dissolved solutes out of the glomerular capillaries and into a chamber -the capsular space- that is continuous with the lumen of the renal tubule .</a:t>
            </a:r>
            <a:endParaRPr dirty="0"/>
          </a:p>
          <a:p>
            <a:pPr marL="388620" lvl="0" indent="-1905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8" descr="163-ch-18lecturepresentation-25-63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698"/>
          <a:stretch/>
        </p:blipFill>
        <p:spPr>
          <a:xfrm>
            <a:off x="743654" y="571770"/>
            <a:ext cx="7277700" cy="5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844952" y="731520"/>
            <a:ext cx="7546800" cy="5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Filtration produces an essentially protein –free solution, known as a 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filtrate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that is otherwise similar to blood plasma.</a:t>
            </a:r>
            <a:endParaRPr/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	Renal tubule </a:t>
            </a:r>
            <a:endParaRPr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From the renal corpuscle, filtrate enters the renal tubule, which is responsible for three crucial functions:</a:t>
            </a:r>
            <a:endParaRPr/>
          </a:p>
          <a:p>
            <a:pPr marL="914400" lvl="0" indent="-509587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reabsorbing all the useful organic nutrients that enter the filtrate.</a:t>
            </a:r>
            <a:endParaRPr/>
          </a:p>
          <a:p>
            <a:pPr marL="857250" lvl="0" indent="-452437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2)	reabsorbing  more than 90% of the water in the filtrate .</a:t>
            </a:r>
            <a:endParaRPr/>
          </a:p>
          <a:p>
            <a:pPr marL="857250" lvl="0" indent="-452437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3)	secreting into the tubule any waste products that failed to enter the renal corpuscle through filtration at the glomerulus.</a:t>
            </a:r>
            <a:endParaRPr/>
          </a:p>
          <a:p>
            <a:pPr marL="914400" lvl="0" indent="-357187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lvl="0" indent="-30479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>
            <a:off x="196769" y="777766"/>
            <a:ext cx="8553600" cy="59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Renal tubule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is along tubular passageway.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It has two convoluted (coiled or twisted) segments - the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proximal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convoluted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tubule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(PCT) and the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distal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convoluted tubule (DCT)-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separated by a simple U-shaped tube called the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loop of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  <a:sym typeface="Times New Roman"/>
              </a:rPr>
              <a:t>henle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convoluted segments are in the cortex, and the loop of the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henle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extends at lest partially into the medulla. 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For clarity, the nephron shown in figure 26-6 has been shortened and straightened.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regions of the nephron vary by structure and function.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As it travels along the tubule, the filtrate, now called</a:t>
            </a:r>
            <a:r>
              <a:rPr lang="en-US" sz="2400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tubular fluid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gradually changes in composition.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changes that occur and the characteristics of the urine that results vary with the activities in each segment of the nephron. </a:t>
            </a:r>
            <a:endParaRPr sz="24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0" lvl="0" indent="-1905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0" lvl="0" indent="-190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  <p:sp>
        <p:nvSpPr>
          <p:cNvPr id="253" name="Google Shape;253;p30"/>
          <p:cNvSpPr txBox="1"/>
          <p:nvPr/>
        </p:nvSpPr>
        <p:spPr>
          <a:xfrm>
            <a:off x="196769" y="236816"/>
            <a:ext cx="6493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tubule 			</a:t>
            </a:r>
            <a:endParaRPr sz="24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370389" y="1310253"/>
            <a:ext cx="812197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nephron empties into the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collecting system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 series of tubes that carry tubular fluid away from the nephron.</a:t>
            </a:r>
          </a:p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Collecting ducts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receives this fluid from many nephrons. </a:t>
            </a:r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collecting duct begins in the cortex and descends into the medulla carrying fluid to a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papillary duct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that drains into a </a:t>
            </a:r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minor calyx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0" lvl="0" indent="-1905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270642" y="291447"/>
            <a:ext cx="602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tubule 			</a:t>
            </a:r>
            <a:endParaRPr sz="24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231228" y="1356553"/>
            <a:ext cx="8618482" cy="506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Nephrons from different locations differ slightly in structure.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Roughly 85% of all nephrons are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cortical nephrons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located almost entirely within the superficial cortex of the kidney (figure 26-7a,b).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In a cortical nephron, the loop of the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henle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is relatively short, and the efferent arteriole delivers blood to a network of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peritubular</a:t>
            </a:r>
            <a:r>
              <a:rPr lang="en-US" sz="2400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capillaries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which surround the entire renal tubule. 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These capillaries drain into small venules that carry blood to the interlobular veins.</a:t>
            </a:r>
            <a:endParaRPr dirty="0"/>
          </a:p>
        </p:txBody>
      </p:sp>
      <p:sp>
        <p:nvSpPr>
          <p:cNvPr id="265" name="Google Shape;265;p32"/>
          <p:cNvSpPr/>
          <p:nvPr/>
        </p:nvSpPr>
        <p:spPr>
          <a:xfrm>
            <a:off x="409458" y="436179"/>
            <a:ext cx="610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Nephron</a:t>
            </a:r>
            <a:r>
              <a:rPr lang="en-US" sz="2400" dirty="0">
                <a:solidFill>
                  <a:srgbClr val="8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			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250"/>
              </a:buClr>
              <a:buSzPts val="4000"/>
              <a:buFont typeface="Century Gothic"/>
              <a:buNone/>
            </a:pPr>
            <a:r>
              <a:rPr lang="en-US" b="1" u="sng">
                <a:solidFill>
                  <a:srgbClr val="305250"/>
                </a:solidFill>
              </a:rPr>
              <a:t>Objectives</a:t>
            </a:r>
            <a:r>
              <a:rPr lang="en-US" b="1" u="sng"/>
              <a:t>: </a:t>
            </a:r>
            <a:br>
              <a:rPr lang="en-US" b="1" u="sng"/>
            </a:b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1"/>
          </p:nvPr>
        </p:nvSpPr>
        <p:spPr>
          <a:xfrm>
            <a:off x="382772" y="2167938"/>
            <a:ext cx="8159257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 b="1" dirty="0"/>
              <a:t>Components of Urinary system.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 b="1" dirty="0"/>
              <a:t> The kidneys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 b="1" dirty="0"/>
              <a:t> Sectional Anatomy of the kidney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 b="1" dirty="0"/>
              <a:t>The Nephron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 b="1" dirty="0"/>
              <a:t>Principles of Renal Physiology </a:t>
            </a:r>
            <a:endParaRPr dirty="0"/>
          </a:p>
          <a:p>
            <a:pPr marL="33147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body" idx="1"/>
          </p:nvPr>
        </p:nvSpPr>
        <p:spPr>
          <a:xfrm>
            <a:off x="272822" y="1208690"/>
            <a:ext cx="8513825" cy="493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remaining 15% of nephrons, termed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juxtamedullary nephron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have long loops of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henle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that extend deep into the medulla (figure 26-7a,c).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182880" lvl="0" indent="-18288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In these nephrons, the peritubular capillaries are connected to the vasa recta, long straight capillaries that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paralle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the loop of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henle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182880" lvl="0" indent="-18288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Because they are more numerous than juxtamedullary nephron, cortical nephrons perform most of the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reabsorptive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and secretory functions of the kidneys.</a:t>
            </a:r>
            <a:endParaRPr dirty="0"/>
          </a:p>
          <a:p>
            <a:pPr marL="331470" lvl="0" indent="-1714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272823" y="264717"/>
            <a:ext cx="610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Nephron</a:t>
            </a:r>
            <a:r>
              <a:rPr lang="en-US" sz="2400" dirty="0">
                <a:solidFill>
                  <a:srgbClr val="8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					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731520" y="379071"/>
            <a:ext cx="7680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676B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Cortical and Juxtamedullary Nephrons</a:t>
            </a:r>
            <a:endParaRPr/>
          </a:p>
        </p:txBody>
      </p:sp>
      <p:pic>
        <p:nvPicPr>
          <p:cNvPr id="277" name="Google Shape;277;p34" descr="kidney_nephron_vasculatur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6818" y="1064871"/>
            <a:ext cx="6972900" cy="56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1175222" y="494434"/>
            <a:ext cx="67665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/>
              <a:buNone/>
            </a:pPr>
            <a:r>
              <a:rPr lang="en-US" sz="3200" b="1" u="sng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processes of urine formation </a:t>
            </a:r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833377" y="1375242"/>
            <a:ext cx="7743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</a:t>
            </a:r>
            <a:r>
              <a:rPr lang="en-US" sz="2400" b="1" u="sng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Filtration</a:t>
            </a:r>
            <a:r>
              <a:rPr lang="en-US" sz="24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Blood pressure forces water and solutes across the wall of the glomerular capillaries and into the capsular space. 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Solute molecules small enough to pass through the filtration membrane are carried by the surrounding water molecules. </a:t>
            </a:r>
            <a:endParaRPr/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</a:t>
            </a:r>
            <a:r>
              <a:rPr lang="en-US" sz="2400" b="1" u="sng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Reabsorption</a:t>
            </a:r>
            <a:r>
              <a:rPr lang="en-US" sz="24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Removal of water and solutes from the filtrate, and their movement across the tubular epithelium and into the peritubular fluid. 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Reabsorption occurs after filtrate has left the renal corpuscle .</a:t>
            </a:r>
            <a:endParaRPr/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844952" y="283779"/>
            <a:ext cx="76809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Times New Roman"/>
              <a:buNone/>
            </a:pPr>
            <a:r>
              <a:rPr lang="en-US" sz="2800" b="1" u="sng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processes of</a:t>
            </a:r>
            <a:r>
              <a:rPr lang="en-US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sz="2800" dirty="0"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1"/>
          </p:nvPr>
        </p:nvSpPr>
        <p:spPr>
          <a:xfrm>
            <a:off x="678276" y="1622771"/>
            <a:ext cx="7847700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Most of the reabsorbed materials are nutrients the body can use.</a:t>
            </a: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Whereas filtration occurs solely based on size, reabsorption is a selective process involving either simple diffusion or the activity of carrier proteins in the tubular epithelium.</a:t>
            </a:r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reabsorbed substance in the peritubular fluid eventually re-enter the blood.</a:t>
            </a:r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Water  reabsorption occurs passively through osmosis. </a:t>
            </a:r>
            <a:endParaRPr dirty="0"/>
          </a:p>
          <a:p>
            <a:pPr marL="331470" lvl="0" indent="-1714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949124" y="369810"/>
            <a:ext cx="746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Times New Roman"/>
              <a:buNone/>
            </a:pPr>
            <a:r>
              <a:rPr lang="en-US" sz="2800" b="1" u="sng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processes of</a:t>
            </a:r>
            <a:r>
              <a:rPr lang="en-US" sz="28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	</a:t>
            </a:r>
            <a:r>
              <a:rPr lang="en-US" sz="2800" dirty="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 u="sng" dirty="0">
              <a:solidFill>
                <a:srgbClr val="821A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731520" y="1442506"/>
            <a:ext cx="7680900" cy="4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</a:t>
            </a:r>
            <a:r>
              <a:rPr lang="en-US" sz="2400" b="1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secretion : 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It is the transport of the solutes from the peritubular fluid, across the tubular epithelium, and into the tubular fluid .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Secretion is necessary because filtration dose not force all the the dissolved materials out of the plasma.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Tubular secretion, which provides a backup process for filtration, can further lower the plasma concentration of undesirable materials. </a:t>
            </a:r>
            <a:endParaRPr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Secretion is often the primary method of excretion for some compounds, including many drugs . </a:t>
            </a:r>
            <a:endParaRPr sz="2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0" lvl="0" indent="-1905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1134318" y="642594"/>
            <a:ext cx="72783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Times New Roman"/>
              <a:buNone/>
            </a:pPr>
            <a:r>
              <a:rPr lang="en-US" sz="2800" b="1" u="sng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processes of</a:t>
            </a:r>
            <a:r>
              <a:rPr lang="en-US" sz="28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	</a:t>
            </a:r>
            <a:r>
              <a:rPr lang="en-US" sz="2800" b="1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cont…</a:t>
            </a:r>
            <a:endParaRPr sz="2800"/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idx="1"/>
          </p:nvPr>
        </p:nvSpPr>
        <p:spPr>
          <a:xfrm>
            <a:off x="567559" y="1909823"/>
            <a:ext cx="8004731" cy="4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juxtamedullary nephron  enable the kidneys to produce concentrated urine.</a:t>
            </a:r>
            <a:endParaRPr dirty="0"/>
          </a:p>
          <a:p>
            <a:pPr marL="182880" lvl="0" indent="-18288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Three </a:t>
            </a:r>
            <a:r>
              <a:rPr lang="en-US" sz="24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 waste products </a:t>
            </a:r>
            <a:r>
              <a:rPr lang="en-US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are noteworthy:</a:t>
            </a:r>
            <a:endParaRPr dirty="0"/>
          </a:p>
          <a:p>
            <a:pPr marL="617220" lvl="1" algn="just">
              <a:buSzPts val="2200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Urea</a:t>
            </a:r>
            <a:endParaRPr dirty="0"/>
          </a:p>
          <a:p>
            <a:pPr marL="617220" lvl="1" algn="just">
              <a:buSzPts val="2200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Creatinine</a:t>
            </a:r>
            <a:endParaRPr dirty="0"/>
          </a:p>
          <a:p>
            <a:pPr marL="617220" lvl="1" algn="just">
              <a:buSzPts val="2200"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Uric acid</a:t>
            </a:r>
            <a:endParaRPr dirty="0"/>
          </a:p>
          <a:p>
            <a:pPr marL="331470" lvl="0" indent="-1714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171404" y="929466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 Gothic"/>
              <a:buNone/>
            </a:pPr>
            <a:r>
              <a:rPr lang="en-US" sz="3200" b="1" u="sng">
                <a:solidFill>
                  <a:srgbClr val="C00000"/>
                </a:solidFill>
              </a:rPr>
              <a:t>Components of Urinary system </a:t>
            </a:r>
            <a:br>
              <a:rPr lang="en-US" sz="3200" b="1" u="sng">
                <a:solidFill>
                  <a:srgbClr val="C00000"/>
                </a:solidFill>
              </a:rPr>
            </a:br>
            <a:endParaRPr sz="3200" b="1" u="sng">
              <a:solidFill>
                <a:srgbClr val="C00000"/>
              </a:solidFill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202018" y="1945145"/>
            <a:ext cx="8793125" cy="4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2919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urinary system has three major functions:</a:t>
            </a:r>
            <a:endParaRPr dirty="0"/>
          </a:p>
          <a:p>
            <a:pPr marL="4572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1-Excretion: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 the removal of organic waste products from body fluids.</a:t>
            </a:r>
            <a:endParaRPr dirty="0"/>
          </a:p>
          <a:p>
            <a:pPr marL="4572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2-Elimination: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discharge of these waste products into the environment.</a:t>
            </a:r>
            <a:endParaRPr dirty="0"/>
          </a:p>
          <a:p>
            <a:pPr marL="4572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3-Homeostatic regulation: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of the volume and solute concentration of blood plasma. </a:t>
            </a:r>
            <a:endParaRPr dirty="0"/>
          </a:p>
          <a:p>
            <a:pPr marL="4572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319514" y="283779"/>
            <a:ext cx="70929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entury Gothic"/>
              <a:buNone/>
            </a:pPr>
            <a:r>
              <a:rPr lang="en-US" sz="2800" b="1">
                <a:solidFill>
                  <a:srgbClr val="C00000"/>
                </a:solidFill>
              </a:rPr>
              <a:t>Components of		cont…</a:t>
            </a:r>
            <a:endParaRPr sz="2800"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241738" y="1044036"/>
            <a:ext cx="8639503" cy="5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excretory functions of urinary system are performed by the two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kidneys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organs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produce</a:t>
            </a:r>
            <a:r>
              <a:rPr lang="en-US" sz="2400" b="1" dirty="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urine 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fluid containing water, ions, and small soluble compounds .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Urine leaving the kidneys flows along the </a:t>
            </a:r>
            <a:r>
              <a:rPr lang="en-US" sz="2400" b="1" u="sng" dirty="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urinary tract,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consists of paired tubes called </a:t>
            </a:r>
            <a:r>
              <a:rPr lang="en-US" sz="2400" b="1" u="sng" dirty="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ureters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</a:t>
            </a:r>
            <a:r>
              <a:rPr lang="en-US" sz="2400" b="1" u="sng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urinary bladder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muscular sac for temporary storage of urine. 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leaving the urinary bladder, urine passes through the </a:t>
            </a:r>
            <a:r>
              <a:rPr lang="en-US" sz="2400" b="1" u="sng" dirty="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urethra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conducts the urine to the exterior. </a:t>
            </a: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urinary bladder and the urethra are responsible for the elimination of urine, a process called </a:t>
            </a:r>
            <a:r>
              <a:rPr lang="en-US" sz="2400" b="1" u="sng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urination</a:t>
            </a:r>
            <a:r>
              <a:rPr lang="en-US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this process contraction of the muscular urinary bladder forces urine through the urethra and out of the body.</a:t>
            </a:r>
            <a:endParaRPr sz="2400" b="1" u="sng" dirty="0">
              <a:solidFill>
                <a:srgbClr val="821A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 descr="urogenital-system-2-72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0948" y="578734"/>
            <a:ext cx="7275900" cy="5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052680" y="419014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250"/>
              </a:buClr>
              <a:buSzPts val="3200"/>
              <a:buFont typeface="Times New Roman"/>
              <a:buNone/>
            </a:pPr>
            <a:r>
              <a:rPr lang="en-US" sz="3200" b="1" u="sng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 of urinary system  </a:t>
            </a:r>
            <a:endParaRPr sz="32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244549" y="1562014"/>
            <a:ext cx="872933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6737" lvl="0" indent="-522287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1-	Regulation of blood volume and blood pressure. </a:t>
            </a:r>
            <a:endParaRPr dirty="0"/>
          </a:p>
          <a:p>
            <a:pPr marL="566737" lvl="0" indent="-522287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2-	Regulating of plasma concentration of sodium, potassium , chloride and other ions. </a:t>
            </a:r>
            <a:endParaRPr dirty="0"/>
          </a:p>
          <a:p>
            <a:pPr marL="566737" lvl="0" indent="-522287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3-	Helping to stabilize blood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pH.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6737" lvl="0" indent="-522287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4-	Conserving valuable nutrients.</a:t>
            </a:r>
            <a:endParaRPr dirty="0"/>
          </a:p>
          <a:p>
            <a:pPr marL="566737" lvl="0" indent="-522287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5-	Assisting the liver in detoxifying poisons.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4572000" y="357352"/>
            <a:ext cx="4085400" cy="65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imes New Roman"/>
              <a:buNone/>
            </a:pPr>
            <a:r>
              <a:rPr lang="en-US" b="1" u="sng" dirty="0">
                <a:latin typeface="Times New Roman"/>
                <a:ea typeface="Times New Roman"/>
                <a:cs typeface="Times New Roman"/>
                <a:sym typeface="Times New Roman"/>
              </a:rPr>
              <a:t>The Kidneys </a:t>
            </a:r>
            <a:endParaRPr dirty="0"/>
          </a:p>
        </p:txBody>
      </p:sp>
      <p:sp>
        <p:nvSpPr>
          <p:cNvPr id="183" name="Google Shape;183;p20"/>
          <p:cNvSpPr/>
          <p:nvPr/>
        </p:nvSpPr>
        <p:spPr>
          <a:xfrm>
            <a:off x="-1399" y="0"/>
            <a:ext cx="3946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231228" y="357352"/>
            <a:ext cx="3426372" cy="61695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t="1479" b="7187"/>
          <a:stretch/>
        </p:blipFill>
        <p:spPr>
          <a:xfrm>
            <a:off x="789378" y="536028"/>
            <a:ext cx="2310784" cy="28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66" y="3610117"/>
            <a:ext cx="2641296" cy="262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3890227" y="1198179"/>
            <a:ext cx="5022545" cy="550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kidneys are located on either side of the vertebral column, between vertebrae T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and 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sz="2400" dirty="0"/>
          </a:p>
          <a:p>
            <a:pPr marL="38862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left kidney lies slightly superior to the right kidney.</a:t>
            </a:r>
            <a:endParaRPr sz="2400" dirty="0"/>
          </a:p>
          <a:p>
            <a:pPr marL="38862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superior surface of each kidney is capped by an adrenal gland .</a:t>
            </a:r>
            <a:endParaRPr sz="2400" dirty="0"/>
          </a:p>
          <a:p>
            <a:pPr marL="38862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kidney is protected and stabilized by three concentric layers of connective tissue: </a:t>
            </a:r>
            <a:endParaRPr sz="2400" dirty="0"/>
          </a:p>
          <a:p>
            <a:pPr marL="463550" lvl="0" indent="-419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1- The </a:t>
            </a:r>
            <a:r>
              <a:rPr lang="en-US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renal capsule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a layer of collagen fibers that covers the outer surface of entire organ.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4121582" y="188298"/>
            <a:ext cx="4843742" cy="69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imes New Roman"/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Kidneys </a:t>
            </a: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cont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endParaRPr dirty="0"/>
          </a:p>
        </p:txBody>
      </p:sp>
      <p:sp>
        <p:nvSpPr>
          <p:cNvPr id="193" name="Google Shape;193;p21"/>
          <p:cNvSpPr/>
          <p:nvPr/>
        </p:nvSpPr>
        <p:spPr>
          <a:xfrm>
            <a:off x="-1399" y="0"/>
            <a:ext cx="3946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262759" y="399393"/>
            <a:ext cx="3426371" cy="60224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792" y="537603"/>
            <a:ext cx="2905818" cy="225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148" y="3509431"/>
            <a:ext cx="2905818" cy="2103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3961287" y="1093075"/>
            <a:ext cx="5004037" cy="54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7662" indent="-347662" algn="just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2- The </a:t>
            </a:r>
            <a:r>
              <a:rPr lang="en-US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a dispose capsule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a thick layer of adipose tissue surrounds the renal capsule.</a:t>
            </a:r>
          </a:p>
          <a:p>
            <a:pPr marL="347662" indent="-347662" algn="just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en-US" sz="2400" dirty="0"/>
          </a:p>
          <a:p>
            <a:pPr marL="347662" lvl="0" indent="-3476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3- The </a:t>
            </a:r>
            <a:r>
              <a:rPr lang="en-US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renal fascia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a dense fibrous outer layer that anchors the kidney to surrounding structures .</a:t>
            </a:r>
            <a:endParaRPr sz="2400" dirty="0"/>
          </a:p>
          <a:p>
            <a:pPr marL="182880" lvl="0" indent="-18288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 typical adult kidney is reddish-brown .</a:t>
            </a:r>
            <a:endParaRPr sz="2400" dirty="0"/>
          </a:p>
          <a:p>
            <a:pPr marL="182880" lvl="0" indent="-18288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hilum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a prominent media indentation, is the point of entry for the renal artery and renal nerves and the point of exit for the renal vein and ureter.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1226462" y="252385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A08"/>
              </a:buClr>
              <a:buSzPts val="3200"/>
              <a:buFont typeface="Times New Roman"/>
              <a:buNone/>
            </a:pPr>
            <a:r>
              <a:rPr lang="en-US" sz="3200" b="1" u="sng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Sectional Anatomy of the kidney</a:t>
            </a:r>
            <a:br>
              <a:rPr lang="en-US" sz="3200" b="1" u="sng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u="sng" dirty="0">
              <a:solidFill>
                <a:srgbClr val="821A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2"/>
          <p:cNvSpPr txBox="1">
            <a:spLocks noGrp="1"/>
          </p:cNvSpPr>
          <p:nvPr>
            <p:ph type="body" idx="1"/>
          </p:nvPr>
        </p:nvSpPr>
        <p:spPr>
          <a:xfrm>
            <a:off x="241738" y="1240221"/>
            <a:ext cx="8481848" cy="520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fibrous renal capsule covering the outer surface of the kidney also lines the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sinus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, an internal cavity within the kidney.</a:t>
            </a: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renal capsule is bound to the outer surfaces of the structures within the renal sinus, stabilizing the positions of the ureter and the renal blood vessels and nerves.</a:t>
            </a:r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kidney itself has an outer cortex and inner medulla.</a:t>
            </a:r>
          </a:p>
          <a:p>
            <a:pPr marL="45720" lvl="0" indent="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88620" lvl="0" indent="-3429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cortex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is the superficial portion of the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kidney, in contact with the renal capsule.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1673</Words>
  <Application>Microsoft Macintosh PowerPoint</Application>
  <PresentationFormat>عرض على الشاشة (4:3)</PresentationFormat>
  <Paragraphs>137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Century Gothic</vt:lpstr>
      <vt:lpstr>Garamond</vt:lpstr>
      <vt:lpstr>Noto Sans Symbols</vt:lpstr>
      <vt:lpstr>Times New Roman</vt:lpstr>
      <vt:lpstr>Savon</vt:lpstr>
      <vt:lpstr>THE URINARY SYSTEM </vt:lpstr>
      <vt:lpstr>Objectives:  </vt:lpstr>
      <vt:lpstr>Components of Urinary system  </vt:lpstr>
      <vt:lpstr>Components of  cont…</vt:lpstr>
      <vt:lpstr>عرض تقديمي في PowerPoint</vt:lpstr>
      <vt:lpstr>Functions of urinary system  </vt:lpstr>
      <vt:lpstr>The Kidneys </vt:lpstr>
      <vt:lpstr>The Kidneys cont… </vt:lpstr>
      <vt:lpstr>Sectional Anatomy of the kidney </vt:lpstr>
      <vt:lpstr>Sectional Anatomy</vt:lpstr>
      <vt:lpstr>Sectional Anatomy…</vt:lpstr>
      <vt:lpstr>Sectional Anatomy…   </vt:lpstr>
      <vt:lpstr>The Nephron:</vt:lpstr>
      <vt:lpstr>Renal corpuscle: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Cortical and Juxtamedullary Nephrons</vt:lpstr>
      <vt:lpstr>Basic processes of urine formation </vt:lpstr>
      <vt:lpstr>Basic processes of …</vt:lpstr>
      <vt:lpstr>Basic processes of …  </vt:lpstr>
      <vt:lpstr>Basic processes of …   cont…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. .</cp:lastModifiedBy>
  <cp:revision>5</cp:revision>
  <dcterms:modified xsi:type="dcterms:W3CDTF">2025-11-02T11:59:45Z</dcterms:modified>
</cp:coreProperties>
</file>