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41" r:id="rId3"/>
    <p:sldId id="269" r:id="rId4"/>
    <p:sldId id="270" r:id="rId5"/>
    <p:sldId id="345" r:id="rId6"/>
    <p:sldId id="346" r:id="rId7"/>
    <p:sldId id="318" r:id="rId8"/>
    <p:sldId id="258" r:id="rId9"/>
    <p:sldId id="342" r:id="rId10"/>
    <p:sldId id="328" r:id="rId11"/>
    <p:sldId id="326" r:id="rId12"/>
    <p:sldId id="343" r:id="rId13"/>
    <p:sldId id="321" r:id="rId14"/>
    <p:sldId id="322" r:id="rId15"/>
    <p:sldId id="348" r:id="rId16"/>
    <p:sldId id="281" r:id="rId17"/>
    <p:sldId id="280" r:id="rId18"/>
    <p:sldId id="350" r:id="rId19"/>
    <p:sldId id="283" r:id="rId20"/>
    <p:sldId id="336" r:id="rId21"/>
    <p:sldId id="331" r:id="rId22"/>
    <p:sldId id="327" r:id="rId23"/>
    <p:sldId id="323" r:id="rId24"/>
    <p:sldId id="290" r:id="rId25"/>
    <p:sldId id="337" r:id="rId26"/>
    <p:sldId id="351" r:id="rId27"/>
    <p:sldId id="356" r:id="rId28"/>
    <p:sldId id="354" r:id="rId29"/>
    <p:sldId id="352" r:id="rId30"/>
    <p:sldId id="35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8FA870C5-1238-6A4B-ACA5-D359DA035468}">
          <p14:sldIdLst>
            <p14:sldId id="257"/>
            <p14:sldId id="341"/>
            <p14:sldId id="269"/>
            <p14:sldId id="270"/>
            <p14:sldId id="345"/>
            <p14:sldId id="346"/>
            <p14:sldId id="318"/>
            <p14:sldId id="258"/>
            <p14:sldId id="342"/>
            <p14:sldId id="328"/>
            <p14:sldId id="326"/>
            <p14:sldId id="343"/>
            <p14:sldId id="321"/>
            <p14:sldId id="322"/>
            <p14:sldId id="348"/>
            <p14:sldId id="281"/>
            <p14:sldId id="280"/>
            <p14:sldId id="350"/>
            <p14:sldId id="283"/>
            <p14:sldId id="336"/>
            <p14:sldId id="331"/>
            <p14:sldId id="327"/>
            <p14:sldId id="323"/>
            <p14:sldId id="290"/>
          </p14:sldIdLst>
        </p14:section>
        <p14:section name="مقطع بدون عنوان" id="{E67C7A51-DC16-C748-81D7-855E55678235}">
          <p14:sldIdLst>
            <p14:sldId id="337"/>
            <p14:sldId id="351"/>
            <p14:sldId id="356"/>
            <p14:sldId id="354"/>
            <p14:sldId id="352"/>
            <p14:sldId id="3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45200"/>
    <a:srgbClr val="FF7C8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6"/>
    <p:restoredTop sz="83315" autoAdjust="0"/>
  </p:normalViewPr>
  <p:slideViewPr>
    <p:cSldViewPr snapToGrid="0">
      <p:cViewPr varScale="1">
        <p:scale>
          <a:sx n="116" d="100"/>
          <a:sy n="116" d="100"/>
        </p:scale>
        <p:origin x="146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7806F-16BE-4D98-8585-57FAFFB4FC5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64B83A5-714C-4BF1-8122-20C1EC14E285}">
      <dgm:prSet/>
      <dgm:spPr/>
      <dgm:t>
        <a:bodyPr/>
        <a:lstStyle/>
        <a:p>
          <a:r>
            <a:rPr lang="en-US" b="1" i="0" dirty="0"/>
            <a:t>Estrogen</a:t>
          </a:r>
          <a:r>
            <a:rPr lang="en-US" b="0" i="0" dirty="0"/>
            <a:t> levels </a:t>
          </a:r>
          <a:r>
            <a:rPr lang="en-US" b="1" i="0" u="sng" dirty="0">
              <a:solidFill>
                <a:schemeClr val="tx1">
                  <a:lumMod val="75000"/>
                  <a:lumOff val="25000"/>
                </a:schemeClr>
              </a:solidFill>
            </a:rPr>
            <a:t>rise and fall twice</a:t>
          </a:r>
          <a:r>
            <a:rPr lang="en-US" b="0" i="0" dirty="0"/>
            <a:t> during the menstrual cycle</a:t>
          </a:r>
          <a:endParaRPr lang="en-US" dirty="0"/>
        </a:p>
      </dgm:t>
    </dgm:pt>
    <dgm:pt modelId="{82694679-9A1F-48A3-993B-03E80B25F3AE}" type="parTrans" cxnId="{9DBBC876-644B-4422-82CA-E975101B25F9}">
      <dgm:prSet/>
      <dgm:spPr/>
      <dgm:t>
        <a:bodyPr/>
        <a:lstStyle/>
        <a:p>
          <a:endParaRPr lang="en-US"/>
        </a:p>
      </dgm:t>
    </dgm:pt>
    <dgm:pt modelId="{07E26767-8440-48A0-9D80-78AB0C6905E0}" type="sibTrans" cxnId="{9DBBC876-644B-4422-82CA-E975101B25F9}">
      <dgm:prSet/>
      <dgm:spPr/>
      <dgm:t>
        <a:bodyPr/>
        <a:lstStyle/>
        <a:p>
          <a:pPr rtl="0"/>
          <a:endParaRPr lang="en-US"/>
        </a:p>
      </dgm:t>
    </dgm:pt>
    <dgm:pt modelId="{0213C609-B4D6-4ACD-969F-6C9D0D54AE27}">
      <dgm:prSet/>
      <dgm:spPr/>
      <dgm:t>
        <a:bodyPr/>
        <a:lstStyle/>
        <a:p>
          <a:r>
            <a:rPr lang="en-US" b="0" i="0" dirty="0"/>
            <a:t>Estrogen levels </a:t>
          </a:r>
          <a:r>
            <a:rPr lang="en-US" b="1" i="0" u="sng" dirty="0"/>
            <a:t>rise</a:t>
          </a:r>
          <a:r>
            <a:rPr lang="en-US" b="0" i="0" dirty="0"/>
            <a:t> during the </a:t>
          </a:r>
          <a:r>
            <a:rPr lang="en-US" b="1" i="0" u="sng" dirty="0">
              <a:solidFill>
                <a:schemeClr val="tx1">
                  <a:lumMod val="75000"/>
                  <a:lumOff val="25000"/>
                </a:schemeClr>
              </a:solidFill>
            </a:rPr>
            <a:t>mid-follicular phase</a:t>
          </a:r>
          <a:r>
            <a:rPr lang="en-US" b="0" i="0" u="sng" dirty="0">
              <a:solidFill>
                <a:schemeClr val="tx1">
                  <a:lumMod val="75000"/>
                  <a:lumOff val="25000"/>
                </a:schemeClr>
              </a:solidFill>
            </a:rPr>
            <a:t> </a:t>
          </a:r>
          <a:r>
            <a:rPr lang="en-US" b="0" i="0" dirty="0"/>
            <a:t>and then </a:t>
          </a:r>
          <a:r>
            <a:rPr lang="en-US" b="1" i="0" u="sng" dirty="0"/>
            <a:t>drop</a:t>
          </a:r>
          <a:r>
            <a:rPr lang="en-US" b="0" i="0" dirty="0"/>
            <a:t> precipitously after </a:t>
          </a:r>
          <a:r>
            <a:rPr lang="en-US" b="1" i="0" u="sng" dirty="0">
              <a:solidFill>
                <a:schemeClr val="tx1">
                  <a:lumMod val="75000"/>
                  <a:lumOff val="25000"/>
                </a:schemeClr>
              </a:solidFill>
            </a:rPr>
            <a:t>ovulation</a:t>
          </a:r>
          <a:r>
            <a:rPr lang="en-US" b="0" i="0" dirty="0"/>
            <a:t>.</a:t>
          </a:r>
          <a:endParaRPr lang="en-US" dirty="0"/>
        </a:p>
      </dgm:t>
    </dgm:pt>
    <dgm:pt modelId="{55F3A813-BF1D-4099-AC4E-EAD60F4D5D3D}" type="parTrans" cxnId="{AED79E70-2A86-42DE-B48A-B7072DED084D}">
      <dgm:prSet/>
      <dgm:spPr/>
      <dgm:t>
        <a:bodyPr/>
        <a:lstStyle/>
        <a:p>
          <a:endParaRPr lang="en-US"/>
        </a:p>
      </dgm:t>
    </dgm:pt>
    <dgm:pt modelId="{07EDF04A-1BCD-4A94-868D-8231F5E2CFC2}" type="sibTrans" cxnId="{AED79E70-2A86-42DE-B48A-B7072DED084D}">
      <dgm:prSet/>
      <dgm:spPr/>
      <dgm:t>
        <a:bodyPr/>
        <a:lstStyle/>
        <a:p>
          <a:pPr rtl="0"/>
          <a:endParaRPr lang="en-US"/>
        </a:p>
      </dgm:t>
    </dgm:pt>
    <dgm:pt modelId="{9D658E51-3F44-4CD3-98EA-EB4B3EF10FE4}">
      <dgm:prSet/>
      <dgm:spPr/>
      <dgm:t>
        <a:bodyPr/>
        <a:lstStyle/>
        <a:p>
          <a:r>
            <a:rPr lang="en-US" b="0" i="0" dirty="0"/>
            <a:t>This is followed by </a:t>
          </a:r>
          <a:r>
            <a:rPr lang="en-US" b="1" i="0" dirty="0"/>
            <a:t>a secondary rise </a:t>
          </a:r>
          <a:r>
            <a:rPr lang="en-US" b="0" i="0" dirty="0"/>
            <a:t>in estrogen levels during the </a:t>
          </a:r>
          <a:r>
            <a:rPr lang="en-US" b="1" i="0" u="sng" dirty="0">
              <a:solidFill>
                <a:schemeClr val="tx1">
                  <a:lumMod val="75000"/>
                  <a:lumOff val="25000"/>
                </a:schemeClr>
              </a:solidFill>
            </a:rPr>
            <a:t>mid-luteal phase </a:t>
          </a:r>
          <a:r>
            <a:rPr lang="en-US" b="0" i="0" dirty="0"/>
            <a:t>with a decrease at the end of the </a:t>
          </a:r>
          <a:r>
            <a:rPr lang="en-US" b="1" i="0" u="sng" dirty="0">
              <a:solidFill>
                <a:schemeClr val="tx1">
                  <a:lumMod val="75000"/>
                  <a:lumOff val="25000"/>
                </a:schemeClr>
              </a:solidFill>
            </a:rPr>
            <a:t>menstrual cycle</a:t>
          </a:r>
          <a:r>
            <a:rPr lang="en-US" b="0" i="0" dirty="0"/>
            <a:t>.</a:t>
          </a:r>
          <a:endParaRPr lang="en-US" dirty="0"/>
        </a:p>
      </dgm:t>
    </dgm:pt>
    <dgm:pt modelId="{90E90551-34F1-4146-A213-C6A98B922677}" type="parTrans" cxnId="{ACAEDDAF-75D5-4BCD-8F48-798C0D74ED02}">
      <dgm:prSet/>
      <dgm:spPr/>
      <dgm:t>
        <a:bodyPr/>
        <a:lstStyle/>
        <a:p>
          <a:endParaRPr lang="en-US"/>
        </a:p>
      </dgm:t>
    </dgm:pt>
    <dgm:pt modelId="{39AA2957-A4D4-4743-A45C-BAB5A79B9880}" type="sibTrans" cxnId="{ACAEDDAF-75D5-4BCD-8F48-798C0D74ED02}">
      <dgm:prSet/>
      <dgm:spPr/>
      <dgm:t>
        <a:bodyPr/>
        <a:lstStyle/>
        <a:p>
          <a:endParaRPr lang="en-US"/>
        </a:p>
      </dgm:t>
    </dgm:pt>
    <dgm:pt modelId="{9AE207D9-38D9-B24C-BE5D-EDF9BF1B8E4A}" type="pres">
      <dgm:prSet presAssocID="{BAD7806F-16BE-4D98-8585-57FAFFB4FC55}" presName="outerComposite" presStyleCnt="0">
        <dgm:presLayoutVars>
          <dgm:chMax val="5"/>
          <dgm:dir/>
          <dgm:resizeHandles val="exact"/>
        </dgm:presLayoutVars>
      </dgm:prSet>
      <dgm:spPr/>
    </dgm:pt>
    <dgm:pt modelId="{EB273B53-612E-4F40-9454-3F6D895FD306}" type="pres">
      <dgm:prSet presAssocID="{BAD7806F-16BE-4D98-8585-57FAFFB4FC55}" presName="dummyMaxCanvas" presStyleCnt="0">
        <dgm:presLayoutVars/>
      </dgm:prSet>
      <dgm:spPr/>
    </dgm:pt>
    <dgm:pt modelId="{A4E246A8-C757-7147-A3B0-C03223A01FF1}" type="pres">
      <dgm:prSet presAssocID="{BAD7806F-16BE-4D98-8585-57FAFFB4FC55}" presName="ThreeNodes_1" presStyleLbl="node1" presStyleIdx="0" presStyleCnt="3" custScaleX="57872">
        <dgm:presLayoutVars>
          <dgm:bulletEnabled val="1"/>
        </dgm:presLayoutVars>
      </dgm:prSet>
      <dgm:spPr/>
    </dgm:pt>
    <dgm:pt modelId="{34E38C01-530A-7B4F-B8D7-7268F7B35722}" type="pres">
      <dgm:prSet presAssocID="{BAD7806F-16BE-4D98-8585-57FAFFB4FC55}" presName="ThreeNodes_2" presStyleLbl="node1" presStyleIdx="1" presStyleCnt="3" custScaleX="74827">
        <dgm:presLayoutVars>
          <dgm:bulletEnabled val="1"/>
        </dgm:presLayoutVars>
      </dgm:prSet>
      <dgm:spPr/>
    </dgm:pt>
    <dgm:pt modelId="{D439338C-0304-E24D-BE8F-072492725F1B}" type="pres">
      <dgm:prSet presAssocID="{BAD7806F-16BE-4D98-8585-57FAFFB4FC55}" presName="ThreeNodes_3" presStyleLbl="node1" presStyleIdx="2" presStyleCnt="3" custScaleX="91322">
        <dgm:presLayoutVars>
          <dgm:bulletEnabled val="1"/>
        </dgm:presLayoutVars>
      </dgm:prSet>
      <dgm:spPr/>
    </dgm:pt>
    <dgm:pt modelId="{9314D7FE-F266-F74C-A5D2-D2DD31487C6B}" type="pres">
      <dgm:prSet presAssocID="{BAD7806F-16BE-4D98-8585-57FAFFB4FC55}" presName="ThreeConn_1-2" presStyleLbl="fgAccFollowNode1" presStyleIdx="0" presStyleCnt="2" custLinFactNeighborX="-91509" custLinFactNeighborY="-10208">
        <dgm:presLayoutVars>
          <dgm:bulletEnabled val="1"/>
        </dgm:presLayoutVars>
      </dgm:prSet>
      <dgm:spPr/>
    </dgm:pt>
    <dgm:pt modelId="{8C3E2767-0AC6-4E4D-AB36-7B5CA6B75A6C}" type="pres">
      <dgm:prSet presAssocID="{BAD7806F-16BE-4D98-8585-57FAFFB4FC55}" presName="ThreeConn_2-3" presStyleLbl="fgAccFollowNode1" presStyleIdx="1" presStyleCnt="2" custLinFactNeighborX="-46437" custLinFactNeighborY="1366">
        <dgm:presLayoutVars>
          <dgm:bulletEnabled val="1"/>
        </dgm:presLayoutVars>
      </dgm:prSet>
      <dgm:spPr/>
    </dgm:pt>
    <dgm:pt modelId="{C753B89D-D278-0E4F-8DD3-8290F3A8B852}" type="pres">
      <dgm:prSet presAssocID="{BAD7806F-16BE-4D98-8585-57FAFFB4FC55}" presName="ThreeNodes_1_text" presStyleLbl="node1" presStyleIdx="2" presStyleCnt="3">
        <dgm:presLayoutVars>
          <dgm:bulletEnabled val="1"/>
        </dgm:presLayoutVars>
      </dgm:prSet>
      <dgm:spPr/>
    </dgm:pt>
    <dgm:pt modelId="{9367C7DD-3894-8F43-ADA8-EFD756FFA7CD}" type="pres">
      <dgm:prSet presAssocID="{BAD7806F-16BE-4D98-8585-57FAFFB4FC55}" presName="ThreeNodes_2_text" presStyleLbl="node1" presStyleIdx="2" presStyleCnt="3">
        <dgm:presLayoutVars>
          <dgm:bulletEnabled val="1"/>
        </dgm:presLayoutVars>
      </dgm:prSet>
      <dgm:spPr/>
    </dgm:pt>
    <dgm:pt modelId="{73C58AED-108C-9B44-94E9-EA24A823CC17}" type="pres">
      <dgm:prSet presAssocID="{BAD7806F-16BE-4D98-8585-57FAFFB4FC55}" presName="ThreeNodes_3_text" presStyleLbl="node1" presStyleIdx="2" presStyleCnt="3">
        <dgm:presLayoutVars>
          <dgm:bulletEnabled val="1"/>
        </dgm:presLayoutVars>
      </dgm:prSet>
      <dgm:spPr/>
    </dgm:pt>
  </dgm:ptLst>
  <dgm:cxnLst>
    <dgm:cxn modelId="{E8562733-13B2-F447-B73F-3926962AFE3C}" type="presOf" srcId="{0213C609-B4D6-4ACD-969F-6C9D0D54AE27}" destId="{34E38C01-530A-7B4F-B8D7-7268F7B35722}" srcOrd="0" destOrd="0" presId="urn:microsoft.com/office/officeart/2005/8/layout/vProcess5"/>
    <dgm:cxn modelId="{DAD97440-4ECF-4644-8C81-32951733E082}" type="presOf" srcId="{0213C609-B4D6-4ACD-969F-6C9D0D54AE27}" destId="{9367C7DD-3894-8F43-ADA8-EFD756FFA7CD}" srcOrd="1" destOrd="0" presId="urn:microsoft.com/office/officeart/2005/8/layout/vProcess5"/>
    <dgm:cxn modelId="{A9C71E45-5A28-1141-BEF9-83C9E0791960}" type="presOf" srcId="{07E26767-8440-48A0-9D80-78AB0C6905E0}" destId="{9314D7FE-F266-F74C-A5D2-D2DD31487C6B}" srcOrd="0" destOrd="0" presId="urn:microsoft.com/office/officeart/2005/8/layout/vProcess5"/>
    <dgm:cxn modelId="{288BEC54-C19B-FD4F-A2E5-57C0B712F716}" type="presOf" srcId="{B64B83A5-714C-4BF1-8122-20C1EC14E285}" destId="{A4E246A8-C757-7147-A3B0-C03223A01FF1}" srcOrd="0" destOrd="0" presId="urn:microsoft.com/office/officeart/2005/8/layout/vProcess5"/>
    <dgm:cxn modelId="{B0012E5C-B7F2-8641-A861-6A9731249EBB}" type="presOf" srcId="{B64B83A5-714C-4BF1-8122-20C1EC14E285}" destId="{C753B89D-D278-0E4F-8DD3-8290F3A8B852}" srcOrd="1" destOrd="0" presId="urn:microsoft.com/office/officeart/2005/8/layout/vProcess5"/>
    <dgm:cxn modelId="{0C9EAF5D-842B-224E-949E-A18D68B4505F}" type="presOf" srcId="{9D658E51-3F44-4CD3-98EA-EB4B3EF10FE4}" destId="{73C58AED-108C-9B44-94E9-EA24A823CC17}" srcOrd="1" destOrd="0" presId="urn:microsoft.com/office/officeart/2005/8/layout/vProcess5"/>
    <dgm:cxn modelId="{AED79E70-2A86-42DE-B48A-B7072DED084D}" srcId="{BAD7806F-16BE-4D98-8585-57FAFFB4FC55}" destId="{0213C609-B4D6-4ACD-969F-6C9D0D54AE27}" srcOrd="1" destOrd="0" parTransId="{55F3A813-BF1D-4099-AC4E-EAD60F4D5D3D}" sibTransId="{07EDF04A-1BCD-4A94-868D-8231F5E2CFC2}"/>
    <dgm:cxn modelId="{9DBBC876-644B-4422-82CA-E975101B25F9}" srcId="{BAD7806F-16BE-4D98-8585-57FAFFB4FC55}" destId="{B64B83A5-714C-4BF1-8122-20C1EC14E285}" srcOrd="0" destOrd="0" parTransId="{82694679-9A1F-48A3-993B-03E80B25F3AE}" sibTransId="{07E26767-8440-48A0-9D80-78AB0C6905E0}"/>
    <dgm:cxn modelId="{ACAEDDAF-75D5-4BCD-8F48-798C0D74ED02}" srcId="{BAD7806F-16BE-4D98-8585-57FAFFB4FC55}" destId="{9D658E51-3F44-4CD3-98EA-EB4B3EF10FE4}" srcOrd="2" destOrd="0" parTransId="{90E90551-34F1-4146-A213-C6A98B922677}" sibTransId="{39AA2957-A4D4-4743-A45C-BAB5A79B9880}"/>
    <dgm:cxn modelId="{F6BAB0B0-EDBB-014D-BD57-8FD981590962}" type="presOf" srcId="{BAD7806F-16BE-4D98-8585-57FAFFB4FC55}" destId="{9AE207D9-38D9-B24C-BE5D-EDF9BF1B8E4A}" srcOrd="0" destOrd="0" presId="urn:microsoft.com/office/officeart/2005/8/layout/vProcess5"/>
    <dgm:cxn modelId="{F29A7CBC-F30E-9E4E-BFF0-C0D1D25F3569}" type="presOf" srcId="{07EDF04A-1BCD-4A94-868D-8231F5E2CFC2}" destId="{8C3E2767-0AC6-4E4D-AB36-7B5CA6B75A6C}" srcOrd="0" destOrd="0" presId="urn:microsoft.com/office/officeart/2005/8/layout/vProcess5"/>
    <dgm:cxn modelId="{D5E512DE-CA96-184E-BE9A-783C80A32F26}" type="presOf" srcId="{9D658E51-3F44-4CD3-98EA-EB4B3EF10FE4}" destId="{D439338C-0304-E24D-BE8F-072492725F1B}" srcOrd="0" destOrd="0" presId="urn:microsoft.com/office/officeart/2005/8/layout/vProcess5"/>
    <dgm:cxn modelId="{7B15E128-9CCA-E846-A6A9-089A7D36C4E7}" type="presParOf" srcId="{9AE207D9-38D9-B24C-BE5D-EDF9BF1B8E4A}" destId="{EB273B53-612E-4F40-9454-3F6D895FD306}" srcOrd="0" destOrd="0" presId="urn:microsoft.com/office/officeart/2005/8/layout/vProcess5"/>
    <dgm:cxn modelId="{F0B9BA7D-DF6B-B140-BADC-5434F499CFE7}" type="presParOf" srcId="{9AE207D9-38D9-B24C-BE5D-EDF9BF1B8E4A}" destId="{A4E246A8-C757-7147-A3B0-C03223A01FF1}" srcOrd="1" destOrd="0" presId="urn:microsoft.com/office/officeart/2005/8/layout/vProcess5"/>
    <dgm:cxn modelId="{B4CBBD5F-7DA9-584B-B42C-93BC63508BA7}" type="presParOf" srcId="{9AE207D9-38D9-B24C-BE5D-EDF9BF1B8E4A}" destId="{34E38C01-530A-7B4F-B8D7-7268F7B35722}" srcOrd="2" destOrd="0" presId="urn:microsoft.com/office/officeart/2005/8/layout/vProcess5"/>
    <dgm:cxn modelId="{D61FE238-C051-2B4B-9A4B-17B14E6650FD}" type="presParOf" srcId="{9AE207D9-38D9-B24C-BE5D-EDF9BF1B8E4A}" destId="{D439338C-0304-E24D-BE8F-072492725F1B}" srcOrd="3" destOrd="0" presId="urn:microsoft.com/office/officeart/2005/8/layout/vProcess5"/>
    <dgm:cxn modelId="{6A9C2D5A-2F11-A24D-99D8-2D3835F1590E}" type="presParOf" srcId="{9AE207D9-38D9-B24C-BE5D-EDF9BF1B8E4A}" destId="{9314D7FE-F266-F74C-A5D2-D2DD31487C6B}" srcOrd="4" destOrd="0" presId="urn:microsoft.com/office/officeart/2005/8/layout/vProcess5"/>
    <dgm:cxn modelId="{88720475-03B5-2F4D-8258-0422C92A7A73}" type="presParOf" srcId="{9AE207D9-38D9-B24C-BE5D-EDF9BF1B8E4A}" destId="{8C3E2767-0AC6-4E4D-AB36-7B5CA6B75A6C}" srcOrd="5" destOrd="0" presId="urn:microsoft.com/office/officeart/2005/8/layout/vProcess5"/>
    <dgm:cxn modelId="{77534D9E-7D0B-5948-9559-F09364C443BD}" type="presParOf" srcId="{9AE207D9-38D9-B24C-BE5D-EDF9BF1B8E4A}" destId="{C753B89D-D278-0E4F-8DD3-8290F3A8B852}" srcOrd="6" destOrd="0" presId="urn:microsoft.com/office/officeart/2005/8/layout/vProcess5"/>
    <dgm:cxn modelId="{7C5FCD93-C3C3-6F4D-8C4C-0E0976781C4A}" type="presParOf" srcId="{9AE207D9-38D9-B24C-BE5D-EDF9BF1B8E4A}" destId="{9367C7DD-3894-8F43-ADA8-EFD756FFA7CD}" srcOrd="7" destOrd="0" presId="urn:microsoft.com/office/officeart/2005/8/layout/vProcess5"/>
    <dgm:cxn modelId="{82E6C6DD-3088-DD4D-87EE-26F01CC42F02}" type="presParOf" srcId="{9AE207D9-38D9-B24C-BE5D-EDF9BF1B8E4A}" destId="{73C58AED-108C-9B44-94E9-EA24A823CC1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643E2-D17F-4335-B267-1E676ABD596D}"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93DADA46-645F-4FE9-A1B3-1C200053352A}">
      <dgm:prSet/>
      <dgm:spPr/>
      <dgm:t>
        <a:bodyPr/>
        <a:lstStyle/>
        <a:p>
          <a:r>
            <a:rPr lang="en-US" b="1" i="0" dirty="0"/>
            <a:t>premenstrual syndrome (PMS)</a:t>
          </a:r>
          <a:r>
            <a:rPr lang="en-US" b="0" i="0" dirty="0"/>
            <a:t> – hormonal events before a period can trigger a range of side effects in women at risk, including fluid retention, headaches, fatigue and irritability. </a:t>
          </a:r>
        </a:p>
        <a:p>
          <a:r>
            <a:rPr lang="en-US" b="1" i="0" dirty="0"/>
            <a:t>Treatment options </a:t>
          </a:r>
          <a:r>
            <a:rPr lang="en-US" b="0" i="0" dirty="0"/>
            <a:t>include exercise and dietary changes</a:t>
          </a:r>
          <a:endParaRPr lang="en-US" dirty="0"/>
        </a:p>
      </dgm:t>
    </dgm:pt>
    <dgm:pt modelId="{703B055A-0B28-46F1-886F-1CFC20D1A0EC}" type="parTrans" cxnId="{F632CA15-3086-406D-8637-97DE7B74DF24}">
      <dgm:prSet/>
      <dgm:spPr/>
      <dgm:t>
        <a:bodyPr/>
        <a:lstStyle/>
        <a:p>
          <a:endParaRPr lang="en-US"/>
        </a:p>
      </dgm:t>
    </dgm:pt>
    <dgm:pt modelId="{D534352F-B813-4B03-918A-9A22FE7F6318}" type="sibTrans" cxnId="{F632CA15-3086-406D-8637-97DE7B74DF24}">
      <dgm:prSet/>
      <dgm:spPr/>
      <dgm:t>
        <a:bodyPr/>
        <a:lstStyle/>
        <a:p>
          <a:endParaRPr lang="en-US"/>
        </a:p>
      </dgm:t>
    </dgm:pt>
    <dgm:pt modelId="{82DFFDAD-BCFD-42AB-9FEE-229F8167F789}">
      <dgm:prSet/>
      <dgm:spPr/>
      <dgm:t>
        <a:bodyPr/>
        <a:lstStyle/>
        <a:p>
          <a:r>
            <a:rPr lang="en-US" b="1" i="0" dirty="0" err="1"/>
            <a:t>dysmenorrhoea</a:t>
          </a:r>
          <a:r>
            <a:rPr lang="en-US" b="0" i="0" dirty="0"/>
            <a:t> – or painful periods. It is thought that the uterus is prompted by certain hormones to squeeze harder than necessary to dislodge its lining. </a:t>
          </a:r>
        </a:p>
        <a:p>
          <a:r>
            <a:rPr lang="en-US" b="1" i="0" dirty="0"/>
            <a:t>Treatment options </a:t>
          </a:r>
          <a:r>
            <a:rPr lang="en-US" b="0" i="0" dirty="0"/>
            <a:t>include pain-relieving medication and the oral contraceptive pill</a:t>
          </a:r>
          <a:endParaRPr lang="en-US" dirty="0"/>
        </a:p>
      </dgm:t>
    </dgm:pt>
    <dgm:pt modelId="{49B2C735-2E86-432A-8003-E6FCF454E1F9}" type="parTrans" cxnId="{5647AB5A-2391-4DC0-87C1-1008E5418986}">
      <dgm:prSet/>
      <dgm:spPr/>
      <dgm:t>
        <a:bodyPr/>
        <a:lstStyle/>
        <a:p>
          <a:endParaRPr lang="en-US"/>
        </a:p>
      </dgm:t>
    </dgm:pt>
    <dgm:pt modelId="{DE690F2B-A32E-4115-B330-BA67372F1FAA}" type="sibTrans" cxnId="{5647AB5A-2391-4DC0-87C1-1008E5418986}">
      <dgm:prSet/>
      <dgm:spPr/>
      <dgm:t>
        <a:bodyPr/>
        <a:lstStyle/>
        <a:p>
          <a:endParaRPr lang="en-US"/>
        </a:p>
      </dgm:t>
    </dgm:pt>
    <dgm:pt modelId="{9D998083-BACF-3D40-A302-96A9D9876183}" type="pres">
      <dgm:prSet presAssocID="{3A2643E2-D17F-4335-B267-1E676ABD596D}" presName="hierChild1" presStyleCnt="0">
        <dgm:presLayoutVars>
          <dgm:chPref val="1"/>
          <dgm:dir/>
          <dgm:animOne val="branch"/>
          <dgm:animLvl val="lvl"/>
          <dgm:resizeHandles/>
        </dgm:presLayoutVars>
      </dgm:prSet>
      <dgm:spPr/>
    </dgm:pt>
    <dgm:pt modelId="{7DEE60D9-75BC-EB47-999A-7D8CD93E7B29}" type="pres">
      <dgm:prSet presAssocID="{93DADA46-645F-4FE9-A1B3-1C200053352A}" presName="hierRoot1" presStyleCnt="0"/>
      <dgm:spPr/>
    </dgm:pt>
    <dgm:pt modelId="{0D69C84E-6EBC-1242-8016-769BB8D1674F}" type="pres">
      <dgm:prSet presAssocID="{93DADA46-645F-4FE9-A1B3-1C200053352A}" presName="composite" presStyleCnt="0"/>
      <dgm:spPr/>
    </dgm:pt>
    <dgm:pt modelId="{F375F8C2-FB35-514D-85DB-493005377E47}" type="pres">
      <dgm:prSet presAssocID="{93DADA46-645F-4FE9-A1B3-1C200053352A}" presName="background" presStyleLbl="node0" presStyleIdx="0" presStyleCnt="2"/>
      <dgm:spPr/>
    </dgm:pt>
    <dgm:pt modelId="{9D5E706D-84A3-104C-AE4A-ABF3EA34C8DE}" type="pres">
      <dgm:prSet presAssocID="{93DADA46-645F-4FE9-A1B3-1C200053352A}" presName="text" presStyleLbl="fgAcc0" presStyleIdx="0" presStyleCnt="2">
        <dgm:presLayoutVars>
          <dgm:chPref val="3"/>
        </dgm:presLayoutVars>
      </dgm:prSet>
      <dgm:spPr/>
    </dgm:pt>
    <dgm:pt modelId="{B7DBBE48-8FBC-DD48-91DE-F2E93EDE66F9}" type="pres">
      <dgm:prSet presAssocID="{93DADA46-645F-4FE9-A1B3-1C200053352A}" presName="hierChild2" presStyleCnt="0"/>
      <dgm:spPr/>
    </dgm:pt>
    <dgm:pt modelId="{2D253C70-230B-9649-8829-21F764A12BC1}" type="pres">
      <dgm:prSet presAssocID="{82DFFDAD-BCFD-42AB-9FEE-229F8167F789}" presName="hierRoot1" presStyleCnt="0"/>
      <dgm:spPr/>
    </dgm:pt>
    <dgm:pt modelId="{43A560A1-A4DC-954D-B4AE-44784F924831}" type="pres">
      <dgm:prSet presAssocID="{82DFFDAD-BCFD-42AB-9FEE-229F8167F789}" presName="composite" presStyleCnt="0"/>
      <dgm:spPr/>
    </dgm:pt>
    <dgm:pt modelId="{D6F754CA-2EED-F94F-B535-57434889CFCC}" type="pres">
      <dgm:prSet presAssocID="{82DFFDAD-BCFD-42AB-9FEE-229F8167F789}" presName="background" presStyleLbl="node0" presStyleIdx="1" presStyleCnt="2"/>
      <dgm:spPr/>
    </dgm:pt>
    <dgm:pt modelId="{4B261167-251F-1D46-8D9B-4AEAC4946900}" type="pres">
      <dgm:prSet presAssocID="{82DFFDAD-BCFD-42AB-9FEE-229F8167F789}" presName="text" presStyleLbl="fgAcc0" presStyleIdx="1" presStyleCnt="2">
        <dgm:presLayoutVars>
          <dgm:chPref val="3"/>
        </dgm:presLayoutVars>
      </dgm:prSet>
      <dgm:spPr/>
    </dgm:pt>
    <dgm:pt modelId="{4CC56F0F-9634-4647-AEC0-955FA408A063}" type="pres">
      <dgm:prSet presAssocID="{82DFFDAD-BCFD-42AB-9FEE-229F8167F789}" presName="hierChild2" presStyleCnt="0"/>
      <dgm:spPr/>
    </dgm:pt>
  </dgm:ptLst>
  <dgm:cxnLst>
    <dgm:cxn modelId="{D25FFE14-6AB9-E043-B8C2-A604BAC9E172}" type="presOf" srcId="{3A2643E2-D17F-4335-B267-1E676ABD596D}" destId="{9D998083-BACF-3D40-A302-96A9D9876183}" srcOrd="0" destOrd="0" presId="urn:microsoft.com/office/officeart/2005/8/layout/hierarchy1"/>
    <dgm:cxn modelId="{F632CA15-3086-406D-8637-97DE7B74DF24}" srcId="{3A2643E2-D17F-4335-B267-1E676ABD596D}" destId="{93DADA46-645F-4FE9-A1B3-1C200053352A}" srcOrd="0" destOrd="0" parTransId="{703B055A-0B28-46F1-886F-1CFC20D1A0EC}" sibTransId="{D534352F-B813-4B03-918A-9A22FE7F6318}"/>
    <dgm:cxn modelId="{72FCDC49-44C1-1C4A-836A-AFFCA99F9BBD}" type="presOf" srcId="{93DADA46-645F-4FE9-A1B3-1C200053352A}" destId="{9D5E706D-84A3-104C-AE4A-ABF3EA34C8DE}" srcOrd="0" destOrd="0" presId="urn:microsoft.com/office/officeart/2005/8/layout/hierarchy1"/>
    <dgm:cxn modelId="{5647AB5A-2391-4DC0-87C1-1008E5418986}" srcId="{3A2643E2-D17F-4335-B267-1E676ABD596D}" destId="{82DFFDAD-BCFD-42AB-9FEE-229F8167F789}" srcOrd="1" destOrd="0" parTransId="{49B2C735-2E86-432A-8003-E6FCF454E1F9}" sibTransId="{DE690F2B-A32E-4115-B330-BA67372F1FAA}"/>
    <dgm:cxn modelId="{4CCE04BE-7D14-AA4D-BF8A-A170E21B6B39}" type="presOf" srcId="{82DFFDAD-BCFD-42AB-9FEE-229F8167F789}" destId="{4B261167-251F-1D46-8D9B-4AEAC4946900}" srcOrd="0" destOrd="0" presId="urn:microsoft.com/office/officeart/2005/8/layout/hierarchy1"/>
    <dgm:cxn modelId="{A6503E0C-000A-D444-AFA4-2A226EE14D14}" type="presParOf" srcId="{9D998083-BACF-3D40-A302-96A9D9876183}" destId="{7DEE60D9-75BC-EB47-999A-7D8CD93E7B29}" srcOrd="0" destOrd="0" presId="urn:microsoft.com/office/officeart/2005/8/layout/hierarchy1"/>
    <dgm:cxn modelId="{C74F2AED-63CB-5E4C-BCB2-8D6722E90BDC}" type="presParOf" srcId="{7DEE60D9-75BC-EB47-999A-7D8CD93E7B29}" destId="{0D69C84E-6EBC-1242-8016-769BB8D1674F}" srcOrd="0" destOrd="0" presId="urn:microsoft.com/office/officeart/2005/8/layout/hierarchy1"/>
    <dgm:cxn modelId="{69DFB2CE-A023-D64A-B678-E77C2CA9E78B}" type="presParOf" srcId="{0D69C84E-6EBC-1242-8016-769BB8D1674F}" destId="{F375F8C2-FB35-514D-85DB-493005377E47}" srcOrd="0" destOrd="0" presId="urn:microsoft.com/office/officeart/2005/8/layout/hierarchy1"/>
    <dgm:cxn modelId="{0AB12256-4A76-F645-A1EA-1F811758AF4B}" type="presParOf" srcId="{0D69C84E-6EBC-1242-8016-769BB8D1674F}" destId="{9D5E706D-84A3-104C-AE4A-ABF3EA34C8DE}" srcOrd="1" destOrd="0" presId="urn:microsoft.com/office/officeart/2005/8/layout/hierarchy1"/>
    <dgm:cxn modelId="{115E0988-0771-0947-8848-BD5ECD3231FB}" type="presParOf" srcId="{7DEE60D9-75BC-EB47-999A-7D8CD93E7B29}" destId="{B7DBBE48-8FBC-DD48-91DE-F2E93EDE66F9}" srcOrd="1" destOrd="0" presId="urn:microsoft.com/office/officeart/2005/8/layout/hierarchy1"/>
    <dgm:cxn modelId="{32661968-9733-D248-95F0-C4CA58D070B4}" type="presParOf" srcId="{9D998083-BACF-3D40-A302-96A9D9876183}" destId="{2D253C70-230B-9649-8829-21F764A12BC1}" srcOrd="1" destOrd="0" presId="urn:microsoft.com/office/officeart/2005/8/layout/hierarchy1"/>
    <dgm:cxn modelId="{518342C0-095D-BF47-BC2F-632DD35E13CA}" type="presParOf" srcId="{2D253C70-230B-9649-8829-21F764A12BC1}" destId="{43A560A1-A4DC-954D-B4AE-44784F924831}" srcOrd="0" destOrd="0" presId="urn:microsoft.com/office/officeart/2005/8/layout/hierarchy1"/>
    <dgm:cxn modelId="{A8DE0303-EAE1-0D41-85CB-77D567DA611B}" type="presParOf" srcId="{43A560A1-A4DC-954D-B4AE-44784F924831}" destId="{D6F754CA-2EED-F94F-B535-57434889CFCC}" srcOrd="0" destOrd="0" presId="urn:microsoft.com/office/officeart/2005/8/layout/hierarchy1"/>
    <dgm:cxn modelId="{FF1EB351-8E22-044F-AD7B-72AD0ED4913D}" type="presParOf" srcId="{43A560A1-A4DC-954D-B4AE-44784F924831}" destId="{4B261167-251F-1D46-8D9B-4AEAC4946900}" srcOrd="1" destOrd="0" presId="urn:microsoft.com/office/officeart/2005/8/layout/hierarchy1"/>
    <dgm:cxn modelId="{61E9ABBE-4673-0446-A016-3E9E29A77C84}" type="presParOf" srcId="{2D253C70-230B-9649-8829-21F764A12BC1}" destId="{4CC56F0F-9634-4647-AEC0-955FA408A06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246A8-C757-7147-A3B0-C03223A01FF1}">
      <dsp:nvSpPr>
        <dsp:cNvPr id="0" name=""/>
        <dsp:cNvSpPr/>
      </dsp:nvSpPr>
      <dsp:spPr>
        <a:xfrm>
          <a:off x="1176249" y="0"/>
          <a:ext cx="3231670" cy="15846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dirty="0"/>
            <a:t>Estrogen</a:t>
          </a:r>
          <a:r>
            <a:rPr lang="en-US" sz="1900" b="0" i="0" kern="1200" dirty="0"/>
            <a:t> levels </a:t>
          </a:r>
          <a:r>
            <a:rPr lang="en-US" sz="1900" b="1" i="0" u="sng" kern="1200" dirty="0">
              <a:solidFill>
                <a:schemeClr val="tx1">
                  <a:lumMod val="75000"/>
                  <a:lumOff val="25000"/>
                </a:schemeClr>
              </a:solidFill>
            </a:rPr>
            <a:t>rise and fall twice</a:t>
          </a:r>
          <a:r>
            <a:rPr lang="en-US" sz="1900" b="0" i="0" kern="1200" dirty="0"/>
            <a:t> during the menstrual cycle</a:t>
          </a:r>
          <a:endParaRPr lang="en-US" sz="1900" kern="1200" dirty="0"/>
        </a:p>
      </dsp:txBody>
      <dsp:txXfrm>
        <a:off x="1222661" y="46412"/>
        <a:ext cx="2202999" cy="1491789"/>
      </dsp:txXfrm>
    </dsp:sp>
    <dsp:sp modelId="{34E38C01-530A-7B4F-B8D7-7268F7B35722}">
      <dsp:nvSpPr>
        <dsp:cNvPr id="0" name=""/>
        <dsp:cNvSpPr/>
      </dsp:nvSpPr>
      <dsp:spPr>
        <a:xfrm>
          <a:off x="1195572" y="1848715"/>
          <a:ext cx="4178467" cy="1584613"/>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Estrogen levels </a:t>
          </a:r>
          <a:r>
            <a:rPr lang="en-US" sz="1900" b="1" i="0" u="sng" kern="1200" dirty="0"/>
            <a:t>rise</a:t>
          </a:r>
          <a:r>
            <a:rPr lang="en-US" sz="1900" b="0" i="0" kern="1200" dirty="0"/>
            <a:t> during the </a:t>
          </a:r>
          <a:r>
            <a:rPr lang="en-US" sz="1900" b="1" i="0" u="sng" kern="1200" dirty="0">
              <a:solidFill>
                <a:schemeClr val="tx1">
                  <a:lumMod val="75000"/>
                  <a:lumOff val="25000"/>
                </a:schemeClr>
              </a:solidFill>
            </a:rPr>
            <a:t>mid-follicular phase</a:t>
          </a:r>
          <a:r>
            <a:rPr lang="en-US" sz="1900" b="0" i="0" u="sng" kern="1200" dirty="0">
              <a:solidFill>
                <a:schemeClr val="tx1">
                  <a:lumMod val="75000"/>
                  <a:lumOff val="25000"/>
                </a:schemeClr>
              </a:solidFill>
            </a:rPr>
            <a:t> </a:t>
          </a:r>
          <a:r>
            <a:rPr lang="en-US" sz="1900" b="0" i="0" kern="1200" dirty="0"/>
            <a:t>and then </a:t>
          </a:r>
          <a:r>
            <a:rPr lang="en-US" sz="1900" b="1" i="0" u="sng" kern="1200" dirty="0"/>
            <a:t>drop</a:t>
          </a:r>
          <a:r>
            <a:rPr lang="en-US" sz="1900" b="0" i="0" kern="1200" dirty="0"/>
            <a:t> precipitously after </a:t>
          </a:r>
          <a:r>
            <a:rPr lang="en-US" sz="1900" b="1" i="0" u="sng" kern="1200" dirty="0">
              <a:solidFill>
                <a:schemeClr val="tx1">
                  <a:lumMod val="75000"/>
                  <a:lumOff val="25000"/>
                </a:schemeClr>
              </a:solidFill>
            </a:rPr>
            <a:t>ovulation</a:t>
          </a:r>
          <a:r>
            <a:rPr lang="en-US" sz="1900" b="0" i="0" kern="1200" dirty="0"/>
            <a:t>.</a:t>
          </a:r>
          <a:endParaRPr lang="en-US" sz="1900" kern="1200" dirty="0"/>
        </a:p>
      </dsp:txBody>
      <dsp:txXfrm>
        <a:off x="1241984" y="1895127"/>
        <a:ext cx="2946237" cy="1491789"/>
      </dsp:txXfrm>
    </dsp:sp>
    <dsp:sp modelId="{D439338C-0304-E24D-BE8F-072492725F1B}">
      <dsp:nvSpPr>
        <dsp:cNvPr id="0" name=""/>
        <dsp:cNvSpPr/>
      </dsp:nvSpPr>
      <dsp:spPr>
        <a:xfrm>
          <a:off x="1227738" y="3697431"/>
          <a:ext cx="5099575" cy="158461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This is followed by </a:t>
          </a:r>
          <a:r>
            <a:rPr lang="en-US" sz="1900" b="1" i="0" kern="1200" dirty="0"/>
            <a:t>a secondary rise </a:t>
          </a:r>
          <a:r>
            <a:rPr lang="en-US" sz="1900" b="0" i="0" kern="1200" dirty="0"/>
            <a:t>in estrogen levels during the </a:t>
          </a:r>
          <a:r>
            <a:rPr lang="en-US" sz="1900" b="1" i="0" u="sng" kern="1200" dirty="0">
              <a:solidFill>
                <a:schemeClr val="tx1">
                  <a:lumMod val="75000"/>
                  <a:lumOff val="25000"/>
                </a:schemeClr>
              </a:solidFill>
            </a:rPr>
            <a:t>mid-luteal phase </a:t>
          </a:r>
          <a:r>
            <a:rPr lang="en-US" sz="1900" b="0" i="0" kern="1200" dirty="0"/>
            <a:t>with a decrease at the end of the </a:t>
          </a:r>
          <a:r>
            <a:rPr lang="en-US" sz="1900" b="1" i="0" u="sng" kern="1200" dirty="0">
              <a:solidFill>
                <a:schemeClr val="tx1">
                  <a:lumMod val="75000"/>
                  <a:lumOff val="25000"/>
                </a:schemeClr>
              </a:solidFill>
            </a:rPr>
            <a:t>menstrual cycle</a:t>
          </a:r>
          <a:r>
            <a:rPr lang="en-US" sz="1900" b="0" i="0" kern="1200" dirty="0"/>
            <a:t>.</a:t>
          </a:r>
          <a:endParaRPr lang="en-US" sz="1900" kern="1200" dirty="0"/>
        </a:p>
      </dsp:txBody>
      <dsp:txXfrm>
        <a:off x="1274150" y="3743843"/>
        <a:ext cx="3616173" cy="1491789"/>
      </dsp:txXfrm>
    </dsp:sp>
    <dsp:sp modelId="{9314D7FE-F266-F74C-A5D2-D2DD31487C6B}">
      <dsp:nvSpPr>
        <dsp:cNvPr id="0" name=""/>
        <dsp:cNvSpPr/>
      </dsp:nvSpPr>
      <dsp:spPr>
        <a:xfrm>
          <a:off x="3611629" y="1096522"/>
          <a:ext cx="1029998" cy="102999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endParaRPr lang="en-US" sz="3600" kern="1200"/>
        </a:p>
      </dsp:txBody>
      <dsp:txXfrm>
        <a:off x="3843379" y="1096522"/>
        <a:ext cx="566498" cy="775073"/>
      </dsp:txXfrm>
    </dsp:sp>
    <dsp:sp modelId="{8C3E2767-0AC6-4E4D-AB36-7B5CA6B75A6C}">
      <dsp:nvSpPr>
        <dsp:cNvPr id="0" name=""/>
        <dsp:cNvSpPr/>
      </dsp:nvSpPr>
      <dsp:spPr>
        <a:xfrm>
          <a:off x="4568591" y="3053886"/>
          <a:ext cx="1029998" cy="1029998"/>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endParaRPr lang="en-US" sz="3600" kern="1200"/>
        </a:p>
      </dsp:txBody>
      <dsp:txXfrm>
        <a:off x="4800341" y="3053886"/>
        <a:ext cx="566498" cy="775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5F8C2-FB35-514D-85DB-493005377E47}">
      <dsp:nvSpPr>
        <dsp:cNvPr id="0" name=""/>
        <dsp:cNvSpPr/>
      </dsp:nvSpPr>
      <dsp:spPr>
        <a:xfrm>
          <a:off x="1447" y="605320"/>
          <a:ext cx="5081215" cy="32265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D5E706D-84A3-104C-AE4A-ABF3EA34C8DE}">
      <dsp:nvSpPr>
        <dsp:cNvPr id="0" name=""/>
        <dsp:cNvSpPr/>
      </dsp:nvSpPr>
      <dsp:spPr>
        <a:xfrm>
          <a:off x="566027" y="1141671"/>
          <a:ext cx="5081215" cy="32265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t>premenstrual syndrome (PMS)</a:t>
          </a:r>
          <a:r>
            <a:rPr lang="en-US" sz="2400" b="0" i="0" kern="1200" dirty="0"/>
            <a:t> – hormonal events before a period can trigger a range of side effects in women at risk, including fluid retention, headaches, fatigue and irritability. </a:t>
          </a:r>
        </a:p>
        <a:p>
          <a:pPr marL="0" lvl="0" indent="0" algn="ctr" defTabSz="1066800">
            <a:lnSpc>
              <a:spcPct val="90000"/>
            </a:lnSpc>
            <a:spcBef>
              <a:spcPct val="0"/>
            </a:spcBef>
            <a:spcAft>
              <a:spcPct val="35000"/>
            </a:spcAft>
            <a:buNone/>
          </a:pPr>
          <a:r>
            <a:rPr lang="en-US" sz="2400" b="1" i="0" kern="1200" dirty="0"/>
            <a:t>Treatment options </a:t>
          </a:r>
          <a:r>
            <a:rPr lang="en-US" sz="2400" b="0" i="0" kern="1200" dirty="0"/>
            <a:t>include exercise and dietary changes</a:t>
          </a:r>
          <a:endParaRPr lang="en-US" sz="2400" kern="1200" dirty="0"/>
        </a:p>
      </dsp:txBody>
      <dsp:txXfrm>
        <a:off x="660530" y="1236174"/>
        <a:ext cx="4892209" cy="3037565"/>
      </dsp:txXfrm>
    </dsp:sp>
    <dsp:sp modelId="{D6F754CA-2EED-F94F-B535-57434889CFCC}">
      <dsp:nvSpPr>
        <dsp:cNvPr id="0" name=""/>
        <dsp:cNvSpPr/>
      </dsp:nvSpPr>
      <dsp:spPr>
        <a:xfrm>
          <a:off x="6211821" y="605320"/>
          <a:ext cx="5081215" cy="32265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B261167-251F-1D46-8D9B-4AEAC4946900}">
      <dsp:nvSpPr>
        <dsp:cNvPr id="0" name=""/>
        <dsp:cNvSpPr/>
      </dsp:nvSpPr>
      <dsp:spPr>
        <a:xfrm>
          <a:off x="6776401" y="1141671"/>
          <a:ext cx="5081215" cy="32265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err="1"/>
            <a:t>dysmenorrhoea</a:t>
          </a:r>
          <a:r>
            <a:rPr lang="en-US" sz="2400" b="0" i="0" kern="1200" dirty="0"/>
            <a:t> – or painful periods. It is thought that the uterus is prompted by certain hormones to squeeze harder than necessary to dislodge its lining. </a:t>
          </a:r>
        </a:p>
        <a:p>
          <a:pPr marL="0" lvl="0" indent="0" algn="ctr" defTabSz="1066800">
            <a:lnSpc>
              <a:spcPct val="90000"/>
            </a:lnSpc>
            <a:spcBef>
              <a:spcPct val="0"/>
            </a:spcBef>
            <a:spcAft>
              <a:spcPct val="35000"/>
            </a:spcAft>
            <a:buNone/>
          </a:pPr>
          <a:r>
            <a:rPr lang="en-US" sz="2400" b="1" i="0" kern="1200" dirty="0"/>
            <a:t>Treatment options </a:t>
          </a:r>
          <a:r>
            <a:rPr lang="en-US" sz="2400" b="0" i="0" kern="1200" dirty="0"/>
            <a:t>include pain-relieving medication and the oral contraceptive pill</a:t>
          </a:r>
          <a:endParaRPr lang="en-US" sz="2400" kern="1200" dirty="0"/>
        </a:p>
      </dsp:txBody>
      <dsp:txXfrm>
        <a:off x="6870904" y="1236174"/>
        <a:ext cx="4892209" cy="30375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7427C-FBA4-4EC7-BAA2-6193B4244510}" type="datetimeFigureOut">
              <a:rPr lang="en-US" smtClean="0"/>
              <a:t>4/30/25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7A9EB-CE0B-409D-B274-E02F96C74D7B}" type="slidenum">
              <a:rPr lang="en-US" smtClean="0"/>
              <a:t>‹#›</a:t>
            </a:fld>
            <a:endParaRPr lang="en-US"/>
          </a:p>
        </p:txBody>
      </p:sp>
    </p:spTree>
    <p:extLst>
      <p:ext uri="{BB962C8B-B14F-4D97-AF65-F5344CB8AC3E}">
        <p14:creationId xmlns:p14="http://schemas.microsoft.com/office/powerpoint/2010/main" val="393026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7A9EB-CE0B-409D-B274-E02F96C74D7B}" type="slidenum">
              <a:rPr lang="en-US" smtClean="0"/>
              <a:t>25</a:t>
            </a:fld>
            <a:endParaRPr lang="en-US"/>
          </a:p>
        </p:txBody>
      </p:sp>
    </p:spTree>
    <p:extLst>
      <p:ext uri="{BB962C8B-B14F-4D97-AF65-F5344CB8AC3E}">
        <p14:creationId xmlns:p14="http://schemas.microsoft.com/office/powerpoint/2010/main" val="404197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207A9EB-CE0B-409D-B274-E02F96C74D7B}" type="slidenum">
              <a:rPr lang="en-US" smtClean="0"/>
              <a:t>28</a:t>
            </a:fld>
            <a:endParaRPr lang="en-US"/>
          </a:p>
        </p:txBody>
      </p:sp>
    </p:spTree>
    <p:extLst>
      <p:ext uri="{BB962C8B-B14F-4D97-AF65-F5344CB8AC3E}">
        <p14:creationId xmlns:p14="http://schemas.microsoft.com/office/powerpoint/2010/main" val="238391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474-2A03-8B19-0C88-C61DCB854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19134A-DBB8-547D-B3B1-3575D3384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20EBBE-9354-B6A3-548A-BEE0A00C6C64}"/>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5" name="Footer Placeholder 4">
            <a:extLst>
              <a:ext uri="{FF2B5EF4-FFF2-40B4-BE49-F238E27FC236}">
                <a16:creationId xmlns:a16="http://schemas.microsoft.com/office/drawing/2014/main" id="{FDADC01F-02F2-D608-EE60-CE94856BA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7C665-A24E-F55A-E44C-97B806BBE461}"/>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407755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9426-7224-5C91-B664-1D6E2A9644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F57779-1B52-CBA5-94EB-10FCF7FE6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47187-27E2-C166-6C65-60DC35FC30FF}"/>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5" name="Footer Placeholder 4">
            <a:extLst>
              <a:ext uri="{FF2B5EF4-FFF2-40B4-BE49-F238E27FC236}">
                <a16:creationId xmlns:a16="http://schemas.microsoft.com/office/drawing/2014/main" id="{922CAA8D-6C15-F9EB-C223-B9D23603D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DF578-A707-83A8-6EE6-454A4FEEA393}"/>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168666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9A813-90A7-3742-50F2-1F1A9C4543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BA2092-5A66-E985-278A-7191DA16AD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ACCA0-1754-0F42-4B44-9B899204E795}"/>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5" name="Footer Placeholder 4">
            <a:extLst>
              <a:ext uri="{FF2B5EF4-FFF2-40B4-BE49-F238E27FC236}">
                <a16:creationId xmlns:a16="http://schemas.microsoft.com/office/drawing/2014/main" id="{4B7F3CE5-47CC-61CE-62A2-C9271E809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56EC-9E77-1B60-0B8E-74B8D7ACD55E}"/>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281141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2C5D-57E3-038D-FA99-D62310BE9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70F7C-A712-603B-DBDC-81D9C1B331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3B0EA-056B-F3E4-6C85-8A98BB9D3A39}"/>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5" name="Footer Placeholder 4">
            <a:extLst>
              <a:ext uri="{FF2B5EF4-FFF2-40B4-BE49-F238E27FC236}">
                <a16:creationId xmlns:a16="http://schemas.microsoft.com/office/drawing/2014/main" id="{BBF36B54-D496-BA12-0081-6A987FC04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353CC-AF60-BA83-3BF3-4A2677A7E689}"/>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293611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1FCF-02B1-9B8E-35F0-044391621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51BC5B-6895-8850-4C8D-A7E52CA16F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C9CA16-E908-9FDA-CF92-9086EB654997}"/>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5" name="Footer Placeholder 4">
            <a:extLst>
              <a:ext uri="{FF2B5EF4-FFF2-40B4-BE49-F238E27FC236}">
                <a16:creationId xmlns:a16="http://schemas.microsoft.com/office/drawing/2014/main" id="{7657F45C-E7B8-D585-46A4-E7B3F7077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19E1F-2023-BFA6-114C-A6B21412A495}"/>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177902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486A-7603-67C2-6F39-858E9D8AD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D72DF-5428-3F0B-4858-F8EF0AF771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D51F9F-E815-75F4-78D1-7FAB1FAA8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54CD07-023B-5EF4-DD84-8AEE74E20BA2}"/>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6" name="Footer Placeholder 5">
            <a:extLst>
              <a:ext uri="{FF2B5EF4-FFF2-40B4-BE49-F238E27FC236}">
                <a16:creationId xmlns:a16="http://schemas.microsoft.com/office/drawing/2014/main" id="{AB5CFD1C-95B3-DDEC-F147-4309319CF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E6C74-E494-79C5-D9A8-DF068065915C}"/>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365865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652-C11C-C5EC-7EFF-B06722E9A0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180FE5-3E2D-149E-07CC-05D07575A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861D6-27AA-F425-6E5B-907945E25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C62F5-F833-8BD6-34CE-E78477087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28DAC-0837-0902-81DA-8993E262BA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1DCFDB-359D-636F-AE49-99E06A9EB729}"/>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8" name="Footer Placeholder 7">
            <a:extLst>
              <a:ext uri="{FF2B5EF4-FFF2-40B4-BE49-F238E27FC236}">
                <a16:creationId xmlns:a16="http://schemas.microsoft.com/office/drawing/2014/main" id="{77FE9B48-C3D4-0D92-FD52-356C88ECFC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A90A29-4D37-DB50-7350-69C84A63058F}"/>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17214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BFFF-84D9-01EC-09EE-7257C81DD3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5111F2-6A79-083A-C3FA-F81A0C756B8D}"/>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4" name="Footer Placeholder 3">
            <a:extLst>
              <a:ext uri="{FF2B5EF4-FFF2-40B4-BE49-F238E27FC236}">
                <a16:creationId xmlns:a16="http://schemas.microsoft.com/office/drawing/2014/main" id="{92C2FA32-70BC-B524-99A4-E141DF64C9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4C00DA-3422-8D3A-4E52-038F96531A43}"/>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200187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C1F140-6DAB-3B8E-C3B7-868232C3ACA1}"/>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3" name="Footer Placeholder 2">
            <a:extLst>
              <a:ext uri="{FF2B5EF4-FFF2-40B4-BE49-F238E27FC236}">
                <a16:creationId xmlns:a16="http://schemas.microsoft.com/office/drawing/2014/main" id="{754A40B4-675A-243C-81A4-67FEE465D4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8678E5-3CA9-663A-F080-11120D0AB440}"/>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149473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B249-6E96-3EEC-9F84-B2C687421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4C30B2-A4B3-EFE3-646F-CF9DE9E76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B19F93-A9A7-5C50-4ADF-CD4C0F695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02BDB-B833-D242-8149-77FA37D09E80}"/>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6" name="Footer Placeholder 5">
            <a:extLst>
              <a:ext uri="{FF2B5EF4-FFF2-40B4-BE49-F238E27FC236}">
                <a16:creationId xmlns:a16="http://schemas.microsoft.com/office/drawing/2014/main" id="{5E1BAAC9-BBCF-F906-549C-334070204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8AF9C-A5A9-3424-3DB9-7768CCCEF98D}"/>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6761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B885-DD6D-E86F-A410-7573B9386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AFF51-2206-7E2D-5F65-9C021A1A80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3854F4-D26B-D7B6-76A6-4A199D729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98455-D1F8-802F-EEA0-2006FAAC30E6}"/>
              </a:ext>
            </a:extLst>
          </p:cNvPr>
          <p:cNvSpPr>
            <a:spLocks noGrp="1"/>
          </p:cNvSpPr>
          <p:nvPr>
            <p:ph type="dt" sz="half" idx="10"/>
          </p:nvPr>
        </p:nvSpPr>
        <p:spPr/>
        <p:txBody>
          <a:bodyPr/>
          <a:lstStyle/>
          <a:p>
            <a:fld id="{4C109B82-59AF-4971-8D35-4B4801B5E12F}" type="datetimeFigureOut">
              <a:rPr lang="en-US" smtClean="0"/>
              <a:t>4/30/25</a:t>
            </a:fld>
            <a:endParaRPr lang="en-US"/>
          </a:p>
        </p:txBody>
      </p:sp>
      <p:sp>
        <p:nvSpPr>
          <p:cNvPr id="6" name="Footer Placeholder 5">
            <a:extLst>
              <a:ext uri="{FF2B5EF4-FFF2-40B4-BE49-F238E27FC236}">
                <a16:creationId xmlns:a16="http://schemas.microsoft.com/office/drawing/2014/main" id="{8A576E4D-298E-28FF-A704-C46297286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AB256-AC33-9363-34FC-B10F8B140C2F}"/>
              </a:ext>
            </a:extLst>
          </p:cNvPr>
          <p:cNvSpPr>
            <a:spLocks noGrp="1"/>
          </p:cNvSpPr>
          <p:nvPr>
            <p:ph type="sldNum" sz="quarter" idx="12"/>
          </p:nvPr>
        </p:nvSpPr>
        <p:spPr/>
        <p:txBody>
          <a:bodyPr/>
          <a:lstStyle/>
          <a:p>
            <a:fld id="{678DF5DD-A6E2-47D1-AE53-C476CA6F0345}" type="slidenum">
              <a:rPr lang="en-US" smtClean="0"/>
              <a:t>‹#›</a:t>
            </a:fld>
            <a:endParaRPr lang="en-US"/>
          </a:p>
        </p:txBody>
      </p:sp>
    </p:spTree>
    <p:extLst>
      <p:ext uri="{BB962C8B-B14F-4D97-AF65-F5344CB8AC3E}">
        <p14:creationId xmlns:p14="http://schemas.microsoft.com/office/powerpoint/2010/main" val="151979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0476F9-3193-6099-80A1-5795F9A9F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C00E09-515C-8CB2-CE01-5237FBC8A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71DDA-71E5-4A8D-9651-8F1C76FF7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09B82-59AF-4971-8D35-4B4801B5E12F}" type="datetimeFigureOut">
              <a:rPr lang="en-US" smtClean="0"/>
              <a:t>4/30/25</a:t>
            </a:fld>
            <a:endParaRPr lang="en-US"/>
          </a:p>
        </p:txBody>
      </p:sp>
      <p:sp>
        <p:nvSpPr>
          <p:cNvPr id="5" name="Footer Placeholder 4">
            <a:extLst>
              <a:ext uri="{FF2B5EF4-FFF2-40B4-BE49-F238E27FC236}">
                <a16:creationId xmlns:a16="http://schemas.microsoft.com/office/drawing/2014/main" id="{8564263A-29EE-650F-16B2-93AB9CA423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92F779-3000-2D28-68DF-F07D50DF00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DF5DD-A6E2-47D1-AE53-C476CA6F0345}" type="slidenum">
              <a:rPr lang="en-US" smtClean="0"/>
              <a:t>‹#›</a:t>
            </a:fld>
            <a:endParaRPr lang="en-US"/>
          </a:p>
        </p:txBody>
      </p:sp>
    </p:spTree>
    <p:extLst>
      <p:ext uri="{BB962C8B-B14F-4D97-AF65-F5344CB8AC3E}">
        <p14:creationId xmlns:p14="http://schemas.microsoft.com/office/powerpoint/2010/main" val="168821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etterhealth.vic.gov.au/health/conditionsandtreatments/menopau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etterhealth.vic.gov.au/conditionsandtreatments/blood-and-blood-vesse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youtu.be/42WIByexiXc?si=t9jBQgGuD94Da-W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6/B978-0-12-813570-9.00010-3" TargetMode="External"/><Relationship Id="rId2" Type="http://schemas.openxmlformats.org/officeDocument/2006/relationships/hyperlink" Target="https://youtu.be/42WIByexiXc?si=t9jBQgGuD94Da-W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051" y="449266"/>
            <a:ext cx="9144000" cy="1815634"/>
          </a:xfrm>
        </p:spPr>
        <p:txBody>
          <a:bodyPr/>
          <a:lstStyle/>
          <a:p>
            <a:r>
              <a:rPr lang="en-US" b="1" dirty="0">
                <a:solidFill>
                  <a:schemeClr val="accent1">
                    <a:lumMod val="75000"/>
                  </a:schemeClr>
                </a:solidFill>
                <a:effectLst>
                  <a:outerShdw blurRad="38100" dist="38100" dir="2700000" algn="tl">
                    <a:srgbClr val="000000">
                      <a:alpha val="43137"/>
                    </a:srgbClr>
                  </a:outerShdw>
                </a:effectLst>
                <a:latin typeface="+mn-lt"/>
              </a:rPr>
              <a:t>Regulation of the Female Reproductive System</a:t>
            </a:r>
            <a:endParaRPr lang="en-US" dirty="0">
              <a:solidFill>
                <a:schemeClr val="accent1">
                  <a:lumMod val="75000"/>
                </a:schemeClr>
              </a:solidFill>
              <a:effectLst>
                <a:outerShdw blurRad="38100" dist="38100" dir="2700000" algn="tl">
                  <a:srgbClr val="000000">
                    <a:alpha val="43137"/>
                  </a:srgbClr>
                </a:outerShdw>
              </a:effectLst>
              <a:latin typeface="+mn-lt"/>
            </a:endParaRPr>
          </a:p>
        </p:txBody>
      </p:sp>
      <p:pic>
        <p:nvPicPr>
          <p:cNvPr id="1028" name="Picture 4" descr="Page 4 | 61,000+ Female Reproductive Organs Pictures">
            <a:extLst>
              <a:ext uri="{FF2B5EF4-FFF2-40B4-BE49-F238E27FC236}">
                <a16:creationId xmlns:a16="http://schemas.microsoft.com/office/drawing/2014/main" id="{3B465123-ED50-FC33-75F5-D8051F0FE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849" t="18692" r="7493" b="9151"/>
          <a:stretch/>
        </p:blipFill>
        <p:spPr bwMode="auto">
          <a:xfrm>
            <a:off x="7332855" y="2264900"/>
            <a:ext cx="4630296" cy="4484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435FD1BB-2B7E-B8D9-FBC6-B0DD805681DF}"/>
              </a:ext>
            </a:extLst>
          </p:cNvPr>
          <p:cNvSpPr txBox="1"/>
          <p:nvPr/>
        </p:nvSpPr>
        <p:spPr>
          <a:xfrm>
            <a:off x="661182" y="3449874"/>
            <a:ext cx="5330813" cy="2246769"/>
          </a:xfrm>
          <a:prstGeom prst="rect">
            <a:avLst/>
          </a:prstGeom>
          <a:noFill/>
        </p:spPr>
        <p:txBody>
          <a:bodyPr wrap="square" rtlCol="1">
            <a:spAutoFit/>
          </a:bodyPr>
          <a:lstStyle/>
          <a:p>
            <a:pPr algn="ctr"/>
            <a:r>
              <a:rPr lang="en-US" sz="2800" b="1" dirty="0">
                <a:solidFill>
                  <a:schemeClr val="accent6">
                    <a:lumMod val="75000"/>
                  </a:schemeClr>
                </a:solidFill>
              </a:rPr>
              <a:t>531 Zoo Advanced Physiology</a:t>
            </a:r>
          </a:p>
          <a:p>
            <a:pPr algn="ctr"/>
            <a:r>
              <a:rPr lang="en-US" sz="2800" b="1" dirty="0">
                <a:solidFill>
                  <a:schemeClr val="accent6">
                    <a:lumMod val="75000"/>
                  </a:schemeClr>
                </a:solidFill>
              </a:rPr>
              <a:t>Lecture 12</a:t>
            </a:r>
          </a:p>
          <a:p>
            <a:pPr algn="ctr"/>
            <a:endParaRPr lang="en-US" sz="2800" b="1" dirty="0">
              <a:solidFill>
                <a:schemeClr val="accent6">
                  <a:lumMod val="75000"/>
                </a:schemeClr>
              </a:solidFill>
            </a:endParaRPr>
          </a:p>
          <a:p>
            <a:pPr algn="ctr"/>
            <a:r>
              <a:rPr lang="en-US" sz="2800" b="1" dirty="0">
                <a:solidFill>
                  <a:schemeClr val="tx1">
                    <a:lumMod val="85000"/>
                    <a:lumOff val="15000"/>
                  </a:schemeClr>
                </a:solidFill>
              </a:rPr>
              <a:t>Presented by..</a:t>
            </a:r>
          </a:p>
          <a:p>
            <a:pPr algn="ctr"/>
            <a:r>
              <a:rPr lang="en-US" sz="2800" b="1" dirty="0">
                <a:solidFill>
                  <a:schemeClr val="tx1">
                    <a:lumMod val="85000"/>
                    <a:lumOff val="15000"/>
                  </a:schemeClr>
                </a:solidFill>
              </a:rPr>
              <a:t>Dr. Jamilah Alshammari</a:t>
            </a:r>
            <a:endParaRPr lang="ar-SA" sz="2800" b="1" dirty="0">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D084D-E52C-4AF3-3B41-AF117FD2C138}"/>
              </a:ext>
            </a:extLst>
          </p:cNvPr>
          <p:cNvSpPr>
            <a:spLocks noGrp="1"/>
          </p:cNvSpPr>
          <p:nvPr>
            <p:ph type="title"/>
          </p:nvPr>
        </p:nvSpPr>
        <p:spPr>
          <a:xfrm>
            <a:off x="1361480" y="0"/>
            <a:ext cx="9688296" cy="778225"/>
          </a:xfrm>
        </p:spPr>
        <p:txBody>
          <a:bodyPr anchor="b">
            <a:normAutofit/>
          </a:bodyPr>
          <a:lstStyle/>
          <a:p>
            <a:r>
              <a:rPr lang="en-US" sz="4000" b="1" dirty="0">
                <a:solidFill>
                  <a:schemeClr val="accent2">
                    <a:lumMod val="75000"/>
                  </a:schemeClr>
                </a:solidFill>
                <a:effectLst>
                  <a:outerShdw blurRad="38100" dist="38100" dir="2700000" algn="tl">
                    <a:srgbClr val="000000">
                      <a:alpha val="43137"/>
                    </a:srgbClr>
                  </a:outerShdw>
                </a:effectLst>
                <a:latin typeface="+mn-lt"/>
              </a:rPr>
              <a:t>Ovarian cycle ( Menstrual Cycle)</a:t>
            </a:r>
          </a:p>
        </p:txBody>
      </p:sp>
      <p:sp>
        <p:nvSpPr>
          <p:cNvPr id="3" name="Content Placeholder 2">
            <a:extLst>
              <a:ext uri="{FF2B5EF4-FFF2-40B4-BE49-F238E27FC236}">
                <a16:creationId xmlns:a16="http://schemas.microsoft.com/office/drawing/2014/main" id="{05019FDD-2640-F73D-56C0-C6C7DE76E5B0}"/>
              </a:ext>
            </a:extLst>
          </p:cNvPr>
          <p:cNvSpPr>
            <a:spLocks noGrp="1"/>
          </p:cNvSpPr>
          <p:nvPr>
            <p:ph idx="1"/>
          </p:nvPr>
        </p:nvSpPr>
        <p:spPr>
          <a:xfrm>
            <a:off x="379828" y="956603"/>
            <a:ext cx="11169747" cy="5317589"/>
          </a:xfrm>
        </p:spPr>
        <p:txBody>
          <a:bodyPr anchor="t">
            <a:noAutofit/>
          </a:bodyPr>
          <a:lstStyle/>
          <a:p>
            <a:pPr algn="just">
              <a:lnSpc>
                <a:spcPct val="150000"/>
              </a:lnSpc>
            </a:pPr>
            <a:r>
              <a:rPr lang="en-US" sz="2400" b="0" i="0" dirty="0">
                <a:effectLst/>
                <a:latin typeface="Helvetica Neue"/>
              </a:rPr>
              <a:t>The ovarian cycle refers to the growth and maturation of an oocyte in preparation for </a:t>
            </a:r>
            <a:r>
              <a:rPr lang="en-US" sz="2400" b="1" i="0" dirty="0">
                <a:effectLst/>
                <a:latin typeface="Helvetica Neue"/>
              </a:rPr>
              <a:t>fertilization</a:t>
            </a:r>
            <a:r>
              <a:rPr lang="en-US" sz="2400" b="0" i="0" dirty="0">
                <a:effectLst/>
                <a:latin typeface="Helvetica Neue"/>
              </a:rPr>
              <a:t> and </a:t>
            </a:r>
            <a:r>
              <a:rPr lang="en-US" sz="2400" b="1" i="0" dirty="0">
                <a:effectLst/>
                <a:latin typeface="Helvetica Neue"/>
              </a:rPr>
              <a:t>reproduction</a:t>
            </a:r>
            <a:r>
              <a:rPr lang="en-US" sz="2400" b="0" i="0" dirty="0">
                <a:effectLst/>
                <a:latin typeface="Helvetica Neue"/>
              </a:rPr>
              <a:t>. </a:t>
            </a:r>
          </a:p>
          <a:p>
            <a:pPr algn="just">
              <a:lnSpc>
                <a:spcPct val="150000"/>
              </a:lnSpc>
            </a:pPr>
            <a:endParaRPr lang="en-US" sz="1200" b="0" i="0" dirty="0">
              <a:effectLst/>
              <a:latin typeface="Helvetica Neue"/>
            </a:endParaRPr>
          </a:p>
          <a:p>
            <a:pPr algn="just">
              <a:lnSpc>
                <a:spcPct val="150000"/>
              </a:lnSpc>
            </a:pPr>
            <a:r>
              <a:rPr lang="en-US" sz="2400" b="0" i="0" dirty="0">
                <a:effectLst/>
                <a:latin typeface="Helvetica Neue"/>
              </a:rPr>
              <a:t>The ovarian cycle repeats every 28 days from puberty until menopause, as long as the female is not pregnant. </a:t>
            </a:r>
          </a:p>
          <a:p>
            <a:pPr algn="just">
              <a:lnSpc>
                <a:spcPct val="150000"/>
              </a:lnSpc>
            </a:pPr>
            <a:endParaRPr lang="en-US" sz="1200" b="1" i="0" u="sng" dirty="0">
              <a:effectLst/>
              <a:latin typeface="Helvetica Neue"/>
            </a:endParaRPr>
          </a:p>
          <a:p>
            <a:pPr algn="just">
              <a:lnSpc>
                <a:spcPct val="150000"/>
              </a:lnSpc>
            </a:pPr>
            <a:r>
              <a:rPr lang="en-US" sz="2400" b="1" i="0" u="sng" dirty="0">
                <a:effectLst/>
                <a:latin typeface="Helvetica Neue"/>
              </a:rPr>
              <a:t>The ovarian cycle</a:t>
            </a:r>
            <a:r>
              <a:rPr lang="en-US" sz="2400" b="1" i="0" dirty="0">
                <a:effectLst/>
                <a:latin typeface="Helvetica Neue"/>
              </a:rPr>
              <a:t> </a:t>
            </a:r>
            <a:r>
              <a:rPr lang="en-US" sz="2400" b="0" i="0" dirty="0">
                <a:effectLst/>
                <a:latin typeface="Helvetica Neue"/>
              </a:rPr>
              <a:t>consists of the </a:t>
            </a:r>
          </a:p>
          <a:p>
            <a:pPr marL="514350" indent="-514350" algn="just">
              <a:lnSpc>
                <a:spcPct val="150000"/>
              </a:lnSpc>
              <a:buFont typeface="+mj-lt"/>
              <a:buAutoNum type="alphaUcPeriod"/>
            </a:pPr>
            <a:r>
              <a:rPr lang="en-US" sz="2400" dirty="0">
                <a:solidFill>
                  <a:srgbClr val="0070C0"/>
                </a:solidFill>
                <a:latin typeface="Helvetica Neue"/>
              </a:rPr>
              <a:t>F</a:t>
            </a:r>
            <a:r>
              <a:rPr lang="en-US" sz="2400" b="0" i="0" dirty="0">
                <a:solidFill>
                  <a:srgbClr val="0070C0"/>
                </a:solidFill>
                <a:effectLst/>
                <a:latin typeface="Helvetica Neue"/>
              </a:rPr>
              <a:t>ollicular phase</a:t>
            </a:r>
            <a:r>
              <a:rPr lang="en-US" sz="2400" dirty="0">
                <a:solidFill>
                  <a:srgbClr val="0070C0"/>
                </a:solidFill>
                <a:latin typeface="Helvetica Neue"/>
              </a:rPr>
              <a:t>.           </a:t>
            </a:r>
            <a:r>
              <a:rPr lang="en-US" sz="2400" b="0" i="0" dirty="0">
                <a:solidFill>
                  <a:srgbClr val="0070C0"/>
                </a:solidFill>
                <a:effectLst/>
                <a:latin typeface="Helvetica Neue"/>
              </a:rPr>
              <a:t>       B. Ovulation</a:t>
            </a:r>
          </a:p>
          <a:p>
            <a:pPr marL="0" indent="0" algn="just">
              <a:lnSpc>
                <a:spcPct val="150000"/>
              </a:lnSpc>
              <a:buNone/>
            </a:pPr>
            <a:r>
              <a:rPr lang="en-US" sz="2400" dirty="0">
                <a:solidFill>
                  <a:srgbClr val="0070C0"/>
                </a:solidFill>
                <a:latin typeface="Helvetica Neue"/>
              </a:rPr>
              <a:t>C. Luteal phase                         D. Menstruation</a:t>
            </a:r>
          </a:p>
          <a:p>
            <a:pPr marL="0" indent="0" algn="just">
              <a:lnSpc>
                <a:spcPct val="150000"/>
              </a:lnSpc>
              <a:buNone/>
            </a:pPr>
            <a:endParaRPr lang="en-US" sz="2400" dirty="0">
              <a:solidFill>
                <a:srgbClr val="0070C0"/>
              </a:solidFill>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85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C157-FE1B-EF49-C0D0-1DD8E3E280EB}"/>
              </a:ext>
            </a:extLst>
          </p:cNvPr>
          <p:cNvSpPr>
            <a:spLocks noGrp="1"/>
          </p:cNvSpPr>
          <p:nvPr>
            <p:ph type="title"/>
          </p:nvPr>
        </p:nvSpPr>
        <p:spPr>
          <a:xfrm>
            <a:off x="838200" y="0"/>
            <a:ext cx="8966812" cy="956603"/>
          </a:xfrm>
        </p:spPr>
        <p:txBody>
          <a:bodyPr/>
          <a:lstStyle/>
          <a:p>
            <a:pPr algn="ctr"/>
            <a:r>
              <a:rPr lang="en-US" b="1" i="0" dirty="0">
                <a:solidFill>
                  <a:schemeClr val="accent2">
                    <a:lumMod val="75000"/>
                  </a:schemeClr>
                </a:solidFill>
                <a:effectLst>
                  <a:outerShdw blurRad="38100" dist="38100" dir="2700000" algn="tl">
                    <a:srgbClr val="000000">
                      <a:alpha val="43137"/>
                    </a:srgbClr>
                  </a:outerShdw>
                </a:effectLst>
                <a:latin typeface="+mn-lt"/>
              </a:rPr>
              <a:t>The menstrual cycle</a:t>
            </a:r>
            <a:endParaRPr lang="en-US"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E2211D4D-C97E-5455-874D-8AFBBF53BBFE}"/>
              </a:ext>
            </a:extLst>
          </p:cNvPr>
          <p:cNvSpPr>
            <a:spLocks noGrp="1"/>
          </p:cNvSpPr>
          <p:nvPr>
            <p:ph idx="1"/>
          </p:nvPr>
        </p:nvSpPr>
        <p:spPr>
          <a:xfrm>
            <a:off x="284480" y="956603"/>
            <a:ext cx="11574585" cy="5536272"/>
          </a:xfrm>
        </p:spPr>
        <p:txBody>
          <a:bodyPr>
            <a:normAutofit/>
          </a:bodyPr>
          <a:lstStyle/>
          <a:p>
            <a:pPr algn="just">
              <a:lnSpc>
                <a:spcPct val="150000"/>
              </a:lnSpc>
            </a:pPr>
            <a:r>
              <a:rPr lang="en-US" b="0" i="0" dirty="0">
                <a:effectLst/>
              </a:rPr>
              <a:t>The </a:t>
            </a:r>
            <a:r>
              <a:rPr lang="en-US" b="1" i="0" dirty="0">
                <a:effectLst/>
              </a:rPr>
              <a:t>ovarian cycle </a:t>
            </a:r>
            <a:r>
              <a:rPr lang="en-US" b="0" i="0" dirty="0">
                <a:effectLst/>
              </a:rPr>
              <a:t>describes changes that occur in the follicles of the ovary, </a:t>
            </a:r>
            <a:r>
              <a:rPr lang="en-US" b="1" i="0" dirty="0">
                <a:effectLst/>
              </a:rPr>
              <a:t>whereas</a:t>
            </a:r>
            <a:r>
              <a:rPr lang="en-US" b="0" i="0" dirty="0">
                <a:effectLst/>
              </a:rPr>
              <a:t> the </a:t>
            </a:r>
            <a:r>
              <a:rPr lang="en-US" b="1" i="0" dirty="0">
                <a:effectLst/>
              </a:rPr>
              <a:t>uterine cycle </a:t>
            </a:r>
            <a:r>
              <a:rPr lang="en-US" b="0" i="0" dirty="0">
                <a:effectLst/>
              </a:rPr>
              <a:t>describes changes in the endometrial lining of the uterus. </a:t>
            </a:r>
          </a:p>
          <a:p>
            <a:pPr algn="just">
              <a:lnSpc>
                <a:spcPct val="150000"/>
              </a:lnSpc>
            </a:pPr>
            <a:r>
              <a:rPr lang="en-US" dirty="0"/>
              <a:t>Both  cycles can be divided into phases</a:t>
            </a:r>
          </a:p>
          <a:p>
            <a:pPr algn="just">
              <a:lnSpc>
                <a:spcPct val="150000"/>
              </a:lnSpc>
            </a:pPr>
            <a:r>
              <a:rPr lang="en-US" dirty="0"/>
              <a:t>The menstrual cycle is regulated by </a:t>
            </a:r>
            <a:r>
              <a:rPr lang="en-US" b="1" i="0" dirty="0">
                <a:solidFill>
                  <a:srgbClr val="0070C0"/>
                </a:solidFill>
                <a:effectLst/>
              </a:rPr>
              <a:t>hormones</a:t>
            </a:r>
            <a:r>
              <a:rPr lang="en-US" b="0" i="0" dirty="0">
                <a:solidFill>
                  <a:srgbClr val="4D5156"/>
                </a:solidFill>
                <a:effectLst/>
              </a:rPr>
              <a:t>. </a:t>
            </a:r>
          </a:p>
          <a:p>
            <a:pPr algn="just">
              <a:lnSpc>
                <a:spcPct val="150000"/>
              </a:lnSpc>
            </a:pPr>
            <a:r>
              <a:rPr lang="en-US" b="0" i="0" dirty="0">
                <a:solidFill>
                  <a:srgbClr val="222222"/>
                </a:solidFill>
                <a:effectLst/>
              </a:rPr>
              <a:t>A menstrual cycle is measured from the first day of your period to the first day of your next period. </a:t>
            </a:r>
          </a:p>
          <a:p>
            <a:pPr algn="just">
              <a:lnSpc>
                <a:spcPct val="150000"/>
              </a:lnSpc>
            </a:pPr>
            <a:endParaRPr lang="en-US" b="0" i="0" dirty="0">
              <a:solidFill>
                <a:srgbClr val="4D5156"/>
              </a:solidFill>
              <a:effectLst/>
            </a:endParaRPr>
          </a:p>
        </p:txBody>
      </p:sp>
    </p:spTree>
    <p:extLst>
      <p:ext uri="{BB962C8B-B14F-4D97-AF65-F5344CB8AC3E}">
        <p14:creationId xmlns:p14="http://schemas.microsoft.com/office/powerpoint/2010/main" val="269483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6EBD8-F459-75A8-F6A3-B056420AB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4C8D4-1A45-0F47-9CD9-B82A285CA659}"/>
              </a:ext>
            </a:extLst>
          </p:cNvPr>
          <p:cNvSpPr>
            <a:spLocks noGrp="1"/>
          </p:cNvSpPr>
          <p:nvPr>
            <p:ph type="title"/>
          </p:nvPr>
        </p:nvSpPr>
        <p:spPr>
          <a:xfrm>
            <a:off x="838200" y="1"/>
            <a:ext cx="10515600" cy="984738"/>
          </a:xfrm>
        </p:spPr>
        <p:txBody>
          <a:bodyPr/>
          <a:lstStyle/>
          <a:p>
            <a:pPr algn="ctr"/>
            <a:r>
              <a:rPr lang="en-US" b="1" dirty="0">
                <a:solidFill>
                  <a:schemeClr val="accent2">
                    <a:lumMod val="75000"/>
                  </a:schemeClr>
                </a:solidFill>
                <a:effectLst>
                  <a:outerShdw blurRad="38100" dist="38100" dir="2700000" algn="tl">
                    <a:srgbClr val="000000">
                      <a:alpha val="43137"/>
                    </a:srgbClr>
                  </a:outerShdw>
                </a:effectLst>
                <a:latin typeface="+mn-lt"/>
              </a:rPr>
              <a:t>The menstrual cycle</a:t>
            </a:r>
          </a:p>
        </p:txBody>
      </p:sp>
      <p:sp>
        <p:nvSpPr>
          <p:cNvPr id="3" name="Content Placeholder 2">
            <a:extLst>
              <a:ext uri="{FF2B5EF4-FFF2-40B4-BE49-F238E27FC236}">
                <a16:creationId xmlns:a16="http://schemas.microsoft.com/office/drawing/2014/main" id="{A830167E-4BA3-F1FE-CC0E-A0016ADB0E91}"/>
              </a:ext>
            </a:extLst>
          </p:cNvPr>
          <p:cNvSpPr>
            <a:spLocks noGrp="1"/>
          </p:cNvSpPr>
          <p:nvPr>
            <p:ph idx="1"/>
          </p:nvPr>
        </p:nvSpPr>
        <p:spPr>
          <a:xfrm>
            <a:off x="203199" y="984740"/>
            <a:ext cx="11726203" cy="5700540"/>
          </a:xfrm>
        </p:spPr>
        <p:txBody>
          <a:bodyPr>
            <a:normAutofit fontScale="92500" lnSpcReduction="10000"/>
          </a:bodyPr>
          <a:lstStyle/>
          <a:p>
            <a:pPr algn="l">
              <a:lnSpc>
                <a:spcPct val="170000"/>
              </a:lnSpc>
            </a:pPr>
            <a:r>
              <a:rPr lang="en-US" b="0" i="0" dirty="0">
                <a:solidFill>
                  <a:srgbClr val="222222"/>
                </a:solidFill>
                <a:effectLst/>
              </a:rPr>
              <a:t>The average length of a menstrual cycle is 28 to 29 days, but every woman’s cycle is different. For example, teenagers might have cycles that last 45 days, whereas women in their 20s to 30s might have cycles that last 21 to 38 days.</a:t>
            </a:r>
          </a:p>
          <a:p>
            <a:pPr algn="l">
              <a:lnSpc>
                <a:spcPct val="170000"/>
              </a:lnSpc>
            </a:pPr>
            <a:r>
              <a:rPr lang="en-US" b="0" i="0" dirty="0">
                <a:solidFill>
                  <a:srgbClr val="222222"/>
                </a:solidFill>
                <a:effectLst/>
              </a:rPr>
              <a:t>Your first period is called </a:t>
            </a:r>
            <a:r>
              <a:rPr lang="en-US" b="1" i="0" dirty="0">
                <a:solidFill>
                  <a:srgbClr val="222222"/>
                </a:solidFill>
                <a:effectLst/>
              </a:rPr>
              <a:t>menarche</a:t>
            </a:r>
            <a:r>
              <a:rPr lang="en-US" b="0" i="0" dirty="0">
                <a:solidFill>
                  <a:srgbClr val="222222"/>
                </a:solidFill>
                <a:effectLst/>
              </a:rPr>
              <a:t>. </a:t>
            </a:r>
          </a:p>
          <a:p>
            <a:pPr algn="l">
              <a:lnSpc>
                <a:spcPct val="170000"/>
              </a:lnSpc>
            </a:pPr>
            <a:r>
              <a:rPr lang="en-US" b="0" i="0" dirty="0">
                <a:solidFill>
                  <a:srgbClr val="222222"/>
                </a:solidFill>
                <a:effectLst/>
              </a:rPr>
              <a:t>In Western countries, the average age for a first period is 12 to 13, but it can start as early as nine and as late as 16.</a:t>
            </a:r>
          </a:p>
          <a:p>
            <a:pPr algn="l">
              <a:lnSpc>
                <a:spcPct val="170000"/>
              </a:lnSpc>
            </a:pPr>
            <a:r>
              <a:rPr lang="en-US" b="0" i="0" dirty="0">
                <a:solidFill>
                  <a:srgbClr val="222222"/>
                </a:solidFill>
                <a:effectLst/>
              </a:rPr>
              <a:t>Your last period is called </a:t>
            </a:r>
            <a:r>
              <a:rPr lang="en-US" b="1" i="0" u="sng" dirty="0">
                <a:solidFill>
                  <a:srgbClr val="008055"/>
                </a:solidFill>
                <a:effectLst/>
                <a:hlinkClick r:id="rId2"/>
              </a:rPr>
              <a:t>menopause</a:t>
            </a:r>
            <a:r>
              <a:rPr lang="en-US" b="0" i="0" dirty="0">
                <a:solidFill>
                  <a:srgbClr val="222222"/>
                </a:solidFill>
                <a:effectLst/>
              </a:rPr>
              <a:t>. In Australia, the average age for women to reach menopause is 51 to 52. Some women might reach menopause as late as 60</a:t>
            </a:r>
          </a:p>
          <a:p>
            <a:endParaRPr lang="en-US" dirty="0"/>
          </a:p>
        </p:txBody>
      </p:sp>
    </p:spTree>
    <p:extLst>
      <p:ext uri="{BB962C8B-B14F-4D97-AF65-F5344CB8AC3E}">
        <p14:creationId xmlns:p14="http://schemas.microsoft.com/office/powerpoint/2010/main" val="1400543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B34BF6-35DB-1B9D-B83A-0862196996C1}"/>
              </a:ext>
            </a:extLst>
          </p:cNvPr>
          <p:cNvSpPr>
            <a:spLocks noGrp="1"/>
          </p:cNvSpPr>
          <p:nvPr>
            <p:ph type="title"/>
          </p:nvPr>
        </p:nvSpPr>
        <p:spPr>
          <a:xfrm>
            <a:off x="1399789" y="1"/>
            <a:ext cx="9392421" cy="984738"/>
          </a:xfrm>
        </p:spPr>
        <p:txBody>
          <a:bodyPr>
            <a:normAutofit/>
          </a:bodyPr>
          <a:lstStyle/>
          <a:p>
            <a:pPr algn="ctr"/>
            <a:r>
              <a:rPr lang="en-US" sz="2800" b="1" i="0" dirty="0">
                <a:solidFill>
                  <a:schemeClr val="accent1">
                    <a:lumMod val="75000"/>
                  </a:schemeClr>
                </a:solidFill>
                <a:effectLst/>
                <a:latin typeface="Open Sans" panose="020B0606030504020204" pitchFamily="34" charset="0"/>
              </a:rPr>
              <a:t>Ovarian Follicular Development</a:t>
            </a:r>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B97BEA12-0BC5-52C9-EDA3-BB1843CB8EF2}"/>
              </a:ext>
            </a:extLst>
          </p:cNvPr>
          <p:cNvSpPr>
            <a:spLocks noGrp="1"/>
          </p:cNvSpPr>
          <p:nvPr>
            <p:ph idx="1"/>
          </p:nvPr>
        </p:nvSpPr>
        <p:spPr>
          <a:xfrm>
            <a:off x="211015" y="984740"/>
            <a:ext cx="11555161" cy="3629676"/>
          </a:xfrm>
        </p:spPr>
        <p:txBody>
          <a:bodyPr>
            <a:normAutofit/>
          </a:bodyPr>
          <a:lstStyle/>
          <a:p>
            <a:r>
              <a:rPr lang="en-US" sz="2400" b="1" i="0" dirty="0">
                <a:effectLst/>
              </a:rPr>
              <a:t>Oogonia differentiate </a:t>
            </a:r>
            <a:r>
              <a:rPr lang="en-US" sz="2400" b="0" i="0" dirty="0">
                <a:effectLst/>
              </a:rPr>
              <a:t>into </a:t>
            </a:r>
            <a:r>
              <a:rPr lang="en-US" sz="2400" b="1" i="0" dirty="0">
                <a:effectLst/>
              </a:rPr>
              <a:t>primary oocytes </a:t>
            </a:r>
            <a:r>
              <a:rPr lang="en-US" sz="2400" b="0" i="0" dirty="0">
                <a:effectLst/>
              </a:rPr>
              <a:t>and proliferate </a:t>
            </a:r>
            <a:r>
              <a:rPr lang="en-US" sz="2400" b="0" i="0" u="sng" dirty="0">
                <a:effectLst/>
              </a:rPr>
              <a:t>by mitosis </a:t>
            </a:r>
            <a:r>
              <a:rPr lang="en-US" sz="2400" b="0" i="0" dirty="0">
                <a:effectLst/>
              </a:rPr>
              <a:t>resulting in about </a:t>
            </a:r>
            <a:r>
              <a:rPr lang="en-US" sz="2400" b="1" i="0" dirty="0">
                <a:effectLst/>
              </a:rPr>
              <a:t>7 million</a:t>
            </a:r>
            <a:r>
              <a:rPr lang="en-US" sz="2400" b="0" i="0" dirty="0">
                <a:effectLst/>
              </a:rPr>
              <a:t> oocytes by the </a:t>
            </a:r>
            <a:r>
              <a:rPr lang="en-US" sz="2400" b="0" i="0" u="sng" dirty="0">
                <a:effectLst/>
              </a:rPr>
              <a:t>5th</a:t>
            </a:r>
            <a:r>
              <a:rPr lang="en-US" sz="2400" b="0" i="0" dirty="0">
                <a:effectLst/>
              </a:rPr>
              <a:t> month of gestation.</a:t>
            </a:r>
          </a:p>
          <a:p>
            <a:r>
              <a:rPr lang="en-US" sz="2400" b="0" i="0" dirty="0">
                <a:effectLst/>
              </a:rPr>
              <a:t> During the </a:t>
            </a:r>
            <a:r>
              <a:rPr lang="en-US" sz="2400" b="1" i="0" dirty="0">
                <a:effectLst/>
              </a:rPr>
              <a:t>3rd month </a:t>
            </a:r>
            <a:r>
              <a:rPr lang="en-US" sz="2400" b="0" i="0" dirty="0">
                <a:effectLst/>
              </a:rPr>
              <a:t>of gestation, some oogonia begin meiosis and arrest in the </a:t>
            </a:r>
            <a:r>
              <a:rPr lang="en-US" sz="2400" b="1" i="0" dirty="0">
                <a:effectLst/>
              </a:rPr>
              <a:t>prophase of meiosis I </a:t>
            </a:r>
            <a:r>
              <a:rPr lang="en-US" sz="2400" b="0" i="0" dirty="0">
                <a:effectLst/>
              </a:rPr>
              <a:t>until puberty. </a:t>
            </a:r>
          </a:p>
        </p:txBody>
      </p:sp>
      <p:pic>
        <p:nvPicPr>
          <p:cNvPr id="4" name="Picture 2" descr="Advances in human primordial follicle activation and premature ovarian  insufficiency in: Reproduction Volume 159 Issue 1 (2020)">
            <a:extLst>
              <a:ext uri="{FF2B5EF4-FFF2-40B4-BE49-F238E27FC236}">
                <a16:creationId xmlns:a16="http://schemas.microsoft.com/office/drawing/2014/main" id="{F3F4B1B2-0F17-6460-5548-5D23C70F3B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9789" y="2799578"/>
            <a:ext cx="9209652" cy="3938847"/>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9374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3">
            <a:extLst>
              <a:ext uri="{FF2B5EF4-FFF2-40B4-BE49-F238E27FC236}">
                <a16:creationId xmlns:a16="http://schemas.microsoft.com/office/drawing/2014/main" id="{2719284E-4A41-8F4B-BDE7-5E519A969686}"/>
              </a:ext>
            </a:extLst>
          </p:cNvPr>
          <p:cNvSpPr txBox="1"/>
          <p:nvPr/>
        </p:nvSpPr>
        <p:spPr>
          <a:xfrm>
            <a:off x="211355" y="159255"/>
            <a:ext cx="11879805" cy="1523115"/>
          </a:xfrm>
          <a:prstGeom prst="rect">
            <a:avLst/>
          </a:prstGeom>
        </p:spPr>
        <p:txBody>
          <a:bodyPr vert="horz" lIns="91440" tIns="45720" rIns="91440" bIns="45720" rtlCol="0" anchor="t">
            <a:normAutofit/>
          </a:bodyPr>
          <a:lstStyle/>
          <a:p>
            <a:pPr indent="-228600">
              <a:spcAft>
                <a:spcPts val="600"/>
              </a:spcAft>
              <a:buFont typeface="Arial" panose="020B0604020202020204" pitchFamily="34" charset="0"/>
              <a:buChar char="•"/>
            </a:pPr>
            <a:r>
              <a:rPr lang="en-US" sz="2400" b="1" i="0" dirty="0">
                <a:solidFill>
                  <a:schemeClr val="accent1">
                    <a:lumMod val="75000"/>
                  </a:schemeClr>
                </a:solidFill>
                <a:effectLst/>
              </a:rPr>
              <a:t>By the 7th month of gestation</a:t>
            </a:r>
            <a:r>
              <a:rPr lang="en-US" sz="2400" b="0" i="0" dirty="0">
                <a:effectLst/>
              </a:rPr>
              <a:t>, a layer of granulosa cells develops around all viable germ cells and forms a primordial follicle.</a:t>
            </a:r>
          </a:p>
        </p:txBody>
      </p:sp>
      <p:pic>
        <p:nvPicPr>
          <p:cNvPr id="2050" name="Picture 2" descr="Autophagy in Ovarian Follicular Development and Atresia">
            <a:extLst>
              <a:ext uri="{FF2B5EF4-FFF2-40B4-BE49-F238E27FC236}">
                <a16:creationId xmlns:a16="http://schemas.microsoft.com/office/drawing/2014/main" id="{D449FC6E-1732-E6DA-7B71-773BB2AE33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8634" y="2088991"/>
            <a:ext cx="9626946" cy="4215181"/>
          </a:xfrm>
          <a:prstGeom prst="rect">
            <a:avLst/>
          </a:prstGeom>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5">
            <a:extLst>
              <a:ext uri="{FF2B5EF4-FFF2-40B4-BE49-F238E27FC236}">
                <a16:creationId xmlns:a16="http://schemas.microsoft.com/office/drawing/2014/main" id="{C486846C-2CD5-4029-9B01-DE05C2C5044A}"/>
              </a:ext>
            </a:extLst>
          </p:cNvPr>
          <p:cNvSpPr txBox="1"/>
          <p:nvPr/>
        </p:nvSpPr>
        <p:spPr>
          <a:xfrm>
            <a:off x="211355" y="1135070"/>
            <a:ext cx="11778964" cy="953494"/>
          </a:xfrm>
          <a:prstGeom prst="rect">
            <a:avLst/>
          </a:prstGeom>
        </p:spPr>
        <p:txBody>
          <a:bodyPr vert="horz" lIns="91440" tIns="45720" rIns="91440" bIns="45720" rtlCol="0" anchor="t">
            <a:normAutofit/>
          </a:bodyPr>
          <a:lstStyle/>
          <a:p>
            <a:pPr indent="-228600">
              <a:spcAft>
                <a:spcPts val="600"/>
              </a:spcAft>
              <a:buFont typeface="Arial" panose="020B0604020202020204" pitchFamily="34" charset="0"/>
              <a:buChar char="•"/>
            </a:pPr>
            <a:r>
              <a:rPr lang="en-US" sz="2400" b="1" i="0" dirty="0">
                <a:solidFill>
                  <a:schemeClr val="accent1">
                    <a:lumMod val="75000"/>
                  </a:schemeClr>
                </a:solidFill>
                <a:effectLst/>
              </a:rPr>
              <a:t>After the 4th month of gestation, </a:t>
            </a:r>
            <a:r>
              <a:rPr lang="en-US" sz="2400" b="0" i="0" dirty="0">
                <a:effectLst/>
              </a:rPr>
              <a:t>oogonia (and later oocytes) start to be lost spontaneously in a process called </a:t>
            </a:r>
            <a:r>
              <a:rPr lang="en-US" sz="2400" i="0" u="sng" dirty="0">
                <a:solidFill>
                  <a:srgbClr val="FF0066"/>
                </a:solidFill>
                <a:effectLst/>
              </a:rPr>
              <a:t>atresia</a:t>
            </a:r>
            <a:r>
              <a:rPr lang="en-US" sz="2400" b="0" i="0" dirty="0">
                <a:effectLst/>
              </a:rPr>
              <a:t>; eventually, 99.9% are lost</a:t>
            </a:r>
            <a:r>
              <a:rPr lang="en-US" sz="2000" b="0" i="0" dirty="0">
                <a:effectLst/>
              </a:rPr>
              <a:t>.</a:t>
            </a:r>
            <a:endParaRPr lang="en-US" sz="2000" dirty="0"/>
          </a:p>
        </p:txBody>
      </p:sp>
    </p:spTree>
    <p:extLst>
      <p:ext uri="{BB962C8B-B14F-4D97-AF65-F5344CB8AC3E}">
        <p14:creationId xmlns:p14="http://schemas.microsoft.com/office/powerpoint/2010/main" val="286055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681C09-098D-CB7B-9474-24FF49EEEA12}"/>
            </a:ext>
          </a:extLst>
        </p:cNvPr>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E1DF1F-ED39-919F-12DE-B1A2F92B77CC}"/>
              </a:ext>
            </a:extLst>
          </p:cNvPr>
          <p:cNvSpPr>
            <a:spLocks noGrp="1"/>
          </p:cNvSpPr>
          <p:nvPr>
            <p:ph idx="1"/>
          </p:nvPr>
        </p:nvSpPr>
        <p:spPr>
          <a:xfrm>
            <a:off x="112542" y="126608"/>
            <a:ext cx="6443003" cy="6273763"/>
          </a:xfrm>
        </p:spPr>
        <p:txBody>
          <a:bodyPr anchor="t">
            <a:normAutofit fontScale="92500" lnSpcReduction="20000"/>
          </a:bodyPr>
          <a:lstStyle/>
          <a:p>
            <a:pPr marL="0" indent="0">
              <a:lnSpc>
                <a:spcPct val="150000"/>
              </a:lnSpc>
              <a:buNone/>
            </a:pPr>
            <a:r>
              <a:rPr lang="en-US" sz="3500" b="1" dirty="0">
                <a:solidFill>
                  <a:schemeClr val="accent1">
                    <a:lumMod val="75000"/>
                  </a:schemeClr>
                </a:solidFill>
                <a:effectLst>
                  <a:outerShdw blurRad="38100" dist="38100" dir="2700000" algn="tl">
                    <a:srgbClr val="000000">
                      <a:alpha val="43137"/>
                    </a:srgbClr>
                  </a:outerShdw>
                </a:effectLst>
                <a:latin typeface="VIC-Bold"/>
              </a:rPr>
              <a:t>A. </a:t>
            </a:r>
            <a:r>
              <a:rPr lang="en-US" sz="3500" b="1" i="0" dirty="0">
                <a:solidFill>
                  <a:schemeClr val="accent1">
                    <a:lumMod val="75000"/>
                  </a:schemeClr>
                </a:solidFill>
                <a:effectLst>
                  <a:outerShdw blurRad="38100" dist="38100" dir="2700000" algn="tl">
                    <a:srgbClr val="000000">
                      <a:alpha val="43137"/>
                    </a:srgbClr>
                  </a:outerShdw>
                </a:effectLst>
                <a:latin typeface="VIC-Bold"/>
              </a:rPr>
              <a:t>The </a:t>
            </a:r>
            <a:r>
              <a:rPr lang="en-US" sz="3500" b="1" dirty="0">
                <a:solidFill>
                  <a:schemeClr val="accent1">
                    <a:lumMod val="75000"/>
                  </a:schemeClr>
                </a:solidFill>
                <a:effectLst>
                  <a:outerShdw blurRad="38100" dist="38100" dir="2700000" algn="tl">
                    <a:srgbClr val="000000">
                      <a:alpha val="43137"/>
                    </a:srgbClr>
                  </a:outerShdw>
                </a:effectLst>
                <a:latin typeface="VIC-Bold"/>
              </a:rPr>
              <a:t>follicular phase</a:t>
            </a:r>
          </a:p>
          <a:p>
            <a:pPr>
              <a:lnSpc>
                <a:spcPct val="150000"/>
              </a:lnSpc>
            </a:pPr>
            <a:r>
              <a:rPr lang="en-US" sz="2600" b="0" i="0" dirty="0">
                <a:effectLst/>
              </a:rPr>
              <a:t>The </a:t>
            </a:r>
            <a:r>
              <a:rPr lang="en-US" sz="2600" b="1" i="0" dirty="0">
                <a:effectLst/>
              </a:rPr>
              <a:t>follicular phase </a:t>
            </a:r>
            <a:r>
              <a:rPr lang="en-US" sz="2600" b="0" i="0" dirty="0">
                <a:effectLst/>
              </a:rPr>
              <a:t>starts on the first day of your period and lasts for 13 to 14 days, ending in </a:t>
            </a:r>
            <a:r>
              <a:rPr lang="en-US" sz="2600" b="1" i="0" dirty="0">
                <a:effectLst/>
              </a:rPr>
              <a:t>ovulation</a:t>
            </a:r>
            <a:r>
              <a:rPr lang="en-US" sz="2600" b="0" i="0" dirty="0">
                <a:effectLst/>
              </a:rPr>
              <a:t>. </a:t>
            </a:r>
          </a:p>
          <a:p>
            <a:pPr>
              <a:lnSpc>
                <a:spcPct val="150000"/>
              </a:lnSpc>
            </a:pPr>
            <a:r>
              <a:rPr lang="en-US" sz="2600" b="0" i="0" dirty="0">
                <a:effectLst/>
              </a:rPr>
              <a:t>The pituitary gland in the brain releases a hormone to stimulate the production of follicles in the ovary. Usually, only one follicle will mature into an egg. </a:t>
            </a:r>
          </a:p>
          <a:p>
            <a:pPr>
              <a:lnSpc>
                <a:spcPct val="150000"/>
              </a:lnSpc>
            </a:pPr>
            <a:r>
              <a:rPr lang="en-US" sz="2600" b="0" i="0" dirty="0">
                <a:effectLst/>
              </a:rPr>
              <a:t>This happen from day 10 of your cycle. During this phase, your </a:t>
            </a:r>
            <a:r>
              <a:rPr lang="en-US" sz="2600" b="1" i="0" dirty="0">
                <a:effectLst/>
              </a:rPr>
              <a:t>uterus lining </a:t>
            </a:r>
            <a:r>
              <a:rPr lang="en-US" sz="2600" b="0" i="0" dirty="0">
                <a:effectLst/>
              </a:rPr>
              <a:t>also thickens in preparation for pregnancy.</a:t>
            </a:r>
          </a:p>
          <a:p>
            <a:pPr algn="r"/>
            <a:endParaRPr lang="en-US" sz="1900" dirty="0"/>
          </a:p>
        </p:txBody>
      </p:sp>
      <p:pic>
        <p:nvPicPr>
          <p:cNvPr id="2" name="صورة 1">
            <a:extLst>
              <a:ext uri="{FF2B5EF4-FFF2-40B4-BE49-F238E27FC236}">
                <a16:creationId xmlns:a16="http://schemas.microsoft.com/office/drawing/2014/main" id="{B4DB134C-C87F-1A46-7A72-BA18A33C0436}"/>
              </a:ext>
            </a:extLst>
          </p:cNvPr>
          <p:cNvPicPr>
            <a:picLocks noChangeAspect="1"/>
          </p:cNvPicPr>
          <p:nvPr/>
        </p:nvPicPr>
        <p:blipFill>
          <a:blip r:embed="rId2"/>
          <a:stretch>
            <a:fillRect/>
          </a:stretch>
        </p:blipFill>
        <p:spPr>
          <a:xfrm>
            <a:off x="6675120" y="794544"/>
            <a:ext cx="4957638" cy="4883273"/>
          </a:xfrm>
          <a:prstGeom prst="rect">
            <a:avLst/>
          </a:prstGeom>
        </p:spPr>
      </p:pic>
      <p:sp>
        <p:nvSpPr>
          <p:cNvPr id="15" name="Rectangle 9">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51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D613904-F9A2-DD72-D0F9-3BDAA1B9590F}"/>
              </a:ext>
            </a:extLst>
          </p:cNvPr>
          <p:cNvSpPr>
            <a:spLocks noGrp="1"/>
          </p:cNvSpPr>
          <p:nvPr>
            <p:ph idx="1"/>
          </p:nvPr>
        </p:nvSpPr>
        <p:spPr>
          <a:xfrm>
            <a:off x="352540" y="396607"/>
            <a:ext cx="11402458" cy="6301648"/>
          </a:xfrm>
        </p:spPr>
        <p:txBody>
          <a:bodyPr>
            <a:normAutofit fontScale="92500" lnSpcReduction="20000"/>
          </a:bodyPr>
          <a:lstStyle/>
          <a:p>
            <a:pPr algn="just" rtl="0">
              <a:lnSpc>
                <a:spcPct val="150000"/>
              </a:lnSpc>
              <a:buFont typeface="Arial" panose="020B0604020202020204" pitchFamily="34" charset="0"/>
              <a:buChar char="•"/>
            </a:pPr>
            <a:r>
              <a:rPr lang="en" sz="2600" dirty="0">
                <a:effectLst/>
                <a:latin typeface="Calibri" panose="020F0502020204030204" pitchFamily="34" charset="0"/>
              </a:rPr>
              <a:t>After the early proliferative phase of growth, lasting for a few days, the mass of </a:t>
            </a:r>
            <a:r>
              <a:rPr lang="en" sz="2600" b="1" dirty="0">
                <a:effectLst/>
                <a:latin typeface="Calibri" panose="020F0502020204030204" pitchFamily="34" charset="0"/>
              </a:rPr>
              <a:t>granulosa cells </a:t>
            </a:r>
            <a:r>
              <a:rPr lang="en" sz="2600" dirty="0">
                <a:effectLst/>
                <a:latin typeface="Calibri" panose="020F0502020204030204" pitchFamily="34" charset="0"/>
              </a:rPr>
              <a:t>secretes a </a:t>
            </a:r>
            <a:r>
              <a:rPr lang="en" sz="2600" i="1" u="sng" dirty="0">
                <a:effectLst/>
                <a:latin typeface="Calibri" panose="020F0502020204030204" pitchFamily="34" charset="0"/>
              </a:rPr>
              <a:t>follicular fluid </a:t>
            </a:r>
            <a:r>
              <a:rPr lang="en" sz="2600" dirty="0">
                <a:effectLst/>
                <a:latin typeface="Calibri" panose="020F0502020204030204" pitchFamily="34" charset="0"/>
              </a:rPr>
              <a:t>that contains a high concentration of </a:t>
            </a:r>
            <a:r>
              <a:rPr lang="en" sz="2600" u="sng" dirty="0">
                <a:effectLst/>
                <a:latin typeface="Calibri" panose="020F0502020204030204" pitchFamily="34" charset="0"/>
              </a:rPr>
              <a:t>estrogen</a:t>
            </a:r>
            <a:r>
              <a:rPr lang="en" sz="2600" dirty="0">
                <a:effectLst/>
                <a:latin typeface="Calibri" panose="020F0502020204030204" pitchFamily="34" charset="0"/>
              </a:rPr>
              <a:t>. </a:t>
            </a:r>
          </a:p>
          <a:p>
            <a:pPr marL="0" indent="0" algn="just" rtl="0">
              <a:lnSpc>
                <a:spcPct val="150000"/>
              </a:lnSpc>
              <a:buNone/>
            </a:pPr>
            <a:endParaRPr lang="en" sz="2600" dirty="0">
              <a:effectLst/>
              <a:latin typeface="ArialMT"/>
            </a:endParaRPr>
          </a:p>
          <a:p>
            <a:pPr algn="just" rtl="0">
              <a:lnSpc>
                <a:spcPct val="150000"/>
              </a:lnSpc>
              <a:buFont typeface="Arial" panose="020B0604020202020204" pitchFamily="34" charset="0"/>
              <a:buChar char="•"/>
            </a:pPr>
            <a:r>
              <a:rPr lang="en" sz="2600" dirty="0">
                <a:effectLst/>
                <a:latin typeface="Calibri" panose="020F0502020204030204" pitchFamily="34" charset="0"/>
              </a:rPr>
              <a:t>Accumulation of this fluid causes an </a:t>
            </a:r>
            <a:r>
              <a:rPr lang="en" sz="2600" b="1" i="1" dirty="0">
                <a:effectLst/>
                <a:latin typeface="Calibri" panose="020F0502020204030204" pitchFamily="34" charset="0"/>
              </a:rPr>
              <a:t>antrum</a:t>
            </a:r>
            <a:r>
              <a:rPr lang="en" sz="2600" i="1" dirty="0">
                <a:effectLst/>
                <a:latin typeface="Calibri" panose="020F0502020204030204" pitchFamily="34" charset="0"/>
              </a:rPr>
              <a:t> </a:t>
            </a:r>
            <a:r>
              <a:rPr lang="en" sz="2600" dirty="0">
                <a:effectLst/>
                <a:latin typeface="Calibri" panose="020F0502020204030204" pitchFamily="34" charset="0"/>
              </a:rPr>
              <a:t>to appear within the mass of granulosa cells. </a:t>
            </a:r>
          </a:p>
          <a:p>
            <a:pPr marL="0" indent="0" algn="just" rtl="0">
              <a:lnSpc>
                <a:spcPct val="150000"/>
              </a:lnSpc>
              <a:buNone/>
            </a:pPr>
            <a:endParaRPr lang="en" sz="2600" dirty="0">
              <a:effectLst/>
              <a:latin typeface="ArialMT"/>
            </a:endParaRPr>
          </a:p>
          <a:p>
            <a:pPr algn="just" rtl="0">
              <a:lnSpc>
                <a:spcPct val="150000"/>
              </a:lnSpc>
              <a:buFont typeface="Arial" panose="020B0604020202020204" pitchFamily="34" charset="0"/>
              <a:buChar char="•"/>
            </a:pPr>
            <a:r>
              <a:rPr lang="en" sz="2600" dirty="0">
                <a:effectLst/>
                <a:latin typeface="Calibri" panose="020F0502020204030204" pitchFamily="34" charset="0"/>
              </a:rPr>
              <a:t>The early growth of the primary follicle up to the </a:t>
            </a:r>
            <a:r>
              <a:rPr lang="en" sz="2600" b="1" dirty="0">
                <a:effectLst/>
                <a:latin typeface="Calibri" panose="020F0502020204030204" pitchFamily="34" charset="0"/>
              </a:rPr>
              <a:t>antral stage </a:t>
            </a:r>
            <a:r>
              <a:rPr lang="en" sz="2600" dirty="0">
                <a:effectLst/>
                <a:latin typeface="Calibri" panose="020F0502020204030204" pitchFamily="34" charset="0"/>
              </a:rPr>
              <a:t>is stimulated mainly by FSH alone. </a:t>
            </a:r>
          </a:p>
          <a:p>
            <a:pPr algn="just" rtl="0">
              <a:lnSpc>
                <a:spcPct val="150000"/>
              </a:lnSpc>
              <a:buFont typeface="Arial" panose="020B0604020202020204" pitchFamily="34" charset="0"/>
              <a:buChar char="•"/>
            </a:pPr>
            <a:endParaRPr lang="en" sz="2600" dirty="0">
              <a:effectLst/>
              <a:latin typeface="ArialMT"/>
            </a:endParaRPr>
          </a:p>
          <a:p>
            <a:pPr algn="just" rtl="0">
              <a:lnSpc>
                <a:spcPct val="150000"/>
              </a:lnSpc>
              <a:buFont typeface="Arial" panose="020B0604020202020204" pitchFamily="34" charset="0"/>
              <a:buChar char="•"/>
            </a:pPr>
            <a:r>
              <a:rPr lang="en" sz="2600" dirty="0">
                <a:effectLst/>
                <a:latin typeface="Calibri" panose="020F0502020204030204" pitchFamily="34" charset="0"/>
              </a:rPr>
              <a:t>Then greatly accelerated growth occurs, leading to still larger follicles called </a:t>
            </a:r>
            <a:r>
              <a:rPr lang="en" sz="2600" b="1" i="1" u="sng" dirty="0">
                <a:effectLst/>
                <a:latin typeface="Calibri" panose="020F0502020204030204" pitchFamily="34" charset="0"/>
              </a:rPr>
              <a:t>vesicular follicles. </a:t>
            </a:r>
            <a:endParaRPr lang="en" sz="2600" b="1" u="sng" dirty="0">
              <a:effectLst/>
              <a:latin typeface="ArialMT"/>
            </a:endParaRPr>
          </a:p>
          <a:p>
            <a:pPr marL="228600" indent="-228600" algn="l" defTabSz="914400" rtl="0" eaLnBrk="1" latinLnBrk="0" hangingPunct="1">
              <a:lnSpc>
                <a:spcPct val="90000"/>
              </a:lnSpc>
              <a:spcBef>
                <a:spcPts val="1000"/>
              </a:spcBef>
              <a:buFont typeface="Arial" panose="020B0604020202020204" pitchFamily="34" charset="0"/>
              <a:buChar char="•"/>
            </a:pPr>
            <a:endParaRPr lang="ar-SA" dirty="0"/>
          </a:p>
        </p:txBody>
      </p:sp>
    </p:spTree>
    <p:extLst>
      <p:ext uri="{BB962C8B-B14F-4D97-AF65-F5344CB8AC3E}">
        <p14:creationId xmlns:p14="http://schemas.microsoft.com/office/powerpoint/2010/main" val="381702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D998F9C-21C1-037B-0920-C18F26C5DFD4}"/>
              </a:ext>
            </a:extLst>
          </p:cNvPr>
          <p:cNvSpPr>
            <a:spLocks noGrp="1"/>
          </p:cNvSpPr>
          <p:nvPr>
            <p:ph idx="1"/>
          </p:nvPr>
        </p:nvSpPr>
        <p:spPr>
          <a:xfrm>
            <a:off x="471340" y="452488"/>
            <a:ext cx="11293312" cy="6108568"/>
          </a:xfrm>
        </p:spPr>
        <p:txBody>
          <a:bodyPr>
            <a:normAutofit fontScale="92500" lnSpcReduction="20000"/>
          </a:bodyPr>
          <a:lstStyle/>
          <a:p>
            <a:pPr algn="l" rtl="0">
              <a:lnSpc>
                <a:spcPct val="150000"/>
              </a:lnSpc>
              <a:buFont typeface="Arial" panose="020B0604020202020204" pitchFamily="34" charset="0"/>
              <a:buChar char="•"/>
            </a:pPr>
            <a:r>
              <a:rPr lang="en" sz="2400" b="1" dirty="0">
                <a:solidFill>
                  <a:schemeClr val="tx2">
                    <a:lumMod val="75000"/>
                    <a:lumOff val="25000"/>
                  </a:schemeClr>
                </a:solidFill>
                <a:effectLst/>
                <a:latin typeface="Calibri" panose="020F0502020204030204" pitchFamily="34" charset="0"/>
              </a:rPr>
              <a:t>During the first few days of each monthly female sexual cycle, </a:t>
            </a:r>
            <a:r>
              <a:rPr lang="en" sz="2400" dirty="0">
                <a:effectLst/>
                <a:latin typeface="Calibri" panose="020F0502020204030204" pitchFamily="34" charset="0"/>
              </a:rPr>
              <a:t>the concentrations of both FSH and LH increase slightly to moderately. </a:t>
            </a:r>
            <a:endParaRPr lang="en" sz="2400" dirty="0">
              <a:effectLst/>
              <a:latin typeface="ArialMT"/>
            </a:endParaRPr>
          </a:p>
          <a:p>
            <a:pPr algn="l" rtl="0">
              <a:lnSpc>
                <a:spcPct val="150000"/>
              </a:lnSpc>
              <a:buFont typeface="Arial" panose="020B0604020202020204" pitchFamily="34" charset="0"/>
              <a:buChar char="•"/>
            </a:pPr>
            <a:r>
              <a:rPr lang="en" sz="2400" b="1" dirty="0">
                <a:solidFill>
                  <a:schemeClr val="tx2">
                    <a:lumMod val="75000"/>
                    <a:lumOff val="25000"/>
                  </a:schemeClr>
                </a:solidFill>
                <a:effectLst/>
                <a:latin typeface="Calibri" panose="020F0502020204030204" pitchFamily="34" charset="0"/>
              </a:rPr>
              <a:t>FSH</a:t>
            </a:r>
            <a:r>
              <a:rPr lang="en" sz="2400" dirty="0">
                <a:effectLst/>
                <a:latin typeface="Calibri" panose="020F0502020204030204" pitchFamily="34" charset="0"/>
              </a:rPr>
              <a:t> greater than </a:t>
            </a:r>
            <a:r>
              <a:rPr lang="en" sz="2400" b="1" dirty="0">
                <a:solidFill>
                  <a:schemeClr val="tx2">
                    <a:lumMod val="75000"/>
                    <a:lumOff val="25000"/>
                  </a:schemeClr>
                </a:solidFill>
                <a:effectLst/>
                <a:latin typeface="Calibri" panose="020F0502020204030204" pitchFamily="34" charset="0"/>
              </a:rPr>
              <a:t>LH</a:t>
            </a:r>
            <a:r>
              <a:rPr lang="en" sz="2400" dirty="0">
                <a:effectLst/>
                <a:latin typeface="Calibri" panose="020F0502020204030204" pitchFamily="34" charset="0"/>
              </a:rPr>
              <a:t> and preceding it by a few days. </a:t>
            </a:r>
            <a:endParaRPr lang="en" sz="2400" dirty="0">
              <a:effectLst/>
              <a:latin typeface="ArialMT"/>
            </a:endParaRPr>
          </a:p>
          <a:p>
            <a:pPr algn="l" rtl="0">
              <a:lnSpc>
                <a:spcPct val="150000"/>
              </a:lnSpc>
              <a:buFont typeface="Arial" panose="020B0604020202020204" pitchFamily="34" charset="0"/>
              <a:buChar char="•"/>
            </a:pPr>
            <a:r>
              <a:rPr lang="en" sz="2400" dirty="0">
                <a:effectLst/>
                <a:latin typeface="Calibri" panose="020F0502020204030204" pitchFamily="34" charset="0"/>
              </a:rPr>
              <a:t>These hormones, especially </a:t>
            </a:r>
            <a:r>
              <a:rPr lang="en" sz="2400" b="1" dirty="0">
                <a:solidFill>
                  <a:schemeClr val="tx2">
                    <a:lumMod val="75000"/>
                    <a:lumOff val="25000"/>
                  </a:schemeClr>
                </a:solidFill>
                <a:effectLst/>
                <a:latin typeface="Calibri" panose="020F0502020204030204" pitchFamily="34" charset="0"/>
              </a:rPr>
              <a:t>FSH,</a:t>
            </a:r>
            <a:r>
              <a:rPr lang="en" sz="2400" dirty="0">
                <a:effectLst/>
                <a:latin typeface="Calibri" panose="020F0502020204030204" pitchFamily="34" charset="0"/>
              </a:rPr>
              <a:t> cause accelerated growth of 6 to 12 primary follicles each month. </a:t>
            </a:r>
            <a:endParaRPr lang="en" sz="2400" dirty="0">
              <a:effectLst/>
              <a:latin typeface="ArialMT"/>
            </a:endParaRPr>
          </a:p>
          <a:p>
            <a:pPr algn="l" rtl="0">
              <a:lnSpc>
                <a:spcPct val="150000"/>
              </a:lnSpc>
              <a:buFont typeface="Arial" panose="020B0604020202020204" pitchFamily="34" charset="0"/>
              <a:buChar char="•"/>
            </a:pPr>
            <a:r>
              <a:rPr lang="en" sz="2400" dirty="0">
                <a:effectLst/>
                <a:latin typeface="Calibri" panose="020F0502020204030204" pitchFamily="34" charset="0"/>
              </a:rPr>
              <a:t>The initial effect is rapid proliferation (</a:t>
            </a:r>
            <a:r>
              <a:rPr lang="en" sz="2400" b="1" dirty="0">
                <a:solidFill>
                  <a:schemeClr val="tx2">
                    <a:lumMod val="75000"/>
                    <a:lumOff val="25000"/>
                  </a:schemeClr>
                </a:solidFill>
                <a:effectLst/>
                <a:latin typeface="Calibri" panose="020F0502020204030204" pitchFamily="34" charset="0"/>
              </a:rPr>
              <a:t>granulosa cells</a:t>
            </a:r>
            <a:r>
              <a:rPr lang="en" sz="2400" dirty="0">
                <a:effectLst/>
                <a:latin typeface="Calibri" panose="020F0502020204030204" pitchFamily="34" charset="0"/>
              </a:rPr>
              <a:t>) &gt; rise to many more layers of these cells. </a:t>
            </a:r>
            <a:endParaRPr lang="en" sz="2400" dirty="0">
              <a:effectLst/>
              <a:latin typeface="ArialMT"/>
            </a:endParaRPr>
          </a:p>
          <a:p>
            <a:pPr algn="l" rtl="0">
              <a:lnSpc>
                <a:spcPct val="150000"/>
              </a:lnSpc>
              <a:buFont typeface="Arial" panose="020B0604020202020204" pitchFamily="34" charset="0"/>
              <a:buChar char="•"/>
            </a:pPr>
            <a:r>
              <a:rPr lang="en" sz="2400" dirty="0">
                <a:effectLst/>
                <a:latin typeface="Calibri" panose="020F0502020204030204" pitchFamily="34" charset="0"/>
              </a:rPr>
              <a:t>spindle cells collect in several layers outside the granulosa cells&gt; </a:t>
            </a:r>
            <a:r>
              <a:rPr lang="en" sz="2400" b="1" dirty="0">
                <a:solidFill>
                  <a:schemeClr val="tx2">
                    <a:lumMod val="75000"/>
                    <a:lumOff val="25000"/>
                  </a:schemeClr>
                </a:solidFill>
                <a:effectLst/>
                <a:latin typeface="Calibri" panose="020F0502020204030204" pitchFamily="34" charset="0"/>
              </a:rPr>
              <a:t>the </a:t>
            </a:r>
            <a:r>
              <a:rPr lang="en" sz="2400" b="1" i="1" dirty="0">
                <a:solidFill>
                  <a:schemeClr val="tx2">
                    <a:lumMod val="75000"/>
                    <a:lumOff val="25000"/>
                  </a:schemeClr>
                </a:solidFill>
                <a:effectLst/>
                <a:latin typeface="Calibri" panose="020F0502020204030204" pitchFamily="34" charset="0"/>
              </a:rPr>
              <a:t>theca </a:t>
            </a:r>
            <a:endParaRPr lang="en" sz="2400" b="1" dirty="0">
              <a:solidFill>
                <a:schemeClr val="tx2">
                  <a:lumMod val="75000"/>
                  <a:lumOff val="25000"/>
                </a:schemeClr>
              </a:solidFill>
              <a:effectLst/>
              <a:latin typeface="ArialMT"/>
            </a:endParaRPr>
          </a:p>
          <a:p>
            <a:pPr marL="742950" lvl="1" indent="-285750" algn="l" rtl="0">
              <a:lnSpc>
                <a:spcPct val="150000"/>
              </a:lnSpc>
              <a:buFont typeface="Arial" panose="020B0604020202020204" pitchFamily="34" charset="0"/>
              <a:buChar char="•"/>
            </a:pPr>
            <a:r>
              <a:rPr lang="en" sz="2400" dirty="0">
                <a:effectLst/>
                <a:latin typeface="Calibri" panose="020F0502020204030204" pitchFamily="34" charset="0"/>
              </a:rPr>
              <a:t>In</a:t>
            </a:r>
            <a:r>
              <a:rPr lang="en" sz="2400" b="1" dirty="0">
                <a:effectLst/>
                <a:latin typeface="Calibri" panose="020F0502020204030204" pitchFamily="34" charset="0"/>
              </a:rPr>
              <a:t> </a:t>
            </a:r>
            <a:r>
              <a:rPr lang="en" sz="2400" b="1" dirty="0">
                <a:solidFill>
                  <a:schemeClr val="tx2">
                    <a:lumMod val="75000"/>
                    <a:lumOff val="25000"/>
                  </a:schemeClr>
                </a:solidFill>
                <a:effectLst/>
                <a:latin typeface="Calibri" panose="020F0502020204030204" pitchFamily="34" charset="0"/>
              </a:rPr>
              <a:t>the </a:t>
            </a:r>
            <a:r>
              <a:rPr lang="en" sz="2400" b="1" i="1" dirty="0">
                <a:solidFill>
                  <a:schemeClr val="tx2">
                    <a:lumMod val="75000"/>
                    <a:lumOff val="25000"/>
                  </a:schemeClr>
                </a:solidFill>
                <a:effectLst/>
                <a:latin typeface="Calibri" panose="020F0502020204030204" pitchFamily="34" charset="0"/>
              </a:rPr>
              <a:t>theca interna, </a:t>
            </a:r>
            <a:r>
              <a:rPr lang="en" sz="2400" dirty="0">
                <a:effectLst/>
                <a:latin typeface="Calibri" panose="020F0502020204030204" pitchFamily="34" charset="0"/>
              </a:rPr>
              <a:t>the cells take on epithelioid characteristics similar to those of the granulosa cells and develop the ability to secrete additional steroid sex hormones (estrogen and progesterone). </a:t>
            </a:r>
            <a:endParaRPr lang="en" sz="2400" dirty="0">
              <a:effectLst/>
              <a:latin typeface="ArialMT"/>
            </a:endParaRPr>
          </a:p>
          <a:p>
            <a:pPr marL="742950" lvl="1" indent="-285750" algn="l" rtl="0">
              <a:lnSpc>
                <a:spcPct val="150000"/>
              </a:lnSpc>
              <a:buFont typeface="Arial" panose="020B0604020202020204" pitchFamily="34" charset="0"/>
              <a:buChar char="•"/>
            </a:pPr>
            <a:r>
              <a:rPr lang="en" sz="2400" dirty="0">
                <a:effectLst/>
                <a:latin typeface="Calibri" panose="020F0502020204030204" pitchFamily="34" charset="0"/>
              </a:rPr>
              <a:t>The outer layer, </a:t>
            </a:r>
            <a:r>
              <a:rPr lang="en" sz="2400" b="1" dirty="0">
                <a:solidFill>
                  <a:schemeClr val="tx2">
                    <a:lumMod val="75000"/>
                    <a:lumOff val="25000"/>
                  </a:schemeClr>
                </a:solidFill>
                <a:effectLst/>
                <a:latin typeface="Calibri" panose="020F0502020204030204" pitchFamily="34" charset="0"/>
              </a:rPr>
              <a:t>the </a:t>
            </a:r>
            <a:r>
              <a:rPr lang="en" sz="2400" b="1" i="1" dirty="0">
                <a:solidFill>
                  <a:schemeClr val="tx2">
                    <a:lumMod val="75000"/>
                    <a:lumOff val="25000"/>
                  </a:schemeClr>
                </a:solidFill>
                <a:effectLst/>
                <a:latin typeface="Calibri" panose="020F0502020204030204" pitchFamily="34" charset="0"/>
              </a:rPr>
              <a:t>theca externa, </a:t>
            </a:r>
            <a:r>
              <a:rPr lang="en" sz="2400" dirty="0">
                <a:effectLst/>
                <a:latin typeface="Calibri" panose="020F0502020204030204" pitchFamily="34" charset="0"/>
              </a:rPr>
              <a:t>develops into a highly vascular connective tissue capsule that becomes the capsule of the developing follicle. </a:t>
            </a:r>
            <a:endParaRPr lang="en" sz="2400" dirty="0">
              <a:effectLst/>
              <a:latin typeface="ArialMT"/>
            </a:endParaRPr>
          </a:p>
          <a:p>
            <a:pPr marL="228600" indent="-228600" algn="l" defTabSz="914400" rtl="0" eaLnBrk="1" latinLnBrk="0" hangingPunct="1">
              <a:lnSpc>
                <a:spcPct val="90000"/>
              </a:lnSpc>
              <a:spcBef>
                <a:spcPts val="1000"/>
              </a:spcBef>
              <a:buFont typeface="Arial" panose="020B0604020202020204" pitchFamily="34" charset="0"/>
              <a:buChar char="•"/>
            </a:pPr>
            <a:endParaRPr lang="ar-SA" dirty="0"/>
          </a:p>
        </p:txBody>
      </p:sp>
    </p:spTree>
    <p:extLst>
      <p:ext uri="{BB962C8B-B14F-4D97-AF65-F5344CB8AC3E}">
        <p14:creationId xmlns:p14="http://schemas.microsoft.com/office/powerpoint/2010/main" val="120840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9848F8-E6C5-CB75-C2D7-CCF443904B3E}"/>
            </a:ext>
          </a:extLst>
        </p:cNvPr>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25A6732-022D-C85B-362B-808190EFD943}"/>
              </a:ext>
            </a:extLst>
          </p:cNvPr>
          <p:cNvSpPr>
            <a:spLocks noGrp="1"/>
          </p:cNvSpPr>
          <p:nvPr>
            <p:ph idx="1"/>
          </p:nvPr>
        </p:nvSpPr>
        <p:spPr>
          <a:xfrm>
            <a:off x="135989" y="1834571"/>
            <a:ext cx="6810374" cy="5023429"/>
          </a:xfrm>
        </p:spPr>
        <p:txBody>
          <a:bodyPr>
            <a:noAutofit/>
          </a:bodyPr>
          <a:lstStyle/>
          <a:p>
            <a:pPr>
              <a:lnSpc>
                <a:spcPct val="150000"/>
              </a:lnSpc>
            </a:pPr>
            <a:r>
              <a:rPr lang="en-US" sz="2400" b="0" i="0" dirty="0">
                <a:effectLst/>
              </a:rPr>
              <a:t>It happens once each month, about two weeks before your next period. It can last from 16 to 32 hours.</a:t>
            </a:r>
          </a:p>
          <a:p>
            <a:pPr>
              <a:lnSpc>
                <a:spcPct val="150000"/>
              </a:lnSpc>
            </a:pPr>
            <a:r>
              <a:rPr lang="en-US" sz="2400" b="0" i="0" dirty="0">
                <a:effectLst/>
              </a:rPr>
              <a:t>It is possible to get pregnant in the five days before ovulation and on the day of ovulation, but it’s more likely in the three days leading up to and including ovulation. </a:t>
            </a:r>
          </a:p>
          <a:p>
            <a:pPr>
              <a:lnSpc>
                <a:spcPct val="150000"/>
              </a:lnSpc>
            </a:pPr>
            <a:r>
              <a:rPr lang="en-US" sz="2400" b="0" i="0" dirty="0">
                <a:effectLst/>
              </a:rPr>
              <a:t>Once the egg is released, it will survive up to 24hr. </a:t>
            </a:r>
            <a:endParaRPr lang="en-US" sz="2400" dirty="0"/>
          </a:p>
        </p:txBody>
      </p:sp>
      <p:pic>
        <p:nvPicPr>
          <p:cNvPr id="2" name="Picture 2" descr="What is Ovulation?">
            <a:extLst>
              <a:ext uri="{FF2B5EF4-FFF2-40B4-BE49-F238E27FC236}">
                <a16:creationId xmlns:a16="http://schemas.microsoft.com/office/drawing/2014/main" id="{32C34636-C123-3AEF-673D-4DAE50F9F8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6280" y="2344023"/>
            <a:ext cx="5280071" cy="318458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مربع نص 4">
            <a:extLst>
              <a:ext uri="{FF2B5EF4-FFF2-40B4-BE49-F238E27FC236}">
                <a16:creationId xmlns:a16="http://schemas.microsoft.com/office/drawing/2014/main" id="{A069A02B-7EC1-8272-A535-3A5BE73009C7}"/>
              </a:ext>
            </a:extLst>
          </p:cNvPr>
          <p:cNvSpPr txBox="1"/>
          <p:nvPr/>
        </p:nvSpPr>
        <p:spPr>
          <a:xfrm>
            <a:off x="253218" y="182049"/>
            <a:ext cx="6098344" cy="584775"/>
          </a:xfrm>
          <a:prstGeom prst="rect">
            <a:avLst/>
          </a:prstGeom>
          <a:noFill/>
        </p:spPr>
        <p:txBody>
          <a:bodyPr wrap="square">
            <a:spAutoFit/>
          </a:bodyPr>
          <a:lstStyle/>
          <a:p>
            <a:pPr marL="0" indent="0">
              <a:buNone/>
            </a:pPr>
            <a:r>
              <a:rPr lang="en-US" sz="3200" b="1" dirty="0">
                <a:solidFill>
                  <a:schemeClr val="accent1">
                    <a:lumMod val="75000"/>
                  </a:schemeClr>
                </a:solidFill>
                <a:effectLst>
                  <a:outerShdw blurRad="38100" dist="38100" dir="2700000" algn="tl">
                    <a:srgbClr val="000000">
                      <a:alpha val="43137"/>
                    </a:srgbClr>
                  </a:outerShdw>
                </a:effectLst>
                <a:latin typeface="VIC-Bold"/>
              </a:rPr>
              <a:t>3. Ovulation</a:t>
            </a:r>
          </a:p>
        </p:txBody>
      </p:sp>
      <p:sp>
        <p:nvSpPr>
          <p:cNvPr id="7" name="مربع نص 6">
            <a:extLst>
              <a:ext uri="{FF2B5EF4-FFF2-40B4-BE49-F238E27FC236}">
                <a16:creationId xmlns:a16="http://schemas.microsoft.com/office/drawing/2014/main" id="{8D67BDCA-F4A7-A563-1545-DEE9182031DF}"/>
              </a:ext>
            </a:extLst>
          </p:cNvPr>
          <p:cNvSpPr txBox="1"/>
          <p:nvPr/>
        </p:nvSpPr>
        <p:spPr>
          <a:xfrm>
            <a:off x="135989" y="691501"/>
            <a:ext cx="11630187" cy="114307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t>W</a:t>
            </a:r>
            <a:r>
              <a:rPr lang="en-US" sz="2400" b="0" i="0" dirty="0">
                <a:effectLst/>
              </a:rPr>
              <a:t>hen a mature egg is released from an ovary and moves along a fallopian tube towards your uterus.</a:t>
            </a:r>
          </a:p>
        </p:txBody>
      </p:sp>
    </p:spTree>
    <p:extLst>
      <p:ext uri="{BB962C8B-B14F-4D97-AF65-F5344CB8AC3E}">
        <p14:creationId xmlns:p14="http://schemas.microsoft.com/office/powerpoint/2010/main" val="359741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422166" y="147312"/>
            <a:ext cx="11347668" cy="6563376"/>
          </a:xfrm>
          <a:prstGeom prst="rect">
            <a:avLst/>
          </a:prstGeom>
          <a:ln w="12700">
            <a:miter lim="400000"/>
          </a:ln>
        </p:spPr>
      </p:pic>
    </p:spTree>
    <p:extLst>
      <p:ext uri="{BB962C8B-B14F-4D97-AF65-F5344CB8AC3E}">
        <p14:creationId xmlns:p14="http://schemas.microsoft.com/office/powerpoint/2010/main" val="128415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B6F4A8EC-B167-7267-481A-BB51F4746090}"/>
              </a:ext>
            </a:extLst>
          </p:cNvPr>
          <p:cNvSpPr>
            <a:spLocks noGrp="1"/>
          </p:cNvSpPr>
          <p:nvPr>
            <p:ph type="title"/>
          </p:nvPr>
        </p:nvSpPr>
        <p:spPr>
          <a:xfrm>
            <a:off x="589560" y="856180"/>
            <a:ext cx="4560584" cy="1128068"/>
          </a:xfrm>
        </p:spPr>
        <p:txBody>
          <a:bodyPr anchor="ctr">
            <a:normAutofit/>
          </a:bodyPr>
          <a:lstStyle/>
          <a:p>
            <a:pPr defTabSz="914400" rtl="0" eaLnBrk="1" latinLnBrk="0" hangingPunct="1">
              <a:spcBef>
                <a:spcPct val="0"/>
              </a:spcBef>
              <a:buNone/>
            </a:pPr>
            <a:r>
              <a:rPr lang="en-US" sz="4000" b="1" dirty="0">
                <a:solidFill>
                  <a:schemeClr val="accent2">
                    <a:lumMod val="50000"/>
                  </a:schemeClr>
                </a:solidFill>
                <a:latin typeface="+mn-lt"/>
                <a:ea typeface="+mn-ea"/>
                <a:cs typeface="+mn-cs"/>
              </a:rPr>
              <a:t>Objectives</a:t>
            </a:r>
            <a:endParaRPr lang="ar-SA" sz="4000" b="1" dirty="0">
              <a:solidFill>
                <a:schemeClr val="accent2">
                  <a:lumMod val="50000"/>
                </a:schemeClr>
              </a:solidFill>
              <a:latin typeface="+mn-lt"/>
              <a:ea typeface="+mn-ea"/>
              <a:cs typeface="+mn-cs"/>
            </a:endParaRPr>
          </a:p>
        </p:txBody>
      </p:sp>
      <p:grpSp>
        <p:nvGrpSpPr>
          <p:cNvPr id="9225" name="Group 92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9226" name="Rectangle 92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9" name="Rectangle 92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3110D43E-E597-D56C-2BA9-F15A1DF48B77}"/>
              </a:ext>
            </a:extLst>
          </p:cNvPr>
          <p:cNvSpPr>
            <a:spLocks noGrp="1"/>
          </p:cNvSpPr>
          <p:nvPr>
            <p:ph idx="1"/>
          </p:nvPr>
        </p:nvSpPr>
        <p:spPr>
          <a:xfrm>
            <a:off x="159341" y="2118001"/>
            <a:ext cx="4990803" cy="4326409"/>
          </a:xfrm>
        </p:spPr>
        <p:txBody>
          <a:bodyPr anchor="ctr">
            <a:noAutofit/>
          </a:bodyPr>
          <a:lstStyle/>
          <a:p>
            <a:r>
              <a:rPr lang="en-US" sz="2400" b="1" dirty="0"/>
              <a:t>Female Reproductive System</a:t>
            </a:r>
          </a:p>
          <a:p>
            <a:r>
              <a:rPr lang="en-US" sz="2400" b="1" dirty="0"/>
              <a:t>Oogenesis</a:t>
            </a:r>
          </a:p>
          <a:p>
            <a:r>
              <a:rPr lang="en-US" sz="2400" b="1" dirty="0"/>
              <a:t>Hormonal regulation of female reproductive system</a:t>
            </a:r>
          </a:p>
          <a:p>
            <a:r>
              <a:rPr lang="en-US" sz="2400" b="1" dirty="0"/>
              <a:t>Ovarian Cycle/ Menstrual cycle</a:t>
            </a:r>
          </a:p>
          <a:p>
            <a:pPr marL="0" indent="0">
              <a:buNone/>
            </a:pPr>
            <a:r>
              <a:rPr lang="en-US" sz="2400" dirty="0"/>
              <a:t>   - Follicular phase</a:t>
            </a:r>
          </a:p>
          <a:p>
            <a:pPr marL="0" indent="0">
              <a:buNone/>
            </a:pPr>
            <a:r>
              <a:rPr lang="en-US" sz="2400" dirty="0"/>
              <a:t>   - Ovulation</a:t>
            </a:r>
          </a:p>
          <a:p>
            <a:pPr marL="0" indent="0">
              <a:buNone/>
            </a:pPr>
            <a:r>
              <a:rPr lang="en-US" sz="2400" dirty="0"/>
              <a:t>   - Luteal phase</a:t>
            </a:r>
          </a:p>
          <a:p>
            <a:pPr marL="0" indent="0">
              <a:buNone/>
            </a:pPr>
            <a:r>
              <a:rPr lang="en-US" sz="2400" dirty="0"/>
              <a:t>   - Menstrual (period) phase</a:t>
            </a:r>
          </a:p>
          <a:p>
            <a:r>
              <a:rPr lang="en-US" sz="2400" b="1" dirty="0"/>
              <a:t>Menopause</a:t>
            </a:r>
          </a:p>
          <a:p>
            <a:r>
              <a:rPr lang="en-US" sz="2400" b="1" dirty="0"/>
              <a:t>Common menstrual problems</a:t>
            </a:r>
          </a:p>
        </p:txBody>
      </p:sp>
      <p:sp>
        <p:nvSpPr>
          <p:cNvPr id="9231" name="Rectangle 92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3" name="Rectangle 92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ow to Define Business Objectives for an Organization the best way">
            <a:extLst>
              <a:ext uri="{FF2B5EF4-FFF2-40B4-BE49-F238E27FC236}">
                <a16:creationId xmlns:a16="http://schemas.microsoft.com/office/drawing/2014/main" id="{14597D04-AF68-1ED2-9B45-977F56470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42" r="2989"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50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8F37D2-DE5C-DD0E-41C2-3E3413E6A45D}"/>
              </a:ext>
            </a:extLst>
          </p:cNvPr>
          <p:cNvSpPr>
            <a:spLocks noGrp="1"/>
          </p:cNvSpPr>
          <p:nvPr>
            <p:ph idx="1"/>
          </p:nvPr>
        </p:nvSpPr>
        <p:spPr>
          <a:xfrm>
            <a:off x="107468" y="717262"/>
            <a:ext cx="5628018" cy="5238483"/>
          </a:xfrm>
        </p:spPr>
        <p:txBody>
          <a:bodyPr anchor="ctr">
            <a:normAutofit/>
          </a:bodyPr>
          <a:lstStyle/>
          <a:p>
            <a:endParaRPr lang="en-US" sz="1400" b="0" i="0" dirty="0">
              <a:effectLst/>
            </a:endParaRPr>
          </a:p>
          <a:p>
            <a:r>
              <a:rPr lang="en-US" sz="2400" b="0" i="0" dirty="0">
                <a:effectLst/>
              </a:rPr>
              <a:t>After ovulation, cells in the ovary (the corpus luteum), release </a:t>
            </a:r>
            <a:r>
              <a:rPr lang="en-US" sz="2400" b="0" i="0" dirty="0">
                <a:effectLst>
                  <a:outerShdw blurRad="38100" dist="38100" dir="2700000" algn="tl">
                    <a:srgbClr val="000000">
                      <a:alpha val="43137"/>
                    </a:srgbClr>
                  </a:outerShdw>
                </a:effectLst>
              </a:rPr>
              <a:t>progesterone</a:t>
            </a:r>
            <a:r>
              <a:rPr lang="en-US" sz="2400" b="0" i="0" dirty="0">
                <a:effectLst/>
              </a:rPr>
              <a:t> and a small amount of </a:t>
            </a:r>
            <a:r>
              <a:rPr lang="en-US" sz="2400" b="0" i="0" dirty="0">
                <a:effectLst>
                  <a:outerShdw blurRad="38100" dist="38100" dir="2700000" algn="tl">
                    <a:srgbClr val="000000">
                      <a:alpha val="43137"/>
                    </a:srgbClr>
                  </a:outerShdw>
                </a:effectLst>
              </a:rPr>
              <a:t>estrogen</a:t>
            </a:r>
            <a:r>
              <a:rPr lang="en-US" sz="2400" b="0" i="0" dirty="0">
                <a:effectLst/>
              </a:rPr>
              <a:t>. </a:t>
            </a:r>
          </a:p>
          <a:p>
            <a:r>
              <a:rPr lang="en-US" sz="2400" dirty="0"/>
              <a:t>T</a:t>
            </a:r>
            <a:r>
              <a:rPr lang="en-US" sz="2400" b="0" i="0" dirty="0">
                <a:effectLst/>
              </a:rPr>
              <a:t>he lining of the uterus to thicken in preparation for </a:t>
            </a:r>
            <a:r>
              <a:rPr lang="en-US" sz="2400" b="1" i="0" dirty="0">
                <a:effectLst/>
              </a:rPr>
              <a:t>pregnancy</a:t>
            </a:r>
            <a:r>
              <a:rPr lang="en-US" sz="2400" b="0" i="0" dirty="0">
                <a:effectLst/>
              </a:rPr>
              <a:t>.</a:t>
            </a:r>
          </a:p>
          <a:p>
            <a:r>
              <a:rPr lang="en-US" sz="2400" b="0" i="0" dirty="0">
                <a:effectLst/>
              </a:rPr>
              <a:t>If </a:t>
            </a:r>
            <a:r>
              <a:rPr lang="en-US" sz="2400" b="1" i="0" dirty="0">
                <a:effectLst/>
              </a:rPr>
              <a:t>a fertilized egg </a:t>
            </a:r>
            <a:r>
              <a:rPr lang="en-US" sz="2400" b="0" i="0" dirty="0">
                <a:effectLst/>
              </a:rPr>
              <a:t>implants in the lining of the uterus, the corpus luteum continues to produce progesterone.</a:t>
            </a:r>
          </a:p>
          <a:p>
            <a:r>
              <a:rPr lang="en-US" sz="2400" b="0" i="0" dirty="0">
                <a:effectLst/>
              </a:rPr>
              <a:t>If pregnancy does not occur, the corpus luteum dies, progesterone levels </a:t>
            </a:r>
            <a:r>
              <a:rPr lang="en-US" sz="2400" b="0" i="0" u="sng" dirty="0">
                <a:effectLst/>
              </a:rPr>
              <a:t>drop</a:t>
            </a:r>
            <a:r>
              <a:rPr lang="en-US" sz="2400" b="0" i="0" dirty="0">
                <a:effectLst/>
              </a:rPr>
              <a:t>, the uterus lining </a:t>
            </a:r>
            <a:r>
              <a:rPr lang="en-US" sz="2400" b="0" i="0" u="sng" dirty="0">
                <a:effectLst/>
              </a:rPr>
              <a:t>sheds</a:t>
            </a:r>
            <a:r>
              <a:rPr lang="en-US" sz="2400" b="0" i="0" dirty="0">
                <a:effectLst/>
              </a:rPr>
              <a:t> and the </a:t>
            </a:r>
            <a:r>
              <a:rPr lang="en-US" sz="2400" b="0" i="0" u="sng" dirty="0">
                <a:effectLst/>
              </a:rPr>
              <a:t>period </a:t>
            </a:r>
            <a:r>
              <a:rPr lang="en-US" sz="2400" b="0" i="0" dirty="0">
                <a:effectLst/>
              </a:rPr>
              <a:t>begins again.</a:t>
            </a:r>
          </a:p>
          <a:p>
            <a:endParaRPr lang="en-US" sz="1400" dirty="0"/>
          </a:p>
        </p:txBody>
      </p:sp>
      <p:sp>
        <p:nvSpPr>
          <p:cNvPr id="22" name="Rectangle 1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صورة 1" descr="صورة تحتوي على رسم بياني, ميل/ تزلج, تخطيط, خط&#10;&#10;قد يكون المحتوى المعد بواسطة الذكاء الاصطناعي غير صحيح.">
            <a:extLst>
              <a:ext uri="{FF2B5EF4-FFF2-40B4-BE49-F238E27FC236}">
                <a16:creationId xmlns:a16="http://schemas.microsoft.com/office/drawing/2014/main" id="{23D9EF6E-68EB-E57F-AE3A-7885C5F17185}"/>
              </a:ext>
            </a:extLst>
          </p:cNvPr>
          <p:cNvPicPr>
            <a:picLocks noChangeAspect="1"/>
          </p:cNvPicPr>
          <p:nvPr/>
        </p:nvPicPr>
        <p:blipFill>
          <a:blip r:embed="rId2"/>
          <a:stretch>
            <a:fillRect/>
          </a:stretch>
        </p:blipFill>
        <p:spPr>
          <a:xfrm>
            <a:off x="5987738" y="1209093"/>
            <a:ext cx="5628018" cy="4206943"/>
          </a:xfrm>
          <a:prstGeom prst="rect">
            <a:avLst/>
          </a:prstGeom>
        </p:spPr>
      </p:pic>
      <p:sp>
        <p:nvSpPr>
          <p:cNvPr id="5" name="مربع نص 4">
            <a:extLst>
              <a:ext uri="{FF2B5EF4-FFF2-40B4-BE49-F238E27FC236}">
                <a16:creationId xmlns:a16="http://schemas.microsoft.com/office/drawing/2014/main" id="{27FE7A9B-D66F-9CC6-F5EF-5EBA43B5DD7B}"/>
              </a:ext>
            </a:extLst>
          </p:cNvPr>
          <p:cNvSpPr txBox="1"/>
          <p:nvPr/>
        </p:nvSpPr>
        <p:spPr>
          <a:xfrm>
            <a:off x="358509" y="255597"/>
            <a:ext cx="6098344" cy="523220"/>
          </a:xfrm>
          <a:prstGeom prst="rect">
            <a:avLst/>
          </a:prstGeom>
          <a:noFill/>
        </p:spPr>
        <p:txBody>
          <a:bodyPr wrap="square">
            <a:spAutoFit/>
          </a:bodyPr>
          <a:lstStyle/>
          <a:p>
            <a:pPr marL="0" indent="0">
              <a:buNone/>
            </a:pPr>
            <a:r>
              <a:rPr lang="en-US" sz="2800" b="1" dirty="0">
                <a:solidFill>
                  <a:schemeClr val="accent1">
                    <a:lumMod val="75000"/>
                  </a:schemeClr>
                </a:solidFill>
                <a:effectLst>
                  <a:outerShdw blurRad="38100" dist="38100" dir="2700000" algn="tl">
                    <a:srgbClr val="000000">
                      <a:alpha val="43137"/>
                    </a:srgbClr>
                  </a:outerShdw>
                </a:effectLst>
                <a:latin typeface="VIC-Bold"/>
              </a:rPr>
              <a:t>4. The luteal phase</a:t>
            </a:r>
          </a:p>
        </p:txBody>
      </p:sp>
    </p:spTree>
    <p:extLst>
      <p:ext uri="{BB962C8B-B14F-4D97-AF65-F5344CB8AC3E}">
        <p14:creationId xmlns:p14="http://schemas.microsoft.com/office/powerpoint/2010/main" val="118463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6B55D-A5EA-F883-E828-A72F017CB9EE}"/>
              </a:ext>
            </a:extLst>
          </p:cNvPr>
          <p:cNvSpPr>
            <a:spLocks noGrp="1"/>
          </p:cNvSpPr>
          <p:nvPr>
            <p:ph type="title"/>
          </p:nvPr>
        </p:nvSpPr>
        <p:spPr>
          <a:xfrm>
            <a:off x="166577" y="-17403"/>
            <a:ext cx="5929422" cy="748924"/>
          </a:xfrm>
        </p:spPr>
        <p:txBody>
          <a:bodyPr anchor="b">
            <a:normAutofit/>
          </a:bodyPr>
          <a:lstStyle/>
          <a:p>
            <a:r>
              <a:rPr lang="en-US" sz="3200" b="1" dirty="0">
                <a:solidFill>
                  <a:schemeClr val="accent1">
                    <a:lumMod val="75000"/>
                  </a:schemeClr>
                </a:solidFill>
                <a:effectLst>
                  <a:outerShdw blurRad="38100" dist="38100" dir="2700000" algn="tl">
                    <a:srgbClr val="000000">
                      <a:alpha val="43137"/>
                    </a:srgbClr>
                  </a:outerShdw>
                </a:effectLst>
                <a:latin typeface="VIC-Bold"/>
                <a:ea typeface="+mn-ea"/>
                <a:cs typeface="+mn-cs"/>
              </a:rPr>
              <a:t>4. Menstruation</a:t>
            </a:r>
          </a:p>
        </p:txBody>
      </p:sp>
      <p:sp>
        <p:nvSpPr>
          <p:cNvPr id="3" name="Content Placeholder 2">
            <a:extLst>
              <a:ext uri="{FF2B5EF4-FFF2-40B4-BE49-F238E27FC236}">
                <a16:creationId xmlns:a16="http://schemas.microsoft.com/office/drawing/2014/main" id="{54C4AD8D-0C3F-F99A-C4CA-D7595277A340}"/>
              </a:ext>
            </a:extLst>
          </p:cNvPr>
          <p:cNvSpPr>
            <a:spLocks noGrp="1"/>
          </p:cNvSpPr>
          <p:nvPr>
            <p:ph idx="1"/>
          </p:nvPr>
        </p:nvSpPr>
        <p:spPr>
          <a:xfrm>
            <a:off x="166577" y="970671"/>
            <a:ext cx="5291688" cy="5432821"/>
          </a:xfrm>
        </p:spPr>
        <p:txBody>
          <a:bodyPr>
            <a:normAutofit fontScale="92500" lnSpcReduction="20000"/>
          </a:bodyPr>
          <a:lstStyle/>
          <a:p>
            <a:pPr>
              <a:lnSpc>
                <a:spcPct val="150000"/>
              </a:lnSpc>
            </a:pPr>
            <a:r>
              <a:rPr lang="en-US" sz="2600" b="0" i="0" dirty="0">
                <a:effectLst/>
                <a:latin typeface="VIC-Regular"/>
              </a:rPr>
              <a:t>Menstruation is commonly known as a </a:t>
            </a:r>
            <a:r>
              <a:rPr lang="en-US" sz="2600" b="1" i="0" dirty="0">
                <a:effectLst/>
                <a:latin typeface="VIC-Regular"/>
              </a:rPr>
              <a:t>period</a:t>
            </a:r>
            <a:r>
              <a:rPr lang="en-US" sz="2600" b="0" i="0" dirty="0">
                <a:effectLst/>
                <a:latin typeface="VIC-Regular"/>
              </a:rPr>
              <a:t>. </a:t>
            </a:r>
          </a:p>
          <a:p>
            <a:pPr>
              <a:lnSpc>
                <a:spcPct val="150000"/>
              </a:lnSpc>
            </a:pPr>
            <a:r>
              <a:rPr lang="en-US" sz="2600" b="0" i="0" dirty="0">
                <a:effectLst/>
                <a:latin typeface="VIC-Regular"/>
              </a:rPr>
              <a:t>When you menstruate, your uterus lining sheds and flows out of your vagina. </a:t>
            </a:r>
          </a:p>
          <a:p>
            <a:pPr>
              <a:lnSpc>
                <a:spcPct val="150000"/>
              </a:lnSpc>
            </a:pPr>
            <a:r>
              <a:rPr lang="en-US" sz="2600" b="0" i="0" dirty="0">
                <a:effectLst/>
                <a:latin typeface="VIC-Regular"/>
              </a:rPr>
              <a:t>Your period contains </a:t>
            </a:r>
            <a:r>
              <a:rPr lang="en-US" sz="2600" b="1" i="0" u="sng" dirty="0">
                <a:effectLst/>
                <a:latin typeface="VIC-Bold"/>
                <a:hlinkClick r:id="rId2"/>
              </a:rPr>
              <a:t>blood</a:t>
            </a:r>
            <a:r>
              <a:rPr lang="en-US" sz="2600" b="0" i="0" dirty="0">
                <a:effectLst/>
                <a:latin typeface="VIC-Regular"/>
              </a:rPr>
              <a:t>, mucus and some cells from the lining of your uterus. </a:t>
            </a:r>
          </a:p>
          <a:p>
            <a:pPr>
              <a:lnSpc>
                <a:spcPct val="150000"/>
              </a:lnSpc>
            </a:pPr>
            <a:r>
              <a:rPr lang="en-US" sz="2600" b="0" i="0" dirty="0">
                <a:effectLst/>
                <a:latin typeface="VIC-Regular"/>
              </a:rPr>
              <a:t>The average length of a period is three to seven days.</a:t>
            </a:r>
          </a:p>
          <a:p>
            <a:pPr marL="0" indent="0">
              <a:buNone/>
            </a:pPr>
            <a:endParaRPr lang="en-US" sz="2000" dirty="0"/>
          </a:p>
        </p:txBody>
      </p:sp>
      <p:pic>
        <p:nvPicPr>
          <p:cNvPr id="4" name="Picture 2" descr="Physiology of the Female Reproductive System">
            <a:extLst>
              <a:ext uri="{FF2B5EF4-FFF2-40B4-BE49-F238E27FC236}">
                <a16:creationId xmlns:a16="http://schemas.microsoft.com/office/drawing/2014/main" id="{5285B9AA-48AD-F596-BB3C-5483E5CFE7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58265" y="1645920"/>
            <a:ext cx="6761577" cy="34465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29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Content Placeholder 2">
            <a:extLst>
              <a:ext uri="{FF2B5EF4-FFF2-40B4-BE49-F238E27FC236}">
                <a16:creationId xmlns:a16="http://schemas.microsoft.com/office/drawing/2014/main" id="{29493786-D92D-9BE8-EB6B-E812185EBEF9}"/>
              </a:ext>
            </a:extLst>
          </p:cNvPr>
          <p:cNvGraphicFramePr>
            <a:graphicFrameLocks noGrp="1"/>
          </p:cNvGraphicFramePr>
          <p:nvPr>
            <p:ph idx="1"/>
            <p:extLst>
              <p:ext uri="{D42A27DB-BD31-4B8C-83A1-F6EECF244321}">
                <p14:modId xmlns:p14="http://schemas.microsoft.com/office/powerpoint/2010/main" val="4271177190"/>
              </p:ext>
            </p:extLst>
          </p:nvPr>
        </p:nvGraphicFramePr>
        <p:xfrm>
          <a:off x="-622837" y="1139857"/>
          <a:ext cx="6569612" cy="5282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2" descr="Hypothalamic–pituitary–gonadal axis in women's sport: injuries,  manipulations, and aberrations - ScienceDirect">
            <a:extLst>
              <a:ext uri="{FF2B5EF4-FFF2-40B4-BE49-F238E27FC236}">
                <a16:creationId xmlns:a16="http://schemas.microsoft.com/office/drawing/2014/main" id="{1854119F-41AB-246D-E2FC-1D93322419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686" y="0"/>
            <a:ext cx="64383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6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vary | animal and human | Britannica">
            <a:extLst>
              <a:ext uri="{FF2B5EF4-FFF2-40B4-BE49-F238E27FC236}">
                <a16:creationId xmlns:a16="http://schemas.microsoft.com/office/drawing/2014/main" id="{D05E7A0B-17E6-6221-443D-A30AAD61B6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8"/>
          <a:stretch/>
        </p:blipFill>
        <p:spPr bwMode="auto">
          <a:xfrm>
            <a:off x="386080" y="193040"/>
            <a:ext cx="11675650" cy="62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4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B07FB59-8DC6-AA8E-4123-5D568F89EE35}"/>
              </a:ext>
            </a:extLst>
          </p:cNvPr>
          <p:cNvSpPr>
            <a:spLocks noGrp="1"/>
          </p:cNvSpPr>
          <p:nvPr>
            <p:ph type="title"/>
          </p:nvPr>
        </p:nvSpPr>
        <p:spPr>
          <a:xfrm>
            <a:off x="561861" y="220337"/>
            <a:ext cx="5534140" cy="914401"/>
          </a:xfrm>
        </p:spPr>
        <p:txBody>
          <a:bodyPr anchor="b">
            <a:normAutofit/>
          </a:bodyPr>
          <a:lstStyle/>
          <a:p>
            <a:pPr defTabSz="914400" rtl="0" eaLnBrk="1" latinLnBrk="0" hangingPunct="1">
              <a:spcBef>
                <a:spcPct val="0"/>
              </a:spcBef>
              <a:buNone/>
            </a:pPr>
            <a:r>
              <a:rPr lang="en" sz="4000" b="1" dirty="0">
                <a:solidFill>
                  <a:schemeClr val="accent1">
                    <a:lumMod val="75000"/>
                  </a:schemeClr>
                </a:solidFill>
                <a:effectLst/>
                <a:latin typeface="Calibri" panose="020F0502020204030204" pitchFamily="34" charset="0"/>
              </a:rPr>
              <a:t>Menopause</a:t>
            </a:r>
            <a:endParaRPr lang="ar-SA" sz="4000" dirty="0">
              <a:solidFill>
                <a:schemeClr val="accent1">
                  <a:lumMod val="75000"/>
                </a:schemeClr>
              </a:solidFill>
            </a:endParaRPr>
          </a:p>
        </p:txBody>
      </p:sp>
      <p:sp>
        <p:nvSpPr>
          <p:cNvPr id="3" name="عنصر نائب للمحتوى 2">
            <a:extLst>
              <a:ext uri="{FF2B5EF4-FFF2-40B4-BE49-F238E27FC236}">
                <a16:creationId xmlns:a16="http://schemas.microsoft.com/office/drawing/2014/main" id="{2362A05D-1129-156A-D197-5064A0711E60}"/>
              </a:ext>
            </a:extLst>
          </p:cNvPr>
          <p:cNvSpPr>
            <a:spLocks noGrp="1"/>
          </p:cNvSpPr>
          <p:nvPr>
            <p:ph idx="1"/>
          </p:nvPr>
        </p:nvSpPr>
        <p:spPr>
          <a:xfrm>
            <a:off x="478535" y="1564396"/>
            <a:ext cx="5801079" cy="4376582"/>
          </a:xfrm>
        </p:spPr>
        <p:txBody>
          <a:bodyPr anchor="t">
            <a:normAutofit/>
          </a:bodyPr>
          <a:lstStyle/>
          <a:p>
            <a:pPr marL="0" indent="0">
              <a:buNone/>
            </a:pPr>
            <a:endParaRPr lang="en" sz="2000" dirty="0">
              <a:effectLst/>
            </a:endParaRPr>
          </a:p>
          <a:p>
            <a:pPr marL="0" indent="0" algn="just">
              <a:lnSpc>
                <a:spcPct val="150000"/>
              </a:lnSpc>
              <a:buNone/>
            </a:pPr>
            <a:r>
              <a:rPr lang="en" sz="2000" dirty="0">
                <a:effectLst/>
                <a:latin typeface="ArialMT"/>
              </a:rPr>
              <a:t>• </a:t>
            </a:r>
            <a:r>
              <a:rPr lang="en" sz="2000" dirty="0">
                <a:effectLst/>
                <a:latin typeface="Calibri" panose="020F0502020204030204" pitchFamily="34" charset="0"/>
              </a:rPr>
              <a:t>At age 40 to 50 years, the sexual cycle usually becomes irregular and ovulation often fails to occur. After a few months to a few years, the cycle ceases altogether. </a:t>
            </a:r>
          </a:p>
          <a:p>
            <a:pPr algn="just">
              <a:lnSpc>
                <a:spcPct val="150000"/>
              </a:lnSpc>
            </a:pPr>
            <a:r>
              <a:rPr lang="en" sz="2000" dirty="0">
                <a:effectLst/>
                <a:latin typeface="Calibri" panose="020F0502020204030204" pitchFamily="34" charset="0"/>
              </a:rPr>
              <a:t>The period during which the cycle ceases and the female sex hormones diminish to almost none is called </a:t>
            </a:r>
            <a:r>
              <a:rPr lang="en" sz="2000" i="1" dirty="0">
                <a:effectLst/>
                <a:latin typeface="Calibri" panose="020F0502020204030204" pitchFamily="34" charset="0"/>
              </a:rPr>
              <a:t>menopause. </a:t>
            </a:r>
            <a:endParaRPr lang="en" sz="2000" dirty="0">
              <a:effectLst/>
            </a:endParaRPr>
          </a:p>
          <a:p>
            <a:pPr marL="228600" indent="-228600" defTabSz="914400" rtl="0" eaLnBrk="1" latinLnBrk="0" hangingPunct="1">
              <a:spcBef>
                <a:spcPts val="1000"/>
              </a:spcBef>
              <a:buFont typeface="Arial" panose="020B0604020202020204" pitchFamily="34" charset="0"/>
              <a:buChar char="•"/>
            </a:pPr>
            <a:endParaRPr lang="ar-SA" sz="2000" dirty="0"/>
          </a:p>
        </p:txBody>
      </p:sp>
      <p:pic>
        <p:nvPicPr>
          <p:cNvPr id="4" name="صورة 3">
            <a:extLst>
              <a:ext uri="{FF2B5EF4-FFF2-40B4-BE49-F238E27FC236}">
                <a16:creationId xmlns:a16="http://schemas.microsoft.com/office/drawing/2014/main" id="{7A6AA669-5631-F9C6-E2C7-CF05269B5BE7}"/>
              </a:ext>
            </a:extLst>
          </p:cNvPr>
          <p:cNvPicPr>
            <a:picLocks noChangeAspect="1"/>
          </p:cNvPicPr>
          <p:nvPr/>
        </p:nvPicPr>
        <p:blipFill>
          <a:blip r:embed="rId2"/>
          <a:stretch>
            <a:fillRect/>
          </a:stretch>
        </p:blipFill>
        <p:spPr>
          <a:xfrm>
            <a:off x="6512442" y="1382260"/>
            <a:ext cx="5201023" cy="3679722"/>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280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B62098-A61C-237C-4CE1-39CA02D518BD}"/>
              </a:ext>
            </a:extLst>
          </p:cNvPr>
          <p:cNvPicPr>
            <a:picLocks noChangeAspect="1"/>
          </p:cNvPicPr>
          <p:nvPr/>
        </p:nvPicPr>
        <p:blipFill>
          <a:blip r:embed="rId3">
            <a:duotone>
              <a:schemeClr val="bg2">
                <a:shade val="45000"/>
                <a:satMod val="135000"/>
              </a:schemeClr>
              <a:prstClr val="white"/>
            </a:duotone>
          </a:blip>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E1110-0352-8911-008E-2CA4F89DE9C8}"/>
              </a:ext>
            </a:extLst>
          </p:cNvPr>
          <p:cNvSpPr>
            <a:spLocks noGrp="1"/>
          </p:cNvSpPr>
          <p:nvPr>
            <p:ph type="title"/>
          </p:nvPr>
        </p:nvSpPr>
        <p:spPr>
          <a:xfrm>
            <a:off x="196948" y="491404"/>
            <a:ext cx="10515600" cy="1325563"/>
          </a:xfrm>
        </p:spPr>
        <p:txBody>
          <a:bodyPr>
            <a:normAutofit/>
          </a:bodyPr>
          <a:lstStyle/>
          <a:p>
            <a:pPr algn="ctr"/>
            <a:r>
              <a:rPr lang="en-US" b="1" i="0" dirty="0">
                <a:solidFill>
                  <a:schemeClr val="accent1">
                    <a:lumMod val="75000"/>
                  </a:schemeClr>
                </a:solidFill>
                <a:effectLst/>
                <a:latin typeface="VIC-Bold"/>
              </a:rPr>
              <a:t>Common menstrual problems</a:t>
            </a:r>
            <a:endParaRPr lang="en-US" dirty="0">
              <a:solidFill>
                <a:schemeClr val="accent1">
                  <a:lumMod val="75000"/>
                </a:schemeClr>
              </a:solidFill>
            </a:endParaRPr>
          </a:p>
        </p:txBody>
      </p:sp>
      <p:graphicFrame>
        <p:nvGraphicFramePr>
          <p:cNvPr id="5" name="Content Placeholder 2">
            <a:extLst>
              <a:ext uri="{FF2B5EF4-FFF2-40B4-BE49-F238E27FC236}">
                <a16:creationId xmlns:a16="http://schemas.microsoft.com/office/drawing/2014/main" id="{F09B3F9A-6DB4-4214-4733-94A56702B00B}"/>
              </a:ext>
            </a:extLst>
          </p:cNvPr>
          <p:cNvGraphicFramePr>
            <a:graphicFrameLocks noGrp="1"/>
          </p:cNvGraphicFramePr>
          <p:nvPr>
            <p:ph idx="1"/>
            <p:extLst>
              <p:ext uri="{D42A27DB-BD31-4B8C-83A1-F6EECF244321}">
                <p14:modId xmlns:p14="http://schemas.microsoft.com/office/powerpoint/2010/main" val="20831061"/>
              </p:ext>
            </p:extLst>
          </p:nvPr>
        </p:nvGraphicFramePr>
        <p:xfrm>
          <a:off x="196948" y="1519311"/>
          <a:ext cx="11859064" cy="4973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76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Freeform: Shape 112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2423EEDA-6410-2D26-7855-5341E203C4CE}"/>
              </a:ext>
            </a:extLst>
          </p:cNvPr>
          <p:cNvSpPr>
            <a:spLocks noGrp="1"/>
          </p:cNvSpPr>
          <p:nvPr>
            <p:ph type="title"/>
          </p:nvPr>
        </p:nvSpPr>
        <p:spPr>
          <a:xfrm>
            <a:off x="1422732" y="1792956"/>
            <a:ext cx="10211935" cy="646331"/>
          </a:xfrm>
        </p:spPr>
        <p:txBody>
          <a:bodyPr>
            <a:normAutofit/>
          </a:bodyPr>
          <a:lstStyle/>
          <a:p>
            <a:r>
              <a:rPr lang="en" sz="2800" b="1" dirty="0">
                <a:solidFill>
                  <a:schemeClr val="accent2">
                    <a:lumMod val="60000"/>
                    <a:lumOff val="40000"/>
                  </a:schemeClr>
                </a:solidFill>
                <a:hlinkClick r:id="rId2">
                  <a:extLst>
                    <a:ext uri="{A12FA001-AC4F-418D-AE19-62706E023703}">
                      <ahyp:hlinkClr xmlns:ahyp="http://schemas.microsoft.com/office/drawing/2018/hyperlinkcolor" val="tx"/>
                    </a:ext>
                  </a:extLst>
                </a:hlinkClick>
              </a:rPr>
              <a:t>https://youtu.be/42WIByexiXc?si=t9jBQgGuD94Da-W0</a:t>
            </a:r>
            <a:endParaRPr lang="ar-SA" sz="2800" b="1" dirty="0">
              <a:solidFill>
                <a:schemeClr val="accent2">
                  <a:lumMod val="60000"/>
                  <a:lumOff val="40000"/>
                </a:schemeClr>
              </a:solidFill>
            </a:endParaRPr>
          </a:p>
        </p:txBody>
      </p:sp>
      <p:pic>
        <p:nvPicPr>
          <p:cNvPr id="11266" name="Picture 2" descr="‪The Ovarian Cycle: A Guide‬‏">
            <a:extLst>
              <a:ext uri="{FF2B5EF4-FFF2-40B4-BE49-F238E27FC236}">
                <a16:creationId xmlns:a16="http://schemas.microsoft.com/office/drawing/2014/main" id="{E0C48E10-1E98-ABFF-EB5B-99B1096C76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738" y="2483912"/>
            <a:ext cx="9215025" cy="4329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275" name="Freeform: Shape 112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مربع نص 3">
            <a:extLst>
              <a:ext uri="{FF2B5EF4-FFF2-40B4-BE49-F238E27FC236}">
                <a16:creationId xmlns:a16="http://schemas.microsoft.com/office/drawing/2014/main" id="{2ED862F1-12D1-A50D-0CFF-039DABD0535E}"/>
              </a:ext>
            </a:extLst>
          </p:cNvPr>
          <p:cNvSpPr txBox="1"/>
          <p:nvPr/>
        </p:nvSpPr>
        <p:spPr>
          <a:xfrm>
            <a:off x="984738" y="717452"/>
            <a:ext cx="2461847" cy="646331"/>
          </a:xfrm>
          <a:prstGeom prst="rect">
            <a:avLst/>
          </a:prstGeom>
          <a:noFill/>
        </p:spPr>
        <p:txBody>
          <a:bodyPr wrap="square" rtlCol="1">
            <a:spAutoFit/>
          </a:bodyPr>
          <a:lstStyle/>
          <a:p>
            <a:r>
              <a:rPr lang="en-US" sz="3600" b="1" dirty="0">
                <a:solidFill>
                  <a:schemeClr val="accent1">
                    <a:lumMod val="75000"/>
                  </a:schemeClr>
                </a:solidFill>
              </a:rPr>
              <a:t>Summary</a:t>
            </a:r>
            <a:endParaRPr lang="ar-SA" sz="3600" b="1" dirty="0">
              <a:solidFill>
                <a:schemeClr val="accent1">
                  <a:lumMod val="75000"/>
                </a:schemeClr>
              </a:solidFill>
            </a:endParaRPr>
          </a:p>
        </p:txBody>
      </p:sp>
    </p:spTree>
    <p:extLst>
      <p:ext uri="{BB962C8B-B14F-4D97-AF65-F5344CB8AC3E}">
        <p14:creationId xmlns:p14="http://schemas.microsoft.com/office/powerpoint/2010/main" val="774909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8EFD2-1A9C-840C-F30D-7E40AF124562}"/>
            </a:ext>
          </a:extLst>
        </p:cNvPr>
        <p:cNvGrpSpPr/>
        <p:nvPr/>
      </p:nvGrpSpPr>
      <p:grpSpPr>
        <a:xfrm>
          <a:off x="0" y="0"/>
          <a:ext cx="0" cy="0"/>
          <a:chOff x="0" y="0"/>
          <a:chExt cx="0" cy="0"/>
        </a:xfrm>
      </p:grpSpPr>
      <p:pic>
        <p:nvPicPr>
          <p:cNvPr id="14338" name="Picture 2" descr="‪Download Question Mark, Question, Response. Royalty-Free Stock Illustration  Image - Pixabay‬‏">
            <a:extLst>
              <a:ext uri="{FF2B5EF4-FFF2-40B4-BE49-F238E27FC236}">
                <a16:creationId xmlns:a16="http://schemas.microsoft.com/office/drawing/2014/main" id="{DD3F51C3-8829-FDCD-2CDC-B1FAB4E206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98412" y="1392071"/>
            <a:ext cx="3659368" cy="4073857"/>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6E636B60-D063-CF40-58B0-086A485371F0}"/>
              </a:ext>
            </a:extLst>
          </p:cNvPr>
          <p:cNvSpPr txBox="1"/>
          <p:nvPr/>
        </p:nvSpPr>
        <p:spPr>
          <a:xfrm>
            <a:off x="134220" y="1062843"/>
            <a:ext cx="8609427" cy="5580887"/>
          </a:xfrm>
          <a:prstGeom prst="rect">
            <a:avLst/>
          </a:prstGeom>
          <a:noFill/>
        </p:spPr>
        <p:txBody>
          <a:bodyPr wrap="square">
            <a:spAutoFit/>
          </a:bodyPr>
          <a:lstStyle/>
          <a:p>
            <a:pPr marL="457200" indent="-457200" algn="just">
              <a:lnSpc>
                <a:spcPct val="150000"/>
              </a:lnSpc>
              <a:spcAft>
                <a:spcPts val="1500"/>
              </a:spcAft>
              <a:buFont typeface="Wingdings" pitchFamily="2" charset="2"/>
              <a:buChar char="Ø"/>
            </a:pPr>
            <a:r>
              <a:rPr lang="en" sz="2800" b="0" i="0" u="none" strike="noStrike" dirty="0">
                <a:solidFill>
                  <a:schemeClr val="accent2">
                    <a:lumMod val="75000"/>
                  </a:schemeClr>
                </a:solidFill>
                <a:effectLst/>
                <a:latin typeface="Catamaran"/>
              </a:rPr>
              <a:t>Fatimah and her husband want to have a baby, </a:t>
            </a:r>
            <a:r>
              <a:rPr lang="en" sz="2800" b="0" i="0" u="sng" strike="noStrike" dirty="0">
                <a:solidFill>
                  <a:schemeClr val="accent2">
                    <a:lumMod val="75000"/>
                  </a:schemeClr>
                </a:solidFill>
                <a:effectLst/>
                <a:latin typeface="Catamaran"/>
              </a:rPr>
              <a:t>but</a:t>
            </a:r>
            <a:r>
              <a:rPr lang="en" sz="2800" b="0" i="0" u="none" strike="noStrike" dirty="0">
                <a:solidFill>
                  <a:schemeClr val="accent2">
                    <a:lumMod val="75000"/>
                  </a:schemeClr>
                </a:solidFill>
                <a:effectLst/>
                <a:latin typeface="Catamaran"/>
              </a:rPr>
              <a:t> she has problem in </a:t>
            </a:r>
            <a:r>
              <a:rPr lang="en" sz="2800" b="1" i="0" u="none" strike="noStrike" dirty="0">
                <a:solidFill>
                  <a:schemeClr val="accent2">
                    <a:lumMod val="75000"/>
                  </a:schemeClr>
                </a:solidFill>
                <a:effectLst/>
                <a:latin typeface="Catamaran"/>
              </a:rPr>
              <a:t>fallopian tubes (block). </a:t>
            </a:r>
            <a:r>
              <a:rPr lang="en" sz="2800" b="0" i="0" u="none" strike="noStrike" dirty="0">
                <a:solidFill>
                  <a:schemeClr val="accent2">
                    <a:lumMod val="75000"/>
                  </a:schemeClr>
                </a:solidFill>
                <a:effectLst/>
                <a:latin typeface="Catamaran"/>
              </a:rPr>
              <a:t>What is the suitable treatment for them?</a:t>
            </a:r>
          </a:p>
          <a:p>
            <a:pPr algn="just">
              <a:lnSpc>
                <a:spcPct val="150000"/>
              </a:lnSpc>
              <a:spcAft>
                <a:spcPts val="1500"/>
              </a:spcAft>
            </a:pPr>
            <a:endParaRPr lang="en" sz="2800" b="0" i="0" u="none" strike="noStrike" dirty="0">
              <a:solidFill>
                <a:srgbClr val="FF0000"/>
              </a:solidFill>
              <a:effectLst/>
              <a:latin typeface="Catamaran"/>
            </a:endParaRPr>
          </a:p>
          <a:p>
            <a:pPr marL="457200" indent="-457200" algn="just">
              <a:lnSpc>
                <a:spcPct val="150000"/>
              </a:lnSpc>
              <a:buFont typeface="Wingdings" pitchFamily="2" charset="2"/>
              <a:buChar char="Ø"/>
            </a:pPr>
            <a:r>
              <a:rPr lang="en" sz="2800" b="0" i="0" u="none" strike="noStrike" dirty="0">
                <a:solidFill>
                  <a:schemeClr val="accent2">
                    <a:lumMod val="75000"/>
                  </a:schemeClr>
                </a:solidFill>
                <a:effectLst/>
                <a:latin typeface="Catamaran"/>
              </a:rPr>
              <a:t>If </a:t>
            </a:r>
            <a:r>
              <a:rPr lang="en" sz="2800" dirty="0">
                <a:solidFill>
                  <a:schemeClr val="accent2">
                    <a:lumMod val="75000"/>
                  </a:schemeClr>
                </a:solidFill>
                <a:latin typeface="Catamaran"/>
              </a:rPr>
              <a:t>she and her husband do not have any problem </a:t>
            </a:r>
            <a:r>
              <a:rPr lang="en" sz="2800" u="sng" dirty="0">
                <a:solidFill>
                  <a:schemeClr val="accent2">
                    <a:lumMod val="75000"/>
                  </a:schemeClr>
                </a:solidFill>
                <a:latin typeface="Catamaran"/>
              </a:rPr>
              <a:t>but</a:t>
            </a:r>
            <a:r>
              <a:rPr lang="en" sz="2800" dirty="0">
                <a:solidFill>
                  <a:schemeClr val="accent2">
                    <a:lumMod val="75000"/>
                  </a:schemeClr>
                </a:solidFill>
                <a:latin typeface="Catamaran"/>
              </a:rPr>
              <a:t> the </a:t>
            </a:r>
            <a:r>
              <a:rPr lang="en" sz="2800" b="1" i="0" u="none" strike="noStrike" dirty="0">
                <a:solidFill>
                  <a:schemeClr val="accent2">
                    <a:lumMod val="75000"/>
                  </a:schemeClr>
                </a:solidFill>
                <a:effectLst/>
                <a:latin typeface="Catamaran"/>
              </a:rPr>
              <a:t>Sperm unable to penetrate </a:t>
            </a:r>
            <a:r>
              <a:rPr lang="en" sz="2800" b="0" i="0" u="none" strike="noStrike" dirty="0">
                <a:solidFill>
                  <a:schemeClr val="accent2">
                    <a:lumMod val="75000"/>
                  </a:schemeClr>
                </a:solidFill>
                <a:effectLst/>
                <a:latin typeface="Catamaran"/>
              </a:rPr>
              <a:t>or survive in the cervical mucus, What is the treatment they should to asked?</a:t>
            </a:r>
          </a:p>
        </p:txBody>
      </p:sp>
      <p:sp>
        <p:nvSpPr>
          <p:cNvPr id="4" name="مربع نص 3">
            <a:extLst>
              <a:ext uri="{FF2B5EF4-FFF2-40B4-BE49-F238E27FC236}">
                <a16:creationId xmlns:a16="http://schemas.microsoft.com/office/drawing/2014/main" id="{302603DD-F401-2B6A-77B5-9CFD4272F730}"/>
              </a:ext>
            </a:extLst>
          </p:cNvPr>
          <p:cNvSpPr txBox="1"/>
          <p:nvPr/>
        </p:nvSpPr>
        <p:spPr>
          <a:xfrm>
            <a:off x="576775" y="274092"/>
            <a:ext cx="1479892" cy="584775"/>
          </a:xfrm>
          <a:prstGeom prst="rect">
            <a:avLst/>
          </a:prstGeom>
          <a:noFill/>
        </p:spPr>
        <p:txBody>
          <a:bodyPr wrap="none" rtlCol="1">
            <a:spAutoFit/>
          </a:bodyPr>
          <a:lstStyle/>
          <a:p>
            <a:r>
              <a:rPr lang="en-US" sz="3200" b="1" dirty="0">
                <a:solidFill>
                  <a:srgbClr val="FF0000"/>
                </a:solidFill>
              </a:rPr>
              <a:t>Activity</a:t>
            </a:r>
            <a:endParaRPr lang="ar-SA" sz="3200" b="1" dirty="0">
              <a:solidFill>
                <a:srgbClr val="FF0000"/>
              </a:solidFill>
            </a:endParaRPr>
          </a:p>
        </p:txBody>
      </p:sp>
    </p:spTree>
    <p:extLst>
      <p:ext uri="{BB962C8B-B14F-4D97-AF65-F5344CB8AC3E}">
        <p14:creationId xmlns:p14="http://schemas.microsoft.com/office/powerpoint/2010/main" val="4172087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3656016-033E-A8BE-BF90-35431DCDC4D1}"/>
              </a:ext>
            </a:extLst>
          </p:cNvPr>
          <p:cNvSpPr>
            <a:spLocks noGrp="1"/>
          </p:cNvSpPr>
          <p:nvPr>
            <p:ph type="title"/>
          </p:nvPr>
        </p:nvSpPr>
        <p:spPr>
          <a:xfrm>
            <a:off x="239152" y="238539"/>
            <a:ext cx="11713696" cy="1434415"/>
          </a:xfrm>
        </p:spPr>
        <p:txBody>
          <a:bodyPr anchor="b">
            <a:normAutofit/>
          </a:bodyPr>
          <a:lstStyle/>
          <a:p>
            <a:pPr algn="ctr"/>
            <a:r>
              <a:rPr lang="en-US" sz="3600" b="1" dirty="0">
                <a:solidFill>
                  <a:srgbClr val="FF0000"/>
                </a:solidFill>
                <a:cs typeface="+mn-cs"/>
              </a:rPr>
              <a:t>Activity</a:t>
            </a:r>
            <a:br>
              <a:rPr lang="en-US" sz="3000" b="1" dirty="0"/>
            </a:br>
            <a:r>
              <a:rPr lang="en-US" sz="3000" b="1" dirty="0"/>
              <a:t>Answer these questions and send it by email on the end of this week. (</a:t>
            </a:r>
            <a:r>
              <a:rPr lang="en-US" sz="3000" b="1" dirty="0" err="1">
                <a:solidFill>
                  <a:schemeClr val="accent1">
                    <a:lumMod val="75000"/>
                  </a:schemeClr>
                </a:solidFill>
              </a:rPr>
              <a:t>Jalshammary@ksu.edu.sa</a:t>
            </a:r>
            <a:r>
              <a:rPr lang="en-US" sz="3000" b="1" dirty="0"/>
              <a:t>)</a:t>
            </a:r>
            <a:endParaRPr lang="ar-SA" sz="3000" b="1" dirty="0"/>
          </a:p>
        </p:txBody>
      </p:sp>
      <p:sp>
        <p:nvSpPr>
          <p:cNvPr id="133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07F31509-209C-A371-1333-756193711280}"/>
              </a:ext>
            </a:extLst>
          </p:cNvPr>
          <p:cNvSpPr>
            <a:spLocks noGrp="1"/>
          </p:cNvSpPr>
          <p:nvPr>
            <p:ph idx="1"/>
          </p:nvPr>
        </p:nvSpPr>
        <p:spPr>
          <a:xfrm>
            <a:off x="239152" y="2071315"/>
            <a:ext cx="7540282" cy="4548145"/>
          </a:xfrm>
        </p:spPr>
        <p:txBody>
          <a:bodyPr anchor="t">
            <a:normAutofit/>
          </a:bodyPr>
          <a:lstStyle/>
          <a:p>
            <a:pPr marL="514350" indent="-514350">
              <a:buFont typeface="+mj-lt"/>
              <a:buAutoNum type="arabicPeriod"/>
            </a:pPr>
            <a:r>
              <a:rPr lang="en" sz="2400" b="0" i="0" u="none" strike="noStrike" dirty="0">
                <a:effectLst/>
                <a:latin typeface="Manrope"/>
              </a:rPr>
              <a:t>What triggers the shedding of the uterine lining during menses?</a:t>
            </a:r>
          </a:p>
          <a:p>
            <a:pPr marL="514350" indent="-514350">
              <a:buFont typeface="+mj-lt"/>
              <a:buAutoNum type="arabicPeriod"/>
            </a:pPr>
            <a:r>
              <a:rPr lang="en" sz="2400" b="0" i="0" u="none" strike="noStrike" dirty="0">
                <a:effectLst/>
                <a:latin typeface="Manrope"/>
              </a:rPr>
              <a:t>Which hormone is responsible for the development of new follicles in the proliferative phase?</a:t>
            </a:r>
          </a:p>
          <a:p>
            <a:pPr marL="514350" indent="-514350">
              <a:buFont typeface="+mj-lt"/>
              <a:buAutoNum type="arabicPeriod"/>
            </a:pPr>
            <a:r>
              <a:rPr lang="en" sz="2400" b="0" i="0" u="none" strike="noStrike" dirty="0">
                <a:effectLst/>
                <a:latin typeface="Manrope"/>
              </a:rPr>
              <a:t>What hormone causes the multiple ovarian follicles to develop during the follicular phase of the ovarian cycle?</a:t>
            </a:r>
          </a:p>
          <a:p>
            <a:pPr marL="514350" indent="-514350">
              <a:buFont typeface="+mj-lt"/>
              <a:buAutoNum type="arabicPeriod"/>
            </a:pPr>
            <a:r>
              <a:rPr lang="en" sz="2400" b="0" i="0" u="none" strike="noStrike" dirty="0">
                <a:effectLst/>
                <a:latin typeface="Manrope"/>
              </a:rPr>
              <a:t>What causes the corpus luteum to degenerate by apoptosis if fertilization does not occur?</a:t>
            </a:r>
          </a:p>
          <a:p>
            <a:pPr marL="514350" indent="-514350">
              <a:buFont typeface="+mj-lt"/>
              <a:buAutoNum type="arabicPeriod"/>
            </a:pPr>
            <a:r>
              <a:rPr lang="en" sz="2400" b="0" i="0" u="none" strike="noStrike" dirty="0">
                <a:effectLst/>
                <a:latin typeface="Manrope"/>
              </a:rPr>
              <a:t>Which hormone produced by the granulosa cells lowers FSH levels in the ovarian cycle?</a:t>
            </a:r>
            <a:endParaRPr lang="ar-SA" sz="2400" dirty="0"/>
          </a:p>
        </p:txBody>
      </p:sp>
      <p:pic>
        <p:nvPicPr>
          <p:cNvPr id="13314" name="Picture 2" descr="‪Question Mark icons | Canva‬‏">
            <a:extLst>
              <a:ext uri="{FF2B5EF4-FFF2-40B4-BE49-F238E27FC236}">
                <a16:creationId xmlns:a16="http://schemas.microsoft.com/office/drawing/2014/main" id="{A8B0919B-D9D4-2D3A-92D7-188BB788B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207" b="-2"/>
          <a:stretch/>
        </p:blipFill>
        <p:spPr bwMode="auto">
          <a:xfrm>
            <a:off x="7914810" y="2093976"/>
            <a:ext cx="403803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76CB-0BE1-94D2-2217-2F08383218D5}"/>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91B790D1-9980-1D92-A0AA-EFD300DEDA40}"/>
              </a:ext>
            </a:extLst>
          </p:cNvPr>
          <p:cNvSpPr>
            <a:spLocks noGrp="1"/>
          </p:cNvSpPr>
          <p:nvPr>
            <p:ph type="title"/>
          </p:nvPr>
        </p:nvSpPr>
        <p:spPr/>
        <p:txBody>
          <a:bodyPr/>
          <a:lstStyle/>
          <a:p>
            <a:r>
              <a:rPr lang="en-US" b="1" dirty="0">
                <a:solidFill>
                  <a:schemeClr val="accent2">
                    <a:lumMod val="50000"/>
                  </a:schemeClr>
                </a:solidFill>
              </a:rPr>
              <a:t>References</a:t>
            </a:r>
            <a:endParaRPr lang="ar-SA" b="1" dirty="0">
              <a:solidFill>
                <a:schemeClr val="accent2">
                  <a:lumMod val="50000"/>
                </a:schemeClr>
              </a:solidFill>
            </a:endParaRPr>
          </a:p>
        </p:txBody>
      </p:sp>
      <p:sp>
        <p:nvSpPr>
          <p:cNvPr id="3" name="عنصر نائب للمحتوى 2">
            <a:extLst>
              <a:ext uri="{FF2B5EF4-FFF2-40B4-BE49-F238E27FC236}">
                <a16:creationId xmlns:a16="http://schemas.microsoft.com/office/drawing/2014/main" id="{D9291006-CB41-D653-8DEC-5A055EAE1752}"/>
              </a:ext>
            </a:extLst>
          </p:cNvPr>
          <p:cNvSpPr>
            <a:spLocks noGrp="1"/>
          </p:cNvSpPr>
          <p:nvPr>
            <p:ph idx="1"/>
          </p:nvPr>
        </p:nvSpPr>
        <p:spPr/>
        <p:txBody>
          <a:bodyPr/>
          <a:lstStyle/>
          <a:p>
            <a:r>
              <a:rPr lang="en" dirty="0">
                <a:solidFill>
                  <a:schemeClr val="accent1">
                    <a:lumMod val="75000"/>
                  </a:schemeClr>
                </a:solidFill>
                <a:hlinkClick r:id="rId2">
                  <a:extLst>
                    <a:ext uri="{A12FA001-AC4F-418D-AE19-62706E023703}">
                      <ahyp:hlinkClr xmlns:ahyp="http://schemas.microsoft.com/office/drawing/2018/hyperlinkcolor" val="tx"/>
                    </a:ext>
                  </a:extLst>
                </a:hlinkClick>
              </a:rPr>
              <a:t>https://youtu.be/42WIByexiXc?si=t9jBQgGuD94Da-W0</a:t>
            </a:r>
            <a:endParaRPr lang="en" dirty="0">
              <a:solidFill>
                <a:schemeClr val="accent1">
                  <a:lumMod val="75000"/>
                </a:schemeClr>
              </a:solidFill>
            </a:endParaRPr>
          </a:p>
          <a:p>
            <a:endParaRPr lang="en" dirty="0">
              <a:solidFill>
                <a:schemeClr val="accent1">
                  <a:lumMod val="75000"/>
                </a:schemeClr>
              </a:solidFill>
              <a:hlinkClick r:id="rId3">
                <a:extLst>
                  <a:ext uri="{A12FA001-AC4F-418D-AE19-62706E023703}">
                    <ahyp:hlinkClr xmlns:ahyp="http://schemas.microsoft.com/office/drawing/2018/hyperlinkcolor" val="tx"/>
                  </a:ext>
                </a:extLst>
              </a:hlinkClick>
            </a:endParaRPr>
          </a:p>
          <a:p>
            <a:r>
              <a:rPr lang="en" dirty="0">
                <a:solidFill>
                  <a:schemeClr val="accent1">
                    <a:lumMod val="75000"/>
                  </a:schemeClr>
                </a:solidFill>
                <a:hlinkClick r:id="rId3">
                  <a:extLst>
                    <a:ext uri="{A12FA001-AC4F-418D-AE19-62706E023703}">
                      <ahyp:hlinkClr xmlns:ahyp="http://schemas.microsoft.com/office/drawing/2018/hyperlinkcolor" val="tx"/>
                    </a:ext>
                  </a:extLst>
                </a:hlinkClick>
              </a:rPr>
              <a:t>https://doi.org/10.1016/B978-0-12-813570-9.00010-3</a:t>
            </a:r>
            <a:endParaRPr lang="en" dirty="0">
              <a:solidFill>
                <a:schemeClr val="accent1">
                  <a:lumMod val="75000"/>
                </a:schemeClr>
              </a:solidFill>
            </a:endParaRPr>
          </a:p>
          <a:p>
            <a:endParaRPr lang="en-US" dirty="0">
              <a:solidFill>
                <a:schemeClr val="accent1">
                  <a:lumMod val="75000"/>
                </a:schemeClr>
              </a:solidFill>
            </a:endParaRPr>
          </a:p>
          <a:p>
            <a:r>
              <a:rPr lang="en-US" dirty="0">
                <a:solidFill>
                  <a:schemeClr val="accent1">
                    <a:lumMod val="75000"/>
                  </a:schemeClr>
                </a:solidFill>
              </a:rPr>
              <a:t>Human physiology, Stuart Ira Fox.</a:t>
            </a:r>
          </a:p>
          <a:p>
            <a:endParaRPr lang="en-US" dirty="0">
              <a:solidFill>
                <a:schemeClr val="accent1">
                  <a:lumMod val="75000"/>
                </a:schemeClr>
              </a:solidFill>
            </a:endParaRPr>
          </a:p>
          <a:p>
            <a:r>
              <a:rPr lang="en-US" dirty="0">
                <a:solidFill>
                  <a:schemeClr val="accent1">
                    <a:lumMod val="75000"/>
                  </a:schemeClr>
                </a:solidFill>
              </a:rPr>
              <a:t>Fundamentals of anatomy and physiology, Martini.</a:t>
            </a:r>
          </a:p>
          <a:p>
            <a:endParaRPr lang="ar-SA" dirty="0"/>
          </a:p>
        </p:txBody>
      </p:sp>
    </p:spTree>
    <p:extLst>
      <p:ext uri="{BB962C8B-B14F-4D97-AF65-F5344CB8AC3E}">
        <p14:creationId xmlns:p14="http://schemas.microsoft.com/office/powerpoint/2010/main" val="242187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D0B2E6-3D92-9E09-1E33-A4E7E5F0B130}"/>
              </a:ext>
            </a:extLst>
          </p:cNvPr>
          <p:cNvSpPr>
            <a:spLocks noGrp="1"/>
          </p:cNvSpPr>
          <p:nvPr>
            <p:ph idx="1"/>
          </p:nvPr>
        </p:nvSpPr>
        <p:spPr>
          <a:xfrm>
            <a:off x="354105" y="1392703"/>
            <a:ext cx="4718469" cy="4740812"/>
          </a:xfrm>
        </p:spPr>
        <p:txBody>
          <a:bodyPr>
            <a:normAutofit/>
          </a:bodyPr>
          <a:lstStyle/>
          <a:p>
            <a:pPr marL="457200" indent="-457200" algn="l">
              <a:lnSpc>
                <a:spcPct val="150000"/>
              </a:lnSpc>
              <a:buFont typeface="+mj-lt"/>
              <a:buAutoNum type="arabicPeriod"/>
            </a:pPr>
            <a:r>
              <a:rPr lang="en-US" sz="2400" b="0" i="0" dirty="0">
                <a:solidFill>
                  <a:schemeClr val="bg2">
                    <a:lumMod val="10000"/>
                  </a:schemeClr>
                </a:solidFill>
                <a:effectLst/>
                <a:latin typeface="Helvetica Neue"/>
              </a:rPr>
              <a:t> </a:t>
            </a:r>
            <a:r>
              <a:rPr lang="en-US" b="0" i="0" dirty="0">
                <a:solidFill>
                  <a:schemeClr val="bg2">
                    <a:lumMod val="10000"/>
                  </a:schemeClr>
                </a:solidFill>
                <a:effectLst/>
                <a:latin typeface="Helvetica Neue"/>
              </a:rPr>
              <a:t>Ovaries.</a:t>
            </a:r>
          </a:p>
          <a:p>
            <a:pPr marL="514350" indent="-514350" algn="l">
              <a:lnSpc>
                <a:spcPct val="150000"/>
              </a:lnSpc>
              <a:buFont typeface="+mj-lt"/>
              <a:buAutoNum type="arabicPeriod"/>
            </a:pPr>
            <a:r>
              <a:rPr lang="en-US" b="0" i="0" dirty="0">
                <a:solidFill>
                  <a:schemeClr val="bg2">
                    <a:lumMod val="10000"/>
                  </a:schemeClr>
                </a:solidFill>
                <a:effectLst/>
                <a:latin typeface="Helvetica Neue"/>
              </a:rPr>
              <a:t> Fallopian tubes.</a:t>
            </a:r>
          </a:p>
          <a:p>
            <a:pPr marL="514350" indent="-514350" algn="l">
              <a:lnSpc>
                <a:spcPct val="150000"/>
              </a:lnSpc>
              <a:buFont typeface="+mj-lt"/>
              <a:buAutoNum type="arabicPeriod"/>
            </a:pPr>
            <a:r>
              <a:rPr lang="en-US" b="0" i="0" dirty="0">
                <a:solidFill>
                  <a:schemeClr val="bg2">
                    <a:lumMod val="10000"/>
                  </a:schemeClr>
                </a:solidFill>
                <a:effectLst/>
                <a:latin typeface="Helvetica Neue"/>
              </a:rPr>
              <a:t> Uterus.</a:t>
            </a:r>
          </a:p>
          <a:p>
            <a:pPr marL="514350" indent="-514350" algn="l">
              <a:lnSpc>
                <a:spcPct val="150000"/>
              </a:lnSpc>
              <a:buFont typeface="+mj-lt"/>
              <a:buAutoNum type="arabicPeriod"/>
            </a:pPr>
            <a:r>
              <a:rPr lang="en-US" b="0" i="0" dirty="0">
                <a:solidFill>
                  <a:schemeClr val="bg2">
                    <a:lumMod val="10000"/>
                  </a:schemeClr>
                </a:solidFill>
                <a:effectLst/>
                <a:latin typeface="Helvetica Neue"/>
              </a:rPr>
              <a:t> Cervix and vagina.</a:t>
            </a:r>
          </a:p>
          <a:p>
            <a:pPr marL="514350" indent="-514350" algn="l">
              <a:lnSpc>
                <a:spcPct val="150000"/>
              </a:lnSpc>
              <a:buFont typeface="+mj-lt"/>
              <a:buAutoNum type="arabicPeriod"/>
            </a:pPr>
            <a:r>
              <a:rPr lang="en-US" b="0" i="0" dirty="0">
                <a:solidFill>
                  <a:schemeClr val="bg2">
                    <a:lumMod val="10000"/>
                  </a:schemeClr>
                </a:solidFill>
                <a:effectLst/>
                <a:latin typeface="Helvetica Neue"/>
              </a:rPr>
              <a:t> Clitoris.</a:t>
            </a:r>
          </a:p>
          <a:p>
            <a:pPr marL="514350" indent="-514350" algn="l">
              <a:lnSpc>
                <a:spcPct val="150000"/>
              </a:lnSpc>
              <a:buFont typeface="+mj-lt"/>
              <a:buAutoNum type="arabicPeriod"/>
            </a:pPr>
            <a:r>
              <a:rPr lang="en-US" b="0" i="0" dirty="0">
                <a:solidFill>
                  <a:schemeClr val="bg2">
                    <a:lumMod val="10000"/>
                  </a:schemeClr>
                </a:solidFill>
                <a:effectLst/>
                <a:latin typeface="Helvetica Neue"/>
              </a:rPr>
              <a:t> External genital organs</a:t>
            </a:r>
            <a:endParaRPr lang="en-US" dirty="0">
              <a:solidFill>
                <a:schemeClr val="bg2">
                  <a:lumMod val="10000"/>
                </a:schemeClr>
              </a:solidFill>
            </a:endParaRPr>
          </a:p>
        </p:txBody>
      </p:sp>
      <p:pic>
        <p:nvPicPr>
          <p:cNvPr id="2050" name="Picture 2" descr="Female reproductive system">
            <a:extLst>
              <a:ext uri="{FF2B5EF4-FFF2-40B4-BE49-F238E27FC236}">
                <a16:creationId xmlns:a16="http://schemas.microsoft.com/office/drawing/2014/main" id="{AAA0470D-8163-46F7-5BA9-06B2939075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82" r="15883" b="20294"/>
          <a:stretch/>
        </p:blipFill>
        <p:spPr bwMode="auto">
          <a:xfrm>
            <a:off x="4831014" y="1036898"/>
            <a:ext cx="7119425" cy="5604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9E27DDF6-D2DF-2CD9-4068-C78652EB6368}"/>
              </a:ext>
            </a:extLst>
          </p:cNvPr>
          <p:cNvSpPr txBox="1"/>
          <p:nvPr/>
        </p:nvSpPr>
        <p:spPr>
          <a:xfrm>
            <a:off x="182880" y="156090"/>
            <a:ext cx="6310830" cy="707886"/>
          </a:xfrm>
          <a:prstGeom prst="rect">
            <a:avLst/>
          </a:prstGeom>
          <a:noFill/>
        </p:spPr>
        <p:txBody>
          <a:bodyPr wrap="none" rtlCol="1">
            <a:spAutoFit/>
          </a:bodyPr>
          <a:lstStyle/>
          <a:p>
            <a:r>
              <a:rPr lang="en-US" sz="4000" b="1" dirty="0">
                <a:solidFill>
                  <a:schemeClr val="accent2">
                    <a:lumMod val="75000"/>
                  </a:schemeClr>
                </a:solidFill>
              </a:rPr>
              <a:t>Female Reproductive System</a:t>
            </a:r>
            <a:endParaRPr lang="ar-SA" sz="4000" b="1" dirty="0">
              <a:solidFill>
                <a:schemeClr val="accent2">
                  <a:lumMod val="75000"/>
                </a:schemeClr>
              </a:solidFill>
            </a:endParaRPr>
          </a:p>
        </p:txBody>
      </p:sp>
    </p:spTree>
    <p:extLst>
      <p:ext uri="{BB962C8B-B14F-4D97-AF65-F5344CB8AC3E}">
        <p14:creationId xmlns:p14="http://schemas.microsoft.com/office/powerpoint/2010/main" val="1285126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7EF7B5-3C97-E931-EA3F-853B7A01D9D2}"/>
            </a:ext>
          </a:extLst>
        </p:cNvPr>
        <p:cNvGrpSpPr/>
        <p:nvPr/>
      </p:nvGrpSpPr>
      <p:grpSpPr>
        <a:xfrm>
          <a:off x="0" y="0"/>
          <a:ext cx="0" cy="0"/>
          <a:chOff x="0" y="0"/>
          <a:chExt cx="0" cy="0"/>
        </a:xfrm>
      </p:grpSpPr>
      <p:sp>
        <p:nvSpPr>
          <p:cNvPr id="8199" name="Rectangle 819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1" name="Freeform: Shape 820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3" name="Rectangle 820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Freeform: Shape 820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09" name="Isosceles Triangle 820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137 Thank You You Attention Stock Video Footage - 4K and HD Video Clips |  Shutterstock">
            <a:extLst>
              <a:ext uri="{FF2B5EF4-FFF2-40B4-BE49-F238E27FC236}">
                <a16:creationId xmlns:a16="http://schemas.microsoft.com/office/drawing/2014/main" id="{83DC2F57-24E6-E376-4542-4C0A2416BA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940" y="643467"/>
            <a:ext cx="9904120"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11" name="Isosceles Triangle 821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3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27A8C-95A7-8445-CC4A-0920CE3287C8}"/>
              </a:ext>
            </a:extLst>
          </p:cNvPr>
          <p:cNvSpPr>
            <a:spLocks noGrp="1"/>
          </p:cNvSpPr>
          <p:nvPr>
            <p:ph type="title"/>
          </p:nvPr>
        </p:nvSpPr>
        <p:spPr>
          <a:xfrm>
            <a:off x="773732" y="1188637"/>
            <a:ext cx="3836350" cy="4480726"/>
          </a:xfrm>
        </p:spPr>
        <p:txBody>
          <a:bodyPr>
            <a:normAutofit/>
          </a:bodyPr>
          <a:lstStyle/>
          <a:p>
            <a:r>
              <a:rPr lang="en-US" sz="4100" b="1" i="0" dirty="0">
                <a:solidFill>
                  <a:schemeClr val="accent2">
                    <a:lumMod val="50000"/>
                  </a:schemeClr>
                </a:solidFill>
                <a:effectLst>
                  <a:outerShdw blurRad="38100" dist="38100" dir="2700000" algn="tl">
                    <a:srgbClr val="000000">
                      <a:alpha val="43137"/>
                    </a:srgbClr>
                  </a:outerShdw>
                </a:effectLst>
                <a:latin typeface="+mn-lt"/>
              </a:rPr>
              <a:t>The main functions of the female reproductive system</a:t>
            </a:r>
            <a:endParaRPr lang="en-US" sz="4100" b="1" dirty="0">
              <a:solidFill>
                <a:schemeClr val="accent2">
                  <a:lumMod val="50000"/>
                </a:schemeClr>
              </a:solidFill>
              <a:effectLst>
                <a:outerShdw blurRad="38100" dist="38100" dir="2700000" algn="tl">
                  <a:srgbClr val="000000">
                    <a:alpha val="43137"/>
                  </a:srgbClr>
                </a:outerShdw>
              </a:effectLst>
              <a:latin typeface="+mn-lt"/>
            </a:endParaRPr>
          </a:p>
        </p:txBody>
      </p:sp>
      <p:cxnSp>
        <p:nvCxnSpPr>
          <p:cNvPr id="22"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9EEDED-AE34-946B-F745-652ADCFF5F51}"/>
              </a:ext>
            </a:extLst>
          </p:cNvPr>
          <p:cNvSpPr>
            <a:spLocks noGrp="1"/>
          </p:cNvSpPr>
          <p:nvPr>
            <p:ph idx="1"/>
          </p:nvPr>
        </p:nvSpPr>
        <p:spPr>
          <a:xfrm>
            <a:off x="4853356" y="1648870"/>
            <a:ext cx="6564891" cy="4273628"/>
          </a:xfrm>
        </p:spPr>
        <p:txBody>
          <a:bodyPr anchor="ctr">
            <a:normAutofit/>
          </a:bodyPr>
          <a:lstStyle/>
          <a:p>
            <a:pPr algn="just">
              <a:lnSpc>
                <a:spcPct val="150000"/>
              </a:lnSpc>
            </a:pPr>
            <a:r>
              <a:rPr lang="en-US" sz="2400" b="0" i="0" dirty="0">
                <a:effectLst/>
                <a:latin typeface="Helvetica Neue"/>
              </a:rPr>
              <a:t> </a:t>
            </a:r>
            <a:r>
              <a:rPr lang="en-US" sz="2400" b="1" i="0" u="sng" dirty="0">
                <a:solidFill>
                  <a:srgbClr val="945200"/>
                </a:solidFill>
                <a:effectLst/>
                <a:latin typeface="Helvetica Neue"/>
              </a:rPr>
              <a:t>The female reproductive system consists of internal and external organs</a:t>
            </a:r>
            <a:r>
              <a:rPr lang="en-US" sz="2400" b="1" i="0" dirty="0">
                <a:solidFill>
                  <a:srgbClr val="945200"/>
                </a:solidFill>
                <a:effectLst/>
                <a:latin typeface="Helvetica Neue"/>
              </a:rPr>
              <a:t>. </a:t>
            </a:r>
          </a:p>
          <a:p>
            <a:pPr algn="just">
              <a:lnSpc>
                <a:spcPct val="150000"/>
              </a:lnSpc>
              <a:buFont typeface="Courier New" panose="02070309020205020404" pitchFamily="49" charset="0"/>
              <a:buChar char="o"/>
            </a:pPr>
            <a:r>
              <a:rPr lang="ar-SA" sz="2400" b="0" i="0" dirty="0">
                <a:effectLst/>
                <a:latin typeface="Helvetica Neue"/>
              </a:rPr>
              <a:t> </a:t>
            </a:r>
            <a:r>
              <a:rPr lang="en-US" sz="2400" b="0" i="0" dirty="0">
                <a:effectLst/>
                <a:latin typeface="Helvetica Neue"/>
              </a:rPr>
              <a:t>It creates hormones</a:t>
            </a:r>
          </a:p>
          <a:p>
            <a:pPr algn="just">
              <a:lnSpc>
                <a:spcPct val="150000"/>
              </a:lnSpc>
              <a:buFont typeface="Courier New" panose="02070309020205020404" pitchFamily="49" charset="0"/>
              <a:buChar char="o"/>
            </a:pPr>
            <a:r>
              <a:rPr lang="en-US" sz="2400" dirty="0">
                <a:latin typeface="Helvetica Neue"/>
              </a:rPr>
              <a:t>Produce the female gametes (ova)</a:t>
            </a:r>
            <a:endParaRPr lang="en-US" sz="2400" b="0" i="0" dirty="0">
              <a:effectLst/>
              <a:latin typeface="Helvetica Neue"/>
            </a:endParaRPr>
          </a:p>
          <a:p>
            <a:pPr algn="just">
              <a:lnSpc>
                <a:spcPct val="150000"/>
              </a:lnSpc>
              <a:buFont typeface="Courier New" panose="02070309020205020404" pitchFamily="49" charset="0"/>
              <a:buChar char="o"/>
            </a:pPr>
            <a:r>
              <a:rPr lang="en-US" sz="2400" dirty="0">
                <a:latin typeface="Helvetica Neue"/>
              </a:rPr>
              <a:t> It </a:t>
            </a:r>
            <a:r>
              <a:rPr lang="en-US" sz="2400" b="0" i="0" dirty="0">
                <a:effectLst/>
                <a:latin typeface="Helvetica Neue"/>
              </a:rPr>
              <a:t>is responsible for fertility </a:t>
            </a:r>
          </a:p>
          <a:p>
            <a:pPr algn="just">
              <a:lnSpc>
                <a:spcPct val="150000"/>
              </a:lnSpc>
              <a:buFont typeface="Courier New" panose="02070309020205020404" pitchFamily="49" charset="0"/>
              <a:buChar char="o"/>
            </a:pPr>
            <a:r>
              <a:rPr lang="ar-SA" sz="2400" b="0" i="0" dirty="0">
                <a:effectLst/>
                <a:latin typeface="Helvetica Neue"/>
              </a:rPr>
              <a:t> </a:t>
            </a:r>
            <a:r>
              <a:rPr lang="en-US" sz="2400" dirty="0">
                <a:latin typeface="Helvetica Neue"/>
              </a:rPr>
              <a:t>M</a:t>
            </a:r>
            <a:r>
              <a:rPr lang="en-US" sz="2400" b="0" i="0" dirty="0">
                <a:effectLst/>
                <a:latin typeface="Helvetica Neue"/>
              </a:rPr>
              <a:t>enstruation and sexual activity</a:t>
            </a:r>
          </a:p>
          <a:p>
            <a:endParaRPr lang="en-US" sz="2400" dirty="0"/>
          </a:p>
        </p:txBody>
      </p:sp>
    </p:spTree>
    <p:extLst>
      <p:ext uri="{BB962C8B-B14F-4D97-AF65-F5344CB8AC3E}">
        <p14:creationId xmlns:p14="http://schemas.microsoft.com/office/powerpoint/2010/main" val="341943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F53C18-4E45-D80C-4BDC-6987C6BEC22F}"/>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D8036FC-4F28-31EA-259D-EA5E573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E267E41-CF01-444D-A318-9AB3F5B8BC8F}"/>
              </a:ext>
            </a:extLst>
          </p:cNvPr>
          <p:cNvSpPr>
            <a:spLocks noGrp="1"/>
          </p:cNvSpPr>
          <p:nvPr>
            <p:ph idx="1"/>
          </p:nvPr>
        </p:nvSpPr>
        <p:spPr>
          <a:xfrm>
            <a:off x="267286" y="1392702"/>
            <a:ext cx="7613556" cy="5113444"/>
          </a:xfrm>
        </p:spPr>
        <p:txBody>
          <a:bodyPr>
            <a:noAutofit/>
          </a:bodyPr>
          <a:lstStyle/>
          <a:p>
            <a:pPr algn="just">
              <a:lnSpc>
                <a:spcPct val="100000"/>
              </a:lnSpc>
            </a:pPr>
            <a:r>
              <a:rPr lang="en" dirty="0"/>
              <a:t>Oogenesis is a series of developmental steps that enable the oocyte to mature and become competent for fertilization. </a:t>
            </a:r>
          </a:p>
          <a:p>
            <a:pPr algn="just">
              <a:lnSpc>
                <a:spcPct val="100000"/>
              </a:lnSpc>
            </a:pPr>
            <a:r>
              <a:rPr lang="en" b="1" dirty="0">
                <a:solidFill>
                  <a:schemeClr val="accent1">
                    <a:lumMod val="75000"/>
                  </a:schemeClr>
                </a:solidFill>
              </a:rPr>
              <a:t>During the embryogenesis </a:t>
            </a:r>
          </a:p>
          <a:p>
            <a:pPr marL="0" indent="0" algn="just">
              <a:lnSpc>
                <a:spcPct val="100000"/>
              </a:lnSpc>
              <a:buNone/>
            </a:pPr>
            <a:r>
              <a:rPr lang="en" dirty="0"/>
              <a:t>  Most primordial germ cells (PGCs) migrate to </a:t>
            </a:r>
          </a:p>
          <a:p>
            <a:pPr marL="0" indent="0" algn="just">
              <a:lnSpc>
                <a:spcPct val="100000"/>
              </a:lnSpc>
              <a:buNone/>
            </a:pPr>
            <a:r>
              <a:rPr lang="en" dirty="0"/>
              <a:t>  gonads from their extragonadal origin and  </a:t>
            </a:r>
          </a:p>
          <a:p>
            <a:pPr marL="0" indent="0" algn="just">
              <a:lnSpc>
                <a:spcPct val="100000"/>
              </a:lnSpc>
              <a:buNone/>
            </a:pPr>
            <a:r>
              <a:rPr lang="en" dirty="0"/>
              <a:t>  replicate by mitosis. </a:t>
            </a:r>
          </a:p>
          <a:p>
            <a:pPr algn="just">
              <a:lnSpc>
                <a:spcPct val="150000"/>
              </a:lnSpc>
            </a:pPr>
            <a:r>
              <a:rPr lang="en-US" b="1" dirty="0">
                <a:solidFill>
                  <a:schemeClr val="accent1">
                    <a:lumMod val="75000"/>
                  </a:schemeClr>
                </a:solidFill>
              </a:rPr>
              <a:t>A female fetus </a:t>
            </a:r>
            <a:r>
              <a:rPr lang="en-US" sz="2800" b="0" i="0" dirty="0">
                <a:solidFill>
                  <a:srgbClr val="000000"/>
                </a:solidFill>
                <a:effectLst/>
              </a:rPr>
              <a:t>has a finite number of egg</a:t>
            </a:r>
            <a:endParaRPr lang="en" dirty="0"/>
          </a:p>
        </p:txBody>
      </p:sp>
      <p:pic>
        <p:nvPicPr>
          <p:cNvPr id="1026" name="Picture 2">
            <a:extLst>
              <a:ext uri="{FF2B5EF4-FFF2-40B4-BE49-F238E27FC236}">
                <a16:creationId xmlns:a16="http://schemas.microsoft.com/office/drawing/2014/main" id="{6BD574E3-3F2F-1C1A-8DEC-F7C7AFB300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48128" y="207025"/>
            <a:ext cx="3579637" cy="6133681"/>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220932D4-992D-A51E-FF25-39F8D3A6E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417C9D2-41A6-7053-5F2D-95EF3FFF7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5">
            <a:extLst>
              <a:ext uri="{FF2B5EF4-FFF2-40B4-BE49-F238E27FC236}">
                <a16:creationId xmlns:a16="http://schemas.microsoft.com/office/drawing/2014/main" id="{4EAA6BD7-AEB2-7CB9-7FBA-03EEDFAA382F}"/>
              </a:ext>
            </a:extLst>
          </p:cNvPr>
          <p:cNvSpPr txBox="1"/>
          <p:nvPr/>
        </p:nvSpPr>
        <p:spPr>
          <a:xfrm>
            <a:off x="464234" y="199793"/>
            <a:ext cx="2857495" cy="707886"/>
          </a:xfrm>
          <a:prstGeom prst="rect">
            <a:avLst/>
          </a:prstGeom>
          <a:noFill/>
        </p:spPr>
        <p:txBody>
          <a:bodyPr wrap="square" rtlCol="1">
            <a:spAutoFit/>
          </a:bodyPr>
          <a:lstStyle/>
          <a:p>
            <a:r>
              <a:rPr lang="en-US" sz="4000" b="1" dirty="0">
                <a:solidFill>
                  <a:schemeClr val="accent2">
                    <a:lumMod val="50000"/>
                  </a:schemeClr>
                </a:solidFill>
              </a:rPr>
              <a:t>Oogenesis</a:t>
            </a:r>
            <a:endParaRPr lang="ar-SA" sz="4000" b="1" dirty="0">
              <a:solidFill>
                <a:schemeClr val="accent2">
                  <a:lumMod val="50000"/>
                </a:schemeClr>
              </a:solidFill>
            </a:endParaRPr>
          </a:p>
        </p:txBody>
      </p:sp>
    </p:spTree>
    <p:extLst>
      <p:ext uri="{BB962C8B-B14F-4D97-AF65-F5344CB8AC3E}">
        <p14:creationId xmlns:p14="http://schemas.microsoft.com/office/powerpoint/2010/main" val="369302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7A732F-7A9E-CA06-6CE6-A9E17DAF705E}"/>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B7C3EAB-22CB-2929-18AA-92FC0A7AA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266CB78B-B079-2CCE-9B24-81EF4D5B167D}"/>
              </a:ext>
            </a:extLst>
          </p:cNvPr>
          <p:cNvSpPr>
            <a:spLocks noGrp="1"/>
          </p:cNvSpPr>
          <p:nvPr>
            <p:ph idx="1"/>
          </p:nvPr>
        </p:nvSpPr>
        <p:spPr>
          <a:xfrm>
            <a:off x="323557" y="618978"/>
            <a:ext cx="6611815" cy="5721728"/>
          </a:xfrm>
        </p:spPr>
        <p:txBody>
          <a:bodyPr>
            <a:noAutofit/>
          </a:bodyPr>
          <a:lstStyle/>
          <a:p>
            <a:pPr algn="just">
              <a:lnSpc>
                <a:spcPct val="100000"/>
              </a:lnSpc>
            </a:pPr>
            <a:r>
              <a:rPr lang="en" b="1" u="sng" dirty="0">
                <a:solidFill>
                  <a:schemeClr val="accent1">
                    <a:lumMod val="75000"/>
                  </a:schemeClr>
                </a:solidFill>
              </a:rPr>
              <a:t>In the female fetus,</a:t>
            </a:r>
            <a:r>
              <a:rPr lang="en" b="1" dirty="0">
                <a:solidFill>
                  <a:schemeClr val="accent1">
                    <a:lumMod val="75000"/>
                  </a:schemeClr>
                </a:solidFill>
              </a:rPr>
              <a:t> </a:t>
            </a:r>
            <a:r>
              <a:rPr lang="en" dirty="0"/>
              <a:t>replicated PGCs (oogonia) differentiate into oocytes and enter meiosis to become primary oocytes. </a:t>
            </a:r>
            <a:endParaRPr lang="en" sz="2800" dirty="0"/>
          </a:p>
          <a:p>
            <a:pPr algn="just">
              <a:lnSpc>
                <a:spcPct val="100000"/>
              </a:lnSpc>
            </a:pPr>
            <a:endParaRPr lang="en" sz="2800" dirty="0"/>
          </a:p>
          <a:p>
            <a:pPr algn="just">
              <a:lnSpc>
                <a:spcPct val="100000"/>
              </a:lnSpc>
            </a:pPr>
            <a:r>
              <a:rPr lang="en" sz="2800" dirty="0"/>
              <a:t>All </a:t>
            </a:r>
            <a:r>
              <a:rPr lang="en" b="1" u="sng" dirty="0">
                <a:solidFill>
                  <a:schemeClr val="accent1">
                    <a:lumMod val="75000"/>
                  </a:schemeClr>
                </a:solidFill>
              </a:rPr>
              <a:t>primary oocytes </a:t>
            </a:r>
            <a:r>
              <a:rPr lang="en" sz="2800" dirty="0"/>
              <a:t>become arrested at the </a:t>
            </a:r>
            <a:r>
              <a:rPr lang="en" sz="2800" u="sng" dirty="0"/>
              <a:t>prophase stage </a:t>
            </a:r>
            <a:r>
              <a:rPr lang="en" sz="2800" dirty="0"/>
              <a:t>of the </a:t>
            </a:r>
            <a:r>
              <a:rPr lang="en" sz="2800" u="sng" dirty="0"/>
              <a:t>first meiotic</a:t>
            </a:r>
            <a:r>
              <a:rPr lang="en" sz="2800" dirty="0"/>
              <a:t>, until the female reaches reproductive maturity. </a:t>
            </a:r>
          </a:p>
          <a:p>
            <a:pPr algn="just">
              <a:lnSpc>
                <a:spcPct val="100000"/>
              </a:lnSpc>
            </a:pPr>
            <a:endParaRPr lang="en" sz="2800" dirty="0"/>
          </a:p>
          <a:p>
            <a:pPr algn="just">
              <a:lnSpc>
                <a:spcPct val="100000"/>
              </a:lnSpc>
            </a:pPr>
            <a:r>
              <a:rPr lang="en" sz="2800" dirty="0"/>
              <a:t>Primary oocytes are surrounded by a single layer of squamous granulosa cells forming </a:t>
            </a:r>
            <a:r>
              <a:rPr lang="en" sz="2800" b="1" u="sng" dirty="0">
                <a:solidFill>
                  <a:schemeClr val="accent1">
                    <a:lumMod val="75000"/>
                  </a:schemeClr>
                </a:solidFill>
              </a:rPr>
              <a:t>primordial follicles </a:t>
            </a:r>
            <a:endParaRPr lang="ar-SA" sz="2800" b="1" u="sng" dirty="0">
              <a:solidFill>
                <a:schemeClr val="accent1">
                  <a:lumMod val="75000"/>
                </a:schemeClr>
              </a:solidFill>
            </a:endParaRPr>
          </a:p>
        </p:txBody>
      </p:sp>
      <p:pic>
        <p:nvPicPr>
          <p:cNvPr id="1026" name="Picture 2">
            <a:extLst>
              <a:ext uri="{FF2B5EF4-FFF2-40B4-BE49-F238E27FC236}">
                <a16:creationId xmlns:a16="http://schemas.microsoft.com/office/drawing/2014/main" id="{8FCD968F-6C7F-DB4F-A1E0-FBA6E8E34A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1068" y="207025"/>
            <a:ext cx="4076698" cy="6133681"/>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ED43C919-BAC4-482B-C4D3-60B72F713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547077FD-F2EA-C43E-F9FB-E91E894B2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14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3" name="Rectangle 411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D7B19-E9DC-5925-5F2B-A3FE216AA4CF}"/>
              </a:ext>
            </a:extLst>
          </p:cNvPr>
          <p:cNvSpPr>
            <a:spLocks noGrp="1"/>
          </p:cNvSpPr>
          <p:nvPr>
            <p:ph type="title"/>
          </p:nvPr>
        </p:nvSpPr>
        <p:spPr>
          <a:xfrm>
            <a:off x="281354" y="840074"/>
            <a:ext cx="3619619" cy="3769156"/>
          </a:xfrm>
        </p:spPr>
        <p:txBody>
          <a:bodyPr anchor="b">
            <a:normAutofit/>
          </a:bodyPr>
          <a:lstStyle/>
          <a:p>
            <a:pPr algn="ctr"/>
            <a:r>
              <a:rPr lang="en-US" sz="4000" b="1" dirty="0">
                <a:solidFill>
                  <a:srgbClr val="FFFFFF"/>
                </a:solidFill>
                <a:effectLst>
                  <a:outerShdw blurRad="38100" dist="38100" dir="2700000" algn="tl">
                    <a:srgbClr val="000000">
                      <a:alpha val="43137"/>
                    </a:srgbClr>
                  </a:outerShdw>
                </a:effectLst>
                <a:latin typeface="+mn-lt"/>
              </a:rPr>
              <a:t>Regulation of the Female Reproductive System</a:t>
            </a:r>
            <a:endParaRPr lang="en-US" sz="4000" dirty="0">
              <a:solidFill>
                <a:srgbClr val="FFFFFF"/>
              </a:solidFill>
              <a:latin typeface="+mn-lt"/>
            </a:endParaRPr>
          </a:p>
        </p:txBody>
      </p:sp>
      <p:sp>
        <p:nvSpPr>
          <p:cNvPr id="3" name="Content Placeholder 2">
            <a:extLst>
              <a:ext uri="{FF2B5EF4-FFF2-40B4-BE49-F238E27FC236}">
                <a16:creationId xmlns:a16="http://schemas.microsoft.com/office/drawing/2014/main" id="{9D7203A8-2AA4-BB41-053C-A57E0C3E68CF}"/>
              </a:ext>
            </a:extLst>
          </p:cNvPr>
          <p:cNvSpPr>
            <a:spLocks noGrp="1"/>
          </p:cNvSpPr>
          <p:nvPr>
            <p:ph idx="1"/>
          </p:nvPr>
        </p:nvSpPr>
        <p:spPr>
          <a:xfrm>
            <a:off x="4037826" y="649480"/>
            <a:ext cx="4800507" cy="5546047"/>
          </a:xfrm>
        </p:spPr>
        <p:txBody>
          <a:bodyPr anchor="ctr">
            <a:normAutofit/>
          </a:bodyPr>
          <a:lstStyle/>
          <a:p>
            <a:pPr>
              <a:lnSpc>
                <a:spcPct val="150000"/>
              </a:lnSpc>
            </a:pPr>
            <a:r>
              <a:rPr lang="en-US" sz="2400" b="0" i="0" dirty="0">
                <a:effectLst/>
                <a:latin typeface="Helvetica Neue"/>
              </a:rPr>
              <a:t>Hormonal interaction between the </a:t>
            </a:r>
            <a:r>
              <a:rPr lang="en-US" sz="2400" b="1" i="0" dirty="0">
                <a:solidFill>
                  <a:schemeClr val="accent1">
                    <a:lumMod val="75000"/>
                  </a:schemeClr>
                </a:solidFill>
                <a:effectLst/>
                <a:latin typeface="Helvetica Neue"/>
              </a:rPr>
              <a:t>hypothalamus</a:t>
            </a:r>
            <a:r>
              <a:rPr lang="en-US" sz="2400" b="0" i="0" dirty="0">
                <a:effectLst/>
                <a:latin typeface="Helvetica Neue"/>
              </a:rPr>
              <a:t>, </a:t>
            </a:r>
            <a:r>
              <a:rPr lang="en-US" sz="2400" b="1" i="0" dirty="0">
                <a:solidFill>
                  <a:schemeClr val="accent2">
                    <a:lumMod val="75000"/>
                  </a:schemeClr>
                </a:solidFill>
                <a:effectLst/>
                <a:latin typeface="Helvetica Neue"/>
              </a:rPr>
              <a:t>anterior</a:t>
            </a:r>
            <a:r>
              <a:rPr lang="en-US" sz="2400" b="0" i="0" dirty="0">
                <a:solidFill>
                  <a:schemeClr val="accent2">
                    <a:lumMod val="75000"/>
                  </a:schemeClr>
                </a:solidFill>
                <a:effectLst/>
                <a:latin typeface="Helvetica Neue"/>
              </a:rPr>
              <a:t> </a:t>
            </a:r>
            <a:r>
              <a:rPr lang="en-US" sz="2400" b="1" i="0" dirty="0">
                <a:solidFill>
                  <a:schemeClr val="accent2">
                    <a:lumMod val="75000"/>
                  </a:schemeClr>
                </a:solidFill>
                <a:effectLst/>
                <a:latin typeface="Helvetica Neue"/>
              </a:rPr>
              <a:t>pituitary gland </a:t>
            </a:r>
            <a:r>
              <a:rPr lang="en-US" sz="2400" b="0" i="0" dirty="0">
                <a:effectLst/>
                <a:latin typeface="Helvetica Neue"/>
              </a:rPr>
              <a:t>and </a:t>
            </a:r>
            <a:r>
              <a:rPr lang="en-US" sz="2400" b="1" i="0" dirty="0">
                <a:solidFill>
                  <a:srgbClr val="7030A0"/>
                </a:solidFill>
                <a:effectLst/>
                <a:latin typeface="Helvetica Neue"/>
              </a:rPr>
              <a:t>ovaries</a:t>
            </a:r>
            <a:r>
              <a:rPr lang="en-US" sz="2400" b="0" i="0" dirty="0">
                <a:effectLst/>
                <a:latin typeface="Helvetica Neue"/>
              </a:rPr>
              <a:t> regulates the female reproductive system. </a:t>
            </a:r>
          </a:p>
          <a:p>
            <a:pPr>
              <a:lnSpc>
                <a:spcPct val="150000"/>
              </a:lnSpc>
            </a:pPr>
            <a:r>
              <a:rPr lang="en-US" sz="2400" b="0" i="0" dirty="0">
                <a:effectLst/>
                <a:latin typeface="Helvetica Neue"/>
              </a:rPr>
              <a:t>The hypothalamus secretes a peptide, </a:t>
            </a:r>
            <a:r>
              <a:rPr lang="en-US" sz="2400" b="1" i="0" dirty="0">
                <a:solidFill>
                  <a:schemeClr val="accent1">
                    <a:lumMod val="75000"/>
                  </a:schemeClr>
                </a:solidFill>
                <a:effectLst/>
                <a:latin typeface="Helvetica Neue"/>
              </a:rPr>
              <a:t>gonadotropin-releasing hormone (GnRH).</a:t>
            </a:r>
            <a:endParaRPr lang="en-US" sz="2400" dirty="0">
              <a:solidFill>
                <a:schemeClr val="accent1">
                  <a:lumMod val="75000"/>
                </a:schemeClr>
              </a:solidFill>
            </a:endParaRPr>
          </a:p>
        </p:txBody>
      </p:sp>
      <p:pic>
        <p:nvPicPr>
          <p:cNvPr id="4098" name="Picture 2" descr="The hypothalamic-pituitary-ovarian axis. | Download Scientific Diagram">
            <a:extLst>
              <a:ext uri="{FF2B5EF4-FFF2-40B4-BE49-F238E27FC236}">
                <a16:creationId xmlns:a16="http://schemas.microsoft.com/office/drawing/2014/main" id="{48E92E47-4C76-B6F7-E40A-797D1EC22D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7564" y="658183"/>
            <a:ext cx="3439414" cy="55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5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7287" y="94721"/>
            <a:ext cx="8623496" cy="1297981"/>
          </a:xfrm>
        </p:spPr>
        <p:txBody>
          <a:bodyPr anchor="b">
            <a:norm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mn-lt"/>
              </a:rPr>
              <a:t>Hormones regulate female reproductive system</a:t>
            </a:r>
          </a:p>
        </p:txBody>
      </p:sp>
      <p:sp>
        <p:nvSpPr>
          <p:cNvPr id="3" name="Content Placeholder 2"/>
          <p:cNvSpPr>
            <a:spLocks noGrp="1"/>
          </p:cNvSpPr>
          <p:nvPr>
            <p:ph idx="1"/>
          </p:nvPr>
        </p:nvSpPr>
        <p:spPr>
          <a:xfrm>
            <a:off x="267286" y="1487424"/>
            <a:ext cx="7624689" cy="4906178"/>
          </a:xfrm>
        </p:spPr>
        <p:txBody>
          <a:bodyPr>
            <a:normAutofit/>
          </a:bodyPr>
          <a:lstStyle/>
          <a:p>
            <a:pPr algn="just">
              <a:lnSpc>
                <a:spcPct val="150000"/>
              </a:lnSpc>
              <a:buNone/>
            </a:pPr>
            <a:r>
              <a:rPr lang="en-US" sz="2000" dirty="0"/>
              <a:t>  </a:t>
            </a:r>
            <a:r>
              <a:rPr lang="en-US" sz="2400" b="1" dirty="0"/>
              <a:t>1- FSH</a:t>
            </a:r>
            <a:r>
              <a:rPr lang="en-US" sz="2400" dirty="0"/>
              <a:t> stimulates development of egg cells (ova), which develop in follicles.</a:t>
            </a:r>
          </a:p>
          <a:p>
            <a:pPr algn="just">
              <a:lnSpc>
                <a:spcPct val="150000"/>
              </a:lnSpc>
              <a:buNone/>
            </a:pPr>
            <a:r>
              <a:rPr lang="en-US" sz="2400" dirty="0"/>
              <a:t>  Follicle cells produce the hormone </a:t>
            </a:r>
            <a:r>
              <a:rPr lang="en-US" sz="2400" b="1" dirty="0">
                <a:effectLst>
                  <a:outerShdw blurRad="38100" dist="38100" dir="2700000" algn="tl">
                    <a:srgbClr val="000000">
                      <a:alpha val="43137"/>
                    </a:srgbClr>
                  </a:outerShdw>
                </a:effectLst>
              </a:rPr>
              <a:t>inhibin</a:t>
            </a:r>
            <a:r>
              <a:rPr lang="en-US" sz="2400" dirty="0"/>
              <a:t>, which inhibits FSH production. </a:t>
            </a:r>
          </a:p>
          <a:p>
            <a:pPr algn="just">
              <a:lnSpc>
                <a:spcPct val="150000"/>
              </a:lnSpc>
              <a:buNone/>
            </a:pPr>
            <a:endParaRPr lang="en-US" sz="800" dirty="0"/>
          </a:p>
          <a:p>
            <a:pPr algn="just">
              <a:lnSpc>
                <a:spcPct val="150000"/>
              </a:lnSpc>
              <a:buNone/>
            </a:pPr>
            <a:r>
              <a:rPr lang="en-US" sz="2400" dirty="0"/>
              <a:t>   2- </a:t>
            </a:r>
            <a:r>
              <a:rPr lang="en-US" sz="2400" b="1" dirty="0"/>
              <a:t>LH</a:t>
            </a:r>
            <a:r>
              <a:rPr lang="en-US" sz="2400" dirty="0"/>
              <a:t> also plays a role in the development of ova, induction of ovulation, and stimulation of estrogen and progesterone production by the ovaries.</a:t>
            </a:r>
          </a:p>
          <a:p>
            <a:pPr>
              <a:buNone/>
            </a:pPr>
            <a:endParaRPr lang="en-US" sz="2000" dirty="0"/>
          </a:p>
        </p:txBody>
      </p:sp>
      <p:pic>
        <p:nvPicPr>
          <p:cNvPr id="4" name="Picture 2" descr="Chapter 4 – Physiology of the Female Reproductive System | Obgyn Key">
            <a:extLst>
              <a:ext uri="{FF2B5EF4-FFF2-40B4-BE49-F238E27FC236}">
                <a16:creationId xmlns:a16="http://schemas.microsoft.com/office/drawing/2014/main" id="{B03978C1-4984-904C-F480-522EEA46B3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9796" y="94720"/>
            <a:ext cx="3734917" cy="62508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04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33215B44-52D5-0242-1A5D-4C7ECFDFEE08}"/>
              </a:ext>
            </a:extLst>
          </p:cNvPr>
          <p:cNvSpPr>
            <a:spLocks noGrp="1"/>
          </p:cNvSpPr>
          <p:nvPr>
            <p:ph idx="1"/>
          </p:nvPr>
        </p:nvSpPr>
        <p:spPr>
          <a:xfrm>
            <a:off x="390062" y="1298405"/>
            <a:ext cx="6109212" cy="4708500"/>
          </a:xfrm>
        </p:spPr>
        <p:txBody>
          <a:bodyPr>
            <a:normAutofit/>
          </a:bodyPr>
          <a:lstStyle/>
          <a:p>
            <a:pPr algn="just">
              <a:lnSpc>
                <a:spcPct val="150000"/>
              </a:lnSpc>
              <a:buNone/>
            </a:pPr>
            <a:r>
              <a:rPr lang="en-US" sz="2400" b="1" dirty="0"/>
              <a:t>3/4- Estrogen and progesterone </a:t>
            </a:r>
            <a:r>
              <a:rPr lang="en-US" sz="2400" dirty="0"/>
              <a:t>are steroid hormones that prepare the body for pregnancy. </a:t>
            </a:r>
          </a:p>
          <a:p>
            <a:pPr algn="just">
              <a:lnSpc>
                <a:spcPct val="150000"/>
              </a:lnSpc>
            </a:pPr>
            <a:r>
              <a:rPr lang="en-US" sz="2400" b="1" dirty="0"/>
              <a:t>Estrogen</a:t>
            </a:r>
            <a:r>
              <a:rPr lang="en-US" sz="2400" dirty="0"/>
              <a:t> produces secondary sex characteristics in females, while both </a:t>
            </a:r>
            <a:r>
              <a:rPr lang="en-US" sz="2400" b="1" dirty="0"/>
              <a:t>estrogen </a:t>
            </a:r>
            <a:r>
              <a:rPr lang="en-US" sz="2400" dirty="0"/>
              <a:t>and</a:t>
            </a:r>
            <a:r>
              <a:rPr lang="en-US" sz="2400" b="1" dirty="0"/>
              <a:t> progesterone </a:t>
            </a:r>
            <a:r>
              <a:rPr lang="en-US" sz="2400" dirty="0"/>
              <a:t>regulate the menstrual cycle.</a:t>
            </a:r>
          </a:p>
          <a:p>
            <a:endParaRPr lang="ar-SA" sz="2000" dirty="0"/>
          </a:p>
        </p:txBody>
      </p:sp>
      <p:pic>
        <p:nvPicPr>
          <p:cNvPr id="4" name="Picture 4" descr="Hormonal in ter-relationship in the control of the female reproductive... |  Download Scientific Diagram">
            <a:extLst>
              <a:ext uri="{FF2B5EF4-FFF2-40B4-BE49-F238E27FC236}">
                <a16:creationId xmlns:a16="http://schemas.microsoft.com/office/drawing/2014/main" id="{3F0B417F-B17D-AD1E-D97B-8A00FBBF41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7241" y="199587"/>
            <a:ext cx="4927590" cy="59901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733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4848</TotalTime>
  <Words>1651</Words>
  <Application>Microsoft Macintosh PowerPoint</Application>
  <PresentationFormat>شاشة عريضة</PresentationFormat>
  <Paragraphs>143</Paragraphs>
  <Slides>30</Slides>
  <Notes>2</Notes>
  <HiddenSlides>1</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30</vt:i4>
      </vt:variant>
    </vt:vector>
  </HeadingPairs>
  <TitlesOfParts>
    <vt:vector size="43" baseType="lpstr">
      <vt:lpstr>Arial</vt:lpstr>
      <vt:lpstr>ArialMT</vt:lpstr>
      <vt:lpstr>Calibri</vt:lpstr>
      <vt:lpstr>Calibri Light</vt:lpstr>
      <vt:lpstr>Catamaran</vt:lpstr>
      <vt:lpstr>Courier New</vt:lpstr>
      <vt:lpstr>Helvetica Neue</vt:lpstr>
      <vt:lpstr>Manrope</vt:lpstr>
      <vt:lpstr>Open Sans</vt:lpstr>
      <vt:lpstr>VIC-Bold</vt:lpstr>
      <vt:lpstr>VIC-Regular</vt:lpstr>
      <vt:lpstr>Wingdings</vt:lpstr>
      <vt:lpstr>Office Theme</vt:lpstr>
      <vt:lpstr>Regulation of the Female Reproductive System</vt:lpstr>
      <vt:lpstr>Objectives</vt:lpstr>
      <vt:lpstr>عرض تقديمي في PowerPoint</vt:lpstr>
      <vt:lpstr>The main functions of the female reproductive system</vt:lpstr>
      <vt:lpstr>عرض تقديمي في PowerPoint</vt:lpstr>
      <vt:lpstr>عرض تقديمي في PowerPoint</vt:lpstr>
      <vt:lpstr>Regulation of the Female Reproductive System</vt:lpstr>
      <vt:lpstr>Hormones regulate female reproductive system</vt:lpstr>
      <vt:lpstr>عرض تقديمي في PowerPoint</vt:lpstr>
      <vt:lpstr>Ovarian cycle ( Menstrual Cycle)</vt:lpstr>
      <vt:lpstr>The menstrual cycle</vt:lpstr>
      <vt:lpstr>The menstrual cycle</vt:lpstr>
      <vt:lpstr>Ovarian Follicular Development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4. Menstruation</vt:lpstr>
      <vt:lpstr>عرض تقديمي في PowerPoint</vt:lpstr>
      <vt:lpstr>عرض تقديمي في PowerPoint</vt:lpstr>
      <vt:lpstr>Menopause</vt:lpstr>
      <vt:lpstr>Common menstrual problems</vt:lpstr>
      <vt:lpstr>https://youtu.be/42WIByexiXc?si=t9jBQgGuD94Da-W0</vt:lpstr>
      <vt:lpstr>عرض تقديمي في PowerPoint</vt:lpstr>
      <vt:lpstr>Activity Answer these questions and send it by email on the end of this week. (Jalshammary@ksu.edu.sa)</vt:lpstr>
      <vt:lpstr>References</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the Female Reproductive System</dc:title>
  <dc:creator>maha daghestani</dc:creator>
  <cp:lastModifiedBy>. .</cp:lastModifiedBy>
  <cp:revision>40</cp:revision>
  <dcterms:created xsi:type="dcterms:W3CDTF">2023-05-05T22:48:30Z</dcterms:created>
  <dcterms:modified xsi:type="dcterms:W3CDTF">2025-04-30T05:44:29Z</dcterms:modified>
</cp:coreProperties>
</file>