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5" r:id="rId3"/>
    <p:sldId id="288" r:id="rId4"/>
    <p:sldId id="280" r:id="rId5"/>
    <p:sldId id="294" r:id="rId6"/>
    <p:sldId id="281" r:id="rId7"/>
    <p:sldId id="282" r:id="rId8"/>
    <p:sldId id="295" r:id="rId9"/>
    <p:sldId id="268" r:id="rId10"/>
    <p:sldId id="284" r:id="rId11"/>
    <p:sldId id="285" r:id="rId12"/>
    <p:sldId id="279" r:id="rId13"/>
    <p:sldId id="296" r:id="rId14"/>
    <p:sldId id="261" r:id="rId15"/>
    <p:sldId id="263" r:id="rId16"/>
    <p:sldId id="289" r:id="rId17"/>
    <p:sldId id="269" r:id="rId18"/>
    <p:sldId id="260" r:id="rId19"/>
    <p:sldId id="276" r:id="rId20"/>
    <p:sldId id="270" r:id="rId21"/>
    <p:sldId id="266" r:id="rId22"/>
    <p:sldId id="286" r:id="rId23"/>
    <p:sldId id="259" r:id="rId24"/>
    <p:sldId id="287" r:id="rId25"/>
    <p:sldId id="258" r:id="rId26"/>
    <p:sldId id="271" r:id="rId27"/>
    <p:sldId id="272" r:id="rId28"/>
    <p:sldId id="274" r:id="rId29"/>
    <p:sldId id="273" r:id="rId30"/>
    <p:sldId id="277" r:id="rId31"/>
    <p:sldId id="297" r:id="rId32"/>
    <p:sldId id="290" r:id="rId33"/>
    <p:sldId id="298" r:id="rId34"/>
    <p:sldId id="291" r:id="rId35"/>
    <p:sldId id="299" r:id="rId36"/>
    <p:sldId id="275" r:id="rId37"/>
    <p:sldId id="29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00CC"/>
    <a:srgbClr val="990099"/>
    <a:srgbClr val="A50021"/>
    <a:srgbClr val="990033"/>
    <a:srgbClr val="008000"/>
    <a:srgbClr val="AFCAAE"/>
    <a:srgbClr val="CCCC00"/>
    <a:srgbClr val="1BA954"/>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8"/>
    <p:restoredTop sz="94726"/>
  </p:normalViewPr>
  <p:slideViewPr>
    <p:cSldViewPr snapToGrid="0">
      <p:cViewPr varScale="1">
        <p:scale>
          <a:sx n="120" d="100"/>
          <a:sy n="120" d="100"/>
        </p:scale>
        <p:origin x="8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107EAD-0677-40BF-B715-7E469F350606}" type="datetimeFigureOut">
              <a:rPr lang="en-US" smtClean="0"/>
              <a:t>11/4/25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7C0E9-AEDC-4046-B33A-605FCE1A5D27}" type="slidenum">
              <a:rPr lang="en-US" smtClean="0"/>
              <a:t>‹#›</a:t>
            </a:fld>
            <a:endParaRPr lang="en-US"/>
          </a:p>
        </p:txBody>
      </p:sp>
    </p:spTree>
    <p:extLst>
      <p:ext uri="{BB962C8B-B14F-4D97-AF65-F5344CB8AC3E}">
        <p14:creationId xmlns:p14="http://schemas.microsoft.com/office/powerpoint/2010/main" val="35097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C0E9-AEDC-4046-B33A-605FCE1A5D27}" type="slidenum">
              <a:rPr lang="en-US" smtClean="0"/>
              <a:t>7</a:t>
            </a:fld>
            <a:endParaRPr lang="en-US"/>
          </a:p>
        </p:txBody>
      </p:sp>
    </p:spTree>
    <p:extLst>
      <p:ext uri="{BB962C8B-B14F-4D97-AF65-F5344CB8AC3E}">
        <p14:creationId xmlns:p14="http://schemas.microsoft.com/office/powerpoint/2010/main" val="3604373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6DB90-CA22-2FCB-A1A8-EF44D4CDA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637BEF-D070-D537-B4C8-9A7BD045A9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214AC4-2A79-7851-8A05-A5FAA71114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92F548-0C9F-32F6-24BC-7FADA978E6DA}"/>
              </a:ext>
            </a:extLst>
          </p:cNvPr>
          <p:cNvSpPr>
            <a:spLocks noGrp="1"/>
          </p:cNvSpPr>
          <p:nvPr>
            <p:ph type="sldNum" sz="quarter" idx="5"/>
          </p:nvPr>
        </p:nvSpPr>
        <p:spPr/>
        <p:txBody>
          <a:bodyPr/>
          <a:lstStyle/>
          <a:p>
            <a:fld id="{5807C0E9-AEDC-4046-B33A-605FCE1A5D27}" type="slidenum">
              <a:rPr lang="en-US" smtClean="0"/>
              <a:t>8</a:t>
            </a:fld>
            <a:endParaRPr lang="en-US"/>
          </a:p>
        </p:txBody>
      </p:sp>
    </p:spTree>
    <p:extLst>
      <p:ext uri="{BB962C8B-B14F-4D97-AF65-F5344CB8AC3E}">
        <p14:creationId xmlns:p14="http://schemas.microsoft.com/office/powerpoint/2010/main" val="286228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7C0E9-AEDC-4046-B33A-605FCE1A5D27}" type="slidenum">
              <a:rPr lang="en-US" smtClean="0"/>
              <a:t>14</a:t>
            </a:fld>
            <a:endParaRPr lang="en-US"/>
          </a:p>
        </p:txBody>
      </p:sp>
    </p:spTree>
    <p:extLst>
      <p:ext uri="{BB962C8B-B14F-4D97-AF65-F5344CB8AC3E}">
        <p14:creationId xmlns:p14="http://schemas.microsoft.com/office/powerpoint/2010/main" val="633820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D787-2C9E-870A-AB45-72509B297E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DBE03-0048-7F70-491C-AFC0177086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BB3CE1-1AAA-680A-EC5F-507B054C4AEB}"/>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377585A5-1887-D3D8-4A61-87E66369DE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B63FED-8189-7DF9-92A8-526FC12C9594}"/>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367391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1CB4-50B1-42E3-3ECD-2938582548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316DA-5468-E4C3-8B3D-B69B9E2A29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E14888-B295-F401-066F-6BAB326BE06E}"/>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F36A0652-8102-98B9-F66B-0B7F941EC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F9E9A-86ED-1B62-90E3-8E880DBC1886}"/>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938555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55839F-78C1-D8CB-966F-5B359CEC6A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338717-0480-A44D-2AE9-B46110648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9D7D4-DA68-7965-FB9C-ED88D8D69952}"/>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4BA32651-6CF9-8EFE-AA09-837CEFC5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BA106-86B8-1256-8A41-EF96187859FB}"/>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2295453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1E00-D10C-F241-1A81-AD36635F2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FE94AE-4D06-CA24-07FB-234DD4BFBEB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FA15F-AC27-F794-F2CE-CB9A7641C57B}"/>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6CD6B568-8CBD-B2EA-999F-D909044FA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04A65-E261-4DFE-1D2A-C512F60FEBA2}"/>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2760426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DCAA3-6E8A-22D0-88D9-CE4DA6B3EE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AAEF40-6DE2-7AAE-EE00-C607E51C8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4B62B-9251-A5AF-A961-C634E2960AAE}"/>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A1C98043-2A72-454F-C10E-DC3806FF2D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7D5123-B9EF-1D7A-3968-F77F409B34B7}"/>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540424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BE9CA-501F-1947-42EF-BCFB707A69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637740-D246-36FE-D598-A6A6F5F5C7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9A2DE4-BB28-5A60-BCB6-1771D3DC1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A710A7-2F69-C5A8-2F3B-B3320B2CA84E}"/>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6" name="Footer Placeholder 5">
            <a:extLst>
              <a:ext uri="{FF2B5EF4-FFF2-40B4-BE49-F238E27FC236}">
                <a16:creationId xmlns:a16="http://schemas.microsoft.com/office/drawing/2014/main" id="{0E8F1864-0EBD-C909-F014-42DD2B71C2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8ECE-8AEA-C2D6-1595-79EDD9D818F1}"/>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4251249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DD0A-6157-5A3C-5927-D996D77705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D9F16-537D-A276-56F9-C9842302C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DF5243-7DD0-A8EF-2E57-60710C585D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E9393A-8440-0A71-836C-BE8B55422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4F4522-20BF-4A90-FAF3-253E2B4A24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C757E6-7571-B7C9-F61F-47CC609E4A4A}"/>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8" name="Footer Placeholder 7">
            <a:extLst>
              <a:ext uri="{FF2B5EF4-FFF2-40B4-BE49-F238E27FC236}">
                <a16:creationId xmlns:a16="http://schemas.microsoft.com/office/drawing/2014/main" id="{5BCAADA7-43EF-78B6-FFC0-C414E14353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B27E21-D472-B6D3-B09E-738D38C7E73C}"/>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1556138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3CEBC-CDF4-C565-52A4-E5D681CCD0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4E5E77-F933-6D3E-5AEC-3E183163DABB}"/>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4" name="Footer Placeholder 3">
            <a:extLst>
              <a:ext uri="{FF2B5EF4-FFF2-40B4-BE49-F238E27FC236}">
                <a16:creationId xmlns:a16="http://schemas.microsoft.com/office/drawing/2014/main" id="{BD7475F2-F6EA-115E-BBEB-34AFD075CB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971645-1AA7-F93B-C3A3-D4BF70B69EAD}"/>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1553860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05B27-79D1-AEBF-E09F-258510B4C2A9}"/>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3" name="Footer Placeholder 2">
            <a:extLst>
              <a:ext uri="{FF2B5EF4-FFF2-40B4-BE49-F238E27FC236}">
                <a16:creationId xmlns:a16="http://schemas.microsoft.com/office/drawing/2014/main" id="{7EEE4530-7AB6-2FBB-DB81-BF8F1452C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B167FE-34C5-B140-8888-DC7CBC80D8C8}"/>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23235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C3E84-F3E4-D619-94C3-C9C08470E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10B1F7-8627-6334-F40A-6952FB9664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89211-61CD-AB18-E5AA-640FBE044C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AFE3B6-4C03-40F3-50E2-9E5A213C1A7D}"/>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6" name="Footer Placeholder 5">
            <a:extLst>
              <a:ext uri="{FF2B5EF4-FFF2-40B4-BE49-F238E27FC236}">
                <a16:creationId xmlns:a16="http://schemas.microsoft.com/office/drawing/2014/main" id="{1ABFC9B3-D064-7466-49E6-9F6EFF8182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69FD5-6B54-8B15-F2C4-49203719A141}"/>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129638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A1EC0-F497-C721-3CB8-B2A390D55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028DD6-F7DE-32B4-BF83-2A4B555A0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43B4F-361D-6BC3-D75A-AE4F93E7C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C9972-DCDB-7B8A-BD5C-18BB454D5D69}"/>
              </a:ext>
            </a:extLst>
          </p:cNvPr>
          <p:cNvSpPr>
            <a:spLocks noGrp="1"/>
          </p:cNvSpPr>
          <p:nvPr>
            <p:ph type="dt" sz="half" idx="10"/>
          </p:nvPr>
        </p:nvSpPr>
        <p:spPr/>
        <p:txBody>
          <a:bodyPr/>
          <a:lstStyle/>
          <a:p>
            <a:fld id="{73AF4574-0339-4C09-B820-A6CB8F448234}" type="datetimeFigureOut">
              <a:rPr lang="en-US" smtClean="0"/>
              <a:t>11/4/25</a:t>
            </a:fld>
            <a:endParaRPr lang="en-US"/>
          </a:p>
        </p:txBody>
      </p:sp>
      <p:sp>
        <p:nvSpPr>
          <p:cNvPr id="6" name="Footer Placeholder 5">
            <a:extLst>
              <a:ext uri="{FF2B5EF4-FFF2-40B4-BE49-F238E27FC236}">
                <a16:creationId xmlns:a16="http://schemas.microsoft.com/office/drawing/2014/main" id="{591FAC82-3C47-BD08-AC2F-2F25F112C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A42BC-383B-E0B4-AE9C-CD30F31CED8E}"/>
              </a:ext>
            </a:extLst>
          </p:cNvPr>
          <p:cNvSpPr>
            <a:spLocks noGrp="1"/>
          </p:cNvSpPr>
          <p:nvPr>
            <p:ph type="sldNum" sz="quarter" idx="12"/>
          </p:nvPr>
        </p:nvSpPr>
        <p:spPr/>
        <p:txBody>
          <a:bodyPr/>
          <a:lstStyle/>
          <a:p>
            <a:fld id="{545179B2-C100-4CC7-8D54-55DB75D115B7}" type="slidenum">
              <a:rPr lang="en-US" smtClean="0"/>
              <a:t>‹#›</a:t>
            </a:fld>
            <a:endParaRPr lang="en-US"/>
          </a:p>
        </p:txBody>
      </p:sp>
    </p:spTree>
    <p:extLst>
      <p:ext uri="{BB962C8B-B14F-4D97-AF65-F5344CB8AC3E}">
        <p14:creationId xmlns:p14="http://schemas.microsoft.com/office/powerpoint/2010/main" val="138686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FA2872-A5DD-2F23-C794-5E26A0FA09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CB4AD3-A785-CBC8-F19D-B9089E281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5D566-1369-4DAC-F312-7483C35D8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4574-0339-4C09-B820-A6CB8F448234}" type="datetimeFigureOut">
              <a:rPr lang="en-US" smtClean="0"/>
              <a:t>11/4/25</a:t>
            </a:fld>
            <a:endParaRPr lang="en-US"/>
          </a:p>
        </p:txBody>
      </p:sp>
      <p:sp>
        <p:nvSpPr>
          <p:cNvPr id="5" name="Footer Placeholder 4">
            <a:extLst>
              <a:ext uri="{FF2B5EF4-FFF2-40B4-BE49-F238E27FC236}">
                <a16:creationId xmlns:a16="http://schemas.microsoft.com/office/drawing/2014/main" id="{31B9EBC6-8FAE-6516-A038-2059F4E4A5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E7144-28D4-AFE1-9CA1-F8011B96AC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179B2-C100-4CC7-8D54-55DB75D115B7}" type="slidenum">
              <a:rPr lang="en-US" smtClean="0"/>
              <a:t>‹#›</a:t>
            </a:fld>
            <a:endParaRPr lang="en-US"/>
          </a:p>
        </p:txBody>
      </p:sp>
    </p:spTree>
    <p:extLst>
      <p:ext uri="{BB962C8B-B14F-4D97-AF65-F5344CB8AC3E}">
        <p14:creationId xmlns:p14="http://schemas.microsoft.com/office/powerpoint/2010/main" val="1554333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0195-BC6D-9760-31CC-8E069ADDB4FF}"/>
              </a:ext>
            </a:extLst>
          </p:cNvPr>
          <p:cNvSpPr>
            <a:spLocks noGrp="1"/>
          </p:cNvSpPr>
          <p:nvPr>
            <p:ph type="ctrTitle"/>
          </p:nvPr>
        </p:nvSpPr>
        <p:spPr/>
        <p:txBody>
          <a:bodyPr>
            <a:normAutofit/>
          </a:bodyPr>
          <a:lstStyle/>
          <a:p>
            <a:r>
              <a:rPr lang="en-US" sz="7200" b="1" dirty="0">
                <a:solidFill>
                  <a:srgbClr val="008000"/>
                </a:solidFill>
                <a:latin typeface="+mn-lt"/>
              </a:rPr>
              <a:t>Regulation of digestion</a:t>
            </a:r>
          </a:p>
        </p:txBody>
      </p:sp>
      <p:sp>
        <p:nvSpPr>
          <p:cNvPr id="3" name="Subtitle 2">
            <a:extLst>
              <a:ext uri="{FF2B5EF4-FFF2-40B4-BE49-F238E27FC236}">
                <a16:creationId xmlns:a16="http://schemas.microsoft.com/office/drawing/2014/main" id="{EBE4CB78-4D85-8E28-8973-63D599574063}"/>
              </a:ext>
            </a:extLst>
          </p:cNvPr>
          <p:cNvSpPr>
            <a:spLocks noGrp="1"/>
          </p:cNvSpPr>
          <p:nvPr>
            <p:ph type="subTitle" idx="1"/>
          </p:nvPr>
        </p:nvSpPr>
        <p:spPr>
          <a:xfrm>
            <a:off x="1412959" y="3615651"/>
            <a:ext cx="9144000" cy="1201212"/>
          </a:xfrm>
        </p:spPr>
        <p:txBody>
          <a:bodyPr>
            <a:normAutofit/>
          </a:bodyPr>
          <a:lstStyle/>
          <a:p>
            <a:pPr algn="ctr">
              <a:spcBef>
                <a:spcPct val="50000"/>
              </a:spcBef>
              <a:defRPr/>
            </a:pPr>
            <a:endParaRPr lang="en-US" sz="3600" b="1" dirty="0">
              <a:solidFill>
                <a:srgbClr val="339966"/>
              </a:solidFill>
              <a:latin typeface="Blackadder ITC" panose="04020505051007020D02" pitchFamily="82" charset="0"/>
            </a:endParaRPr>
          </a:p>
          <a:p>
            <a:pPr>
              <a:defRPr/>
            </a:pPr>
            <a:r>
              <a:rPr lang="en-US" b="1" dirty="0">
                <a:solidFill>
                  <a:srgbClr val="003300"/>
                </a:solidFill>
                <a:latin typeface="Algerian" panose="04020705040A02060702" pitchFamily="82" charset="0"/>
              </a:rPr>
              <a:t>Zoo 531 Advanced Animal Physiology</a:t>
            </a:r>
          </a:p>
          <a:p>
            <a:endParaRPr lang="en-US" dirty="0"/>
          </a:p>
        </p:txBody>
      </p:sp>
      <p:pic>
        <p:nvPicPr>
          <p:cNvPr id="11268" name="Picture 4" descr="Cephalic Phase Digestion Response - Mind-Body Nutrition">
            <a:extLst>
              <a:ext uri="{FF2B5EF4-FFF2-40B4-BE49-F238E27FC236}">
                <a16:creationId xmlns:a16="http://schemas.microsoft.com/office/drawing/2014/main" id="{52559E67-5956-68FD-E633-1010874AB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99" y="82633"/>
            <a:ext cx="1241760" cy="8278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The Cephalic Phase - Happy Belly Nutrition">
            <a:extLst>
              <a:ext uri="{FF2B5EF4-FFF2-40B4-BE49-F238E27FC236}">
                <a16:creationId xmlns:a16="http://schemas.microsoft.com/office/drawing/2014/main" id="{D6A9C547-E805-0793-6BD5-FF6B669E3F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8828"/>
            <a:ext cx="1315453" cy="8753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2" name="Picture 8" descr="Gut health and activity benefits from food's short stay in the gut">
            <a:extLst>
              <a:ext uri="{FF2B5EF4-FFF2-40B4-BE49-F238E27FC236}">
                <a16:creationId xmlns:a16="http://schemas.microsoft.com/office/drawing/2014/main" id="{F412A90A-6452-D48A-C033-76BC765AF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948" y="5360009"/>
            <a:ext cx="1805429" cy="1201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4" name="Picture 10" descr="Fibre: for everyone? - Guts UK">
            <a:extLst>
              <a:ext uri="{FF2B5EF4-FFF2-40B4-BE49-F238E27FC236}">
                <a16:creationId xmlns:a16="http://schemas.microsoft.com/office/drawing/2014/main" id="{5604AA50-6CD1-0B04-A57C-D56EAA5BB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9635" y="6013804"/>
            <a:ext cx="1185018" cy="7903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6" name="Picture 12" descr="High Fibre Diet Plan 7-Day Menu - Weight Loss Resources">
            <a:extLst>
              <a:ext uri="{FF2B5EF4-FFF2-40B4-BE49-F238E27FC236}">
                <a16:creationId xmlns:a16="http://schemas.microsoft.com/office/drawing/2014/main" id="{7193E810-93C1-467F-F754-1420AF815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3788" y="138949"/>
            <a:ext cx="1130865" cy="590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80" name="Picture 16" descr="Emerging role of the brain in the homeostatic regulation of energy and  glucose metabolism | Experimental &amp; Molecular Medicine">
            <a:extLst>
              <a:ext uri="{FF2B5EF4-FFF2-40B4-BE49-F238E27FC236}">
                <a16:creationId xmlns:a16="http://schemas.microsoft.com/office/drawing/2014/main" id="{99C19DED-FD03-B4D8-E5E1-4D736215EB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1447" y="109639"/>
            <a:ext cx="3141058" cy="22565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35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3C7B6-6CEC-E0C5-C971-C43EBDEF47CF}"/>
              </a:ext>
            </a:extLst>
          </p:cNvPr>
          <p:cNvSpPr>
            <a:spLocks noGrp="1"/>
          </p:cNvSpPr>
          <p:nvPr>
            <p:ph type="title"/>
          </p:nvPr>
        </p:nvSpPr>
        <p:spPr>
          <a:xfrm>
            <a:off x="762001" y="112294"/>
            <a:ext cx="10543674" cy="2233696"/>
          </a:xfrm>
        </p:spPr>
        <p:txBody>
          <a:bodyPr>
            <a:noAutofit/>
          </a:bodyPr>
          <a:lstStyle/>
          <a:p>
            <a:pPr algn="ctr"/>
            <a:r>
              <a:rPr lang="en-US" sz="6000" b="1" i="0" dirty="0">
                <a:solidFill>
                  <a:schemeClr val="accent5">
                    <a:lumMod val="75000"/>
                  </a:schemeClr>
                </a:solidFill>
                <a:effectLst/>
                <a:latin typeface="+mn-lt"/>
              </a:rPr>
              <a:t>What regulates and controls the digestive system?</a:t>
            </a:r>
            <a:endParaRPr lang="en-US" sz="6000" b="1" dirty="0">
              <a:solidFill>
                <a:schemeClr val="accent5">
                  <a:lumMod val="75000"/>
                </a:schemeClr>
              </a:solidFill>
            </a:endParaRPr>
          </a:p>
        </p:txBody>
      </p:sp>
      <p:pic>
        <p:nvPicPr>
          <p:cNvPr id="1028" name="Picture 4" descr="How Your Brain and Emotions Control Your Gut | Blog | Loyola Medicine">
            <a:extLst>
              <a:ext uri="{FF2B5EF4-FFF2-40B4-BE49-F238E27FC236}">
                <a16:creationId xmlns:a16="http://schemas.microsoft.com/office/drawing/2014/main" id="{3D76BFA5-4A6A-9277-DE5C-0DA69A8AD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264" y="2345989"/>
            <a:ext cx="9328820" cy="41991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832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9DBC4-9E39-2CB5-7D91-D96CC5477566}"/>
              </a:ext>
            </a:extLst>
          </p:cNvPr>
          <p:cNvSpPr>
            <a:spLocks noGrp="1"/>
          </p:cNvSpPr>
          <p:nvPr>
            <p:ph type="title"/>
          </p:nvPr>
        </p:nvSpPr>
        <p:spPr>
          <a:xfrm>
            <a:off x="481263" y="729916"/>
            <a:ext cx="11345779" cy="5558589"/>
          </a:xfrm>
        </p:spPr>
        <p:txBody>
          <a:bodyPr>
            <a:normAutofit fontScale="90000"/>
          </a:bodyPr>
          <a:lstStyle/>
          <a:p>
            <a:pPr>
              <a:lnSpc>
                <a:spcPct val="150000"/>
              </a:lnSpc>
            </a:pPr>
            <a:r>
              <a:rPr lang="en-US" sz="3600" b="1" i="0" dirty="0">
                <a:solidFill>
                  <a:schemeClr val="accent6">
                    <a:lumMod val="50000"/>
                  </a:schemeClr>
                </a:solidFill>
                <a:effectLst/>
              </a:rPr>
              <a:t>Your </a:t>
            </a:r>
            <a:r>
              <a:rPr lang="en-US" sz="3600" b="1" i="0" dirty="0">
                <a:solidFill>
                  <a:srgbClr val="1BA954"/>
                </a:solidFill>
                <a:effectLst/>
              </a:rPr>
              <a:t>hormones</a:t>
            </a:r>
            <a:r>
              <a:rPr lang="en-US" sz="3600" b="1" i="0" dirty="0">
                <a:solidFill>
                  <a:schemeClr val="accent6">
                    <a:lumMod val="50000"/>
                  </a:schemeClr>
                </a:solidFill>
                <a:effectLst/>
              </a:rPr>
              <a:t> and </a:t>
            </a:r>
            <a:r>
              <a:rPr lang="en-US" sz="3600" b="1" i="0" dirty="0">
                <a:solidFill>
                  <a:srgbClr val="CCCC00"/>
                </a:solidFill>
                <a:effectLst/>
              </a:rPr>
              <a:t>nerves </a:t>
            </a:r>
            <a:r>
              <a:rPr lang="en-US" sz="3600" b="1" i="0" dirty="0">
                <a:solidFill>
                  <a:schemeClr val="accent6">
                    <a:lumMod val="50000"/>
                  </a:schemeClr>
                </a:solidFill>
                <a:effectLst/>
              </a:rPr>
              <a:t>work together to help control the digestive process. </a:t>
            </a:r>
            <a:br>
              <a:rPr lang="en-US" sz="3600" b="1" i="0" dirty="0">
                <a:solidFill>
                  <a:schemeClr val="accent6">
                    <a:lumMod val="50000"/>
                  </a:schemeClr>
                </a:solidFill>
                <a:effectLst/>
              </a:rPr>
            </a:br>
            <a:r>
              <a:rPr lang="en-US" sz="3600" b="1" i="0" dirty="0">
                <a:solidFill>
                  <a:schemeClr val="accent6">
                    <a:lumMod val="50000"/>
                  </a:schemeClr>
                </a:solidFill>
                <a:effectLst/>
              </a:rPr>
              <a:t>Signals flow within your </a:t>
            </a:r>
            <a:r>
              <a:rPr lang="en-US" sz="3600" b="1" i="0" dirty="0">
                <a:solidFill>
                  <a:srgbClr val="AFCAAE"/>
                </a:solidFill>
                <a:effectLst/>
              </a:rPr>
              <a:t>GI tract </a:t>
            </a:r>
            <a:r>
              <a:rPr lang="en-US" sz="3600" b="1" i="0" dirty="0">
                <a:solidFill>
                  <a:schemeClr val="accent6">
                    <a:lumMod val="50000"/>
                  </a:schemeClr>
                </a:solidFill>
                <a:effectLst/>
              </a:rPr>
              <a:t>and back and forth from your GI tract to your </a:t>
            </a:r>
            <a:r>
              <a:rPr lang="en-US" sz="3600" b="1" i="0" dirty="0">
                <a:solidFill>
                  <a:srgbClr val="C00000"/>
                </a:solidFill>
                <a:effectLst/>
              </a:rPr>
              <a:t>brain</a:t>
            </a:r>
            <a:r>
              <a:rPr lang="en-US" sz="3600" b="1" i="0" dirty="0">
                <a:solidFill>
                  <a:schemeClr val="accent6">
                    <a:lumMod val="50000"/>
                  </a:schemeClr>
                </a:solidFill>
                <a:effectLst/>
              </a:rPr>
              <a:t>.</a:t>
            </a:r>
            <a:br>
              <a:rPr lang="en-US" sz="3600" b="1" i="0" dirty="0">
                <a:solidFill>
                  <a:schemeClr val="accent6">
                    <a:lumMod val="50000"/>
                  </a:schemeClr>
                </a:solidFill>
                <a:effectLst/>
              </a:rPr>
            </a:br>
            <a:r>
              <a:rPr lang="en-US" sz="3600" b="1" i="0" dirty="0">
                <a:solidFill>
                  <a:srgbClr val="202124"/>
                </a:solidFill>
                <a:effectLst/>
                <a:latin typeface="+mn-lt"/>
              </a:rPr>
              <a:t>The brain </a:t>
            </a:r>
            <a:r>
              <a:rPr lang="en-US" sz="3600" b="0" i="0" dirty="0">
                <a:solidFill>
                  <a:srgbClr val="202124"/>
                </a:solidFill>
                <a:effectLst/>
                <a:latin typeface="+mn-lt"/>
              </a:rPr>
              <a:t>controls the responses of </a:t>
            </a:r>
            <a:r>
              <a:rPr lang="en-US" sz="3600" b="0" i="0" dirty="0">
                <a:solidFill>
                  <a:schemeClr val="bg1">
                    <a:lumMod val="50000"/>
                  </a:schemeClr>
                </a:solidFill>
                <a:effectLst/>
                <a:latin typeface="+mn-lt"/>
              </a:rPr>
              <a:t>hunger</a:t>
            </a:r>
            <a:r>
              <a:rPr lang="en-US" sz="3600" b="0" i="0" dirty="0">
                <a:solidFill>
                  <a:srgbClr val="202124"/>
                </a:solidFill>
                <a:effectLst/>
                <a:latin typeface="+mn-lt"/>
              </a:rPr>
              <a:t> and </a:t>
            </a:r>
            <a:r>
              <a:rPr lang="en-US" sz="3600" b="0" i="0" dirty="0">
                <a:solidFill>
                  <a:schemeClr val="accent1">
                    <a:lumMod val="75000"/>
                  </a:schemeClr>
                </a:solidFill>
                <a:effectLst/>
                <a:latin typeface="+mn-lt"/>
              </a:rPr>
              <a:t>satiety</a:t>
            </a:r>
            <a:r>
              <a:rPr lang="en-US" sz="3600" b="0" i="0" dirty="0">
                <a:solidFill>
                  <a:srgbClr val="202124"/>
                </a:solidFill>
                <a:effectLst/>
                <a:latin typeface="+mn-lt"/>
              </a:rPr>
              <a:t>. </a:t>
            </a:r>
            <a:br>
              <a:rPr lang="en-US" sz="3600" b="0" i="0" dirty="0">
                <a:solidFill>
                  <a:srgbClr val="202124"/>
                </a:solidFill>
                <a:effectLst/>
                <a:latin typeface="+mn-lt"/>
              </a:rPr>
            </a:br>
            <a:r>
              <a:rPr lang="en-US" sz="3600" b="1" i="0" dirty="0">
                <a:solidFill>
                  <a:srgbClr val="008000"/>
                </a:solidFill>
                <a:effectLst/>
                <a:latin typeface="+mn-lt"/>
              </a:rPr>
              <a:t>The endocrine system </a:t>
            </a:r>
            <a:r>
              <a:rPr lang="en-US" sz="3600" b="0" i="0" dirty="0">
                <a:solidFill>
                  <a:srgbClr val="202124"/>
                </a:solidFill>
                <a:effectLst/>
                <a:latin typeface="+mn-lt"/>
              </a:rPr>
              <a:t>controls the release of hormones and enzymes required for digestion of food in the digestive tract.</a:t>
            </a:r>
            <a:br>
              <a:rPr lang="en-US" sz="3600" b="1" i="0" dirty="0">
                <a:solidFill>
                  <a:srgbClr val="008000"/>
                </a:solidFill>
                <a:effectLst/>
                <a:latin typeface="+mn-lt"/>
              </a:rPr>
            </a:br>
            <a:endParaRPr lang="en-US" sz="3600" b="1" dirty="0">
              <a:solidFill>
                <a:srgbClr val="008000"/>
              </a:solidFill>
              <a:latin typeface="+mn-lt"/>
            </a:endParaRPr>
          </a:p>
        </p:txBody>
      </p:sp>
    </p:spTree>
    <p:extLst>
      <p:ext uri="{BB962C8B-B14F-4D97-AF65-F5344CB8AC3E}">
        <p14:creationId xmlns:p14="http://schemas.microsoft.com/office/powerpoint/2010/main" val="161428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67C440-F934-D420-34E3-860B66BE669E}"/>
              </a:ext>
            </a:extLst>
          </p:cNvPr>
          <p:cNvSpPr>
            <a:spLocks noGrp="1"/>
          </p:cNvSpPr>
          <p:nvPr>
            <p:ph idx="1"/>
          </p:nvPr>
        </p:nvSpPr>
        <p:spPr>
          <a:xfrm>
            <a:off x="673768" y="1046747"/>
            <a:ext cx="10680032" cy="5666874"/>
          </a:xfrm>
        </p:spPr>
        <p:txBody>
          <a:bodyPr>
            <a:normAutofit/>
          </a:bodyPr>
          <a:lstStyle/>
          <a:p>
            <a:pPr marL="0" indent="0" algn="l">
              <a:lnSpc>
                <a:spcPct val="150000"/>
              </a:lnSpc>
              <a:buNone/>
            </a:pPr>
            <a:r>
              <a:rPr lang="en-US" sz="3900" b="1" i="0" dirty="0">
                <a:solidFill>
                  <a:schemeClr val="accent1">
                    <a:lumMod val="75000"/>
                  </a:schemeClr>
                </a:solidFill>
                <a:effectLst/>
              </a:rPr>
              <a:t>Hormones</a:t>
            </a:r>
          </a:p>
          <a:p>
            <a:pPr algn="l">
              <a:lnSpc>
                <a:spcPct val="150000"/>
              </a:lnSpc>
            </a:pPr>
            <a:r>
              <a:rPr lang="en-US" sz="2600" b="0" i="0" dirty="0">
                <a:solidFill>
                  <a:srgbClr val="575757"/>
                </a:solidFill>
                <a:effectLst/>
              </a:rPr>
              <a:t>Cells lining your stomach and small intestine make and release hormones that control how your digestive system works. </a:t>
            </a:r>
          </a:p>
          <a:p>
            <a:pPr algn="l">
              <a:lnSpc>
                <a:spcPct val="150000"/>
              </a:lnSpc>
            </a:pPr>
            <a:r>
              <a:rPr lang="en-US" sz="2600" b="0" i="0" dirty="0">
                <a:solidFill>
                  <a:srgbClr val="575757"/>
                </a:solidFill>
                <a:effectLst/>
              </a:rPr>
              <a:t>These hormones tell your body when to make digestive juices and send signals to your brain that you are hungry or full. </a:t>
            </a:r>
          </a:p>
          <a:p>
            <a:pPr algn="l">
              <a:lnSpc>
                <a:spcPct val="150000"/>
              </a:lnSpc>
            </a:pPr>
            <a:r>
              <a:rPr lang="en-US" sz="2600" b="0" i="0" dirty="0">
                <a:solidFill>
                  <a:srgbClr val="575757"/>
                </a:solidFill>
                <a:effectLst/>
              </a:rPr>
              <a:t>Your pancreas also makes hormones that are important to digestion.</a:t>
            </a:r>
          </a:p>
          <a:p>
            <a:pPr marL="0" indent="0">
              <a:buNone/>
            </a:pPr>
            <a:endParaRPr lang="en-US" dirty="0"/>
          </a:p>
        </p:txBody>
      </p:sp>
    </p:spTree>
    <p:extLst>
      <p:ext uri="{BB962C8B-B14F-4D97-AF65-F5344CB8AC3E}">
        <p14:creationId xmlns:p14="http://schemas.microsoft.com/office/powerpoint/2010/main" val="854902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7CCD3-5387-504A-9994-01F07F07A27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0AE36E-A16F-6A13-D563-FEACC3717FE4}"/>
              </a:ext>
            </a:extLst>
          </p:cNvPr>
          <p:cNvSpPr>
            <a:spLocks noGrp="1"/>
          </p:cNvSpPr>
          <p:nvPr>
            <p:ph idx="1"/>
          </p:nvPr>
        </p:nvSpPr>
        <p:spPr>
          <a:xfrm>
            <a:off x="397042" y="633663"/>
            <a:ext cx="11297653" cy="6079958"/>
          </a:xfrm>
        </p:spPr>
        <p:txBody>
          <a:bodyPr>
            <a:normAutofit fontScale="92500" lnSpcReduction="20000"/>
          </a:bodyPr>
          <a:lstStyle/>
          <a:p>
            <a:pPr marL="0" indent="0" algn="l">
              <a:buNone/>
            </a:pPr>
            <a:r>
              <a:rPr lang="en-US" sz="3900" b="1" i="0" dirty="0">
                <a:solidFill>
                  <a:srgbClr val="C00000"/>
                </a:solidFill>
                <a:effectLst/>
              </a:rPr>
              <a:t>Nerves</a:t>
            </a:r>
          </a:p>
          <a:p>
            <a:pPr algn="l">
              <a:lnSpc>
                <a:spcPct val="150000"/>
              </a:lnSpc>
            </a:pPr>
            <a:r>
              <a:rPr lang="en-US" sz="2600" b="0" i="0" dirty="0">
                <a:solidFill>
                  <a:srgbClr val="575757"/>
                </a:solidFill>
                <a:effectLst/>
              </a:rPr>
              <a:t>You have nerves that connect your central nervous system—your brain and spinal cord—to your digestive system and control some digestive functions.</a:t>
            </a:r>
          </a:p>
          <a:p>
            <a:pPr marL="0" indent="0" algn="l">
              <a:lnSpc>
                <a:spcPct val="150000"/>
              </a:lnSpc>
              <a:buNone/>
            </a:pPr>
            <a:r>
              <a:rPr lang="en-US" sz="2600" b="0" i="0" dirty="0">
                <a:solidFill>
                  <a:srgbClr val="575757"/>
                </a:solidFill>
                <a:effectLst/>
              </a:rPr>
              <a:t> </a:t>
            </a:r>
            <a:r>
              <a:rPr lang="en-US" sz="2600" b="1" i="0" dirty="0">
                <a:solidFill>
                  <a:schemeClr val="bg1">
                    <a:lumMod val="50000"/>
                  </a:schemeClr>
                </a:solidFill>
                <a:effectLst/>
              </a:rPr>
              <a:t>For example</a:t>
            </a:r>
            <a:r>
              <a:rPr lang="en-US" sz="2600" b="0" i="0" dirty="0">
                <a:solidFill>
                  <a:srgbClr val="575757"/>
                </a:solidFill>
                <a:effectLst/>
              </a:rPr>
              <a:t>, when you see or smell food, your brain sends a signal that causes your </a:t>
            </a:r>
            <a:r>
              <a:rPr lang="en-US" sz="2600" b="0" i="0" dirty="0">
                <a:solidFill>
                  <a:schemeClr val="accent6">
                    <a:lumMod val="60000"/>
                    <a:lumOff val="40000"/>
                  </a:schemeClr>
                </a:solidFill>
                <a:effectLst/>
              </a:rPr>
              <a:t>salivary glands </a:t>
            </a:r>
            <a:r>
              <a:rPr lang="en-US" sz="2600" b="0" i="0" dirty="0">
                <a:solidFill>
                  <a:srgbClr val="575757"/>
                </a:solidFill>
                <a:effectLst/>
              </a:rPr>
              <a:t>to "make your mouth water" to prepare you to eat.</a:t>
            </a:r>
          </a:p>
          <a:p>
            <a:pPr algn="l">
              <a:lnSpc>
                <a:spcPct val="150000"/>
              </a:lnSpc>
            </a:pPr>
            <a:r>
              <a:rPr lang="en-US" sz="2600" b="0" i="0" dirty="0">
                <a:solidFill>
                  <a:srgbClr val="575757"/>
                </a:solidFill>
                <a:effectLst/>
              </a:rPr>
              <a:t>You also have an enteric nervous system (ENS)—nerves within the walls of your GI tract. </a:t>
            </a:r>
          </a:p>
          <a:p>
            <a:pPr algn="l">
              <a:lnSpc>
                <a:spcPct val="150000"/>
              </a:lnSpc>
            </a:pPr>
            <a:r>
              <a:rPr lang="en-US" sz="2600" b="0" i="0" dirty="0">
                <a:solidFill>
                  <a:srgbClr val="575757"/>
                </a:solidFill>
                <a:effectLst/>
              </a:rPr>
              <a:t>When food stretches the walls of your GI tract, the nerves of your ENS release many different substances that speed up or delay the movement of food and the production of digestive juices. </a:t>
            </a:r>
          </a:p>
          <a:p>
            <a:pPr algn="l">
              <a:lnSpc>
                <a:spcPct val="150000"/>
              </a:lnSpc>
            </a:pPr>
            <a:r>
              <a:rPr lang="en-US" sz="2600" b="0" i="0" dirty="0">
                <a:solidFill>
                  <a:srgbClr val="575757"/>
                </a:solidFill>
                <a:effectLst/>
              </a:rPr>
              <a:t>The nerves send signals to control the actions of your gut muscles to contract and relax to push food through your intestines.</a:t>
            </a:r>
          </a:p>
          <a:p>
            <a:pPr marL="0" indent="0">
              <a:buNone/>
            </a:pPr>
            <a:endParaRPr lang="en-US" dirty="0"/>
          </a:p>
        </p:txBody>
      </p:sp>
    </p:spTree>
    <p:extLst>
      <p:ext uri="{BB962C8B-B14F-4D97-AF65-F5344CB8AC3E}">
        <p14:creationId xmlns:p14="http://schemas.microsoft.com/office/powerpoint/2010/main" val="376415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9EBE7-A4C9-A2DF-372E-940C18B53236}"/>
              </a:ext>
            </a:extLst>
          </p:cNvPr>
          <p:cNvSpPr>
            <a:spLocks noGrp="1"/>
          </p:cNvSpPr>
          <p:nvPr>
            <p:ph type="title"/>
          </p:nvPr>
        </p:nvSpPr>
        <p:spPr>
          <a:xfrm>
            <a:off x="838200" y="91855"/>
            <a:ext cx="10515600" cy="1325563"/>
          </a:xfrm>
        </p:spPr>
        <p:txBody>
          <a:bodyPr/>
          <a:lstStyle/>
          <a:p>
            <a:pPr algn="ctr"/>
            <a:r>
              <a:rPr lang="en-US" b="1" i="0" dirty="0">
                <a:solidFill>
                  <a:srgbClr val="008000"/>
                </a:solidFill>
                <a:effectLst/>
                <a:latin typeface="+mn-lt"/>
              </a:rPr>
              <a:t>Neural Responses to Food</a:t>
            </a:r>
            <a:endParaRPr lang="en-US" b="1" dirty="0">
              <a:solidFill>
                <a:srgbClr val="008000"/>
              </a:solidFill>
              <a:latin typeface="+mn-lt"/>
            </a:endParaRPr>
          </a:p>
        </p:txBody>
      </p:sp>
      <p:sp>
        <p:nvSpPr>
          <p:cNvPr id="3" name="Content Placeholder 2">
            <a:extLst>
              <a:ext uri="{FF2B5EF4-FFF2-40B4-BE49-F238E27FC236}">
                <a16:creationId xmlns:a16="http://schemas.microsoft.com/office/drawing/2014/main" id="{258B2E9A-B457-3573-F01B-F0EAC04837A3}"/>
              </a:ext>
            </a:extLst>
          </p:cNvPr>
          <p:cNvSpPr>
            <a:spLocks noGrp="1"/>
          </p:cNvSpPr>
          <p:nvPr>
            <p:ph idx="1"/>
          </p:nvPr>
        </p:nvSpPr>
        <p:spPr>
          <a:xfrm>
            <a:off x="184484" y="1513490"/>
            <a:ext cx="11806990" cy="5344509"/>
          </a:xfrm>
        </p:spPr>
        <p:txBody>
          <a:bodyPr>
            <a:normAutofit/>
          </a:bodyPr>
          <a:lstStyle/>
          <a:p>
            <a:pPr algn="l"/>
            <a:r>
              <a:rPr lang="en-US" b="0" i="0" dirty="0">
                <a:solidFill>
                  <a:srgbClr val="000000"/>
                </a:solidFill>
                <a:effectLst/>
                <a:latin typeface="Times New Roman" panose="02020603050405020304" pitchFamily="18" charset="0"/>
              </a:rPr>
              <a:t>In reaction to the </a:t>
            </a:r>
            <a:r>
              <a:rPr lang="en-US" b="0" i="0" dirty="0">
                <a:solidFill>
                  <a:schemeClr val="accent5">
                    <a:lumMod val="75000"/>
                  </a:schemeClr>
                </a:solidFill>
                <a:effectLst/>
                <a:latin typeface="Times New Roman" panose="02020603050405020304" pitchFamily="18" charset="0"/>
              </a:rPr>
              <a:t>smell</a:t>
            </a:r>
            <a:r>
              <a:rPr lang="en-US" b="0" i="0" dirty="0">
                <a:solidFill>
                  <a:srgbClr val="000000"/>
                </a:solidFill>
                <a:effectLst/>
                <a:latin typeface="Times New Roman" panose="02020603050405020304" pitchFamily="18" charset="0"/>
              </a:rPr>
              <a:t>, </a:t>
            </a:r>
            <a:r>
              <a:rPr lang="en-US" b="0" i="0" dirty="0">
                <a:solidFill>
                  <a:schemeClr val="accent4">
                    <a:lumMod val="75000"/>
                  </a:schemeClr>
                </a:solidFill>
                <a:effectLst/>
                <a:latin typeface="Times New Roman" panose="02020603050405020304" pitchFamily="18" charset="0"/>
              </a:rPr>
              <a:t>sight</a:t>
            </a:r>
            <a:r>
              <a:rPr lang="en-US" b="0" i="0" dirty="0">
                <a:solidFill>
                  <a:srgbClr val="000000"/>
                </a:solidFill>
                <a:effectLst/>
                <a:latin typeface="Times New Roman" panose="02020603050405020304" pitchFamily="18" charset="0"/>
              </a:rPr>
              <a:t>, or </a:t>
            </a:r>
            <a:r>
              <a:rPr lang="en-US" b="0" i="0" dirty="0">
                <a:solidFill>
                  <a:schemeClr val="accent6">
                    <a:lumMod val="50000"/>
                  </a:schemeClr>
                </a:solidFill>
                <a:effectLst/>
                <a:latin typeface="Times New Roman" panose="02020603050405020304" pitchFamily="18" charset="0"/>
              </a:rPr>
              <a:t>thought</a:t>
            </a:r>
            <a:r>
              <a:rPr lang="en-US" b="0" i="0" dirty="0">
                <a:solidFill>
                  <a:srgbClr val="000000"/>
                </a:solidFill>
                <a:effectLst/>
                <a:latin typeface="Times New Roman" panose="02020603050405020304" pitchFamily="18" charset="0"/>
              </a:rPr>
              <a:t> of food, the first hormonal response is that of </a:t>
            </a:r>
            <a:r>
              <a:rPr lang="en-US" b="1" i="0" dirty="0">
                <a:solidFill>
                  <a:srgbClr val="C00000"/>
                </a:solidFill>
                <a:effectLst/>
                <a:latin typeface="Times New Roman" panose="02020603050405020304" pitchFamily="18" charset="0"/>
              </a:rPr>
              <a:t>salivation</a:t>
            </a:r>
            <a:r>
              <a:rPr lang="en-US" b="0" i="0" dirty="0">
                <a:solidFill>
                  <a:srgbClr val="000000"/>
                </a:solidFill>
                <a:effectLst/>
                <a:latin typeface="Times New Roman" panose="02020603050405020304" pitchFamily="18" charset="0"/>
              </a:rPr>
              <a:t>. </a:t>
            </a:r>
          </a:p>
          <a:p>
            <a:pPr algn="l"/>
            <a:r>
              <a:rPr lang="en-US" b="0" i="0" dirty="0">
                <a:solidFill>
                  <a:srgbClr val="000000"/>
                </a:solidFill>
                <a:effectLst/>
                <a:latin typeface="Times New Roman" panose="02020603050405020304" pitchFamily="18" charset="0"/>
              </a:rPr>
              <a:t>The </a:t>
            </a:r>
            <a:r>
              <a:rPr lang="en-US" b="0" i="0" dirty="0">
                <a:solidFill>
                  <a:schemeClr val="bg2">
                    <a:lumMod val="50000"/>
                  </a:schemeClr>
                </a:solidFill>
                <a:effectLst/>
                <a:latin typeface="Times New Roman" panose="02020603050405020304" pitchFamily="18" charset="0"/>
              </a:rPr>
              <a:t>salivary glands </a:t>
            </a:r>
            <a:r>
              <a:rPr lang="en-US" b="0" i="0" dirty="0">
                <a:solidFill>
                  <a:srgbClr val="000000"/>
                </a:solidFill>
                <a:effectLst/>
                <a:latin typeface="Times New Roman" panose="02020603050405020304" pitchFamily="18" charset="0"/>
              </a:rPr>
              <a:t>secrete more saliva in response to the stimulus presented by food in preparation for digestion.</a:t>
            </a:r>
          </a:p>
          <a:p>
            <a:pPr algn="l"/>
            <a:r>
              <a:rPr lang="en-US" b="0" i="0" dirty="0">
                <a:solidFill>
                  <a:srgbClr val="000000"/>
                </a:solidFill>
                <a:effectLst/>
                <a:latin typeface="Times New Roman" panose="02020603050405020304" pitchFamily="18" charset="0"/>
              </a:rPr>
              <a:t> </a:t>
            </a:r>
            <a:r>
              <a:rPr lang="en-US" b="1" i="0" dirty="0">
                <a:solidFill>
                  <a:srgbClr val="000000"/>
                </a:solidFill>
                <a:effectLst/>
                <a:latin typeface="Times New Roman" panose="02020603050405020304" pitchFamily="18" charset="0"/>
              </a:rPr>
              <a:t>Simultaneously</a:t>
            </a:r>
            <a:r>
              <a:rPr lang="en-US" b="0" i="0" dirty="0">
                <a:solidFill>
                  <a:srgbClr val="000000"/>
                </a:solidFill>
                <a:effectLst/>
                <a:latin typeface="Times New Roman" panose="02020603050405020304" pitchFamily="18" charset="0"/>
              </a:rPr>
              <a:t>, the stomach begins to produce </a:t>
            </a:r>
            <a:r>
              <a:rPr lang="en-US" b="0" i="0" dirty="0">
                <a:solidFill>
                  <a:srgbClr val="FF0000"/>
                </a:solidFill>
                <a:effectLst/>
                <a:latin typeface="Times New Roman" panose="02020603050405020304" pitchFamily="18" charset="0"/>
              </a:rPr>
              <a:t>hydrochloric acid </a:t>
            </a:r>
            <a:r>
              <a:rPr lang="en-US" b="0" i="0" dirty="0">
                <a:solidFill>
                  <a:srgbClr val="000000"/>
                </a:solidFill>
                <a:effectLst/>
                <a:latin typeface="Times New Roman" panose="02020603050405020304" pitchFamily="18" charset="0"/>
              </a:rPr>
              <a:t>to digest the food. Recall that the </a:t>
            </a:r>
            <a:r>
              <a:rPr lang="en-US" b="0" i="0" dirty="0">
                <a:solidFill>
                  <a:schemeClr val="bg1">
                    <a:lumMod val="50000"/>
                  </a:schemeClr>
                </a:solidFill>
                <a:effectLst/>
                <a:latin typeface="Times New Roman" panose="02020603050405020304" pitchFamily="18" charset="0"/>
              </a:rPr>
              <a:t>peristaltic movements </a:t>
            </a:r>
            <a:r>
              <a:rPr lang="en-US" b="0" i="0" dirty="0">
                <a:solidFill>
                  <a:srgbClr val="000000"/>
                </a:solidFill>
                <a:effectLst/>
                <a:latin typeface="Times New Roman" panose="02020603050405020304" pitchFamily="18" charset="0"/>
              </a:rPr>
              <a:t>of the esophagus and other organs of the digestive tract are under the </a:t>
            </a:r>
            <a:r>
              <a:rPr lang="en-US" b="1" i="0" dirty="0">
                <a:solidFill>
                  <a:srgbClr val="000000"/>
                </a:solidFill>
                <a:effectLst/>
                <a:latin typeface="Times New Roman" panose="02020603050405020304" pitchFamily="18" charset="0"/>
              </a:rPr>
              <a:t>control of the brain</a:t>
            </a:r>
            <a:r>
              <a:rPr lang="en-US" b="0" i="0" dirty="0">
                <a:solidFill>
                  <a:srgbClr val="000000"/>
                </a:solidFill>
                <a:effectLst/>
                <a:latin typeface="Times New Roman" panose="02020603050405020304" pitchFamily="18" charset="0"/>
              </a:rPr>
              <a:t>. </a:t>
            </a:r>
          </a:p>
          <a:p>
            <a:pPr algn="l"/>
            <a:r>
              <a:rPr lang="en-US" b="0" i="0" dirty="0">
                <a:solidFill>
                  <a:srgbClr val="000000"/>
                </a:solidFill>
                <a:effectLst/>
                <a:latin typeface="Times New Roman" panose="02020603050405020304" pitchFamily="18" charset="0"/>
              </a:rPr>
              <a:t>The brain prepares these muscles for movement as well. </a:t>
            </a:r>
          </a:p>
          <a:p>
            <a:pPr algn="l"/>
            <a:r>
              <a:rPr lang="en-US" b="0" i="0" dirty="0">
                <a:solidFill>
                  <a:srgbClr val="000000"/>
                </a:solidFill>
                <a:effectLst/>
                <a:latin typeface="Times New Roman" panose="02020603050405020304" pitchFamily="18" charset="0"/>
              </a:rPr>
              <a:t>When the stomach is full, the part of the brain that detects </a:t>
            </a:r>
            <a:r>
              <a:rPr lang="en-US" b="0" i="0" dirty="0">
                <a:solidFill>
                  <a:schemeClr val="accent4">
                    <a:lumMod val="75000"/>
                  </a:schemeClr>
                </a:solidFill>
                <a:effectLst/>
                <a:latin typeface="Times New Roman" panose="02020603050405020304" pitchFamily="18" charset="0"/>
              </a:rPr>
              <a:t>satiety signals </a:t>
            </a:r>
            <a:r>
              <a:rPr lang="en-US" b="0" i="0" dirty="0">
                <a:solidFill>
                  <a:srgbClr val="000000"/>
                </a:solidFill>
                <a:effectLst/>
                <a:latin typeface="Times New Roman" panose="02020603050405020304" pitchFamily="18" charset="0"/>
              </a:rPr>
              <a:t>fullness. </a:t>
            </a:r>
          </a:p>
          <a:p>
            <a:endParaRPr lang="en-US" dirty="0"/>
          </a:p>
        </p:txBody>
      </p:sp>
    </p:spTree>
    <p:extLst>
      <p:ext uri="{BB962C8B-B14F-4D97-AF65-F5344CB8AC3E}">
        <p14:creationId xmlns:p14="http://schemas.microsoft.com/office/powerpoint/2010/main" val="1777575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34.20.  Seeing a plate of food triggers the secretion of saliva in the mouth and the production of HCL in the stomach. (credit: Kelly Bailey)">
            <a:extLst>
              <a:ext uri="{FF2B5EF4-FFF2-40B4-BE49-F238E27FC236}">
                <a16:creationId xmlns:a16="http://schemas.microsoft.com/office/drawing/2014/main" id="{BD9202E0-892F-BAEE-7DF9-226AD8DFD5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9474" y="1018674"/>
            <a:ext cx="5224676" cy="41789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E85E09-7AE4-05BF-563F-2DFB30940CEC}"/>
              </a:ext>
            </a:extLst>
          </p:cNvPr>
          <p:cNvSpPr txBox="1"/>
          <p:nvPr/>
        </p:nvSpPr>
        <p:spPr>
          <a:xfrm>
            <a:off x="2679031" y="5331404"/>
            <a:ext cx="6096000" cy="830997"/>
          </a:xfrm>
          <a:prstGeom prst="rect">
            <a:avLst/>
          </a:prstGeom>
          <a:noFill/>
        </p:spPr>
        <p:txBody>
          <a:bodyPr wrap="square">
            <a:spAutoFit/>
          </a:bodyPr>
          <a:lstStyle/>
          <a:p>
            <a:r>
              <a:rPr lang="en-US" sz="1600" b="1" i="1" dirty="0">
                <a:solidFill>
                  <a:schemeClr val="accent6">
                    <a:lumMod val="50000"/>
                  </a:schemeClr>
                </a:solidFill>
                <a:effectLst/>
              </a:rPr>
              <a:t>Figure 15.20. </a:t>
            </a:r>
            <a:br>
              <a:rPr lang="en-US" sz="1600" dirty="0">
                <a:solidFill>
                  <a:schemeClr val="accent2">
                    <a:lumMod val="75000"/>
                  </a:schemeClr>
                </a:solidFill>
              </a:rPr>
            </a:br>
            <a:r>
              <a:rPr lang="en-US" sz="1600" b="0" i="1" dirty="0">
                <a:solidFill>
                  <a:schemeClr val="accent2">
                    <a:lumMod val="75000"/>
                  </a:schemeClr>
                </a:solidFill>
                <a:effectLst/>
              </a:rPr>
              <a:t>Seeing a plate of food triggers the secretion of saliva in the mouth and the production of HCL in the stomach. (credit: Kelly Bailey</a:t>
            </a:r>
            <a:endParaRPr lang="en-US" sz="1600" dirty="0">
              <a:solidFill>
                <a:schemeClr val="accent2">
                  <a:lumMod val="75000"/>
                </a:schemeClr>
              </a:solidFill>
            </a:endParaRPr>
          </a:p>
        </p:txBody>
      </p:sp>
    </p:spTree>
    <p:extLst>
      <p:ext uri="{BB962C8B-B14F-4D97-AF65-F5344CB8AC3E}">
        <p14:creationId xmlns:p14="http://schemas.microsoft.com/office/powerpoint/2010/main" val="374504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A9CAD4-555E-2ABD-BD0E-E943D27FB455}"/>
              </a:ext>
            </a:extLst>
          </p:cNvPr>
          <p:cNvSpPr txBox="1"/>
          <p:nvPr/>
        </p:nvSpPr>
        <p:spPr>
          <a:xfrm>
            <a:off x="651711" y="1395208"/>
            <a:ext cx="10888578" cy="3488006"/>
          </a:xfrm>
          <a:prstGeom prst="rect">
            <a:avLst/>
          </a:prstGeom>
          <a:noFill/>
        </p:spPr>
        <p:txBody>
          <a:bodyPr wrap="square">
            <a:spAutoFit/>
          </a:bodyPr>
          <a:lstStyle/>
          <a:p>
            <a:pPr algn="l">
              <a:lnSpc>
                <a:spcPct val="150000"/>
              </a:lnSpc>
            </a:pPr>
            <a:r>
              <a:rPr lang="en-US" sz="2800" b="1" i="0" u="sng" dirty="0">
                <a:solidFill>
                  <a:srgbClr val="000000"/>
                </a:solidFill>
                <a:effectLst/>
              </a:rPr>
              <a:t>There are three overlapping phases of gastric control:</a:t>
            </a:r>
          </a:p>
          <a:p>
            <a:pPr algn="l">
              <a:lnSpc>
                <a:spcPct val="150000"/>
              </a:lnSpc>
            </a:pPr>
            <a:endParaRPr lang="en-US" sz="1000" b="1" i="0" u="sng" dirty="0">
              <a:solidFill>
                <a:srgbClr val="000000"/>
              </a:solidFill>
              <a:effectLst/>
            </a:endParaRPr>
          </a:p>
          <a:p>
            <a:pPr algn="l">
              <a:lnSpc>
                <a:spcPct val="150000"/>
              </a:lnSpc>
            </a:pPr>
            <a:r>
              <a:rPr lang="en-US" sz="2800" dirty="0">
                <a:solidFill>
                  <a:schemeClr val="accent1">
                    <a:lumMod val="75000"/>
                  </a:schemeClr>
                </a:solidFill>
              </a:rPr>
              <a:t>1. T</a:t>
            </a:r>
            <a:r>
              <a:rPr lang="en-US" sz="2800" i="0" dirty="0">
                <a:solidFill>
                  <a:schemeClr val="accent1">
                    <a:lumMod val="75000"/>
                  </a:schemeClr>
                </a:solidFill>
                <a:effectLst/>
              </a:rPr>
              <a:t>he cephalic phase</a:t>
            </a:r>
          </a:p>
          <a:p>
            <a:pPr algn="l">
              <a:lnSpc>
                <a:spcPct val="150000"/>
              </a:lnSpc>
            </a:pPr>
            <a:r>
              <a:rPr lang="en-US" sz="2800" dirty="0">
                <a:solidFill>
                  <a:schemeClr val="accent1">
                    <a:lumMod val="75000"/>
                  </a:schemeClr>
                </a:solidFill>
              </a:rPr>
              <a:t>2. T</a:t>
            </a:r>
            <a:r>
              <a:rPr lang="en-US" sz="2800" i="0" dirty="0">
                <a:solidFill>
                  <a:schemeClr val="accent1">
                    <a:lumMod val="75000"/>
                  </a:schemeClr>
                </a:solidFill>
                <a:effectLst/>
              </a:rPr>
              <a:t>he gastric phase</a:t>
            </a:r>
          </a:p>
          <a:p>
            <a:pPr algn="l">
              <a:lnSpc>
                <a:spcPct val="150000"/>
              </a:lnSpc>
            </a:pPr>
            <a:r>
              <a:rPr lang="en-US" sz="2800" dirty="0">
                <a:solidFill>
                  <a:schemeClr val="accent1">
                    <a:lumMod val="75000"/>
                  </a:schemeClr>
                </a:solidFill>
              </a:rPr>
              <a:t>3. I</a:t>
            </a:r>
            <a:r>
              <a:rPr lang="en-US" sz="2800" i="0" dirty="0">
                <a:solidFill>
                  <a:schemeClr val="accent1">
                    <a:lumMod val="75000"/>
                  </a:schemeClr>
                </a:solidFill>
                <a:effectLst/>
              </a:rPr>
              <a:t>ntestinal phase</a:t>
            </a:r>
          </a:p>
          <a:p>
            <a:pPr algn="l">
              <a:lnSpc>
                <a:spcPct val="150000"/>
              </a:lnSpc>
            </a:pPr>
            <a:r>
              <a:rPr lang="en-US" sz="2800" b="0" i="0" dirty="0">
                <a:solidFill>
                  <a:srgbClr val="000000"/>
                </a:solidFill>
                <a:effectLst/>
              </a:rPr>
              <a:t>each requires many enzymes and is under </a:t>
            </a:r>
            <a:r>
              <a:rPr lang="en-US" sz="2800" b="1" i="0" dirty="0">
                <a:solidFill>
                  <a:schemeClr val="accent2">
                    <a:lumMod val="50000"/>
                  </a:schemeClr>
                </a:solidFill>
                <a:effectLst/>
              </a:rPr>
              <a:t>neural control as well.</a:t>
            </a:r>
          </a:p>
        </p:txBody>
      </p:sp>
    </p:spTree>
    <p:extLst>
      <p:ext uri="{BB962C8B-B14F-4D97-AF65-F5344CB8AC3E}">
        <p14:creationId xmlns:p14="http://schemas.microsoft.com/office/powerpoint/2010/main" val="260318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4FE08-ECF7-03EC-3317-BA2B53611446}"/>
              </a:ext>
            </a:extLst>
          </p:cNvPr>
          <p:cNvSpPr>
            <a:spLocks noGrp="1"/>
          </p:cNvSpPr>
          <p:nvPr>
            <p:ph type="title"/>
          </p:nvPr>
        </p:nvSpPr>
        <p:spPr>
          <a:xfrm>
            <a:off x="3092116" y="72190"/>
            <a:ext cx="5442284" cy="1538288"/>
          </a:xfrm>
        </p:spPr>
        <p:txBody>
          <a:bodyPr>
            <a:normAutofit/>
          </a:bodyPr>
          <a:lstStyle/>
          <a:p>
            <a:pPr algn="ctr"/>
            <a:r>
              <a:rPr lang="en-US" sz="6000" b="1" i="0" dirty="0">
                <a:solidFill>
                  <a:schemeClr val="accent4">
                    <a:lumMod val="75000"/>
                  </a:schemeClr>
                </a:solidFill>
                <a:effectLst/>
                <a:latin typeface="+mn-lt"/>
              </a:rPr>
              <a:t>Digestive Phases</a:t>
            </a:r>
            <a:endParaRPr lang="en-US" sz="6000" dirty="0">
              <a:solidFill>
                <a:schemeClr val="accent4">
                  <a:lumMod val="75000"/>
                </a:schemeClr>
              </a:solidFill>
            </a:endParaRPr>
          </a:p>
        </p:txBody>
      </p:sp>
      <p:pic>
        <p:nvPicPr>
          <p:cNvPr id="7170" name="Picture 2" descr="Cephalic phase  sight, smell, taste or thought of food  vagus nerve  stimulates gastric secretion and motility  Gastric phase  activated. -  ppt download">
            <a:extLst>
              <a:ext uri="{FF2B5EF4-FFF2-40B4-BE49-F238E27FC236}">
                <a16:creationId xmlns:a16="http://schemas.microsoft.com/office/drawing/2014/main" id="{C99D9FE4-7864-BD93-221E-713CA2C3C0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7" t="19883" r="2631"/>
          <a:stretch/>
        </p:blipFill>
        <p:spPr bwMode="auto">
          <a:xfrm>
            <a:off x="1534117" y="1443789"/>
            <a:ext cx="8957420" cy="53420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5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CACA-FBE2-8F7D-F863-87A2DCD6C058}"/>
              </a:ext>
            </a:extLst>
          </p:cNvPr>
          <p:cNvSpPr>
            <a:spLocks noGrp="1"/>
          </p:cNvSpPr>
          <p:nvPr>
            <p:ph type="title"/>
          </p:nvPr>
        </p:nvSpPr>
        <p:spPr>
          <a:xfrm>
            <a:off x="232611" y="128338"/>
            <a:ext cx="10515600" cy="978568"/>
          </a:xfrm>
        </p:spPr>
        <p:txBody>
          <a:bodyPr/>
          <a:lstStyle/>
          <a:p>
            <a:r>
              <a:rPr lang="en-US" b="1" dirty="0">
                <a:solidFill>
                  <a:schemeClr val="accent1">
                    <a:lumMod val="75000"/>
                  </a:schemeClr>
                </a:solidFill>
                <a:latin typeface="Times New Roman" panose="02020603050405020304" pitchFamily="18" charset="0"/>
              </a:rPr>
              <a:t>C</a:t>
            </a:r>
            <a:r>
              <a:rPr lang="en-US" b="1" i="0" dirty="0">
                <a:solidFill>
                  <a:schemeClr val="accent1">
                    <a:lumMod val="75000"/>
                  </a:schemeClr>
                </a:solidFill>
                <a:effectLst/>
                <a:latin typeface="Times New Roman" panose="02020603050405020304" pitchFamily="18" charset="0"/>
              </a:rPr>
              <a:t>ephalic phase</a:t>
            </a:r>
            <a:endParaRPr lang="en-US" dirty="0">
              <a:solidFill>
                <a:schemeClr val="accent1">
                  <a:lumMod val="75000"/>
                </a:schemeClr>
              </a:solidFill>
            </a:endParaRPr>
          </a:p>
        </p:txBody>
      </p:sp>
      <p:sp>
        <p:nvSpPr>
          <p:cNvPr id="3" name="Content Placeholder 2">
            <a:extLst>
              <a:ext uri="{FF2B5EF4-FFF2-40B4-BE49-F238E27FC236}">
                <a16:creationId xmlns:a16="http://schemas.microsoft.com/office/drawing/2014/main" id="{A080A000-613D-6026-39DE-23A96C9A80FE}"/>
              </a:ext>
            </a:extLst>
          </p:cNvPr>
          <p:cNvSpPr>
            <a:spLocks noGrp="1"/>
          </p:cNvSpPr>
          <p:nvPr>
            <p:ph idx="1"/>
          </p:nvPr>
        </p:nvSpPr>
        <p:spPr>
          <a:xfrm>
            <a:off x="232611" y="1106906"/>
            <a:ext cx="11726778" cy="5622757"/>
          </a:xfrm>
        </p:spPr>
        <p:txBody>
          <a:bodyPr>
            <a:normAutofit fontScale="85000" lnSpcReduction="20000"/>
          </a:bodyPr>
          <a:lstStyle/>
          <a:p>
            <a:pPr algn="l">
              <a:lnSpc>
                <a:spcPct val="150000"/>
              </a:lnSpc>
            </a:pPr>
            <a:r>
              <a:rPr lang="en-US" b="0" i="0" dirty="0">
                <a:solidFill>
                  <a:srgbClr val="000000"/>
                </a:solidFill>
                <a:effectLst/>
                <a:latin typeface="Times New Roman" panose="02020603050405020304" pitchFamily="18" charset="0"/>
              </a:rPr>
              <a:t>The response to food begins even before food enters the mouth. </a:t>
            </a:r>
          </a:p>
          <a:p>
            <a:pPr algn="l">
              <a:lnSpc>
                <a:spcPct val="150000"/>
              </a:lnSpc>
            </a:pPr>
            <a:r>
              <a:rPr lang="en-US" b="0" i="0" dirty="0">
                <a:solidFill>
                  <a:srgbClr val="000000"/>
                </a:solidFill>
                <a:effectLst/>
                <a:latin typeface="Times New Roman" panose="02020603050405020304" pitchFamily="18" charset="0"/>
              </a:rPr>
              <a:t>The first phase of ingestion, called the </a:t>
            </a:r>
            <a:r>
              <a:rPr lang="en-US" b="1" i="0" dirty="0">
                <a:solidFill>
                  <a:srgbClr val="000000"/>
                </a:solidFill>
                <a:effectLst/>
                <a:latin typeface="Times New Roman" panose="02020603050405020304" pitchFamily="18" charset="0"/>
              </a:rPr>
              <a:t>cephalic phase</a:t>
            </a:r>
            <a:r>
              <a:rPr lang="en-US" b="0" i="0" dirty="0">
                <a:solidFill>
                  <a:srgbClr val="000000"/>
                </a:solidFill>
                <a:effectLst/>
                <a:latin typeface="Times New Roman" panose="02020603050405020304" pitchFamily="18" charset="0"/>
              </a:rPr>
              <a:t>, is controlled by the </a:t>
            </a:r>
            <a:r>
              <a:rPr lang="en-US" b="1" i="0" dirty="0">
                <a:solidFill>
                  <a:srgbClr val="008000"/>
                </a:solidFill>
                <a:effectLst/>
                <a:latin typeface="Times New Roman" panose="02020603050405020304" pitchFamily="18" charset="0"/>
              </a:rPr>
              <a:t>neural response to the stimulus </a:t>
            </a:r>
            <a:r>
              <a:rPr lang="en-US" b="0" i="0" dirty="0">
                <a:solidFill>
                  <a:srgbClr val="000000"/>
                </a:solidFill>
                <a:effectLst/>
                <a:latin typeface="Times New Roman" panose="02020603050405020304" pitchFamily="18" charset="0"/>
              </a:rPr>
              <a:t>provided by food. </a:t>
            </a:r>
          </a:p>
          <a:p>
            <a:pPr algn="l">
              <a:lnSpc>
                <a:spcPct val="150000"/>
              </a:lnSpc>
            </a:pPr>
            <a:r>
              <a:rPr lang="en-US" b="0" i="0" dirty="0">
                <a:solidFill>
                  <a:srgbClr val="000000"/>
                </a:solidFill>
                <a:effectLst/>
                <a:latin typeface="Times New Roman" panose="02020603050405020304" pitchFamily="18" charset="0"/>
              </a:rPr>
              <a:t>All aspects—such as sight, sense, and smell—trigger the neural responses resulting in salivation and secretion of gastric juices. </a:t>
            </a:r>
          </a:p>
          <a:p>
            <a:pPr algn="l">
              <a:lnSpc>
                <a:spcPct val="150000"/>
              </a:lnSpc>
            </a:pPr>
            <a:r>
              <a:rPr lang="en-US" b="0" i="0" dirty="0">
                <a:solidFill>
                  <a:srgbClr val="000000"/>
                </a:solidFill>
                <a:effectLst/>
                <a:latin typeface="Times New Roman" panose="02020603050405020304" pitchFamily="18" charset="0"/>
              </a:rPr>
              <a:t>The gastric and salivary secretion in the cephalic phase can also take place due to the thought of food. </a:t>
            </a:r>
          </a:p>
          <a:p>
            <a:pPr algn="l">
              <a:lnSpc>
                <a:spcPct val="150000"/>
              </a:lnSpc>
            </a:pPr>
            <a:r>
              <a:rPr lang="en-US" b="0" i="0" dirty="0">
                <a:solidFill>
                  <a:srgbClr val="000000"/>
                </a:solidFill>
                <a:effectLst/>
                <a:latin typeface="Times New Roman" panose="02020603050405020304" pitchFamily="18" charset="0"/>
              </a:rPr>
              <a:t>Right now, if you think about a piece of chocolate or a crispy potato chip, the increase in salivation is a cephalic phase response to the thought. </a:t>
            </a:r>
          </a:p>
          <a:p>
            <a:pPr algn="l">
              <a:lnSpc>
                <a:spcPct val="150000"/>
              </a:lnSpc>
            </a:pPr>
            <a:r>
              <a:rPr lang="en-US" b="0" i="0" dirty="0">
                <a:solidFill>
                  <a:srgbClr val="000000"/>
                </a:solidFill>
                <a:effectLst/>
                <a:latin typeface="Times New Roman" panose="02020603050405020304" pitchFamily="18" charset="0"/>
              </a:rPr>
              <a:t>The central nervous system prepares the stomach to receive food.</a:t>
            </a:r>
          </a:p>
          <a:p>
            <a:endParaRPr lang="en-US" dirty="0"/>
          </a:p>
        </p:txBody>
      </p:sp>
    </p:spTree>
    <p:extLst>
      <p:ext uri="{BB962C8B-B14F-4D97-AF65-F5344CB8AC3E}">
        <p14:creationId xmlns:p14="http://schemas.microsoft.com/office/powerpoint/2010/main" val="1433207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ture">
            <a:extLst>
              <a:ext uri="{FF2B5EF4-FFF2-40B4-BE49-F238E27FC236}">
                <a16:creationId xmlns:a16="http://schemas.microsoft.com/office/drawing/2014/main" id="{14084AAD-1C4C-9A16-0043-D31442D4E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7737" y="15010"/>
            <a:ext cx="6725424" cy="67254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67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8BD39-08B9-681E-4457-B86051C22ED2}"/>
              </a:ext>
            </a:extLst>
          </p:cNvPr>
          <p:cNvSpPr>
            <a:spLocks noGrp="1"/>
          </p:cNvSpPr>
          <p:nvPr>
            <p:ph type="title"/>
          </p:nvPr>
        </p:nvSpPr>
        <p:spPr/>
        <p:txBody>
          <a:bodyPr/>
          <a:lstStyle/>
          <a:p>
            <a:pPr algn="ctr"/>
            <a:r>
              <a:rPr lang="en-US" b="1" i="0" dirty="0">
                <a:solidFill>
                  <a:schemeClr val="accent6">
                    <a:lumMod val="50000"/>
                  </a:schemeClr>
                </a:solidFill>
                <a:effectLst/>
                <a:latin typeface="Helvetica" panose="020B0604020202020204" pitchFamily="34" charset="0"/>
              </a:rPr>
              <a:t>Learning Objectives</a:t>
            </a:r>
            <a:br>
              <a:rPr lang="en-US" b="1" i="0" dirty="0">
                <a:solidFill>
                  <a:schemeClr val="accent6">
                    <a:lumMod val="50000"/>
                  </a:schemeClr>
                </a:solidFill>
                <a:effectLst/>
                <a:latin typeface="Helvetica" panose="020B0604020202020204" pitchFamily="34" charset="0"/>
              </a:rPr>
            </a:br>
            <a:endParaRPr lang="en-US" dirty="0">
              <a:solidFill>
                <a:schemeClr val="accent6">
                  <a:lumMod val="50000"/>
                </a:schemeClr>
              </a:solidFill>
            </a:endParaRPr>
          </a:p>
        </p:txBody>
      </p:sp>
      <p:sp>
        <p:nvSpPr>
          <p:cNvPr id="3" name="Content Placeholder 2">
            <a:extLst>
              <a:ext uri="{FF2B5EF4-FFF2-40B4-BE49-F238E27FC236}">
                <a16:creationId xmlns:a16="http://schemas.microsoft.com/office/drawing/2014/main" id="{15A4592E-516A-8BCF-FD21-60F8A3EA6B31}"/>
              </a:ext>
            </a:extLst>
          </p:cNvPr>
          <p:cNvSpPr>
            <a:spLocks noGrp="1"/>
          </p:cNvSpPr>
          <p:nvPr>
            <p:ph idx="1"/>
          </p:nvPr>
        </p:nvSpPr>
        <p:spPr>
          <a:xfrm>
            <a:off x="709863" y="2364622"/>
            <a:ext cx="10515600" cy="3470693"/>
          </a:xfrm>
        </p:spPr>
        <p:txBody>
          <a:bodyPr>
            <a:normAutofit/>
          </a:bodyPr>
          <a:lstStyle/>
          <a:p>
            <a:pPr>
              <a:lnSpc>
                <a:spcPct val="150000"/>
              </a:lnSpc>
            </a:pPr>
            <a:r>
              <a:rPr lang="en-US" b="1" i="0" u="sng" dirty="0">
                <a:solidFill>
                  <a:schemeClr val="accent1">
                    <a:lumMod val="75000"/>
                  </a:schemeClr>
                </a:solidFill>
                <a:effectLst/>
                <a:ea typeface="Tahoma" panose="020B0604030504040204" pitchFamily="34" charset="0"/>
                <a:cs typeface="Tahoma" panose="020B0604030504040204" pitchFamily="34" charset="0"/>
              </a:rPr>
              <a:t>By the end of this lecture, you will be able to:</a:t>
            </a:r>
          </a:p>
          <a:p>
            <a:pPr algn="ctr">
              <a:lnSpc>
                <a:spcPct val="150000"/>
              </a:lnSpc>
              <a:buFont typeface="Wingdings" pitchFamily="2" charset="2"/>
              <a:buChar char="ü"/>
            </a:pPr>
            <a:r>
              <a:rPr lang="en-US" b="0" i="0" dirty="0">
                <a:solidFill>
                  <a:srgbClr val="000000"/>
                </a:solidFill>
                <a:effectLst/>
                <a:ea typeface="Tahoma" panose="020B0604030504040204" pitchFamily="34" charset="0"/>
                <a:cs typeface="Tahoma" panose="020B0604030504040204" pitchFamily="34" charset="0"/>
              </a:rPr>
              <a:t>Discuss the role of neural regulation in digestive processes</a:t>
            </a:r>
            <a:r>
              <a:rPr lang="en-US" dirty="0">
                <a:solidFill>
                  <a:srgbClr val="000000"/>
                </a:solidFill>
                <a:ea typeface="Tahoma" panose="020B0604030504040204" pitchFamily="34" charset="0"/>
                <a:cs typeface="Tahoma" panose="020B0604030504040204" pitchFamily="34" charset="0"/>
              </a:rPr>
              <a:t>.</a:t>
            </a:r>
          </a:p>
          <a:p>
            <a:pPr>
              <a:lnSpc>
                <a:spcPct val="150000"/>
              </a:lnSpc>
              <a:buFont typeface="Wingdings" pitchFamily="2" charset="2"/>
              <a:buChar char="ü"/>
            </a:pPr>
            <a:r>
              <a:rPr lang="en-US" dirty="0"/>
              <a:t>  </a:t>
            </a:r>
            <a:r>
              <a:rPr lang="en-US" b="0" i="0" dirty="0">
                <a:solidFill>
                  <a:srgbClr val="000000"/>
                </a:solidFill>
                <a:effectLst/>
                <a:ea typeface="Tahoma" panose="020B0604030504040204" pitchFamily="34" charset="0"/>
                <a:cs typeface="Tahoma" panose="020B0604030504040204" pitchFamily="34" charset="0"/>
              </a:rPr>
              <a:t>Explain how hormones regulate digestion.</a:t>
            </a:r>
          </a:p>
          <a:p>
            <a:pPr marL="0" indent="0">
              <a:buNone/>
            </a:pPr>
            <a:endParaRPr lang="en-US" dirty="0"/>
          </a:p>
        </p:txBody>
      </p:sp>
    </p:spTree>
    <p:extLst>
      <p:ext uri="{BB962C8B-B14F-4D97-AF65-F5344CB8AC3E}">
        <p14:creationId xmlns:p14="http://schemas.microsoft.com/office/powerpoint/2010/main" val="1139082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4.13 Three Phases of Gastric Secretion Slide number 1 Copyright © The  McGraw-Hill Companies, Inc. Permission required for reproduction or display  ppt download">
            <a:extLst>
              <a:ext uri="{FF2B5EF4-FFF2-40B4-BE49-F238E27FC236}">
                <a16:creationId xmlns:a16="http://schemas.microsoft.com/office/drawing/2014/main" id="{A42AECDE-2E76-41B5-0971-4E410CDCF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053" y="120315"/>
            <a:ext cx="9673389" cy="6714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9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3D360-77E9-88ED-3390-575B3A14D79A}"/>
              </a:ext>
            </a:extLst>
          </p:cNvPr>
          <p:cNvSpPr>
            <a:spLocks noGrp="1"/>
          </p:cNvSpPr>
          <p:nvPr>
            <p:ph type="title"/>
          </p:nvPr>
        </p:nvSpPr>
        <p:spPr/>
        <p:txBody>
          <a:bodyPr/>
          <a:lstStyle/>
          <a:p>
            <a:pPr algn="ctr"/>
            <a:r>
              <a:rPr lang="en-US" b="0" i="0" dirty="0">
                <a:solidFill>
                  <a:schemeClr val="accent6">
                    <a:lumMod val="50000"/>
                  </a:schemeClr>
                </a:solidFill>
                <a:effectLst/>
                <a:latin typeface="Helvetica" panose="020B0604020202020204" pitchFamily="34" charset="0"/>
              </a:rPr>
              <a:t>Digestive Phases</a:t>
            </a:r>
            <a:br>
              <a:rPr lang="en-US" b="0" i="0" dirty="0">
                <a:solidFill>
                  <a:srgbClr val="000000"/>
                </a:solidFill>
                <a:effectLst/>
                <a:latin typeface="Helvetica" panose="020B0604020202020204" pitchFamily="34" charset="0"/>
              </a:rPr>
            </a:br>
            <a:endParaRPr lang="en-US" dirty="0"/>
          </a:p>
        </p:txBody>
      </p:sp>
      <p:pic>
        <p:nvPicPr>
          <p:cNvPr id="3078" name="Picture 6" descr="Phases of Digestion – Gastrointestinal System | Lecturio | Pearson+ Channels">
            <a:extLst>
              <a:ext uri="{FF2B5EF4-FFF2-40B4-BE49-F238E27FC236}">
                <a16:creationId xmlns:a16="http://schemas.microsoft.com/office/drawing/2014/main" id="{E6A19120-1C7A-E6CD-92AE-C40CD02D59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855" y="1366838"/>
            <a:ext cx="9395895" cy="43281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733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astrointestinal Secretions | Concise Medical Knowledge">
            <a:extLst>
              <a:ext uri="{FF2B5EF4-FFF2-40B4-BE49-F238E27FC236}">
                <a16:creationId xmlns:a16="http://schemas.microsoft.com/office/drawing/2014/main" id="{E773DD2C-0CC9-BB49-9A4E-3EA5AC05C0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2595" y="128338"/>
            <a:ext cx="6505726" cy="6388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71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995F7-6085-9CA4-7F45-735928D73DCD}"/>
              </a:ext>
            </a:extLst>
          </p:cNvPr>
          <p:cNvSpPr>
            <a:spLocks noGrp="1"/>
          </p:cNvSpPr>
          <p:nvPr>
            <p:ph type="title"/>
          </p:nvPr>
        </p:nvSpPr>
        <p:spPr>
          <a:xfrm>
            <a:off x="838200" y="0"/>
            <a:ext cx="10515600" cy="1046747"/>
          </a:xfrm>
        </p:spPr>
        <p:txBody>
          <a:bodyPr/>
          <a:lstStyle/>
          <a:p>
            <a:pPr algn="ctr"/>
            <a:r>
              <a:rPr lang="en-US" b="1" i="0" dirty="0">
                <a:solidFill>
                  <a:srgbClr val="008000"/>
                </a:solidFill>
                <a:effectLst/>
                <a:latin typeface="Times New Roman" panose="02020603050405020304" pitchFamily="18" charset="0"/>
              </a:rPr>
              <a:t>Gastric phase</a:t>
            </a:r>
            <a:r>
              <a:rPr lang="en-US" b="0" i="0" dirty="0">
                <a:solidFill>
                  <a:srgbClr val="008000"/>
                </a:solidFill>
                <a:effectLst/>
                <a:latin typeface="Times New Roman" panose="02020603050405020304" pitchFamily="18" charset="0"/>
              </a:rPr>
              <a:t> </a:t>
            </a:r>
            <a:endParaRPr lang="en-US" dirty="0">
              <a:solidFill>
                <a:srgbClr val="008000"/>
              </a:solidFill>
            </a:endParaRPr>
          </a:p>
        </p:txBody>
      </p:sp>
      <p:sp>
        <p:nvSpPr>
          <p:cNvPr id="3" name="Content Placeholder 2">
            <a:extLst>
              <a:ext uri="{FF2B5EF4-FFF2-40B4-BE49-F238E27FC236}">
                <a16:creationId xmlns:a16="http://schemas.microsoft.com/office/drawing/2014/main" id="{2B49C258-5809-4255-5ADA-1FD8F2132D6B}"/>
              </a:ext>
            </a:extLst>
          </p:cNvPr>
          <p:cNvSpPr>
            <a:spLocks noGrp="1"/>
          </p:cNvSpPr>
          <p:nvPr>
            <p:ph idx="1"/>
          </p:nvPr>
        </p:nvSpPr>
        <p:spPr>
          <a:xfrm>
            <a:off x="601579" y="1299412"/>
            <a:ext cx="10960768" cy="5342020"/>
          </a:xfrm>
        </p:spPr>
        <p:txBody>
          <a:bodyPr>
            <a:normAutofit fontScale="92500"/>
          </a:bodyPr>
          <a:lstStyle/>
          <a:p>
            <a:pPr>
              <a:lnSpc>
                <a:spcPct val="160000"/>
              </a:lnSpc>
            </a:pPr>
            <a:r>
              <a:rPr lang="en-US" b="1" i="0" dirty="0">
                <a:solidFill>
                  <a:schemeClr val="accent6">
                    <a:lumMod val="50000"/>
                  </a:schemeClr>
                </a:solidFill>
                <a:effectLst/>
                <a:latin typeface="Times New Roman" panose="02020603050405020304" pitchFamily="18" charset="0"/>
              </a:rPr>
              <a:t>The gastric phase </a:t>
            </a:r>
            <a:r>
              <a:rPr lang="en-US" b="0" i="0" dirty="0">
                <a:solidFill>
                  <a:srgbClr val="000000"/>
                </a:solidFill>
                <a:effectLst/>
                <a:latin typeface="Times New Roman" panose="02020603050405020304" pitchFamily="18" charset="0"/>
              </a:rPr>
              <a:t>begins once the food arrives in the stomach.</a:t>
            </a:r>
          </a:p>
          <a:p>
            <a:pPr>
              <a:lnSpc>
                <a:spcPct val="160000"/>
              </a:lnSpc>
            </a:pPr>
            <a:r>
              <a:rPr lang="en-US" b="0" i="0" dirty="0">
                <a:solidFill>
                  <a:srgbClr val="000000"/>
                </a:solidFill>
                <a:effectLst/>
                <a:latin typeface="Times New Roman" panose="02020603050405020304" pitchFamily="18" charset="0"/>
              </a:rPr>
              <a:t> It builds on the stimulation provided during the </a:t>
            </a:r>
            <a:r>
              <a:rPr lang="en-US" b="1" i="0" dirty="0">
                <a:solidFill>
                  <a:schemeClr val="accent4">
                    <a:lumMod val="50000"/>
                  </a:schemeClr>
                </a:solidFill>
                <a:effectLst/>
                <a:latin typeface="Times New Roman" panose="02020603050405020304" pitchFamily="18" charset="0"/>
              </a:rPr>
              <a:t>cephalic phase</a:t>
            </a:r>
            <a:r>
              <a:rPr lang="en-US" b="0" i="0" dirty="0">
                <a:solidFill>
                  <a:srgbClr val="000000"/>
                </a:solidFill>
                <a:effectLst/>
                <a:latin typeface="Times New Roman" panose="02020603050405020304" pitchFamily="18" charset="0"/>
              </a:rPr>
              <a:t>. Gastric acids and enzymes process the ingested materials.</a:t>
            </a:r>
          </a:p>
          <a:p>
            <a:pPr>
              <a:lnSpc>
                <a:spcPct val="160000"/>
              </a:lnSpc>
            </a:pPr>
            <a:r>
              <a:rPr lang="en-US" b="0" i="0" dirty="0">
                <a:solidFill>
                  <a:srgbClr val="000000"/>
                </a:solidFill>
                <a:effectLst/>
                <a:latin typeface="Times New Roman" panose="02020603050405020304" pitchFamily="18" charset="0"/>
              </a:rPr>
              <a:t> The gastric phase is stimulated by </a:t>
            </a:r>
            <a:r>
              <a:rPr lang="en-US" b="1" i="0" dirty="0">
                <a:solidFill>
                  <a:srgbClr val="C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distension of the stomach, </a:t>
            </a:r>
            <a:r>
              <a:rPr lang="en-US" b="0" i="0" dirty="0">
                <a:solidFill>
                  <a:srgbClr val="00B0F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a decrease in the </a:t>
            </a:r>
            <a:r>
              <a:rPr lang="en-US" b="1" i="0" dirty="0">
                <a:solidFill>
                  <a:srgbClr val="000000"/>
                </a:solidFill>
                <a:effectLst/>
                <a:latin typeface="Times New Roman" panose="02020603050405020304" pitchFamily="18" charset="0"/>
              </a:rPr>
              <a:t>pH of the gastric contents</a:t>
            </a:r>
            <a:r>
              <a:rPr lang="en-US" b="0" i="0" dirty="0">
                <a:solidFill>
                  <a:srgbClr val="000000"/>
                </a:solidFill>
                <a:effectLst/>
                <a:latin typeface="Times New Roman" panose="02020603050405020304" pitchFamily="18" charset="0"/>
              </a:rPr>
              <a:t>, and </a:t>
            </a:r>
            <a:r>
              <a:rPr lang="en-US" b="1" i="0" dirty="0">
                <a:solidFill>
                  <a:srgbClr val="92D050"/>
                </a:solidFill>
                <a:effectLst/>
                <a:latin typeface="Times New Roman" panose="02020603050405020304" pitchFamily="18" charset="0"/>
              </a:rPr>
              <a:t>(3)</a:t>
            </a:r>
            <a:r>
              <a:rPr lang="en-US" b="0" i="0" dirty="0">
                <a:solidFill>
                  <a:srgbClr val="000000"/>
                </a:solidFill>
                <a:effectLst/>
                <a:latin typeface="Times New Roman" panose="02020603050405020304" pitchFamily="18" charset="0"/>
              </a:rPr>
              <a:t> the presence of undigested material. </a:t>
            </a:r>
          </a:p>
          <a:p>
            <a:pPr>
              <a:lnSpc>
                <a:spcPct val="160000"/>
              </a:lnSpc>
            </a:pPr>
            <a:r>
              <a:rPr lang="en-US" b="0" i="0" dirty="0">
                <a:solidFill>
                  <a:srgbClr val="000000"/>
                </a:solidFill>
                <a:effectLst/>
                <a:latin typeface="Times New Roman" panose="02020603050405020304" pitchFamily="18" charset="0"/>
              </a:rPr>
              <a:t>This phase consists of </a:t>
            </a:r>
            <a:r>
              <a:rPr lang="en-US" b="1" i="0" dirty="0">
                <a:solidFill>
                  <a:schemeClr val="accent2">
                    <a:lumMod val="75000"/>
                  </a:schemeClr>
                </a:solidFill>
                <a:effectLst/>
                <a:latin typeface="Times New Roman" panose="02020603050405020304" pitchFamily="18" charset="0"/>
              </a:rPr>
              <a:t>local</a:t>
            </a:r>
            <a:r>
              <a:rPr lang="en-US" b="0" i="0" dirty="0">
                <a:solidFill>
                  <a:srgbClr val="000000"/>
                </a:solidFill>
                <a:effectLst/>
                <a:latin typeface="Times New Roman" panose="02020603050405020304" pitchFamily="18" charset="0"/>
              </a:rPr>
              <a:t>, </a:t>
            </a:r>
            <a:r>
              <a:rPr lang="en-US" b="0" i="0" u="sng" dirty="0">
                <a:solidFill>
                  <a:srgbClr val="000000"/>
                </a:solidFill>
                <a:effectLst/>
                <a:latin typeface="Times New Roman" panose="02020603050405020304" pitchFamily="18" charset="0"/>
              </a:rPr>
              <a:t>hormonal, and neural responses</a:t>
            </a:r>
            <a:r>
              <a:rPr lang="en-US" b="0" i="0" dirty="0">
                <a:solidFill>
                  <a:srgbClr val="000000"/>
                </a:solidFill>
                <a:effectLst/>
                <a:latin typeface="Times New Roman" panose="02020603050405020304" pitchFamily="18" charset="0"/>
              </a:rPr>
              <a:t>.</a:t>
            </a:r>
          </a:p>
          <a:p>
            <a:pPr>
              <a:lnSpc>
                <a:spcPct val="160000"/>
              </a:lnSpc>
            </a:pPr>
            <a:r>
              <a:rPr lang="en-US" b="0" i="0" dirty="0">
                <a:solidFill>
                  <a:srgbClr val="000000"/>
                </a:solidFill>
                <a:effectLst/>
                <a:latin typeface="Times New Roman" panose="02020603050405020304" pitchFamily="18" charset="0"/>
              </a:rPr>
              <a:t> These responses stimulate </a:t>
            </a:r>
            <a:r>
              <a:rPr lang="en-US" b="0" i="0" dirty="0">
                <a:solidFill>
                  <a:schemeClr val="accent4">
                    <a:lumMod val="75000"/>
                  </a:schemeClr>
                </a:solidFill>
                <a:effectLst/>
                <a:latin typeface="Times New Roman" panose="02020603050405020304" pitchFamily="18" charset="0"/>
              </a:rPr>
              <a:t>secretions</a:t>
            </a:r>
            <a:r>
              <a:rPr lang="en-US" b="0" i="0" dirty="0">
                <a:solidFill>
                  <a:srgbClr val="000000"/>
                </a:solidFill>
                <a:effectLst/>
                <a:latin typeface="Times New Roman" panose="02020603050405020304" pitchFamily="18" charset="0"/>
              </a:rPr>
              <a:t> and powerful </a:t>
            </a:r>
            <a:r>
              <a:rPr lang="en-US" b="0" i="0" dirty="0">
                <a:solidFill>
                  <a:schemeClr val="accent2">
                    <a:lumMod val="75000"/>
                  </a:schemeClr>
                </a:solidFill>
                <a:effectLst/>
                <a:latin typeface="Times New Roman" panose="02020603050405020304" pitchFamily="18" charset="0"/>
              </a:rPr>
              <a:t>contractions</a:t>
            </a:r>
            <a:r>
              <a:rPr lang="en-US"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119874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strointestinal System Practice Questions Flashcards | Quizlet">
            <a:extLst>
              <a:ext uri="{FF2B5EF4-FFF2-40B4-BE49-F238E27FC236}">
                <a16:creationId xmlns:a16="http://schemas.microsoft.com/office/drawing/2014/main" id="{2D84D2BE-12D3-F013-69F8-29C2BEA90D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0673" y="757476"/>
            <a:ext cx="7676793" cy="53430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1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5FA5-9F91-EE9C-E7EF-6FACDA6549BC}"/>
              </a:ext>
            </a:extLst>
          </p:cNvPr>
          <p:cNvSpPr>
            <a:spLocks noGrp="1"/>
          </p:cNvSpPr>
          <p:nvPr>
            <p:ph type="title"/>
          </p:nvPr>
        </p:nvSpPr>
        <p:spPr/>
        <p:txBody>
          <a:bodyPr/>
          <a:lstStyle/>
          <a:p>
            <a:pPr algn="ctr"/>
            <a:r>
              <a:rPr lang="en-US" b="1" i="0" dirty="0">
                <a:solidFill>
                  <a:srgbClr val="008000"/>
                </a:solidFill>
                <a:effectLst/>
                <a:latin typeface="Times New Roman" panose="02020603050405020304" pitchFamily="18" charset="0"/>
              </a:rPr>
              <a:t>intestinal phase </a:t>
            </a:r>
            <a:endParaRPr lang="en-US" b="1" dirty="0">
              <a:solidFill>
                <a:srgbClr val="008000"/>
              </a:solidFill>
            </a:endParaRPr>
          </a:p>
        </p:txBody>
      </p:sp>
      <p:sp>
        <p:nvSpPr>
          <p:cNvPr id="3" name="Content Placeholder 2">
            <a:extLst>
              <a:ext uri="{FF2B5EF4-FFF2-40B4-BE49-F238E27FC236}">
                <a16:creationId xmlns:a16="http://schemas.microsoft.com/office/drawing/2014/main" id="{260F5C03-C03F-6052-CF08-D81A1427F2DD}"/>
              </a:ext>
            </a:extLst>
          </p:cNvPr>
          <p:cNvSpPr>
            <a:spLocks noGrp="1"/>
          </p:cNvSpPr>
          <p:nvPr>
            <p:ph idx="1"/>
          </p:nvPr>
        </p:nvSpPr>
        <p:spPr>
          <a:xfrm>
            <a:off x="838200" y="1825625"/>
            <a:ext cx="10515600" cy="4286417"/>
          </a:xfrm>
        </p:spPr>
        <p:txBody>
          <a:bodyPr>
            <a:normAutofit/>
          </a:bodyPr>
          <a:lstStyle/>
          <a:p>
            <a:pPr>
              <a:lnSpc>
                <a:spcPct val="150000"/>
              </a:lnSpc>
            </a:pPr>
            <a:r>
              <a:rPr lang="en-US" b="0" i="0" dirty="0">
                <a:solidFill>
                  <a:srgbClr val="000000"/>
                </a:solidFill>
                <a:effectLst/>
                <a:latin typeface="Times New Roman" panose="02020603050405020304" pitchFamily="18" charset="0"/>
              </a:rPr>
              <a:t>The begins when </a:t>
            </a:r>
            <a:r>
              <a:rPr lang="en-US" b="1" i="0" dirty="0">
                <a:solidFill>
                  <a:schemeClr val="accent2">
                    <a:lumMod val="75000"/>
                  </a:schemeClr>
                </a:solidFill>
                <a:effectLst/>
                <a:latin typeface="Times New Roman" panose="02020603050405020304" pitchFamily="18" charset="0"/>
              </a:rPr>
              <a:t>chyme </a:t>
            </a:r>
            <a:r>
              <a:rPr lang="en-US" b="0" i="0" dirty="0">
                <a:solidFill>
                  <a:srgbClr val="000000"/>
                </a:solidFill>
                <a:effectLst/>
                <a:latin typeface="Times New Roman" panose="02020603050405020304" pitchFamily="18" charset="0"/>
              </a:rPr>
              <a:t>enters the small intestine triggering digestive secretions. </a:t>
            </a:r>
          </a:p>
          <a:p>
            <a:pPr>
              <a:lnSpc>
                <a:spcPct val="150000"/>
              </a:lnSpc>
            </a:pPr>
            <a:r>
              <a:rPr lang="en-US" b="0" i="0" dirty="0">
                <a:solidFill>
                  <a:srgbClr val="000000"/>
                </a:solidFill>
                <a:effectLst/>
                <a:latin typeface="Times New Roman" panose="02020603050405020304" pitchFamily="18" charset="0"/>
              </a:rPr>
              <a:t>This phase controls the rate of </a:t>
            </a:r>
            <a:r>
              <a:rPr lang="en-US" b="1" i="0" dirty="0">
                <a:solidFill>
                  <a:srgbClr val="000000"/>
                </a:solidFill>
                <a:effectLst/>
                <a:latin typeface="Times New Roman" panose="02020603050405020304" pitchFamily="18" charset="0"/>
              </a:rPr>
              <a:t>gastric emptying</a:t>
            </a:r>
            <a:r>
              <a:rPr lang="en-US" b="0" i="0" dirty="0">
                <a:solidFill>
                  <a:srgbClr val="000000"/>
                </a:solidFill>
                <a:effectLst/>
                <a:latin typeface="Times New Roman" panose="02020603050405020304" pitchFamily="18" charset="0"/>
              </a:rPr>
              <a:t>.</a:t>
            </a:r>
          </a:p>
          <a:p>
            <a:pPr>
              <a:lnSpc>
                <a:spcPct val="150000"/>
              </a:lnSpc>
            </a:pPr>
            <a:r>
              <a:rPr lang="en-US" b="0" i="0" dirty="0">
                <a:solidFill>
                  <a:srgbClr val="000000"/>
                </a:solidFill>
                <a:effectLst/>
                <a:latin typeface="Times New Roman" panose="02020603050405020304" pitchFamily="18" charset="0"/>
              </a:rPr>
              <a:t> In addition to gastrin emptying, when </a:t>
            </a:r>
            <a:r>
              <a:rPr lang="en-US" b="1" i="0" dirty="0">
                <a:solidFill>
                  <a:schemeClr val="accent2">
                    <a:lumMod val="50000"/>
                  </a:schemeClr>
                </a:solidFill>
                <a:effectLst/>
                <a:latin typeface="Times New Roman" panose="02020603050405020304" pitchFamily="18" charset="0"/>
              </a:rPr>
              <a:t>chyme </a:t>
            </a:r>
            <a:r>
              <a:rPr lang="en-US" b="0" i="0" dirty="0">
                <a:solidFill>
                  <a:srgbClr val="000000"/>
                </a:solidFill>
                <a:effectLst/>
                <a:latin typeface="Times New Roman" panose="02020603050405020304" pitchFamily="18" charset="0"/>
              </a:rPr>
              <a:t>enters the small intestine, it triggers other hormonal and neural events that coordinate the activities of the </a:t>
            </a:r>
            <a:r>
              <a:rPr lang="en-US" b="0" i="0" dirty="0">
                <a:solidFill>
                  <a:schemeClr val="accent1">
                    <a:lumMod val="75000"/>
                  </a:schemeClr>
                </a:solidFill>
                <a:effectLst/>
                <a:latin typeface="Times New Roman" panose="02020603050405020304" pitchFamily="18" charset="0"/>
              </a:rPr>
              <a:t>intestinal tract</a:t>
            </a:r>
            <a:r>
              <a:rPr lang="en-US" b="0" i="0" dirty="0">
                <a:solidFill>
                  <a:srgbClr val="000000"/>
                </a:solidFill>
                <a:effectLst/>
                <a:latin typeface="Times New Roman" panose="02020603050405020304" pitchFamily="18" charset="0"/>
              </a:rPr>
              <a:t>, </a:t>
            </a:r>
            <a:r>
              <a:rPr lang="en-US" b="0" i="0" dirty="0">
                <a:solidFill>
                  <a:schemeClr val="accent2">
                    <a:lumMod val="75000"/>
                  </a:schemeClr>
                </a:solidFill>
                <a:effectLst/>
                <a:latin typeface="Times New Roman" panose="02020603050405020304" pitchFamily="18" charset="0"/>
              </a:rPr>
              <a:t>pancreas</a:t>
            </a:r>
            <a:r>
              <a:rPr lang="en-US" b="0" i="0" dirty="0">
                <a:solidFill>
                  <a:srgbClr val="000000"/>
                </a:solidFill>
                <a:effectLst/>
                <a:latin typeface="Times New Roman" panose="02020603050405020304" pitchFamily="18" charset="0"/>
              </a:rPr>
              <a:t>, </a:t>
            </a:r>
            <a:r>
              <a:rPr lang="en-US" b="0" i="0" dirty="0">
                <a:solidFill>
                  <a:srgbClr val="C00000"/>
                </a:solidFill>
                <a:effectLst/>
                <a:latin typeface="Times New Roman" panose="02020603050405020304" pitchFamily="18" charset="0"/>
              </a:rPr>
              <a:t>liver</a:t>
            </a:r>
            <a:r>
              <a:rPr lang="en-US" b="0" i="0" dirty="0">
                <a:solidFill>
                  <a:srgbClr val="000000"/>
                </a:solidFill>
                <a:effectLst/>
                <a:latin typeface="Times New Roman" panose="02020603050405020304" pitchFamily="18" charset="0"/>
              </a:rPr>
              <a:t>, and </a:t>
            </a:r>
            <a:r>
              <a:rPr lang="en-US" b="0" i="0" dirty="0">
                <a:solidFill>
                  <a:schemeClr val="accent6">
                    <a:lumMod val="75000"/>
                  </a:schemeClr>
                </a:solidFill>
                <a:effectLst/>
                <a:latin typeface="Times New Roman" panose="02020603050405020304" pitchFamily="18" charset="0"/>
              </a:rPr>
              <a:t>gallbladder</a:t>
            </a:r>
            <a:r>
              <a:rPr lang="en-US"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354159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1BC1F-EA22-4D3F-960F-D21C3F67A9A3}"/>
              </a:ext>
            </a:extLst>
          </p:cNvPr>
          <p:cNvSpPr>
            <a:spLocks noGrp="1"/>
          </p:cNvSpPr>
          <p:nvPr>
            <p:ph type="title"/>
          </p:nvPr>
        </p:nvSpPr>
        <p:spPr/>
        <p:txBody>
          <a:bodyPr/>
          <a:lstStyle/>
          <a:p>
            <a:pPr algn="ctr"/>
            <a:r>
              <a:rPr lang="en-US" b="0" i="0" dirty="0">
                <a:solidFill>
                  <a:srgbClr val="008000"/>
                </a:solidFill>
                <a:effectLst/>
                <a:latin typeface="Helvetica" panose="020B0604020202020204" pitchFamily="34" charset="0"/>
              </a:rPr>
              <a:t>Hormonal Responses to Food</a:t>
            </a:r>
            <a:endParaRPr lang="en-US" dirty="0">
              <a:solidFill>
                <a:srgbClr val="008000"/>
              </a:solidFill>
            </a:endParaRPr>
          </a:p>
        </p:txBody>
      </p:sp>
      <p:sp>
        <p:nvSpPr>
          <p:cNvPr id="3" name="Content Placeholder 2">
            <a:extLst>
              <a:ext uri="{FF2B5EF4-FFF2-40B4-BE49-F238E27FC236}">
                <a16:creationId xmlns:a16="http://schemas.microsoft.com/office/drawing/2014/main" id="{369BEA08-89E3-7C57-C4A0-BF65851AB4BA}"/>
              </a:ext>
            </a:extLst>
          </p:cNvPr>
          <p:cNvSpPr>
            <a:spLocks noGrp="1"/>
          </p:cNvSpPr>
          <p:nvPr>
            <p:ph idx="1"/>
          </p:nvPr>
        </p:nvSpPr>
        <p:spPr>
          <a:xfrm>
            <a:off x="385011" y="1825625"/>
            <a:ext cx="11518231" cy="4807786"/>
          </a:xfrm>
        </p:spPr>
        <p:txBody>
          <a:bodyPr>
            <a:normAutofit lnSpcReduction="10000"/>
          </a:bodyPr>
          <a:lstStyle/>
          <a:p>
            <a:pPr algn="l"/>
            <a:r>
              <a:rPr lang="en-US" sz="2600" b="0" i="0" dirty="0">
                <a:solidFill>
                  <a:srgbClr val="000000"/>
                </a:solidFill>
                <a:effectLst/>
              </a:rPr>
              <a:t>The </a:t>
            </a:r>
            <a:r>
              <a:rPr lang="en-US" sz="2600" b="1" i="0" dirty="0">
                <a:solidFill>
                  <a:srgbClr val="000000"/>
                </a:solidFill>
                <a:effectLst/>
              </a:rPr>
              <a:t>endocrine system</a:t>
            </a:r>
            <a:r>
              <a:rPr lang="en-US" sz="2600" b="0" i="0" dirty="0">
                <a:solidFill>
                  <a:srgbClr val="000000"/>
                </a:solidFill>
                <a:effectLst/>
              </a:rPr>
              <a:t> controls the response of the various glands in the body and the release of hormones at the appropriate times.</a:t>
            </a:r>
          </a:p>
          <a:p>
            <a:pPr algn="l"/>
            <a:r>
              <a:rPr lang="en-US" sz="2600" b="0" i="0" dirty="0">
                <a:solidFill>
                  <a:srgbClr val="000000"/>
                </a:solidFill>
                <a:effectLst/>
              </a:rPr>
              <a:t>One of the important factors under hormonal control is </a:t>
            </a:r>
            <a:r>
              <a:rPr lang="en-US" sz="2600" b="1" i="0" dirty="0">
                <a:solidFill>
                  <a:srgbClr val="FF0000"/>
                </a:solidFill>
                <a:effectLst/>
              </a:rPr>
              <a:t>the stomach acid environment</a:t>
            </a:r>
            <a:r>
              <a:rPr lang="en-US" sz="2600" b="0" i="0" dirty="0">
                <a:solidFill>
                  <a:srgbClr val="000000"/>
                </a:solidFill>
                <a:effectLst/>
              </a:rPr>
              <a:t>. </a:t>
            </a:r>
          </a:p>
          <a:p>
            <a:pPr algn="l"/>
            <a:r>
              <a:rPr lang="en-US" sz="2600" b="0" i="0" dirty="0">
                <a:solidFill>
                  <a:srgbClr val="000000"/>
                </a:solidFill>
                <a:effectLst/>
              </a:rPr>
              <a:t>During the gastric phase, the hormone </a:t>
            </a:r>
            <a:r>
              <a:rPr lang="en-US" sz="2600" b="1" i="0" dirty="0">
                <a:solidFill>
                  <a:schemeClr val="accent4">
                    <a:lumMod val="50000"/>
                  </a:schemeClr>
                </a:solidFill>
                <a:effectLst/>
              </a:rPr>
              <a:t>gastrin</a:t>
            </a:r>
            <a:r>
              <a:rPr lang="en-US" sz="2600" b="0" i="0" dirty="0">
                <a:solidFill>
                  <a:srgbClr val="000000"/>
                </a:solidFill>
                <a:effectLst/>
              </a:rPr>
              <a:t> is secreted by </a:t>
            </a:r>
            <a:r>
              <a:rPr lang="en-US" sz="2600" b="1" i="0" dirty="0">
                <a:solidFill>
                  <a:srgbClr val="000000"/>
                </a:solidFill>
                <a:effectLst/>
              </a:rPr>
              <a:t>G cells </a:t>
            </a:r>
            <a:r>
              <a:rPr lang="en-US" sz="2600" b="0" i="0" dirty="0">
                <a:solidFill>
                  <a:srgbClr val="000000"/>
                </a:solidFill>
                <a:effectLst/>
              </a:rPr>
              <a:t>in the stomach in response to the presence of proteins. </a:t>
            </a:r>
          </a:p>
          <a:p>
            <a:pPr algn="l"/>
            <a:r>
              <a:rPr lang="en-US" sz="2600" b="1" i="0" dirty="0">
                <a:solidFill>
                  <a:schemeClr val="accent4">
                    <a:lumMod val="50000"/>
                  </a:schemeClr>
                </a:solidFill>
                <a:effectLst/>
              </a:rPr>
              <a:t>Gastrin</a:t>
            </a:r>
            <a:r>
              <a:rPr lang="en-US" sz="2600" b="0" i="0" dirty="0">
                <a:solidFill>
                  <a:srgbClr val="000000"/>
                </a:solidFill>
                <a:effectLst/>
              </a:rPr>
              <a:t> stimulates the release of stomach acid, or hydrochloric acid (HCl) which aids in the digestion of the proteins. </a:t>
            </a:r>
          </a:p>
          <a:p>
            <a:pPr algn="l"/>
            <a:r>
              <a:rPr lang="en-US" sz="2600" b="0" i="0" dirty="0">
                <a:solidFill>
                  <a:srgbClr val="000000"/>
                </a:solidFill>
                <a:effectLst/>
              </a:rPr>
              <a:t>However, when the stomach is emptied, the acidic environment need not be maintained and a hormone called </a:t>
            </a:r>
            <a:r>
              <a:rPr lang="en-US" sz="2600" b="1" i="0" dirty="0">
                <a:solidFill>
                  <a:schemeClr val="accent5">
                    <a:lumMod val="75000"/>
                  </a:schemeClr>
                </a:solidFill>
                <a:effectLst/>
              </a:rPr>
              <a:t>somatostatin</a:t>
            </a:r>
            <a:r>
              <a:rPr lang="en-US" sz="2600" b="0" i="0" dirty="0">
                <a:solidFill>
                  <a:srgbClr val="000000"/>
                </a:solidFill>
                <a:effectLst/>
              </a:rPr>
              <a:t> stops the release of hydrochloric acid. </a:t>
            </a:r>
          </a:p>
          <a:p>
            <a:pPr algn="l"/>
            <a:r>
              <a:rPr lang="en-US" sz="2600" b="0" i="0" dirty="0">
                <a:solidFill>
                  <a:srgbClr val="000000"/>
                </a:solidFill>
                <a:effectLst/>
              </a:rPr>
              <a:t>This is controlled by a </a:t>
            </a:r>
            <a:r>
              <a:rPr lang="en-US" sz="2600" b="0" i="0" u="sng" dirty="0">
                <a:solidFill>
                  <a:srgbClr val="000000"/>
                </a:solidFill>
                <a:effectLst/>
              </a:rPr>
              <a:t>negative feedback mechanism</a:t>
            </a:r>
            <a:r>
              <a:rPr lang="en-US" sz="2600" b="0" i="0" dirty="0">
                <a:solidFill>
                  <a:srgbClr val="000000"/>
                </a:solidFill>
                <a:effectLst/>
              </a:rPr>
              <a:t>.</a:t>
            </a:r>
          </a:p>
          <a:p>
            <a:pPr marL="0" indent="0">
              <a:buNone/>
            </a:pPr>
            <a:endParaRPr lang="en-US" dirty="0"/>
          </a:p>
        </p:txBody>
      </p:sp>
    </p:spTree>
    <p:extLst>
      <p:ext uri="{BB962C8B-B14F-4D97-AF65-F5344CB8AC3E}">
        <p14:creationId xmlns:p14="http://schemas.microsoft.com/office/powerpoint/2010/main" val="14940622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4BD31-7BD2-945F-F39F-CEC311CC43CB}"/>
              </a:ext>
            </a:extLst>
          </p:cNvPr>
          <p:cNvSpPr>
            <a:spLocks noGrp="1"/>
          </p:cNvSpPr>
          <p:nvPr>
            <p:ph idx="1"/>
          </p:nvPr>
        </p:nvSpPr>
        <p:spPr>
          <a:xfrm>
            <a:off x="737937" y="986589"/>
            <a:ext cx="10615863" cy="5190374"/>
          </a:xfrm>
        </p:spPr>
        <p:txBody>
          <a:bodyPr>
            <a:normAutofit/>
          </a:bodyPr>
          <a:lstStyle/>
          <a:p>
            <a:r>
              <a:rPr lang="en-US" sz="2800" b="0" i="0" dirty="0">
                <a:solidFill>
                  <a:srgbClr val="000000"/>
                </a:solidFill>
                <a:effectLst/>
              </a:rPr>
              <a:t>In the duodenum, digestive secretions from </a:t>
            </a:r>
            <a:r>
              <a:rPr lang="en-US" sz="2800" b="0" i="0" dirty="0">
                <a:solidFill>
                  <a:srgbClr val="7030A0"/>
                </a:solidFill>
                <a:effectLst/>
              </a:rPr>
              <a:t>the liver, </a:t>
            </a:r>
            <a:r>
              <a:rPr lang="en-US" sz="2800" b="0" i="0" dirty="0">
                <a:solidFill>
                  <a:schemeClr val="accent5">
                    <a:lumMod val="75000"/>
                  </a:schemeClr>
                </a:solidFill>
                <a:effectLst/>
              </a:rPr>
              <a:t>pancreas</a:t>
            </a:r>
            <a:r>
              <a:rPr lang="en-US" sz="2800" b="0" i="0" dirty="0">
                <a:solidFill>
                  <a:srgbClr val="7030A0"/>
                </a:solidFill>
                <a:effectLst/>
              </a:rPr>
              <a:t>, and </a:t>
            </a:r>
            <a:r>
              <a:rPr lang="en-US" sz="2800" b="0" i="0" dirty="0">
                <a:solidFill>
                  <a:srgbClr val="C00000"/>
                </a:solidFill>
                <a:effectLst/>
              </a:rPr>
              <a:t>gallbladder</a:t>
            </a:r>
            <a:r>
              <a:rPr lang="en-US" sz="2800" b="0" i="0" dirty="0">
                <a:solidFill>
                  <a:srgbClr val="7030A0"/>
                </a:solidFill>
                <a:effectLst/>
              </a:rPr>
              <a:t> </a:t>
            </a:r>
            <a:r>
              <a:rPr lang="en-US" sz="2800" b="0" i="0" dirty="0">
                <a:solidFill>
                  <a:srgbClr val="000000"/>
                </a:solidFill>
                <a:effectLst/>
              </a:rPr>
              <a:t>play an important role in digesting </a:t>
            </a:r>
            <a:r>
              <a:rPr lang="en-US" sz="2800" b="1" i="0" dirty="0">
                <a:solidFill>
                  <a:srgbClr val="000000"/>
                </a:solidFill>
                <a:effectLst/>
              </a:rPr>
              <a:t>chyme</a:t>
            </a:r>
            <a:r>
              <a:rPr lang="en-US" sz="2800" b="0" i="0" dirty="0">
                <a:solidFill>
                  <a:srgbClr val="000000"/>
                </a:solidFill>
                <a:effectLst/>
              </a:rPr>
              <a:t> during the intestinal phase.</a:t>
            </a:r>
          </a:p>
          <a:p>
            <a:r>
              <a:rPr lang="en-US" sz="2800" b="0" i="0" dirty="0">
                <a:solidFill>
                  <a:srgbClr val="000000"/>
                </a:solidFill>
                <a:effectLst/>
              </a:rPr>
              <a:t> In order to neutralize the acidic chyme, a hormone called </a:t>
            </a:r>
            <a:r>
              <a:rPr lang="en-US" sz="2800" b="1" i="0" dirty="0">
                <a:solidFill>
                  <a:schemeClr val="accent5">
                    <a:lumMod val="75000"/>
                  </a:schemeClr>
                </a:solidFill>
                <a:effectLst/>
              </a:rPr>
              <a:t>secretin</a:t>
            </a:r>
            <a:r>
              <a:rPr lang="en-US" sz="2800" b="0" i="0" dirty="0">
                <a:solidFill>
                  <a:srgbClr val="000000"/>
                </a:solidFill>
                <a:effectLst/>
              </a:rPr>
              <a:t> stimulates the pancreas to produce </a:t>
            </a:r>
            <a:r>
              <a:rPr lang="en-US" sz="2800" b="0" i="0" dirty="0">
                <a:solidFill>
                  <a:schemeClr val="bg2">
                    <a:lumMod val="75000"/>
                  </a:schemeClr>
                </a:solidFill>
                <a:effectLst/>
              </a:rPr>
              <a:t>alkaline bicarbonate solution </a:t>
            </a:r>
            <a:r>
              <a:rPr lang="en-US" sz="2800" b="0" i="0" dirty="0">
                <a:solidFill>
                  <a:srgbClr val="000000"/>
                </a:solidFill>
                <a:effectLst/>
              </a:rPr>
              <a:t>and deliver it to the duodenum.</a:t>
            </a:r>
          </a:p>
          <a:p>
            <a:r>
              <a:rPr lang="en-US" sz="2800" b="0" i="0" dirty="0">
                <a:solidFill>
                  <a:srgbClr val="000000"/>
                </a:solidFill>
                <a:effectLst/>
              </a:rPr>
              <a:t> Secretin acts in tandem with another hormone called </a:t>
            </a:r>
            <a:r>
              <a:rPr lang="en-US" sz="2800" b="1" i="0" dirty="0">
                <a:solidFill>
                  <a:schemeClr val="accent4">
                    <a:lumMod val="60000"/>
                    <a:lumOff val="40000"/>
                  </a:schemeClr>
                </a:solidFill>
                <a:effectLst/>
              </a:rPr>
              <a:t>cholecystokinin</a:t>
            </a:r>
            <a:r>
              <a:rPr lang="en-US" sz="2800" b="0" i="0" dirty="0">
                <a:solidFill>
                  <a:srgbClr val="000000"/>
                </a:solidFill>
                <a:effectLst/>
              </a:rPr>
              <a:t> (CCK). </a:t>
            </a:r>
          </a:p>
          <a:p>
            <a:r>
              <a:rPr lang="en-US" sz="2800" b="0" i="0" dirty="0">
                <a:solidFill>
                  <a:srgbClr val="000000"/>
                </a:solidFill>
                <a:effectLst/>
              </a:rPr>
              <a:t>Not only does </a:t>
            </a:r>
            <a:r>
              <a:rPr lang="en-US" sz="2800" b="1" i="0" dirty="0">
                <a:solidFill>
                  <a:schemeClr val="accent4">
                    <a:lumMod val="60000"/>
                    <a:lumOff val="40000"/>
                  </a:schemeClr>
                </a:solidFill>
                <a:effectLst/>
              </a:rPr>
              <a:t>CCK </a:t>
            </a:r>
            <a:r>
              <a:rPr lang="en-US" sz="2800" i="0" dirty="0">
                <a:effectLst/>
              </a:rPr>
              <a:t>s</a:t>
            </a:r>
            <a:r>
              <a:rPr lang="en-US" sz="2800" b="0" i="0" dirty="0">
                <a:solidFill>
                  <a:srgbClr val="000000"/>
                </a:solidFill>
                <a:effectLst/>
              </a:rPr>
              <a:t>timulate the pancreas to produce the requisite pancreatic juices, it also stimulates the </a:t>
            </a:r>
            <a:r>
              <a:rPr lang="en-US" sz="2800" b="1" i="0" dirty="0">
                <a:solidFill>
                  <a:schemeClr val="accent6">
                    <a:lumMod val="75000"/>
                  </a:schemeClr>
                </a:solidFill>
                <a:effectLst/>
              </a:rPr>
              <a:t>gallbladder</a:t>
            </a:r>
            <a:r>
              <a:rPr lang="en-US" sz="2800" b="0" i="0" dirty="0">
                <a:solidFill>
                  <a:srgbClr val="000000"/>
                </a:solidFill>
                <a:effectLst/>
              </a:rPr>
              <a:t> to release bile into the duodenum.</a:t>
            </a:r>
          </a:p>
          <a:p>
            <a:endParaRPr lang="en-US" dirty="0"/>
          </a:p>
        </p:txBody>
      </p:sp>
    </p:spTree>
    <p:extLst>
      <p:ext uri="{BB962C8B-B14F-4D97-AF65-F5344CB8AC3E}">
        <p14:creationId xmlns:p14="http://schemas.microsoft.com/office/powerpoint/2010/main" val="4013328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85210B-1484-BE78-3008-DBE6A171FDA5}"/>
              </a:ext>
            </a:extLst>
          </p:cNvPr>
          <p:cNvSpPr>
            <a:spLocks noGrp="1"/>
          </p:cNvSpPr>
          <p:nvPr>
            <p:ph idx="1"/>
          </p:nvPr>
        </p:nvSpPr>
        <p:spPr>
          <a:xfrm>
            <a:off x="838200" y="1222744"/>
            <a:ext cx="10515600" cy="4497572"/>
          </a:xfrm>
        </p:spPr>
        <p:txBody>
          <a:bodyPr>
            <a:normAutofit/>
          </a:bodyPr>
          <a:lstStyle/>
          <a:p>
            <a:pPr>
              <a:lnSpc>
                <a:spcPct val="150000"/>
              </a:lnSpc>
            </a:pPr>
            <a:r>
              <a:rPr lang="en-US" b="0" i="0" dirty="0">
                <a:solidFill>
                  <a:srgbClr val="000000"/>
                </a:solidFill>
                <a:effectLst/>
                <a:latin typeface="Times New Roman" panose="02020603050405020304" pitchFamily="18" charset="0"/>
              </a:rPr>
              <a:t>Understanding the </a:t>
            </a:r>
            <a:r>
              <a:rPr lang="en-US" b="0" i="0" dirty="0">
                <a:solidFill>
                  <a:schemeClr val="accent6">
                    <a:lumMod val="75000"/>
                  </a:schemeClr>
                </a:solidFill>
                <a:effectLst/>
                <a:latin typeface="Times New Roman" panose="02020603050405020304" pitchFamily="18" charset="0"/>
              </a:rPr>
              <a:t>hormonal control </a:t>
            </a:r>
            <a:r>
              <a:rPr lang="en-US" b="0" i="0" dirty="0">
                <a:solidFill>
                  <a:srgbClr val="000000"/>
                </a:solidFill>
                <a:effectLst/>
                <a:latin typeface="Times New Roman" panose="02020603050405020304" pitchFamily="18" charset="0"/>
              </a:rPr>
              <a:t>of the digestive system is an important area of ongoing research. </a:t>
            </a:r>
            <a:endParaRPr lang="ar-SA" b="0" i="0" dirty="0">
              <a:solidFill>
                <a:srgbClr val="000000"/>
              </a:solidFill>
              <a:effectLst/>
              <a:latin typeface="Times New Roman" panose="02020603050405020304" pitchFamily="18" charset="0"/>
            </a:endParaRPr>
          </a:p>
          <a:p>
            <a:pPr>
              <a:lnSpc>
                <a:spcPct val="150000"/>
              </a:lnSpc>
            </a:pPr>
            <a:r>
              <a:rPr lang="en-US" b="0" i="0" dirty="0">
                <a:solidFill>
                  <a:srgbClr val="000000"/>
                </a:solidFill>
                <a:effectLst/>
                <a:latin typeface="Times New Roman" panose="02020603050405020304" pitchFamily="18" charset="0"/>
              </a:rPr>
              <a:t>Scientists are exploring the role of each hormone in the digestive process and developing ways to target these hormones. </a:t>
            </a:r>
            <a:endParaRPr lang="ar-SA" b="0" i="0" dirty="0">
              <a:solidFill>
                <a:srgbClr val="000000"/>
              </a:solidFill>
              <a:effectLst/>
              <a:latin typeface="Times New Roman" panose="02020603050405020304" pitchFamily="18" charset="0"/>
            </a:endParaRPr>
          </a:p>
          <a:p>
            <a:pPr>
              <a:lnSpc>
                <a:spcPct val="150000"/>
              </a:lnSpc>
            </a:pPr>
            <a:r>
              <a:rPr lang="en-US" b="0" i="0" dirty="0">
                <a:solidFill>
                  <a:srgbClr val="000000"/>
                </a:solidFill>
                <a:effectLst/>
                <a:latin typeface="Times New Roman" panose="02020603050405020304" pitchFamily="18" charset="0"/>
              </a:rPr>
              <a:t>Advances could lead to knowledge that may help to battle the </a:t>
            </a:r>
            <a:r>
              <a:rPr lang="en-US" b="1" i="0" dirty="0">
                <a:solidFill>
                  <a:schemeClr val="accent2">
                    <a:lumMod val="75000"/>
                  </a:schemeClr>
                </a:solidFill>
                <a:effectLst/>
                <a:latin typeface="Times New Roman" panose="02020603050405020304" pitchFamily="18" charset="0"/>
              </a:rPr>
              <a:t>obesity</a:t>
            </a:r>
            <a:r>
              <a:rPr lang="en-US" b="0" i="0" dirty="0">
                <a:solidFill>
                  <a:srgbClr val="000000"/>
                </a:solidFill>
                <a:effectLst/>
                <a:latin typeface="Times New Roman" panose="02020603050405020304" pitchFamily="18" charset="0"/>
              </a:rPr>
              <a:t> epidemic.</a:t>
            </a:r>
          </a:p>
          <a:p>
            <a:endParaRPr lang="en-US" dirty="0"/>
          </a:p>
        </p:txBody>
      </p:sp>
    </p:spTree>
    <p:extLst>
      <p:ext uri="{BB962C8B-B14F-4D97-AF65-F5344CB8AC3E}">
        <p14:creationId xmlns:p14="http://schemas.microsoft.com/office/powerpoint/2010/main" val="3386516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E82A38-1196-7419-9AE3-8DD3324CEE04}"/>
              </a:ext>
            </a:extLst>
          </p:cNvPr>
          <p:cNvSpPr>
            <a:spLocks noGrp="1"/>
          </p:cNvSpPr>
          <p:nvPr>
            <p:ph idx="1"/>
          </p:nvPr>
        </p:nvSpPr>
        <p:spPr>
          <a:xfrm>
            <a:off x="838200" y="1084521"/>
            <a:ext cx="10515600" cy="4338083"/>
          </a:xfrm>
        </p:spPr>
        <p:txBody>
          <a:bodyPr>
            <a:normAutofit/>
          </a:bodyPr>
          <a:lstStyle/>
          <a:p>
            <a:pPr algn="l">
              <a:lnSpc>
                <a:spcPct val="150000"/>
              </a:lnSpc>
            </a:pPr>
            <a:r>
              <a:rPr lang="en-US" b="0" i="0" dirty="0">
                <a:solidFill>
                  <a:srgbClr val="000000"/>
                </a:solidFill>
                <a:effectLst/>
                <a:latin typeface="Times New Roman" panose="02020603050405020304" pitchFamily="18" charset="0"/>
              </a:rPr>
              <a:t>Another level of hormonal control occurs in response to the composition of food. </a:t>
            </a:r>
          </a:p>
          <a:p>
            <a:pPr algn="l">
              <a:lnSpc>
                <a:spcPct val="150000"/>
              </a:lnSpc>
            </a:pPr>
            <a:r>
              <a:rPr lang="en-US" b="0" i="0" dirty="0">
                <a:solidFill>
                  <a:srgbClr val="000000"/>
                </a:solidFill>
                <a:effectLst/>
                <a:latin typeface="Times New Roman" panose="02020603050405020304" pitchFamily="18" charset="0"/>
              </a:rPr>
              <a:t>Foods high in lipids take a long time to digest.</a:t>
            </a:r>
          </a:p>
          <a:p>
            <a:pPr algn="l">
              <a:lnSpc>
                <a:spcPct val="150000"/>
              </a:lnSpc>
            </a:pPr>
            <a:r>
              <a:rPr lang="en-US" b="0" i="0" dirty="0">
                <a:solidFill>
                  <a:srgbClr val="000000"/>
                </a:solidFill>
                <a:effectLst/>
                <a:latin typeface="Times New Roman" panose="02020603050405020304" pitchFamily="18" charset="0"/>
              </a:rPr>
              <a:t> A hormone called</a:t>
            </a:r>
            <a:r>
              <a:rPr lang="en-US" b="0" i="0" dirty="0">
                <a:solidFill>
                  <a:schemeClr val="accent6">
                    <a:lumMod val="75000"/>
                  </a:schemeClr>
                </a:solidFill>
                <a:effectLst/>
                <a:latin typeface="Times New Roman" panose="02020603050405020304" pitchFamily="18" charset="0"/>
              </a:rPr>
              <a:t> </a:t>
            </a:r>
            <a:r>
              <a:rPr lang="en-US" b="1" i="0" dirty="0">
                <a:solidFill>
                  <a:schemeClr val="accent6">
                    <a:lumMod val="75000"/>
                  </a:schemeClr>
                </a:solidFill>
                <a:effectLst/>
                <a:latin typeface="Times New Roman" panose="02020603050405020304" pitchFamily="18" charset="0"/>
              </a:rPr>
              <a:t>gastric inhibitory peptide</a:t>
            </a:r>
            <a:r>
              <a:rPr lang="en-US" b="0" i="0" dirty="0">
                <a:solidFill>
                  <a:schemeClr val="accent6">
                    <a:lumMod val="75000"/>
                  </a:schemeClr>
                </a:solidFill>
                <a:effectLst/>
                <a:latin typeface="Times New Roman" panose="02020603050405020304" pitchFamily="18" charset="0"/>
              </a:rPr>
              <a:t> </a:t>
            </a:r>
            <a:r>
              <a:rPr lang="en-US" b="0" i="0" dirty="0">
                <a:solidFill>
                  <a:srgbClr val="000000"/>
                </a:solidFill>
                <a:effectLst/>
                <a:latin typeface="Times New Roman" panose="02020603050405020304" pitchFamily="18" charset="0"/>
              </a:rPr>
              <a:t>is secreted by the small intestine to </a:t>
            </a:r>
            <a:r>
              <a:rPr lang="en-US" b="0" i="0" u="sng" dirty="0">
                <a:solidFill>
                  <a:srgbClr val="000000"/>
                </a:solidFill>
                <a:effectLst/>
                <a:latin typeface="Times New Roman" panose="02020603050405020304" pitchFamily="18" charset="0"/>
              </a:rPr>
              <a:t>slow down </a:t>
            </a:r>
            <a:r>
              <a:rPr lang="en-US" b="0" i="0" dirty="0">
                <a:solidFill>
                  <a:srgbClr val="000000"/>
                </a:solidFill>
                <a:effectLst/>
                <a:latin typeface="Times New Roman" panose="02020603050405020304" pitchFamily="18" charset="0"/>
              </a:rPr>
              <a:t>the </a:t>
            </a:r>
            <a:r>
              <a:rPr lang="en-US" b="0" i="0" dirty="0">
                <a:solidFill>
                  <a:schemeClr val="bg2">
                    <a:lumMod val="50000"/>
                  </a:schemeClr>
                </a:solidFill>
                <a:effectLst/>
                <a:latin typeface="Times New Roman" panose="02020603050405020304" pitchFamily="18" charset="0"/>
              </a:rPr>
              <a:t>peristaltic movements </a:t>
            </a:r>
            <a:r>
              <a:rPr lang="en-US" b="0" i="0" dirty="0">
                <a:solidFill>
                  <a:srgbClr val="000000"/>
                </a:solidFill>
                <a:effectLst/>
                <a:latin typeface="Times New Roman" panose="02020603050405020304" pitchFamily="18" charset="0"/>
              </a:rPr>
              <a:t>of the intestine to allow fatty foods more time to be digested and absorbed.</a:t>
            </a:r>
          </a:p>
          <a:p>
            <a:endParaRPr lang="en-US" dirty="0"/>
          </a:p>
        </p:txBody>
      </p:sp>
    </p:spTree>
    <p:extLst>
      <p:ext uri="{BB962C8B-B14F-4D97-AF65-F5344CB8AC3E}">
        <p14:creationId xmlns:p14="http://schemas.microsoft.com/office/powerpoint/2010/main" val="351591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Emerging role of the brain in the homeostatic regulation of energy and  glucose metabolism | Experimental &amp; Molecular Medicine">
            <a:extLst>
              <a:ext uri="{FF2B5EF4-FFF2-40B4-BE49-F238E27FC236}">
                <a16:creationId xmlns:a16="http://schemas.microsoft.com/office/drawing/2014/main" id="{038B8362-3BAF-5DE4-697A-05FEC020631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2105" y="192506"/>
            <a:ext cx="10146632" cy="67015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445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31D7D-E8B5-F60F-017E-0BD1CA872BF8}"/>
              </a:ext>
            </a:extLst>
          </p:cNvPr>
          <p:cNvSpPr>
            <a:spLocks noGrp="1"/>
          </p:cNvSpPr>
          <p:nvPr>
            <p:ph type="title"/>
          </p:nvPr>
        </p:nvSpPr>
        <p:spPr>
          <a:xfrm>
            <a:off x="585537" y="0"/>
            <a:ext cx="10768263" cy="1395664"/>
          </a:xfrm>
        </p:spPr>
        <p:txBody>
          <a:bodyPr>
            <a:normAutofit/>
          </a:bodyPr>
          <a:lstStyle/>
          <a:p>
            <a:pPr algn="ctr"/>
            <a:r>
              <a:rPr lang="en-US" sz="4000" b="1" dirty="0">
                <a:solidFill>
                  <a:srgbClr val="003300"/>
                </a:solidFill>
                <a:latin typeface="Arial" panose="020B0604020202020204" pitchFamily="34" charset="0"/>
              </a:rPr>
              <a:t>Summery</a:t>
            </a:r>
            <a:r>
              <a:rPr lang="en-US" sz="4000" b="1" dirty="0">
                <a:solidFill>
                  <a:schemeClr val="accent6">
                    <a:lumMod val="75000"/>
                  </a:schemeClr>
                </a:solidFill>
                <a:latin typeface="Arial" panose="020B0604020202020204" pitchFamily="34" charset="0"/>
              </a:rPr>
              <a:t> </a:t>
            </a:r>
            <a:br>
              <a:rPr lang="en-US" sz="4000" b="1" dirty="0">
                <a:solidFill>
                  <a:schemeClr val="accent6">
                    <a:lumMod val="75000"/>
                  </a:schemeClr>
                </a:solidFill>
                <a:latin typeface="Arial" panose="020B0604020202020204" pitchFamily="34" charset="0"/>
              </a:rPr>
            </a:br>
            <a:r>
              <a:rPr lang="en-US" sz="4000" b="1" i="0" dirty="0">
                <a:solidFill>
                  <a:schemeClr val="accent6">
                    <a:lumMod val="75000"/>
                  </a:schemeClr>
                </a:solidFill>
                <a:effectLst/>
                <a:latin typeface="Arial" panose="020B0604020202020204" pitchFamily="34" charset="0"/>
              </a:rPr>
              <a:t>The Enteric Endocrine System</a:t>
            </a:r>
            <a:endParaRPr lang="en-US" dirty="0"/>
          </a:p>
        </p:txBody>
      </p:sp>
      <p:sp>
        <p:nvSpPr>
          <p:cNvPr id="3" name="Content Placeholder 2">
            <a:extLst>
              <a:ext uri="{FF2B5EF4-FFF2-40B4-BE49-F238E27FC236}">
                <a16:creationId xmlns:a16="http://schemas.microsoft.com/office/drawing/2014/main" id="{E0598B13-583C-8E8C-CAB3-204F4AC32DA9}"/>
              </a:ext>
            </a:extLst>
          </p:cNvPr>
          <p:cNvSpPr>
            <a:spLocks noGrp="1"/>
          </p:cNvSpPr>
          <p:nvPr>
            <p:ph idx="1"/>
          </p:nvPr>
        </p:nvSpPr>
        <p:spPr>
          <a:xfrm>
            <a:off x="88232" y="1825624"/>
            <a:ext cx="11265568" cy="4288097"/>
          </a:xfrm>
        </p:spPr>
        <p:txBody>
          <a:bodyPr>
            <a:normAutofit/>
          </a:bodyPr>
          <a:lstStyle/>
          <a:p>
            <a:pPr algn="l">
              <a:lnSpc>
                <a:spcPct val="150000"/>
              </a:lnSpc>
            </a:pPr>
            <a:r>
              <a:rPr lang="en-US" b="0" i="0" dirty="0">
                <a:solidFill>
                  <a:srgbClr val="000000"/>
                </a:solidFill>
                <a:effectLst/>
              </a:rPr>
              <a:t>The second of the two systems that control digestive function is the endocrine system, which regulates function by secreting hormones. </a:t>
            </a:r>
            <a:endParaRPr lang="ar-DZ" b="0" i="0" dirty="0">
              <a:solidFill>
                <a:srgbClr val="000000"/>
              </a:solidFill>
              <a:effectLst/>
            </a:endParaRPr>
          </a:p>
          <a:p>
            <a:pPr algn="l">
              <a:lnSpc>
                <a:spcPct val="150000"/>
              </a:lnSpc>
            </a:pPr>
            <a:r>
              <a:rPr lang="en-US" b="0" i="0" dirty="0">
                <a:solidFill>
                  <a:srgbClr val="000000"/>
                </a:solidFill>
                <a:effectLst/>
              </a:rPr>
              <a:t>Recall that hormones are chemical messengers secreted into blood that modify the physiology of target cells.</a:t>
            </a:r>
            <a:endParaRPr lang="ar-DZ" b="0" i="0" dirty="0">
              <a:solidFill>
                <a:srgbClr val="000000"/>
              </a:solidFill>
              <a:effectLst/>
            </a:endParaRPr>
          </a:p>
          <a:p>
            <a:pPr algn="l">
              <a:lnSpc>
                <a:spcPct val="150000"/>
              </a:lnSpc>
            </a:pPr>
            <a:r>
              <a:rPr lang="en-US" b="0" i="0" dirty="0">
                <a:solidFill>
                  <a:srgbClr val="000000"/>
                </a:solidFill>
                <a:effectLst/>
              </a:rPr>
              <a:t> A target cell for a particular hormone is a cell that has receptors for that hormone and can thus respond to it.</a:t>
            </a:r>
          </a:p>
        </p:txBody>
      </p:sp>
    </p:spTree>
    <p:extLst>
      <p:ext uri="{BB962C8B-B14F-4D97-AF65-F5344CB8AC3E}">
        <p14:creationId xmlns:p14="http://schemas.microsoft.com/office/powerpoint/2010/main" val="258614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EBF17-A883-7779-6B2F-4747E344A5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14529F-1FA1-240F-3729-290884E0296D}"/>
              </a:ext>
            </a:extLst>
          </p:cNvPr>
          <p:cNvSpPr>
            <a:spLocks noGrp="1"/>
          </p:cNvSpPr>
          <p:nvPr>
            <p:ph idx="1"/>
          </p:nvPr>
        </p:nvSpPr>
        <p:spPr>
          <a:xfrm>
            <a:off x="98864" y="116959"/>
            <a:ext cx="11809601" cy="6464595"/>
          </a:xfrm>
        </p:spPr>
        <p:txBody>
          <a:bodyPr>
            <a:normAutofit fontScale="70000" lnSpcReduction="20000"/>
          </a:bodyPr>
          <a:lstStyle/>
          <a:p>
            <a:pPr algn="l">
              <a:lnSpc>
                <a:spcPct val="170000"/>
              </a:lnSpc>
            </a:pPr>
            <a:r>
              <a:rPr lang="en-US" sz="3300" b="1" i="0" u="sng" dirty="0">
                <a:solidFill>
                  <a:srgbClr val="000000"/>
                </a:solidFill>
                <a:effectLst/>
              </a:rPr>
              <a:t>Digestive function is affected by hormones produced in many endocrine glands</a:t>
            </a:r>
            <a:r>
              <a:rPr lang="en-US" sz="3300" b="0" i="0" dirty="0">
                <a:solidFill>
                  <a:srgbClr val="000000"/>
                </a:solidFill>
                <a:effectLst/>
              </a:rPr>
              <a:t>, but the most profound control is exerted by hormones produced within the </a:t>
            </a:r>
            <a:r>
              <a:rPr lang="en-US" sz="3300" b="0" i="0" dirty="0">
                <a:solidFill>
                  <a:srgbClr val="003300"/>
                </a:solidFill>
                <a:effectLst/>
              </a:rPr>
              <a:t>gastrointestinal tract.</a:t>
            </a:r>
            <a:r>
              <a:rPr lang="en-US" sz="3300" b="0" i="0" dirty="0">
                <a:solidFill>
                  <a:srgbClr val="000000"/>
                </a:solidFill>
                <a:effectLst/>
              </a:rPr>
              <a:t> </a:t>
            </a:r>
            <a:endParaRPr lang="ar-DZ" sz="3300" b="0" i="0" dirty="0">
              <a:solidFill>
                <a:srgbClr val="000000"/>
              </a:solidFill>
              <a:effectLst/>
            </a:endParaRPr>
          </a:p>
          <a:p>
            <a:pPr algn="l">
              <a:lnSpc>
                <a:spcPct val="170000"/>
              </a:lnSpc>
            </a:pPr>
            <a:r>
              <a:rPr lang="en-US" sz="3300" b="0" i="0" dirty="0">
                <a:solidFill>
                  <a:srgbClr val="000000"/>
                </a:solidFill>
                <a:effectLst/>
              </a:rPr>
              <a:t>The gastrointestinal tract is the largest endocrine organ in the body and the endocrine cells within it are referred to collectively as the </a:t>
            </a:r>
            <a:r>
              <a:rPr lang="en-US" sz="3300" b="1" i="1" dirty="0">
                <a:solidFill>
                  <a:srgbClr val="C00000"/>
                </a:solidFill>
                <a:effectLst/>
              </a:rPr>
              <a:t>enteric endocrine system</a:t>
            </a:r>
            <a:r>
              <a:rPr lang="en-US" sz="3300" b="0" i="0" dirty="0">
                <a:solidFill>
                  <a:srgbClr val="000000"/>
                </a:solidFill>
                <a:effectLst/>
              </a:rPr>
              <a:t>. Three of the best-studied enteric hormones are:</a:t>
            </a:r>
          </a:p>
          <a:p>
            <a:pPr algn="l">
              <a:lnSpc>
                <a:spcPct val="170000"/>
              </a:lnSpc>
              <a:buFont typeface="Arial" panose="020B0604020202020204" pitchFamily="34" charset="0"/>
              <a:buChar char="•"/>
            </a:pPr>
            <a:r>
              <a:rPr lang="en-US" sz="3300" b="1" i="0" dirty="0">
                <a:solidFill>
                  <a:srgbClr val="990033"/>
                </a:solidFill>
                <a:effectLst/>
              </a:rPr>
              <a:t>Gastrin</a:t>
            </a:r>
            <a:r>
              <a:rPr lang="en-US" sz="3300" b="1" i="0" dirty="0">
                <a:solidFill>
                  <a:srgbClr val="000000"/>
                </a:solidFill>
                <a:effectLst/>
              </a:rPr>
              <a:t>:</a:t>
            </a:r>
            <a:r>
              <a:rPr lang="en-US" sz="3300" b="0" i="0" dirty="0">
                <a:solidFill>
                  <a:srgbClr val="000000"/>
                </a:solidFill>
                <a:effectLst/>
              </a:rPr>
              <a:t> Secreted from the stomach and plays an important role in control of gastric acid secretion.</a:t>
            </a:r>
          </a:p>
          <a:p>
            <a:pPr algn="l">
              <a:lnSpc>
                <a:spcPct val="170000"/>
              </a:lnSpc>
              <a:buFont typeface="Arial" panose="020B0604020202020204" pitchFamily="34" charset="0"/>
              <a:buChar char="•"/>
            </a:pPr>
            <a:r>
              <a:rPr lang="en-US" sz="3300" b="1" i="0" dirty="0">
                <a:solidFill>
                  <a:srgbClr val="990099"/>
                </a:solidFill>
                <a:effectLst/>
              </a:rPr>
              <a:t>Cholecystokinin</a:t>
            </a:r>
            <a:r>
              <a:rPr lang="en-US" sz="3300" b="1" i="0" dirty="0">
                <a:solidFill>
                  <a:srgbClr val="000000"/>
                </a:solidFill>
                <a:effectLst/>
              </a:rPr>
              <a:t>:</a:t>
            </a:r>
            <a:r>
              <a:rPr lang="en-US" sz="3300" b="0" i="0" dirty="0">
                <a:solidFill>
                  <a:srgbClr val="000000"/>
                </a:solidFill>
                <a:effectLst/>
              </a:rPr>
              <a:t> A small intestinal hormone that stimulates secretion of pancreatic enzymes and bile.</a:t>
            </a:r>
          </a:p>
          <a:p>
            <a:pPr algn="l">
              <a:lnSpc>
                <a:spcPct val="170000"/>
              </a:lnSpc>
              <a:buFont typeface="Arial" panose="020B0604020202020204" pitchFamily="34" charset="0"/>
              <a:buChar char="•"/>
            </a:pPr>
            <a:r>
              <a:rPr lang="en-US" sz="3300" b="1" i="0" dirty="0">
                <a:solidFill>
                  <a:srgbClr val="6600CC"/>
                </a:solidFill>
                <a:effectLst/>
              </a:rPr>
              <a:t>Secretin</a:t>
            </a:r>
            <a:r>
              <a:rPr lang="en-US" sz="3300" b="1" i="0" dirty="0">
                <a:solidFill>
                  <a:srgbClr val="000000"/>
                </a:solidFill>
                <a:effectLst/>
              </a:rPr>
              <a:t>:</a:t>
            </a:r>
            <a:r>
              <a:rPr lang="en-US" sz="3300" b="0" i="0" dirty="0">
                <a:solidFill>
                  <a:srgbClr val="000000"/>
                </a:solidFill>
                <a:effectLst/>
              </a:rPr>
              <a:t> Another hormone secreted from small intestinal epithelial cells; stimulates secretion of a bicarbonate-rich fluids from the pancreas and liver.</a:t>
            </a:r>
          </a:p>
          <a:p>
            <a:endParaRPr lang="en-US" dirty="0"/>
          </a:p>
        </p:txBody>
      </p:sp>
    </p:spTree>
    <p:extLst>
      <p:ext uri="{BB962C8B-B14F-4D97-AF65-F5344CB8AC3E}">
        <p14:creationId xmlns:p14="http://schemas.microsoft.com/office/powerpoint/2010/main" val="1522404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70C2D-4C46-2EF2-9B6B-A27F47A236C5}"/>
              </a:ext>
            </a:extLst>
          </p:cNvPr>
          <p:cNvSpPr>
            <a:spLocks noGrp="1"/>
          </p:cNvSpPr>
          <p:nvPr>
            <p:ph idx="1"/>
          </p:nvPr>
        </p:nvSpPr>
        <p:spPr>
          <a:xfrm>
            <a:off x="64168" y="425302"/>
            <a:ext cx="12007516" cy="6312381"/>
          </a:xfrm>
        </p:spPr>
        <p:txBody>
          <a:bodyPr>
            <a:normAutofit fontScale="92500" lnSpcReduction="10000"/>
          </a:bodyPr>
          <a:lstStyle/>
          <a:p>
            <a:pPr algn="l">
              <a:lnSpc>
                <a:spcPct val="150000"/>
              </a:lnSpc>
            </a:pPr>
            <a:r>
              <a:rPr lang="en-US" b="1" i="0" dirty="0">
                <a:solidFill>
                  <a:srgbClr val="003300"/>
                </a:solidFill>
                <a:effectLst/>
              </a:rPr>
              <a:t>In contrast </a:t>
            </a:r>
            <a:r>
              <a:rPr lang="en-US" b="0" i="0" dirty="0">
                <a:solidFill>
                  <a:srgbClr val="003300"/>
                </a:solidFill>
                <a:effectLst/>
              </a:rPr>
              <a:t>to endocrine glands </a:t>
            </a:r>
            <a:r>
              <a:rPr lang="en-US" b="0" i="0" dirty="0">
                <a:solidFill>
                  <a:srgbClr val="000000"/>
                </a:solidFill>
                <a:effectLst/>
              </a:rPr>
              <a:t>like the anterior pituitary gland, in which essentially all cells produce hormones, </a:t>
            </a:r>
            <a:r>
              <a:rPr lang="en-US" b="0" i="0" dirty="0">
                <a:solidFill>
                  <a:schemeClr val="accent2">
                    <a:lumMod val="75000"/>
                  </a:schemeClr>
                </a:solidFill>
                <a:effectLst/>
              </a:rPr>
              <a:t>the enteric endocrine system </a:t>
            </a:r>
            <a:r>
              <a:rPr lang="en-US" b="0" i="0" dirty="0">
                <a:solidFill>
                  <a:srgbClr val="000000"/>
                </a:solidFill>
                <a:effectLst/>
              </a:rPr>
              <a:t>is:</a:t>
            </a:r>
          </a:p>
          <a:p>
            <a:pPr marL="0" indent="0" algn="l">
              <a:lnSpc>
                <a:spcPct val="150000"/>
              </a:lnSpc>
              <a:buNone/>
            </a:pPr>
            <a:r>
              <a:rPr lang="en-US" b="0" i="0" dirty="0">
                <a:solidFill>
                  <a:srgbClr val="000000"/>
                </a:solidFill>
                <a:effectLst/>
              </a:rPr>
              <a:t> 1.</a:t>
            </a:r>
            <a:r>
              <a:rPr lang="en-US" b="1" i="0" dirty="0">
                <a:solidFill>
                  <a:schemeClr val="accent6">
                    <a:lumMod val="50000"/>
                  </a:schemeClr>
                </a:solidFill>
                <a:effectLst/>
              </a:rPr>
              <a:t>diffuse</a:t>
            </a:r>
            <a:r>
              <a:rPr lang="en-US" b="0" i="0" dirty="0">
                <a:solidFill>
                  <a:srgbClr val="000000"/>
                </a:solidFill>
                <a:effectLst/>
              </a:rPr>
              <a:t>: single hormone-secreting cells are scattered among other types of epithelial cells in the mucosa of the stomach and small intestine.</a:t>
            </a:r>
          </a:p>
          <a:p>
            <a:pPr marL="0" indent="0" algn="l">
              <a:lnSpc>
                <a:spcPct val="150000"/>
              </a:lnSpc>
              <a:buNone/>
            </a:pPr>
            <a:r>
              <a:rPr lang="en-US" b="1" i="0" dirty="0">
                <a:solidFill>
                  <a:schemeClr val="accent4">
                    <a:lumMod val="75000"/>
                  </a:schemeClr>
                </a:solidFill>
                <a:effectLst/>
              </a:rPr>
              <a:t>For example</a:t>
            </a:r>
            <a:r>
              <a:rPr lang="en-US" b="0" i="0" dirty="0">
                <a:solidFill>
                  <a:srgbClr val="000000"/>
                </a:solidFill>
                <a:effectLst/>
              </a:rPr>
              <a:t>, </a:t>
            </a:r>
            <a:r>
              <a:rPr lang="en-US" b="0" i="0" u="sng" dirty="0">
                <a:solidFill>
                  <a:srgbClr val="000000"/>
                </a:solidFill>
                <a:effectLst/>
              </a:rPr>
              <a:t>most of the epithelial cells </a:t>
            </a:r>
            <a:r>
              <a:rPr lang="en-US" b="0" i="0" dirty="0">
                <a:solidFill>
                  <a:srgbClr val="000000"/>
                </a:solidFill>
                <a:effectLst/>
              </a:rPr>
              <a:t>in the stomach are dedicated to secreting </a:t>
            </a:r>
            <a:r>
              <a:rPr lang="en-US" b="1" i="0" dirty="0">
                <a:solidFill>
                  <a:schemeClr val="bg2">
                    <a:lumMod val="50000"/>
                  </a:schemeClr>
                </a:solidFill>
                <a:effectLst/>
              </a:rPr>
              <a:t>mucus</a:t>
            </a:r>
            <a:r>
              <a:rPr lang="en-US" b="0" i="0" dirty="0">
                <a:solidFill>
                  <a:srgbClr val="000000"/>
                </a:solidFill>
                <a:effectLst/>
              </a:rPr>
              <a:t>, hydrochloric acid or a proenzyme called </a:t>
            </a:r>
            <a:r>
              <a:rPr lang="en-US" b="0" i="0" dirty="0">
                <a:solidFill>
                  <a:schemeClr val="accent6">
                    <a:lumMod val="60000"/>
                    <a:lumOff val="40000"/>
                  </a:schemeClr>
                </a:solidFill>
                <a:effectLst/>
              </a:rPr>
              <a:t>pepsinogen</a:t>
            </a:r>
            <a:r>
              <a:rPr lang="en-US" b="0" i="0" dirty="0">
                <a:solidFill>
                  <a:srgbClr val="000000"/>
                </a:solidFill>
                <a:effectLst/>
              </a:rPr>
              <a:t> into the lumen of the stomach.</a:t>
            </a:r>
          </a:p>
          <a:p>
            <a:pPr marL="0" indent="0" algn="l">
              <a:lnSpc>
                <a:spcPct val="150000"/>
              </a:lnSpc>
              <a:buNone/>
            </a:pPr>
            <a:r>
              <a:rPr lang="en-US" b="0" i="0" dirty="0">
                <a:solidFill>
                  <a:srgbClr val="000000"/>
                </a:solidFill>
                <a:effectLst/>
              </a:rPr>
              <a:t> Scattered among these secretory epithelial cells are </a:t>
            </a:r>
            <a:r>
              <a:rPr lang="en-US" b="1" i="0" dirty="0">
                <a:solidFill>
                  <a:schemeClr val="accent1">
                    <a:lumMod val="60000"/>
                    <a:lumOff val="40000"/>
                  </a:schemeClr>
                </a:solidFill>
                <a:effectLst/>
              </a:rPr>
              <a:t>G cells</a:t>
            </a:r>
            <a:r>
              <a:rPr lang="en-US" b="0" i="0" dirty="0">
                <a:solidFill>
                  <a:srgbClr val="000000"/>
                </a:solidFill>
                <a:effectLst/>
              </a:rPr>
              <a:t>, which are endocrine cells that synthesize and secrete the hormone </a:t>
            </a:r>
            <a:r>
              <a:rPr lang="en-US" b="0" i="0" dirty="0">
                <a:solidFill>
                  <a:srgbClr val="C00000"/>
                </a:solidFill>
                <a:effectLst/>
              </a:rPr>
              <a:t>gastrin</a:t>
            </a:r>
            <a:r>
              <a:rPr lang="en-US" b="0" i="0" dirty="0">
                <a:solidFill>
                  <a:srgbClr val="000000"/>
                </a:solidFill>
                <a:effectLst/>
              </a:rPr>
              <a:t>. Being a hormone, gastrin is secreted into blood, not into the lumen of the stomach. </a:t>
            </a:r>
          </a:p>
          <a:p>
            <a:pPr marL="0" indent="0">
              <a:buNone/>
            </a:pPr>
            <a:endParaRPr lang="en-US" dirty="0"/>
          </a:p>
        </p:txBody>
      </p:sp>
    </p:spTree>
    <p:extLst>
      <p:ext uri="{BB962C8B-B14F-4D97-AF65-F5344CB8AC3E}">
        <p14:creationId xmlns:p14="http://schemas.microsoft.com/office/powerpoint/2010/main" val="1101428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957E3-47C4-9569-0496-E3ADC66CD08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A5BB85-D41D-DEF0-62F9-ECC108B5C117}"/>
              </a:ext>
            </a:extLst>
          </p:cNvPr>
          <p:cNvSpPr>
            <a:spLocks noGrp="1"/>
          </p:cNvSpPr>
          <p:nvPr>
            <p:ph idx="1"/>
          </p:nvPr>
        </p:nvSpPr>
        <p:spPr>
          <a:xfrm>
            <a:off x="552893" y="128336"/>
            <a:ext cx="11057860" cy="6609347"/>
          </a:xfrm>
        </p:spPr>
        <p:txBody>
          <a:bodyPr>
            <a:normAutofit/>
          </a:bodyPr>
          <a:lstStyle/>
          <a:p>
            <a:pPr marL="0" indent="0" algn="just">
              <a:lnSpc>
                <a:spcPct val="150000"/>
              </a:lnSpc>
              <a:buNone/>
            </a:pPr>
            <a:r>
              <a:rPr lang="en-US" b="0" i="0" dirty="0">
                <a:solidFill>
                  <a:srgbClr val="000000"/>
                </a:solidFill>
                <a:effectLst/>
              </a:rPr>
              <a:t>Similarly, other hormones produced by the enteric endocrine system are </a:t>
            </a:r>
            <a:r>
              <a:rPr lang="en-US" b="0" i="0" u="sng" dirty="0">
                <a:solidFill>
                  <a:srgbClr val="000000"/>
                </a:solidFill>
                <a:effectLst/>
              </a:rPr>
              <a:t>synthesized and secreted by cells within the epithelium of the small intestine.</a:t>
            </a:r>
          </a:p>
          <a:p>
            <a:pPr algn="just">
              <a:lnSpc>
                <a:spcPct val="150000"/>
              </a:lnSpc>
            </a:pPr>
            <a:r>
              <a:rPr lang="en-US" b="0" i="0" dirty="0">
                <a:solidFill>
                  <a:srgbClr val="000000"/>
                </a:solidFill>
                <a:effectLst/>
              </a:rPr>
              <a:t>Like all endocrine cells, cells in enteric endocrine system do not simply </a:t>
            </a:r>
            <a:r>
              <a:rPr lang="en-US" b="0" i="0" dirty="0">
                <a:solidFill>
                  <a:srgbClr val="C00000"/>
                </a:solidFill>
                <a:effectLst/>
              </a:rPr>
              <a:t>secrete their hormone continuously</a:t>
            </a:r>
            <a:r>
              <a:rPr lang="en-US" b="0" i="0" dirty="0">
                <a:solidFill>
                  <a:srgbClr val="000000"/>
                </a:solidFill>
                <a:effectLst/>
              </a:rPr>
              <a:t>, which would not be very useful as a control system. </a:t>
            </a:r>
          </a:p>
          <a:p>
            <a:pPr algn="just">
              <a:lnSpc>
                <a:spcPct val="150000"/>
              </a:lnSpc>
            </a:pPr>
            <a:r>
              <a:rPr lang="en-US" b="0" i="0" dirty="0">
                <a:solidFill>
                  <a:srgbClr val="000000"/>
                </a:solidFill>
                <a:effectLst/>
              </a:rPr>
              <a:t>Rather, they secrete hormones in response to fairly specific stimuli and stop secreting their hormone when those stimuli are no longer present. </a:t>
            </a:r>
          </a:p>
          <a:p>
            <a:endParaRPr lang="en-US" dirty="0"/>
          </a:p>
        </p:txBody>
      </p:sp>
    </p:spTree>
    <p:extLst>
      <p:ext uri="{BB962C8B-B14F-4D97-AF65-F5344CB8AC3E}">
        <p14:creationId xmlns:p14="http://schemas.microsoft.com/office/powerpoint/2010/main" val="2992623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941E-2825-1DE5-C1AC-705BDDB60D34}"/>
              </a:ext>
            </a:extLst>
          </p:cNvPr>
          <p:cNvSpPr>
            <a:spLocks noGrp="1"/>
          </p:cNvSpPr>
          <p:nvPr>
            <p:ph type="title"/>
          </p:nvPr>
        </p:nvSpPr>
        <p:spPr>
          <a:xfrm>
            <a:off x="393032" y="120316"/>
            <a:ext cx="10960768" cy="1187489"/>
          </a:xfrm>
        </p:spPr>
        <p:txBody>
          <a:bodyPr>
            <a:normAutofit fontScale="90000"/>
          </a:bodyPr>
          <a:lstStyle/>
          <a:p>
            <a:pPr algn="ctr"/>
            <a:r>
              <a:rPr lang="en-US" sz="4000" b="1" i="0" dirty="0">
                <a:solidFill>
                  <a:schemeClr val="accent6">
                    <a:lumMod val="50000"/>
                  </a:schemeClr>
                </a:solidFill>
                <a:effectLst/>
              </a:rPr>
              <a:t>What stimulates the </a:t>
            </a:r>
            <a:r>
              <a:rPr lang="en-US" sz="4000" b="1" i="0" dirty="0" err="1">
                <a:solidFill>
                  <a:schemeClr val="accent6">
                    <a:lumMod val="50000"/>
                  </a:schemeClr>
                </a:solidFill>
                <a:effectLst/>
              </a:rPr>
              <a:t>endocrinocytes</a:t>
            </a:r>
            <a:r>
              <a:rPr lang="en-US" sz="4000" b="1" i="0" dirty="0">
                <a:solidFill>
                  <a:schemeClr val="accent6">
                    <a:lumMod val="50000"/>
                  </a:schemeClr>
                </a:solidFill>
                <a:effectLst/>
              </a:rPr>
              <a:t> in the enteric endocrine system? </a:t>
            </a:r>
            <a:endParaRPr lang="en-US" sz="4000" dirty="0"/>
          </a:p>
        </p:txBody>
      </p:sp>
      <p:sp>
        <p:nvSpPr>
          <p:cNvPr id="3" name="Content Placeholder 2">
            <a:extLst>
              <a:ext uri="{FF2B5EF4-FFF2-40B4-BE49-F238E27FC236}">
                <a16:creationId xmlns:a16="http://schemas.microsoft.com/office/drawing/2014/main" id="{A8CBFCEB-FDE7-516C-1879-E52BA4BC5EC2}"/>
              </a:ext>
            </a:extLst>
          </p:cNvPr>
          <p:cNvSpPr>
            <a:spLocks noGrp="1"/>
          </p:cNvSpPr>
          <p:nvPr>
            <p:ph idx="1"/>
          </p:nvPr>
        </p:nvSpPr>
        <p:spPr>
          <a:xfrm>
            <a:off x="72189" y="1775637"/>
            <a:ext cx="11815011" cy="4962047"/>
          </a:xfrm>
        </p:spPr>
        <p:txBody>
          <a:bodyPr>
            <a:normAutofit/>
          </a:bodyPr>
          <a:lstStyle/>
          <a:p>
            <a:pPr algn="l">
              <a:lnSpc>
                <a:spcPct val="150000"/>
              </a:lnSpc>
            </a:pPr>
            <a:r>
              <a:rPr lang="en-US" b="0" i="0" dirty="0">
                <a:solidFill>
                  <a:srgbClr val="000000"/>
                </a:solidFill>
                <a:effectLst/>
              </a:rPr>
              <a:t>As you might deduce, in most cases these endocrine cells respond to changes in the environment within the lumen of the digestive tube.</a:t>
            </a:r>
          </a:p>
          <a:p>
            <a:pPr algn="l">
              <a:lnSpc>
                <a:spcPct val="150000"/>
              </a:lnSpc>
            </a:pPr>
            <a:r>
              <a:rPr lang="en-US" b="0" i="0" dirty="0">
                <a:solidFill>
                  <a:srgbClr val="000000"/>
                </a:solidFill>
                <a:effectLst/>
              </a:rPr>
              <a:t> Because these cells are part of the epithelium, their apical border is in contact with the contents of the lumen, which allows them to continually "taste" or sample the </a:t>
            </a:r>
            <a:r>
              <a:rPr lang="en-US" b="0" i="0" dirty="0" err="1">
                <a:solidFill>
                  <a:srgbClr val="000000"/>
                </a:solidFill>
                <a:effectLst/>
              </a:rPr>
              <a:t>lumenal</a:t>
            </a:r>
            <a:r>
              <a:rPr lang="en-US" b="0" i="0" dirty="0">
                <a:solidFill>
                  <a:srgbClr val="000000"/>
                </a:solidFill>
                <a:effectLst/>
              </a:rPr>
              <a:t> environment and respond appropriately.</a:t>
            </a:r>
          </a:p>
        </p:txBody>
      </p:sp>
    </p:spTree>
    <p:extLst>
      <p:ext uri="{BB962C8B-B14F-4D97-AF65-F5344CB8AC3E}">
        <p14:creationId xmlns:p14="http://schemas.microsoft.com/office/powerpoint/2010/main" val="250609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E972C-9370-F50F-4D9B-49E9674E2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3B6F52-9905-D887-7E76-CF62C793F33D}"/>
              </a:ext>
            </a:extLst>
          </p:cNvPr>
          <p:cNvSpPr>
            <a:spLocks noGrp="1"/>
          </p:cNvSpPr>
          <p:nvPr>
            <p:ph type="title"/>
          </p:nvPr>
        </p:nvSpPr>
        <p:spPr>
          <a:xfrm>
            <a:off x="393032" y="120316"/>
            <a:ext cx="10960768" cy="1187489"/>
          </a:xfrm>
        </p:spPr>
        <p:txBody>
          <a:bodyPr>
            <a:normAutofit fontScale="90000"/>
          </a:bodyPr>
          <a:lstStyle/>
          <a:p>
            <a:pPr algn="ctr"/>
            <a:r>
              <a:rPr lang="en-US" sz="4000" b="1" i="0" dirty="0">
                <a:solidFill>
                  <a:schemeClr val="accent6">
                    <a:lumMod val="50000"/>
                  </a:schemeClr>
                </a:solidFill>
                <a:effectLst/>
              </a:rPr>
              <a:t>What stimulates the </a:t>
            </a:r>
            <a:r>
              <a:rPr lang="en-US" sz="4000" b="1" i="0" dirty="0" err="1">
                <a:solidFill>
                  <a:schemeClr val="accent6">
                    <a:lumMod val="50000"/>
                  </a:schemeClr>
                </a:solidFill>
                <a:effectLst/>
              </a:rPr>
              <a:t>endocrinocytes</a:t>
            </a:r>
            <a:r>
              <a:rPr lang="en-US" sz="4000" b="1" i="0" dirty="0">
                <a:solidFill>
                  <a:schemeClr val="accent6">
                    <a:lumMod val="50000"/>
                  </a:schemeClr>
                </a:solidFill>
                <a:effectLst/>
              </a:rPr>
              <a:t> in the enteric endocrine system? </a:t>
            </a:r>
            <a:endParaRPr lang="en-US" sz="4000" dirty="0"/>
          </a:p>
        </p:txBody>
      </p:sp>
      <p:sp>
        <p:nvSpPr>
          <p:cNvPr id="3" name="Content Placeholder 2">
            <a:extLst>
              <a:ext uri="{FF2B5EF4-FFF2-40B4-BE49-F238E27FC236}">
                <a16:creationId xmlns:a16="http://schemas.microsoft.com/office/drawing/2014/main" id="{563D95ED-5A48-F834-23F8-BE4435D264EA}"/>
              </a:ext>
            </a:extLst>
          </p:cNvPr>
          <p:cNvSpPr>
            <a:spLocks noGrp="1"/>
          </p:cNvSpPr>
          <p:nvPr>
            <p:ph idx="1"/>
          </p:nvPr>
        </p:nvSpPr>
        <p:spPr>
          <a:xfrm>
            <a:off x="72189" y="1701208"/>
            <a:ext cx="11815011" cy="5036475"/>
          </a:xfrm>
        </p:spPr>
        <p:txBody>
          <a:bodyPr>
            <a:normAutofit fontScale="92500" lnSpcReduction="10000"/>
          </a:bodyPr>
          <a:lstStyle/>
          <a:p>
            <a:pPr algn="just"/>
            <a:r>
              <a:rPr lang="en-US" sz="3000" b="0" i="0" dirty="0">
                <a:solidFill>
                  <a:srgbClr val="000000"/>
                </a:solidFill>
                <a:effectLst/>
              </a:rPr>
              <a:t>To illustrate how control is implemented through the enteric endocrine system, consider the important example of preventing stomach acid from burning the epithelium of the small intestine:</a:t>
            </a:r>
          </a:p>
          <a:p>
            <a:pPr algn="just">
              <a:buFont typeface="Arial" panose="020B0604020202020204" pitchFamily="34" charset="0"/>
              <a:buChar char="•"/>
            </a:pPr>
            <a:r>
              <a:rPr lang="en-US" sz="3000" b="0" i="0" dirty="0">
                <a:solidFill>
                  <a:srgbClr val="000000"/>
                </a:solidFill>
                <a:effectLst/>
              </a:rPr>
              <a:t>Acid-laden ingesta flows out of the stomach, into the small intestine.</a:t>
            </a:r>
          </a:p>
          <a:p>
            <a:pPr algn="just">
              <a:buFont typeface="Arial" panose="020B0604020202020204" pitchFamily="34" charset="0"/>
              <a:buChar char="•"/>
            </a:pPr>
            <a:r>
              <a:rPr lang="en-US" sz="3000" b="0" i="0" dirty="0">
                <a:solidFill>
                  <a:srgbClr val="000000"/>
                </a:solidFill>
                <a:effectLst/>
              </a:rPr>
              <a:t>Acid in the small intestine stimulates secretion of the hormone secretin from endocrine cells in the intestinal epithelium.</a:t>
            </a:r>
          </a:p>
          <a:p>
            <a:pPr algn="just">
              <a:buFont typeface="Arial" panose="020B0604020202020204" pitchFamily="34" charset="0"/>
              <a:buChar char="•"/>
            </a:pPr>
            <a:r>
              <a:rPr lang="en-US" sz="3000" b="0" i="0" dirty="0">
                <a:solidFill>
                  <a:srgbClr val="000000"/>
                </a:solidFill>
                <a:effectLst/>
              </a:rPr>
              <a:t>Secretin stimulates the pancreas to dump a bicarbonate-rich fluid into the lumen of the intestine.</a:t>
            </a:r>
          </a:p>
          <a:p>
            <a:pPr algn="just">
              <a:buFont typeface="Arial" panose="020B0604020202020204" pitchFamily="34" charset="0"/>
              <a:buChar char="•"/>
            </a:pPr>
            <a:r>
              <a:rPr lang="en-US" sz="3000" b="0" i="0" dirty="0">
                <a:solidFill>
                  <a:srgbClr val="000000"/>
                </a:solidFill>
                <a:effectLst/>
              </a:rPr>
              <a:t>The bicarbonate neutralizes acid, which removes the stimulus for secretion of additional secretion.</a:t>
            </a:r>
          </a:p>
          <a:p>
            <a:pPr algn="just">
              <a:buFont typeface="Arial" panose="020B0604020202020204" pitchFamily="34" charset="0"/>
              <a:buChar char="•"/>
            </a:pPr>
            <a:r>
              <a:rPr lang="en-US" sz="3000" b="0" i="0" dirty="0">
                <a:solidFill>
                  <a:srgbClr val="000000"/>
                </a:solidFill>
                <a:effectLst/>
              </a:rPr>
              <a:t>In the absence of a secretin stimulus, the pancreas stops secreting bicarbonate.</a:t>
            </a:r>
          </a:p>
        </p:txBody>
      </p:sp>
    </p:spTree>
    <p:extLst>
      <p:ext uri="{BB962C8B-B14F-4D97-AF65-F5344CB8AC3E}">
        <p14:creationId xmlns:p14="http://schemas.microsoft.com/office/powerpoint/2010/main" val="17499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7FBF4416-BC7F-45B7-D315-AA66D9D8C2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85660"/>
            <a:ext cx="11135491" cy="378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139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nglish as a universal language - online presentation">
            <a:extLst>
              <a:ext uri="{FF2B5EF4-FFF2-40B4-BE49-F238E27FC236}">
                <a16:creationId xmlns:a16="http://schemas.microsoft.com/office/drawing/2014/main" id="{89B75740-3C3D-849E-1F5F-840B884BDA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75" r="11983" b="2574"/>
          <a:stretch/>
        </p:blipFill>
        <p:spPr bwMode="auto">
          <a:xfrm>
            <a:off x="2037347" y="0"/>
            <a:ext cx="7539790" cy="6681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9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DFBD1-2DAC-D454-2223-FB6B63FC0F76}"/>
              </a:ext>
            </a:extLst>
          </p:cNvPr>
          <p:cNvSpPr>
            <a:spLocks noGrp="1"/>
          </p:cNvSpPr>
          <p:nvPr>
            <p:ph type="title"/>
          </p:nvPr>
        </p:nvSpPr>
        <p:spPr>
          <a:xfrm>
            <a:off x="838200" y="1"/>
            <a:ext cx="10515600" cy="1187670"/>
          </a:xfrm>
        </p:spPr>
        <p:txBody>
          <a:bodyPr/>
          <a:lstStyle/>
          <a:p>
            <a:pPr algn="ctr"/>
            <a:r>
              <a:rPr lang="en-US" b="1" i="0" dirty="0">
                <a:solidFill>
                  <a:srgbClr val="003300"/>
                </a:solidFill>
                <a:effectLst/>
                <a:latin typeface="Open Sans" panose="020B0606030504020204" pitchFamily="34" charset="0"/>
              </a:rPr>
              <a:t>What is the digestive system?</a:t>
            </a:r>
            <a:endParaRPr lang="en-US" dirty="0">
              <a:solidFill>
                <a:srgbClr val="003300"/>
              </a:solidFill>
            </a:endParaRPr>
          </a:p>
        </p:txBody>
      </p:sp>
      <p:sp>
        <p:nvSpPr>
          <p:cNvPr id="3" name="Content Placeholder 2">
            <a:extLst>
              <a:ext uri="{FF2B5EF4-FFF2-40B4-BE49-F238E27FC236}">
                <a16:creationId xmlns:a16="http://schemas.microsoft.com/office/drawing/2014/main" id="{EAB9B048-124A-0878-0197-3F9E26198CC0}"/>
              </a:ext>
            </a:extLst>
          </p:cNvPr>
          <p:cNvSpPr>
            <a:spLocks noGrp="1"/>
          </p:cNvSpPr>
          <p:nvPr>
            <p:ph idx="1"/>
          </p:nvPr>
        </p:nvSpPr>
        <p:spPr>
          <a:xfrm>
            <a:off x="553454" y="1347536"/>
            <a:ext cx="10515600" cy="5390147"/>
          </a:xfrm>
        </p:spPr>
        <p:txBody>
          <a:bodyPr>
            <a:normAutofit fontScale="92500"/>
          </a:bodyPr>
          <a:lstStyle/>
          <a:p>
            <a:pPr algn="l">
              <a:lnSpc>
                <a:spcPct val="150000"/>
              </a:lnSpc>
            </a:pPr>
            <a:r>
              <a:rPr lang="en-US" b="0" i="0" dirty="0">
                <a:solidFill>
                  <a:srgbClr val="575757"/>
                </a:solidFill>
                <a:effectLst/>
              </a:rPr>
              <a:t>The digestive system is made up of the </a:t>
            </a:r>
            <a:r>
              <a:rPr lang="en-US" b="1" i="0" dirty="0">
                <a:solidFill>
                  <a:schemeClr val="accent6">
                    <a:lumMod val="75000"/>
                  </a:schemeClr>
                </a:solidFill>
                <a:effectLst/>
              </a:rPr>
              <a:t>gastrointestinal tract</a:t>
            </a:r>
            <a:r>
              <a:rPr lang="en-US" dirty="0">
                <a:solidFill>
                  <a:srgbClr val="575757"/>
                </a:solidFill>
              </a:rPr>
              <a:t> (</a:t>
            </a:r>
            <a:r>
              <a:rPr lang="en-US" b="0" i="0" dirty="0">
                <a:solidFill>
                  <a:srgbClr val="C00000"/>
                </a:solidFill>
                <a:effectLst/>
              </a:rPr>
              <a:t>GI tract) </a:t>
            </a:r>
            <a:r>
              <a:rPr lang="en-US" b="0" i="0" dirty="0">
                <a:solidFill>
                  <a:srgbClr val="575757"/>
                </a:solidFill>
                <a:effectLst/>
              </a:rPr>
              <a:t>or </a:t>
            </a:r>
            <a:r>
              <a:rPr lang="en-US" b="0" i="0" dirty="0">
                <a:solidFill>
                  <a:srgbClr val="7030A0"/>
                </a:solidFill>
                <a:effectLst/>
              </a:rPr>
              <a:t>digestive tract</a:t>
            </a:r>
            <a:r>
              <a:rPr lang="en-US" b="0" i="0" dirty="0">
                <a:solidFill>
                  <a:srgbClr val="575757"/>
                </a:solidFill>
                <a:effectLst/>
              </a:rPr>
              <a:t>—and the </a:t>
            </a:r>
            <a:r>
              <a:rPr lang="en-US" b="0" i="0" u="none" strike="noStrike" dirty="0">
                <a:solidFill>
                  <a:srgbClr val="0072BC"/>
                </a:solidFill>
                <a:effectLst/>
              </a:rPr>
              <a:t>liver</a:t>
            </a:r>
            <a:r>
              <a:rPr lang="en-US" b="0" i="0" dirty="0">
                <a:solidFill>
                  <a:srgbClr val="575757"/>
                </a:solidFill>
                <a:effectLst/>
              </a:rPr>
              <a:t>, </a:t>
            </a:r>
            <a:r>
              <a:rPr lang="en-US" b="0" i="0" u="none" strike="noStrike" dirty="0">
                <a:solidFill>
                  <a:srgbClr val="0072BC"/>
                </a:solidFill>
                <a:effectLst/>
              </a:rPr>
              <a:t>pancreas</a:t>
            </a:r>
            <a:r>
              <a:rPr lang="en-US" b="0" i="0" dirty="0">
                <a:solidFill>
                  <a:srgbClr val="575757"/>
                </a:solidFill>
                <a:effectLst/>
              </a:rPr>
              <a:t>, and </a:t>
            </a:r>
            <a:r>
              <a:rPr lang="en-US" b="0" i="0" dirty="0">
                <a:solidFill>
                  <a:schemeClr val="bg2">
                    <a:lumMod val="50000"/>
                  </a:schemeClr>
                </a:solidFill>
                <a:effectLst/>
              </a:rPr>
              <a:t>gallbladder</a:t>
            </a:r>
            <a:r>
              <a:rPr lang="en-US" b="0" i="0" dirty="0">
                <a:solidFill>
                  <a:srgbClr val="575757"/>
                </a:solidFill>
                <a:effectLst/>
              </a:rPr>
              <a:t>.</a:t>
            </a:r>
          </a:p>
          <a:p>
            <a:pPr algn="l">
              <a:lnSpc>
                <a:spcPct val="150000"/>
              </a:lnSpc>
            </a:pPr>
            <a:r>
              <a:rPr lang="en-US" b="0" i="0" dirty="0">
                <a:solidFill>
                  <a:srgbClr val="575757"/>
                </a:solidFill>
                <a:effectLst/>
              </a:rPr>
              <a:t> The </a:t>
            </a:r>
            <a:r>
              <a:rPr lang="en-US" b="0" i="0" u="none" strike="noStrike" dirty="0">
                <a:solidFill>
                  <a:srgbClr val="0072BC"/>
                </a:solidFill>
                <a:effectLst/>
              </a:rPr>
              <a:t>GI tract</a:t>
            </a:r>
            <a:r>
              <a:rPr lang="en-US" b="0" i="0" dirty="0">
                <a:solidFill>
                  <a:srgbClr val="575757"/>
                </a:solidFill>
                <a:effectLst/>
              </a:rPr>
              <a:t> is a series of hollow organs joined in a long, twisting tube from the mouth to the </a:t>
            </a:r>
            <a:r>
              <a:rPr lang="en-US" b="0" i="0" u="none" strike="noStrike" dirty="0">
                <a:solidFill>
                  <a:schemeClr val="accent4">
                    <a:lumMod val="75000"/>
                  </a:schemeClr>
                </a:solidFill>
                <a:effectLst/>
              </a:rPr>
              <a:t>anus</a:t>
            </a:r>
            <a:r>
              <a:rPr lang="en-US" b="0" i="0" dirty="0">
                <a:solidFill>
                  <a:srgbClr val="575757"/>
                </a:solidFill>
                <a:effectLst/>
              </a:rPr>
              <a:t>. </a:t>
            </a:r>
          </a:p>
          <a:p>
            <a:pPr algn="l">
              <a:lnSpc>
                <a:spcPct val="150000"/>
              </a:lnSpc>
            </a:pPr>
            <a:r>
              <a:rPr lang="en-US" b="0" i="0" dirty="0">
                <a:solidFill>
                  <a:srgbClr val="575757"/>
                </a:solidFill>
                <a:effectLst/>
              </a:rPr>
              <a:t>The hollow organs that make up the GI tract are the mouth, </a:t>
            </a:r>
            <a:r>
              <a:rPr lang="en-US" b="0" i="0" u="none" strike="noStrike" dirty="0">
                <a:solidFill>
                  <a:srgbClr val="0072BC"/>
                </a:solidFill>
                <a:effectLst/>
              </a:rPr>
              <a:t>esophagus</a:t>
            </a:r>
            <a:r>
              <a:rPr lang="en-US" b="0" i="0" dirty="0">
                <a:solidFill>
                  <a:srgbClr val="575757"/>
                </a:solidFill>
                <a:effectLst/>
              </a:rPr>
              <a:t>, stomach, small intestine, large intestine, and anus.</a:t>
            </a:r>
          </a:p>
          <a:p>
            <a:pPr algn="l">
              <a:lnSpc>
                <a:spcPct val="150000"/>
              </a:lnSpc>
            </a:pPr>
            <a:r>
              <a:rPr lang="en-US" b="0" i="0" dirty="0">
                <a:solidFill>
                  <a:srgbClr val="575757"/>
                </a:solidFill>
                <a:effectLst/>
              </a:rPr>
              <a:t> The liver, pancreas, and gallbladder are the solid organs of the digestive system.</a:t>
            </a:r>
          </a:p>
          <a:p>
            <a:pPr marL="0" indent="0">
              <a:buNone/>
            </a:pPr>
            <a:endParaRPr lang="en-US" dirty="0"/>
          </a:p>
        </p:txBody>
      </p:sp>
    </p:spTree>
    <p:extLst>
      <p:ext uri="{BB962C8B-B14F-4D97-AF65-F5344CB8AC3E}">
        <p14:creationId xmlns:p14="http://schemas.microsoft.com/office/powerpoint/2010/main" val="18407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0BEF4-0F85-C01A-82BC-8EAD944736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38DF0-2628-D779-CDF1-B0399DBF6263}"/>
              </a:ext>
            </a:extLst>
          </p:cNvPr>
          <p:cNvSpPr>
            <a:spLocks noGrp="1"/>
          </p:cNvSpPr>
          <p:nvPr>
            <p:ph idx="1"/>
          </p:nvPr>
        </p:nvSpPr>
        <p:spPr>
          <a:xfrm>
            <a:off x="577515" y="653993"/>
            <a:ext cx="10684042" cy="5550014"/>
          </a:xfrm>
        </p:spPr>
        <p:txBody>
          <a:bodyPr>
            <a:normAutofit lnSpcReduction="10000"/>
          </a:bodyPr>
          <a:lstStyle/>
          <a:p>
            <a:pPr>
              <a:lnSpc>
                <a:spcPct val="150000"/>
              </a:lnSpc>
            </a:pPr>
            <a:r>
              <a:rPr lang="en-US" b="1" i="0" dirty="0">
                <a:solidFill>
                  <a:schemeClr val="accent4">
                    <a:lumMod val="75000"/>
                  </a:schemeClr>
                </a:solidFill>
                <a:effectLst/>
              </a:rPr>
              <a:t>The small intestine has three parts</a:t>
            </a:r>
            <a:r>
              <a:rPr lang="en-US" b="0" i="0" dirty="0">
                <a:solidFill>
                  <a:srgbClr val="575757"/>
                </a:solidFill>
                <a:effectLst/>
              </a:rPr>
              <a:t>. </a:t>
            </a:r>
          </a:p>
          <a:p>
            <a:pPr algn="l">
              <a:lnSpc>
                <a:spcPct val="150000"/>
              </a:lnSpc>
              <a:buFont typeface="Wingdings" panose="05000000000000000000" pitchFamily="2" charset="2"/>
              <a:buChar char="Ø"/>
            </a:pPr>
            <a:r>
              <a:rPr lang="en-US" b="0" i="0" dirty="0">
                <a:solidFill>
                  <a:srgbClr val="575757"/>
                </a:solidFill>
                <a:effectLst/>
              </a:rPr>
              <a:t>The first part is called the duodenum. </a:t>
            </a:r>
          </a:p>
          <a:p>
            <a:pPr algn="l">
              <a:lnSpc>
                <a:spcPct val="150000"/>
              </a:lnSpc>
              <a:buFont typeface="Wingdings" panose="05000000000000000000" pitchFamily="2" charset="2"/>
              <a:buChar char="Ø"/>
            </a:pPr>
            <a:r>
              <a:rPr lang="en-US" b="0" i="0" dirty="0">
                <a:solidFill>
                  <a:srgbClr val="575757"/>
                </a:solidFill>
                <a:effectLst/>
              </a:rPr>
              <a:t>The jejunum is in the middle and </a:t>
            </a:r>
          </a:p>
          <a:p>
            <a:pPr algn="l">
              <a:lnSpc>
                <a:spcPct val="150000"/>
              </a:lnSpc>
              <a:buFont typeface="Wingdings" panose="05000000000000000000" pitchFamily="2" charset="2"/>
              <a:buChar char="Ø"/>
            </a:pPr>
            <a:r>
              <a:rPr lang="en-US" b="0" i="0" dirty="0">
                <a:solidFill>
                  <a:srgbClr val="575757"/>
                </a:solidFill>
                <a:effectLst/>
              </a:rPr>
              <a:t>The ileum is at the end. </a:t>
            </a:r>
          </a:p>
          <a:p>
            <a:pPr marL="0" indent="0" algn="l">
              <a:lnSpc>
                <a:spcPct val="150000"/>
              </a:lnSpc>
              <a:buNone/>
            </a:pPr>
            <a:r>
              <a:rPr lang="en-US" b="0" i="0" dirty="0">
                <a:solidFill>
                  <a:srgbClr val="575757"/>
                </a:solidFill>
                <a:effectLst/>
              </a:rPr>
              <a:t>The large intestine includes the </a:t>
            </a:r>
            <a:r>
              <a:rPr lang="en-US" b="0" i="0" u="none" strike="noStrike" dirty="0">
                <a:solidFill>
                  <a:srgbClr val="0072BC"/>
                </a:solidFill>
                <a:effectLst/>
              </a:rPr>
              <a:t>appendix</a:t>
            </a:r>
            <a:r>
              <a:rPr lang="en-US" b="0" i="0" dirty="0">
                <a:solidFill>
                  <a:srgbClr val="575757"/>
                </a:solidFill>
                <a:effectLst/>
              </a:rPr>
              <a:t>, cecum, </a:t>
            </a:r>
            <a:r>
              <a:rPr lang="en-US" b="0" i="0" u="none" strike="noStrike" dirty="0">
                <a:solidFill>
                  <a:srgbClr val="0072BC"/>
                </a:solidFill>
                <a:effectLst/>
              </a:rPr>
              <a:t>colon</a:t>
            </a:r>
            <a:r>
              <a:rPr lang="en-US" b="0" i="0" dirty="0">
                <a:solidFill>
                  <a:srgbClr val="575757"/>
                </a:solidFill>
                <a:effectLst/>
              </a:rPr>
              <a:t>, and rectum. The appendix is a finger-shaped pouch attached to the cecum. The cecum is the first part of the large intestine. The colon is next. The rectum is the end of the large intestine.</a:t>
            </a:r>
          </a:p>
          <a:p>
            <a:endParaRPr lang="en-US" dirty="0"/>
          </a:p>
        </p:txBody>
      </p:sp>
    </p:spTree>
    <p:extLst>
      <p:ext uri="{BB962C8B-B14F-4D97-AF65-F5344CB8AC3E}">
        <p14:creationId xmlns:p14="http://schemas.microsoft.com/office/powerpoint/2010/main" val="399459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uman model showing the digestive system, which includes the mouth, salivary glands, esophagus, stomach, liver, gallbladder, pancreas, large and small intestines, appendix, rectum, and anus.">
            <a:extLst>
              <a:ext uri="{FF2B5EF4-FFF2-40B4-BE49-F238E27FC236}">
                <a16:creationId xmlns:a16="http://schemas.microsoft.com/office/drawing/2014/main" id="{3476876B-8047-3467-D0F7-2C3033339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5961" y="90863"/>
            <a:ext cx="5657859" cy="667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510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9932B-6608-C528-024E-087302F5AF9F}"/>
              </a:ext>
            </a:extLst>
          </p:cNvPr>
          <p:cNvSpPr>
            <a:spLocks noGrp="1"/>
          </p:cNvSpPr>
          <p:nvPr>
            <p:ph type="title"/>
          </p:nvPr>
        </p:nvSpPr>
        <p:spPr>
          <a:xfrm>
            <a:off x="743607" y="241737"/>
            <a:ext cx="10515600" cy="840829"/>
          </a:xfrm>
        </p:spPr>
        <p:txBody>
          <a:bodyPr/>
          <a:lstStyle/>
          <a:p>
            <a:pPr algn="ctr"/>
            <a:r>
              <a:rPr lang="en-US" sz="4400" b="1" dirty="0">
                <a:solidFill>
                  <a:srgbClr val="008000"/>
                </a:solidFill>
              </a:rPr>
              <a:t>Functions of the Digestive System</a:t>
            </a:r>
            <a:endParaRPr lang="en-US" b="1" dirty="0">
              <a:solidFill>
                <a:srgbClr val="008000"/>
              </a:solidFill>
            </a:endParaRPr>
          </a:p>
        </p:txBody>
      </p:sp>
      <p:sp>
        <p:nvSpPr>
          <p:cNvPr id="3" name="Content Placeholder 2">
            <a:extLst>
              <a:ext uri="{FF2B5EF4-FFF2-40B4-BE49-F238E27FC236}">
                <a16:creationId xmlns:a16="http://schemas.microsoft.com/office/drawing/2014/main" id="{72B317CE-50FD-7BCF-6C20-72C6DB395350}"/>
              </a:ext>
            </a:extLst>
          </p:cNvPr>
          <p:cNvSpPr>
            <a:spLocks noGrp="1"/>
          </p:cNvSpPr>
          <p:nvPr>
            <p:ph idx="1"/>
          </p:nvPr>
        </p:nvSpPr>
        <p:spPr>
          <a:xfrm>
            <a:off x="481263" y="1082566"/>
            <a:ext cx="11542571" cy="5354329"/>
          </a:xfrm>
        </p:spPr>
        <p:txBody>
          <a:bodyPr>
            <a:normAutofit lnSpcReduction="10000"/>
          </a:bodyPr>
          <a:lstStyle/>
          <a:p>
            <a:pPr marL="457200" indent="-457200">
              <a:lnSpc>
                <a:spcPct val="150000"/>
              </a:lnSpc>
              <a:buFont typeface="+mj-lt"/>
              <a:buAutoNum type="arabicPeriod"/>
            </a:pPr>
            <a:r>
              <a:rPr lang="en-US" sz="2400" b="1" dirty="0">
                <a:solidFill>
                  <a:srgbClr val="003300"/>
                </a:solidFill>
              </a:rPr>
              <a:t> </a:t>
            </a:r>
            <a:r>
              <a:rPr lang="en-US" b="1" dirty="0">
                <a:solidFill>
                  <a:srgbClr val="003300"/>
                </a:solidFill>
              </a:rPr>
              <a:t>Ingestion</a:t>
            </a:r>
            <a:r>
              <a:rPr lang="en-US" dirty="0">
                <a:solidFill>
                  <a:srgbClr val="003300"/>
                </a:solidFill>
              </a:rPr>
              <a:t>  </a:t>
            </a:r>
            <a:r>
              <a:rPr lang="en-US" dirty="0"/>
              <a:t>takes place when materials enter the digestive tract through the mouth .</a:t>
            </a:r>
            <a:endParaRPr lang="ar-SA" dirty="0"/>
          </a:p>
          <a:p>
            <a:pPr marL="514350" indent="-514350" algn="l">
              <a:lnSpc>
                <a:spcPct val="150000"/>
              </a:lnSpc>
              <a:buFont typeface="+mj-lt"/>
              <a:buAutoNum type="arabicPeriod"/>
            </a:pPr>
            <a:r>
              <a:rPr lang="en-US" b="1" dirty="0">
                <a:solidFill>
                  <a:schemeClr val="accent6">
                    <a:lumMod val="75000"/>
                  </a:schemeClr>
                </a:solidFill>
              </a:rPr>
              <a:t>Mechanical processing </a:t>
            </a:r>
            <a:r>
              <a:rPr lang="en-US" dirty="0"/>
              <a:t>is crushing and shearing that makes materials easier to propel along the digestive tract.</a:t>
            </a:r>
          </a:p>
          <a:p>
            <a:pPr marL="514350" indent="-514350" algn="l">
              <a:lnSpc>
                <a:spcPct val="150000"/>
              </a:lnSpc>
              <a:buFont typeface="+mj-lt"/>
              <a:buAutoNum type="arabicPeriod"/>
            </a:pPr>
            <a:r>
              <a:rPr lang="en-US" b="1" dirty="0">
                <a:solidFill>
                  <a:schemeClr val="accent6">
                    <a:lumMod val="60000"/>
                    <a:lumOff val="40000"/>
                  </a:schemeClr>
                </a:solidFill>
              </a:rPr>
              <a:t> Digestion </a:t>
            </a:r>
            <a:r>
              <a:rPr lang="en-US" dirty="0"/>
              <a:t>refers to the chemical breakdown of food into small organic fragments suitable for absorption by the digestive epithelium.</a:t>
            </a:r>
          </a:p>
          <a:p>
            <a:pPr marL="514350" indent="-514350" algn="l">
              <a:lnSpc>
                <a:spcPct val="150000"/>
              </a:lnSpc>
              <a:buFont typeface="+mj-lt"/>
              <a:buAutoNum type="arabicPeriod"/>
            </a:pPr>
            <a:r>
              <a:rPr lang="en-US" b="1" dirty="0">
                <a:solidFill>
                  <a:schemeClr val="accent3">
                    <a:lumMod val="50000"/>
                  </a:schemeClr>
                </a:solidFill>
              </a:rPr>
              <a:t>Secretion</a:t>
            </a:r>
            <a:r>
              <a:rPr lang="en-US" b="1" dirty="0">
                <a:solidFill>
                  <a:schemeClr val="accent2">
                    <a:lumMod val="60000"/>
                    <a:lumOff val="40000"/>
                  </a:schemeClr>
                </a:solidFill>
              </a:rPr>
              <a:t> </a:t>
            </a:r>
            <a:r>
              <a:rPr lang="en-US" dirty="0"/>
              <a:t>is the release of water, acids, enzymes, buffers, and salts by the epithelium of the digestive tract and by glandular organs.</a:t>
            </a:r>
            <a:endParaRPr lang="en-US" sz="2800" dirty="0"/>
          </a:p>
          <a:p>
            <a:endParaRPr lang="en-US" dirty="0"/>
          </a:p>
        </p:txBody>
      </p:sp>
    </p:spTree>
    <p:extLst>
      <p:ext uri="{BB962C8B-B14F-4D97-AF65-F5344CB8AC3E}">
        <p14:creationId xmlns:p14="http://schemas.microsoft.com/office/powerpoint/2010/main" val="359126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5DE14-F42A-045D-3B5A-3E6CEF4C4F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874B8-3D31-901A-2256-2F0D57D88810}"/>
              </a:ext>
            </a:extLst>
          </p:cNvPr>
          <p:cNvSpPr>
            <a:spLocks noGrp="1"/>
          </p:cNvSpPr>
          <p:nvPr>
            <p:ph type="title"/>
          </p:nvPr>
        </p:nvSpPr>
        <p:spPr>
          <a:xfrm>
            <a:off x="743607" y="10509"/>
            <a:ext cx="10515600" cy="840829"/>
          </a:xfrm>
        </p:spPr>
        <p:txBody>
          <a:bodyPr/>
          <a:lstStyle/>
          <a:p>
            <a:pPr algn="ctr"/>
            <a:r>
              <a:rPr lang="en-US" sz="4400" b="1" dirty="0">
                <a:solidFill>
                  <a:srgbClr val="008000"/>
                </a:solidFill>
              </a:rPr>
              <a:t>Functions of the Digestive System</a:t>
            </a:r>
            <a:endParaRPr lang="en-US" b="1" dirty="0">
              <a:solidFill>
                <a:srgbClr val="008000"/>
              </a:solidFill>
            </a:endParaRPr>
          </a:p>
        </p:txBody>
      </p:sp>
      <p:sp>
        <p:nvSpPr>
          <p:cNvPr id="3" name="Content Placeholder 2">
            <a:extLst>
              <a:ext uri="{FF2B5EF4-FFF2-40B4-BE49-F238E27FC236}">
                <a16:creationId xmlns:a16="http://schemas.microsoft.com/office/drawing/2014/main" id="{472F160B-FFDF-0DDC-5255-15EA173A1760}"/>
              </a:ext>
            </a:extLst>
          </p:cNvPr>
          <p:cNvSpPr>
            <a:spLocks noGrp="1"/>
          </p:cNvSpPr>
          <p:nvPr>
            <p:ph idx="1"/>
          </p:nvPr>
        </p:nvSpPr>
        <p:spPr>
          <a:xfrm>
            <a:off x="529388" y="1540042"/>
            <a:ext cx="10828423" cy="5317957"/>
          </a:xfrm>
        </p:spPr>
        <p:txBody>
          <a:bodyPr>
            <a:normAutofit/>
          </a:bodyPr>
          <a:lstStyle/>
          <a:p>
            <a:pPr marL="0" indent="0" algn="l">
              <a:lnSpc>
                <a:spcPct val="150000"/>
              </a:lnSpc>
              <a:buNone/>
            </a:pPr>
            <a:r>
              <a:rPr lang="en-US" b="1" dirty="0">
                <a:solidFill>
                  <a:srgbClr val="1BA954"/>
                </a:solidFill>
              </a:rPr>
              <a:t>5. Absorption</a:t>
            </a:r>
            <a:r>
              <a:rPr lang="en-US" b="1" dirty="0">
                <a:solidFill>
                  <a:schemeClr val="accent2">
                    <a:lumMod val="60000"/>
                    <a:lumOff val="40000"/>
                  </a:schemeClr>
                </a:solidFill>
              </a:rPr>
              <a:t> </a:t>
            </a:r>
            <a:r>
              <a:rPr lang="en-US" dirty="0"/>
              <a:t>is the movement of organic molecules, electrolytes(inorganic ions), vitamins, and water across the digestive epithelium and into the interstitial fluid of the digestive tract.</a:t>
            </a:r>
          </a:p>
          <a:p>
            <a:pPr marL="0" indent="0" algn="l">
              <a:lnSpc>
                <a:spcPct val="150000"/>
              </a:lnSpc>
              <a:buNone/>
            </a:pPr>
            <a:r>
              <a:rPr lang="en-US" b="1" dirty="0">
                <a:solidFill>
                  <a:srgbClr val="AFCAAE"/>
                </a:solidFill>
              </a:rPr>
              <a:t>6. Excretion </a:t>
            </a:r>
            <a:r>
              <a:rPr lang="en-US" dirty="0"/>
              <a:t>is the removal of waste products from body fluids. The process called </a:t>
            </a:r>
            <a:r>
              <a:rPr lang="en-US" b="1" dirty="0">
                <a:solidFill>
                  <a:srgbClr val="008080"/>
                </a:solidFill>
              </a:rPr>
              <a:t>defecation</a:t>
            </a:r>
            <a:r>
              <a:rPr lang="en-US" dirty="0"/>
              <a:t>, or </a:t>
            </a:r>
            <a:r>
              <a:rPr lang="en-US" i="1" dirty="0"/>
              <a:t>egestion, ejects materials </a:t>
            </a:r>
            <a:r>
              <a:rPr lang="en-US" dirty="0"/>
              <a:t>from the digestive tract, eliminating them as </a:t>
            </a:r>
            <a:r>
              <a:rPr lang="en-US" b="1" dirty="0">
                <a:solidFill>
                  <a:srgbClr val="CCCC00"/>
                </a:solidFill>
              </a:rPr>
              <a:t>feces</a:t>
            </a:r>
            <a:r>
              <a:rPr lang="en-US" dirty="0"/>
              <a:t>.</a:t>
            </a:r>
            <a:endParaRPr lang="ar-SA" sz="2400" dirty="0"/>
          </a:p>
          <a:p>
            <a:pPr marL="0" indent="0" algn="l">
              <a:buNone/>
            </a:pPr>
            <a:endParaRPr lang="ar-SA" sz="2800" dirty="0"/>
          </a:p>
          <a:p>
            <a:endParaRPr lang="en-US" sz="2800" dirty="0"/>
          </a:p>
          <a:p>
            <a:endParaRPr lang="en-US" dirty="0"/>
          </a:p>
        </p:txBody>
      </p:sp>
    </p:spTree>
    <p:extLst>
      <p:ext uri="{BB962C8B-B14F-4D97-AF65-F5344CB8AC3E}">
        <p14:creationId xmlns:p14="http://schemas.microsoft.com/office/powerpoint/2010/main" val="163310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Digestive System SNC2D. - ppt download">
            <a:extLst>
              <a:ext uri="{FF2B5EF4-FFF2-40B4-BE49-F238E27FC236}">
                <a16:creationId xmlns:a16="http://schemas.microsoft.com/office/drawing/2014/main" id="{68690C50-5B2E-8835-D653-1FB671CBEB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07" b="17894"/>
          <a:stretch/>
        </p:blipFill>
        <p:spPr bwMode="auto">
          <a:xfrm>
            <a:off x="709863" y="466097"/>
            <a:ext cx="11081085" cy="592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21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2007</Words>
  <Application>Microsoft Macintosh PowerPoint</Application>
  <PresentationFormat>شاشة عريضة</PresentationFormat>
  <Paragraphs>116</Paragraphs>
  <Slides>37</Slides>
  <Notes>3</Notes>
  <HiddenSlides>0</HiddenSlides>
  <MMClips>0</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37</vt:i4>
      </vt:variant>
    </vt:vector>
  </HeadingPairs>
  <TitlesOfParts>
    <vt:vector size="48" baseType="lpstr">
      <vt:lpstr>Algerian</vt:lpstr>
      <vt:lpstr>Arial</vt:lpstr>
      <vt:lpstr>Blackadder ITC</vt:lpstr>
      <vt:lpstr>Calibri</vt:lpstr>
      <vt:lpstr>Calibri Light</vt:lpstr>
      <vt:lpstr>Helvetica</vt:lpstr>
      <vt:lpstr>Open Sans</vt:lpstr>
      <vt:lpstr>Tahoma</vt:lpstr>
      <vt:lpstr>Times New Roman</vt:lpstr>
      <vt:lpstr>Wingdings</vt:lpstr>
      <vt:lpstr>Office Theme</vt:lpstr>
      <vt:lpstr>Regulation of digestion</vt:lpstr>
      <vt:lpstr>Learning Objectives </vt:lpstr>
      <vt:lpstr>عرض تقديمي في PowerPoint</vt:lpstr>
      <vt:lpstr>What is the digestive system?</vt:lpstr>
      <vt:lpstr>عرض تقديمي في PowerPoint</vt:lpstr>
      <vt:lpstr>عرض تقديمي في PowerPoint</vt:lpstr>
      <vt:lpstr>Functions of the Digestive System</vt:lpstr>
      <vt:lpstr>Functions of the Digestive System</vt:lpstr>
      <vt:lpstr>عرض تقديمي في PowerPoint</vt:lpstr>
      <vt:lpstr>What regulates and controls the digestive system?</vt:lpstr>
      <vt:lpstr>Your hormones and nerves work together to help control the digestive process.  Signals flow within your GI tract and back and forth from your GI tract to your brain. The brain controls the responses of hunger and satiety.  The endocrine system controls the release of hormones and enzymes required for digestion of food in the digestive tract. </vt:lpstr>
      <vt:lpstr>عرض تقديمي في PowerPoint</vt:lpstr>
      <vt:lpstr>عرض تقديمي في PowerPoint</vt:lpstr>
      <vt:lpstr>Neural Responses to Food</vt:lpstr>
      <vt:lpstr>عرض تقديمي في PowerPoint</vt:lpstr>
      <vt:lpstr>عرض تقديمي في PowerPoint</vt:lpstr>
      <vt:lpstr>Digestive Phases</vt:lpstr>
      <vt:lpstr>Cephalic phase</vt:lpstr>
      <vt:lpstr>عرض تقديمي في PowerPoint</vt:lpstr>
      <vt:lpstr>عرض تقديمي في PowerPoint</vt:lpstr>
      <vt:lpstr>Digestive Phases </vt:lpstr>
      <vt:lpstr>عرض تقديمي في PowerPoint</vt:lpstr>
      <vt:lpstr>Gastric phase </vt:lpstr>
      <vt:lpstr>عرض تقديمي في PowerPoint</vt:lpstr>
      <vt:lpstr>intestinal phase </vt:lpstr>
      <vt:lpstr>Hormonal Responses to Food</vt:lpstr>
      <vt:lpstr>عرض تقديمي في PowerPoint</vt:lpstr>
      <vt:lpstr>عرض تقديمي في PowerPoint</vt:lpstr>
      <vt:lpstr>عرض تقديمي في PowerPoint</vt:lpstr>
      <vt:lpstr>Summery  The Enteric Endocrine System</vt:lpstr>
      <vt:lpstr>عرض تقديمي في PowerPoint</vt:lpstr>
      <vt:lpstr>عرض تقديمي في PowerPoint</vt:lpstr>
      <vt:lpstr>عرض تقديمي في PowerPoint</vt:lpstr>
      <vt:lpstr>What stimulates the endocrinocytes in the enteric endocrine system? </vt:lpstr>
      <vt:lpstr>What stimulates the endocrinocytes in the enteric endocrine system?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digestion</dc:title>
  <dc:creator>maha daghestani</dc:creator>
  <cp:lastModifiedBy>. .</cp:lastModifiedBy>
  <cp:revision>34</cp:revision>
  <dcterms:created xsi:type="dcterms:W3CDTF">2023-03-25T12:26:27Z</dcterms:created>
  <dcterms:modified xsi:type="dcterms:W3CDTF">2025-11-03T22:36:59Z</dcterms:modified>
</cp:coreProperties>
</file>