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7" r:id="rId2"/>
    <p:sldId id="273" r:id="rId3"/>
    <p:sldId id="274" r:id="rId4"/>
    <p:sldId id="258" r:id="rId5"/>
    <p:sldId id="277" r:id="rId6"/>
    <p:sldId id="271" r:id="rId7"/>
    <p:sldId id="283" r:id="rId8"/>
    <p:sldId id="284" r:id="rId9"/>
    <p:sldId id="261" r:id="rId10"/>
    <p:sldId id="263" r:id="rId11"/>
    <p:sldId id="276" r:id="rId12"/>
    <p:sldId id="275" r:id="rId13"/>
    <p:sldId id="280" r:id="rId14"/>
    <p:sldId id="281" r:id="rId15"/>
    <p:sldId id="265" r:id="rId16"/>
    <p:sldId id="282" r:id="rId17"/>
    <p:sldId id="266" r:id="rId18"/>
    <p:sldId id="267" r:id="rId19"/>
    <p:sldId id="286" r:id="rId20"/>
    <p:sldId id="287" r:id="rId21"/>
    <p:sldId id="288" r:id="rId22"/>
    <p:sldId id="289" r:id="rId23"/>
    <p:sldId id="290" r:id="rId24"/>
    <p:sldId id="291" r:id="rId25"/>
    <p:sldId id="292" r:id="rId26"/>
    <p:sldId id="293" r:id="rId27"/>
    <p:sldId id="294" r:id="rId28"/>
    <p:sldId id="295" r:id="rId29"/>
    <p:sldId id="296" r:id="rId30"/>
    <p:sldId id="297" r:id="rId31"/>
    <p:sldId id="298" r:id="rId32"/>
    <p:sldId id="28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04"/>
    <p:restoredTop sz="94569" autoAdjust="0"/>
  </p:normalViewPr>
  <p:slideViewPr>
    <p:cSldViewPr snapToGrid="0">
      <p:cViewPr varScale="1">
        <p:scale>
          <a:sx n="135" d="100"/>
          <a:sy n="135" d="100"/>
        </p:scale>
        <p:origin x="656" y="4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29658E-5E18-4399-9A3F-114DD1F987BC}" type="datetimeFigureOut">
              <a:rPr lang="en-US" smtClean="0"/>
              <a:t>4/15/25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015848-F2A8-4843-A6C8-D4518A6E1988}" type="slidenum">
              <a:rPr lang="en-US" smtClean="0"/>
              <a:t>‹#›</a:t>
            </a:fld>
            <a:endParaRPr lang="en-US"/>
          </a:p>
        </p:txBody>
      </p:sp>
    </p:spTree>
    <p:extLst>
      <p:ext uri="{BB962C8B-B14F-4D97-AF65-F5344CB8AC3E}">
        <p14:creationId xmlns:p14="http://schemas.microsoft.com/office/powerpoint/2010/main" val="4247995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015848-F2A8-4843-A6C8-D4518A6E1988}" type="slidenum">
              <a:rPr lang="en-US" smtClean="0"/>
              <a:t>11</a:t>
            </a:fld>
            <a:endParaRPr lang="en-US"/>
          </a:p>
        </p:txBody>
      </p:sp>
    </p:spTree>
    <p:extLst>
      <p:ext uri="{BB962C8B-B14F-4D97-AF65-F5344CB8AC3E}">
        <p14:creationId xmlns:p14="http://schemas.microsoft.com/office/powerpoint/2010/main" val="483799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A6A0D-3646-4B6A-38E0-063E3C0758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37E0AF3-90CF-258D-5347-E43863F27A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FB5681-E6E6-FF63-DA77-7DC7B800C538}"/>
              </a:ext>
            </a:extLst>
          </p:cNvPr>
          <p:cNvSpPr>
            <a:spLocks noGrp="1"/>
          </p:cNvSpPr>
          <p:nvPr>
            <p:ph type="dt" sz="half" idx="10"/>
          </p:nvPr>
        </p:nvSpPr>
        <p:spPr/>
        <p:txBody>
          <a:bodyPr/>
          <a:lstStyle/>
          <a:p>
            <a:fld id="{83180196-F13B-494C-870C-EF9D8FFBB95B}" type="datetimeFigureOut">
              <a:rPr lang="en-US" smtClean="0"/>
              <a:t>4/15/25</a:t>
            </a:fld>
            <a:endParaRPr lang="en-US"/>
          </a:p>
        </p:txBody>
      </p:sp>
      <p:sp>
        <p:nvSpPr>
          <p:cNvPr id="5" name="Footer Placeholder 4">
            <a:extLst>
              <a:ext uri="{FF2B5EF4-FFF2-40B4-BE49-F238E27FC236}">
                <a16:creationId xmlns:a16="http://schemas.microsoft.com/office/drawing/2014/main" id="{B08AF997-50C8-CAF9-8DB3-FCF94C5726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09BDB1-7046-871D-39CD-C363BE2E6EBC}"/>
              </a:ext>
            </a:extLst>
          </p:cNvPr>
          <p:cNvSpPr>
            <a:spLocks noGrp="1"/>
          </p:cNvSpPr>
          <p:nvPr>
            <p:ph type="sldNum" sz="quarter" idx="12"/>
          </p:nvPr>
        </p:nvSpPr>
        <p:spPr/>
        <p:txBody>
          <a:bodyPr/>
          <a:lstStyle/>
          <a:p>
            <a:fld id="{947307AD-1C13-47FE-823B-51D3AB260DE3}" type="slidenum">
              <a:rPr lang="en-US" smtClean="0"/>
              <a:t>‹#›</a:t>
            </a:fld>
            <a:endParaRPr lang="en-US"/>
          </a:p>
        </p:txBody>
      </p:sp>
    </p:spTree>
    <p:extLst>
      <p:ext uri="{BB962C8B-B14F-4D97-AF65-F5344CB8AC3E}">
        <p14:creationId xmlns:p14="http://schemas.microsoft.com/office/powerpoint/2010/main" val="3640198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15038-B4E3-A19A-F6FF-05DB334C958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4CE5C8-8834-875C-F32F-7C7DA94D19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F83239-40CB-1BC0-5901-1BE28C40F3F8}"/>
              </a:ext>
            </a:extLst>
          </p:cNvPr>
          <p:cNvSpPr>
            <a:spLocks noGrp="1"/>
          </p:cNvSpPr>
          <p:nvPr>
            <p:ph type="dt" sz="half" idx="10"/>
          </p:nvPr>
        </p:nvSpPr>
        <p:spPr/>
        <p:txBody>
          <a:bodyPr/>
          <a:lstStyle/>
          <a:p>
            <a:fld id="{83180196-F13B-494C-870C-EF9D8FFBB95B}" type="datetimeFigureOut">
              <a:rPr lang="en-US" smtClean="0"/>
              <a:t>4/15/25</a:t>
            </a:fld>
            <a:endParaRPr lang="en-US"/>
          </a:p>
        </p:txBody>
      </p:sp>
      <p:sp>
        <p:nvSpPr>
          <p:cNvPr id="5" name="Footer Placeholder 4">
            <a:extLst>
              <a:ext uri="{FF2B5EF4-FFF2-40B4-BE49-F238E27FC236}">
                <a16:creationId xmlns:a16="http://schemas.microsoft.com/office/drawing/2014/main" id="{F6BAFF30-E84B-2753-A849-AB5C424495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4B7452-2ECA-4B52-0891-4503897C8038}"/>
              </a:ext>
            </a:extLst>
          </p:cNvPr>
          <p:cNvSpPr>
            <a:spLocks noGrp="1"/>
          </p:cNvSpPr>
          <p:nvPr>
            <p:ph type="sldNum" sz="quarter" idx="12"/>
          </p:nvPr>
        </p:nvSpPr>
        <p:spPr/>
        <p:txBody>
          <a:bodyPr/>
          <a:lstStyle/>
          <a:p>
            <a:fld id="{947307AD-1C13-47FE-823B-51D3AB260DE3}" type="slidenum">
              <a:rPr lang="en-US" smtClean="0"/>
              <a:t>‹#›</a:t>
            </a:fld>
            <a:endParaRPr lang="en-US"/>
          </a:p>
        </p:txBody>
      </p:sp>
    </p:spTree>
    <p:extLst>
      <p:ext uri="{BB962C8B-B14F-4D97-AF65-F5344CB8AC3E}">
        <p14:creationId xmlns:p14="http://schemas.microsoft.com/office/powerpoint/2010/main" val="2154739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2E3407-0D13-F467-C28A-15E57258E4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F06EDAA-402D-F895-F784-A877419526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03D86F-9F83-66AF-49A9-D376464E3AC6}"/>
              </a:ext>
            </a:extLst>
          </p:cNvPr>
          <p:cNvSpPr>
            <a:spLocks noGrp="1"/>
          </p:cNvSpPr>
          <p:nvPr>
            <p:ph type="dt" sz="half" idx="10"/>
          </p:nvPr>
        </p:nvSpPr>
        <p:spPr/>
        <p:txBody>
          <a:bodyPr/>
          <a:lstStyle/>
          <a:p>
            <a:fld id="{83180196-F13B-494C-870C-EF9D8FFBB95B}" type="datetimeFigureOut">
              <a:rPr lang="en-US" smtClean="0"/>
              <a:t>4/15/25</a:t>
            </a:fld>
            <a:endParaRPr lang="en-US"/>
          </a:p>
        </p:txBody>
      </p:sp>
      <p:sp>
        <p:nvSpPr>
          <p:cNvPr id="5" name="Footer Placeholder 4">
            <a:extLst>
              <a:ext uri="{FF2B5EF4-FFF2-40B4-BE49-F238E27FC236}">
                <a16:creationId xmlns:a16="http://schemas.microsoft.com/office/drawing/2014/main" id="{845B7F65-DDCC-E794-D835-CBE7A67785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13FBA0-126A-0493-1E87-E8F338651653}"/>
              </a:ext>
            </a:extLst>
          </p:cNvPr>
          <p:cNvSpPr>
            <a:spLocks noGrp="1"/>
          </p:cNvSpPr>
          <p:nvPr>
            <p:ph type="sldNum" sz="quarter" idx="12"/>
          </p:nvPr>
        </p:nvSpPr>
        <p:spPr/>
        <p:txBody>
          <a:bodyPr/>
          <a:lstStyle/>
          <a:p>
            <a:fld id="{947307AD-1C13-47FE-823B-51D3AB260DE3}" type="slidenum">
              <a:rPr lang="en-US" smtClean="0"/>
              <a:t>‹#›</a:t>
            </a:fld>
            <a:endParaRPr lang="en-US"/>
          </a:p>
        </p:txBody>
      </p:sp>
    </p:spTree>
    <p:extLst>
      <p:ext uri="{BB962C8B-B14F-4D97-AF65-F5344CB8AC3E}">
        <p14:creationId xmlns:p14="http://schemas.microsoft.com/office/powerpoint/2010/main" val="113885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40F9A-9895-B30F-7CFA-C523ACFCE9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48680C-5594-2919-36DC-C9CF7BDCC0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A81AA4-D4C0-17A5-C0C6-034E6D5AE090}"/>
              </a:ext>
            </a:extLst>
          </p:cNvPr>
          <p:cNvSpPr>
            <a:spLocks noGrp="1"/>
          </p:cNvSpPr>
          <p:nvPr>
            <p:ph type="dt" sz="half" idx="10"/>
          </p:nvPr>
        </p:nvSpPr>
        <p:spPr/>
        <p:txBody>
          <a:bodyPr/>
          <a:lstStyle/>
          <a:p>
            <a:fld id="{83180196-F13B-494C-870C-EF9D8FFBB95B}" type="datetimeFigureOut">
              <a:rPr lang="en-US" smtClean="0"/>
              <a:t>4/15/25</a:t>
            </a:fld>
            <a:endParaRPr lang="en-US"/>
          </a:p>
        </p:txBody>
      </p:sp>
      <p:sp>
        <p:nvSpPr>
          <p:cNvPr id="5" name="Footer Placeholder 4">
            <a:extLst>
              <a:ext uri="{FF2B5EF4-FFF2-40B4-BE49-F238E27FC236}">
                <a16:creationId xmlns:a16="http://schemas.microsoft.com/office/drawing/2014/main" id="{0547ABB2-5065-00DA-D13A-EF325DE0E6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251153-90B3-B62A-8861-CC9DC4E066DA}"/>
              </a:ext>
            </a:extLst>
          </p:cNvPr>
          <p:cNvSpPr>
            <a:spLocks noGrp="1"/>
          </p:cNvSpPr>
          <p:nvPr>
            <p:ph type="sldNum" sz="quarter" idx="12"/>
          </p:nvPr>
        </p:nvSpPr>
        <p:spPr/>
        <p:txBody>
          <a:bodyPr/>
          <a:lstStyle/>
          <a:p>
            <a:fld id="{947307AD-1C13-47FE-823B-51D3AB260DE3}" type="slidenum">
              <a:rPr lang="en-US" smtClean="0"/>
              <a:t>‹#›</a:t>
            </a:fld>
            <a:endParaRPr lang="en-US"/>
          </a:p>
        </p:txBody>
      </p:sp>
    </p:spTree>
    <p:extLst>
      <p:ext uri="{BB962C8B-B14F-4D97-AF65-F5344CB8AC3E}">
        <p14:creationId xmlns:p14="http://schemas.microsoft.com/office/powerpoint/2010/main" val="2940311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9F357-629A-603A-55CF-DC5A698230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41919C1-F913-385B-CE5E-4A4B9BD735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93AA3E3-EE1E-3684-90C3-DC4F3EE67BC2}"/>
              </a:ext>
            </a:extLst>
          </p:cNvPr>
          <p:cNvSpPr>
            <a:spLocks noGrp="1"/>
          </p:cNvSpPr>
          <p:nvPr>
            <p:ph type="dt" sz="half" idx="10"/>
          </p:nvPr>
        </p:nvSpPr>
        <p:spPr/>
        <p:txBody>
          <a:bodyPr/>
          <a:lstStyle/>
          <a:p>
            <a:fld id="{83180196-F13B-494C-870C-EF9D8FFBB95B}" type="datetimeFigureOut">
              <a:rPr lang="en-US" smtClean="0"/>
              <a:t>4/15/25</a:t>
            </a:fld>
            <a:endParaRPr lang="en-US"/>
          </a:p>
        </p:txBody>
      </p:sp>
      <p:sp>
        <p:nvSpPr>
          <p:cNvPr id="5" name="Footer Placeholder 4">
            <a:extLst>
              <a:ext uri="{FF2B5EF4-FFF2-40B4-BE49-F238E27FC236}">
                <a16:creationId xmlns:a16="http://schemas.microsoft.com/office/drawing/2014/main" id="{9A1A0786-68B9-BF20-3594-3A9F031B5B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EF3994-CFB4-BC54-AC20-A5606070BCFE}"/>
              </a:ext>
            </a:extLst>
          </p:cNvPr>
          <p:cNvSpPr>
            <a:spLocks noGrp="1"/>
          </p:cNvSpPr>
          <p:nvPr>
            <p:ph type="sldNum" sz="quarter" idx="12"/>
          </p:nvPr>
        </p:nvSpPr>
        <p:spPr/>
        <p:txBody>
          <a:bodyPr/>
          <a:lstStyle/>
          <a:p>
            <a:fld id="{947307AD-1C13-47FE-823B-51D3AB260DE3}" type="slidenum">
              <a:rPr lang="en-US" smtClean="0"/>
              <a:t>‹#›</a:t>
            </a:fld>
            <a:endParaRPr lang="en-US"/>
          </a:p>
        </p:txBody>
      </p:sp>
    </p:spTree>
    <p:extLst>
      <p:ext uri="{BB962C8B-B14F-4D97-AF65-F5344CB8AC3E}">
        <p14:creationId xmlns:p14="http://schemas.microsoft.com/office/powerpoint/2010/main" val="99197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56F31-7542-2832-379D-3E0AD13CA3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86D0D7-0DD0-7D69-5ED3-4A3B62C615D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70D88DD-1564-85F5-7458-CA314EC242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EFE361C-EA45-A9AF-E796-030D4FDB866C}"/>
              </a:ext>
            </a:extLst>
          </p:cNvPr>
          <p:cNvSpPr>
            <a:spLocks noGrp="1"/>
          </p:cNvSpPr>
          <p:nvPr>
            <p:ph type="dt" sz="half" idx="10"/>
          </p:nvPr>
        </p:nvSpPr>
        <p:spPr/>
        <p:txBody>
          <a:bodyPr/>
          <a:lstStyle/>
          <a:p>
            <a:fld id="{83180196-F13B-494C-870C-EF9D8FFBB95B}" type="datetimeFigureOut">
              <a:rPr lang="en-US" smtClean="0"/>
              <a:t>4/15/25</a:t>
            </a:fld>
            <a:endParaRPr lang="en-US"/>
          </a:p>
        </p:txBody>
      </p:sp>
      <p:sp>
        <p:nvSpPr>
          <p:cNvPr id="6" name="Footer Placeholder 5">
            <a:extLst>
              <a:ext uri="{FF2B5EF4-FFF2-40B4-BE49-F238E27FC236}">
                <a16:creationId xmlns:a16="http://schemas.microsoft.com/office/drawing/2014/main" id="{9755A3A4-CAAC-DF23-D74B-2F581ED39C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30DF7F-E9CF-E138-5653-1BD48E02145C}"/>
              </a:ext>
            </a:extLst>
          </p:cNvPr>
          <p:cNvSpPr>
            <a:spLocks noGrp="1"/>
          </p:cNvSpPr>
          <p:nvPr>
            <p:ph type="sldNum" sz="quarter" idx="12"/>
          </p:nvPr>
        </p:nvSpPr>
        <p:spPr/>
        <p:txBody>
          <a:bodyPr/>
          <a:lstStyle/>
          <a:p>
            <a:fld id="{947307AD-1C13-47FE-823B-51D3AB260DE3}" type="slidenum">
              <a:rPr lang="en-US" smtClean="0"/>
              <a:t>‹#›</a:t>
            </a:fld>
            <a:endParaRPr lang="en-US"/>
          </a:p>
        </p:txBody>
      </p:sp>
    </p:spTree>
    <p:extLst>
      <p:ext uri="{BB962C8B-B14F-4D97-AF65-F5344CB8AC3E}">
        <p14:creationId xmlns:p14="http://schemas.microsoft.com/office/powerpoint/2010/main" val="3578615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34C41-3479-6835-8EC0-585BF596971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F3EA074-AF85-1C71-9A81-B64350F0F9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D604B2-3A05-828D-693E-07C1F3A1B5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942267F-FE53-11FC-56E2-DF3347482B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1F1564-B670-E610-3DE3-AD2325843C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8916C7-882D-9954-F412-133D76CC05B6}"/>
              </a:ext>
            </a:extLst>
          </p:cNvPr>
          <p:cNvSpPr>
            <a:spLocks noGrp="1"/>
          </p:cNvSpPr>
          <p:nvPr>
            <p:ph type="dt" sz="half" idx="10"/>
          </p:nvPr>
        </p:nvSpPr>
        <p:spPr/>
        <p:txBody>
          <a:bodyPr/>
          <a:lstStyle/>
          <a:p>
            <a:fld id="{83180196-F13B-494C-870C-EF9D8FFBB95B}" type="datetimeFigureOut">
              <a:rPr lang="en-US" smtClean="0"/>
              <a:t>4/15/25</a:t>
            </a:fld>
            <a:endParaRPr lang="en-US"/>
          </a:p>
        </p:txBody>
      </p:sp>
      <p:sp>
        <p:nvSpPr>
          <p:cNvPr id="8" name="Footer Placeholder 7">
            <a:extLst>
              <a:ext uri="{FF2B5EF4-FFF2-40B4-BE49-F238E27FC236}">
                <a16:creationId xmlns:a16="http://schemas.microsoft.com/office/drawing/2014/main" id="{E7168D3E-43BE-C2D8-41DD-1B606CA042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50F6116-EED0-A639-CB8B-634FF135D209}"/>
              </a:ext>
            </a:extLst>
          </p:cNvPr>
          <p:cNvSpPr>
            <a:spLocks noGrp="1"/>
          </p:cNvSpPr>
          <p:nvPr>
            <p:ph type="sldNum" sz="quarter" idx="12"/>
          </p:nvPr>
        </p:nvSpPr>
        <p:spPr/>
        <p:txBody>
          <a:bodyPr/>
          <a:lstStyle/>
          <a:p>
            <a:fld id="{947307AD-1C13-47FE-823B-51D3AB260DE3}" type="slidenum">
              <a:rPr lang="en-US" smtClean="0"/>
              <a:t>‹#›</a:t>
            </a:fld>
            <a:endParaRPr lang="en-US"/>
          </a:p>
        </p:txBody>
      </p:sp>
    </p:spTree>
    <p:extLst>
      <p:ext uri="{BB962C8B-B14F-4D97-AF65-F5344CB8AC3E}">
        <p14:creationId xmlns:p14="http://schemas.microsoft.com/office/powerpoint/2010/main" val="3731778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030E4-D5AC-7BA7-0D27-A4392F1FA44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1003C7E-4F53-82B3-501C-54C6DC690505}"/>
              </a:ext>
            </a:extLst>
          </p:cNvPr>
          <p:cNvSpPr>
            <a:spLocks noGrp="1"/>
          </p:cNvSpPr>
          <p:nvPr>
            <p:ph type="dt" sz="half" idx="10"/>
          </p:nvPr>
        </p:nvSpPr>
        <p:spPr/>
        <p:txBody>
          <a:bodyPr/>
          <a:lstStyle/>
          <a:p>
            <a:fld id="{83180196-F13B-494C-870C-EF9D8FFBB95B}" type="datetimeFigureOut">
              <a:rPr lang="en-US" smtClean="0"/>
              <a:t>4/15/25</a:t>
            </a:fld>
            <a:endParaRPr lang="en-US"/>
          </a:p>
        </p:txBody>
      </p:sp>
      <p:sp>
        <p:nvSpPr>
          <p:cNvPr id="4" name="Footer Placeholder 3">
            <a:extLst>
              <a:ext uri="{FF2B5EF4-FFF2-40B4-BE49-F238E27FC236}">
                <a16:creationId xmlns:a16="http://schemas.microsoft.com/office/drawing/2014/main" id="{AC7999D3-3A58-61E5-DD7C-E0FFC5867F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C7F86F-1683-17A7-4417-1B70C8E9DD6A}"/>
              </a:ext>
            </a:extLst>
          </p:cNvPr>
          <p:cNvSpPr>
            <a:spLocks noGrp="1"/>
          </p:cNvSpPr>
          <p:nvPr>
            <p:ph type="sldNum" sz="quarter" idx="12"/>
          </p:nvPr>
        </p:nvSpPr>
        <p:spPr/>
        <p:txBody>
          <a:bodyPr/>
          <a:lstStyle/>
          <a:p>
            <a:fld id="{947307AD-1C13-47FE-823B-51D3AB260DE3}" type="slidenum">
              <a:rPr lang="en-US" smtClean="0"/>
              <a:t>‹#›</a:t>
            </a:fld>
            <a:endParaRPr lang="en-US"/>
          </a:p>
        </p:txBody>
      </p:sp>
    </p:spTree>
    <p:extLst>
      <p:ext uri="{BB962C8B-B14F-4D97-AF65-F5344CB8AC3E}">
        <p14:creationId xmlns:p14="http://schemas.microsoft.com/office/powerpoint/2010/main" val="2819125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3AF8C3-A822-A20D-8F4B-32526ED189E9}"/>
              </a:ext>
            </a:extLst>
          </p:cNvPr>
          <p:cNvSpPr>
            <a:spLocks noGrp="1"/>
          </p:cNvSpPr>
          <p:nvPr>
            <p:ph type="dt" sz="half" idx="10"/>
          </p:nvPr>
        </p:nvSpPr>
        <p:spPr/>
        <p:txBody>
          <a:bodyPr/>
          <a:lstStyle/>
          <a:p>
            <a:fld id="{83180196-F13B-494C-870C-EF9D8FFBB95B}" type="datetimeFigureOut">
              <a:rPr lang="en-US" smtClean="0"/>
              <a:t>4/15/25</a:t>
            </a:fld>
            <a:endParaRPr lang="en-US"/>
          </a:p>
        </p:txBody>
      </p:sp>
      <p:sp>
        <p:nvSpPr>
          <p:cNvPr id="3" name="Footer Placeholder 2">
            <a:extLst>
              <a:ext uri="{FF2B5EF4-FFF2-40B4-BE49-F238E27FC236}">
                <a16:creationId xmlns:a16="http://schemas.microsoft.com/office/drawing/2014/main" id="{932F43F9-9C9A-3617-EED7-0CBDCA51B8A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8F5258-BEC4-4037-0466-15FD47BC57FC}"/>
              </a:ext>
            </a:extLst>
          </p:cNvPr>
          <p:cNvSpPr>
            <a:spLocks noGrp="1"/>
          </p:cNvSpPr>
          <p:nvPr>
            <p:ph type="sldNum" sz="quarter" idx="12"/>
          </p:nvPr>
        </p:nvSpPr>
        <p:spPr/>
        <p:txBody>
          <a:bodyPr/>
          <a:lstStyle/>
          <a:p>
            <a:fld id="{947307AD-1C13-47FE-823B-51D3AB260DE3}" type="slidenum">
              <a:rPr lang="en-US" smtClean="0"/>
              <a:t>‹#›</a:t>
            </a:fld>
            <a:endParaRPr lang="en-US"/>
          </a:p>
        </p:txBody>
      </p:sp>
    </p:spTree>
    <p:extLst>
      <p:ext uri="{BB962C8B-B14F-4D97-AF65-F5344CB8AC3E}">
        <p14:creationId xmlns:p14="http://schemas.microsoft.com/office/powerpoint/2010/main" val="3465402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4B3E4-28CA-B533-A4E9-728A557E25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809F70-37C2-7458-1254-9B2DBBA822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801B60-7455-01FD-47C6-4427FE341A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5CEB84-714F-ADC0-BEA7-7D45E3861242}"/>
              </a:ext>
            </a:extLst>
          </p:cNvPr>
          <p:cNvSpPr>
            <a:spLocks noGrp="1"/>
          </p:cNvSpPr>
          <p:nvPr>
            <p:ph type="dt" sz="half" idx="10"/>
          </p:nvPr>
        </p:nvSpPr>
        <p:spPr/>
        <p:txBody>
          <a:bodyPr/>
          <a:lstStyle/>
          <a:p>
            <a:fld id="{83180196-F13B-494C-870C-EF9D8FFBB95B}" type="datetimeFigureOut">
              <a:rPr lang="en-US" smtClean="0"/>
              <a:t>4/15/25</a:t>
            </a:fld>
            <a:endParaRPr lang="en-US"/>
          </a:p>
        </p:txBody>
      </p:sp>
      <p:sp>
        <p:nvSpPr>
          <p:cNvPr id="6" name="Footer Placeholder 5">
            <a:extLst>
              <a:ext uri="{FF2B5EF4-FFF2-40B4-BE49-F238E27FC236}">
                <a16:creationId xmlns:a16="http://schemas.microsoft.com/office/drawing/2014/main" id="{D6AA2326-ECA8-CDA2-8266-6F0913316F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BF7991-6E0C-A1AC-6A20-32E7651238F4}"/>
              </a:ext>
            </a:extLst>
          </p:cNvPr>
          <p:cNvSpPr>
            <a:spLocks noGrp="1"/>
          </p:cNvSpPr>
          <p:nvPr>
            <p:ph type="sldNum" sz="quarter" idx="12"/>
          </p:nvPr>
        </p:nvSpPr>
        <p:spPr/>
        <p:txBody>
          <a:bodyPr/>
          <a:lstStyle/>
          <a:p>
            <a:fld id="{947307AD-1C13-47FE-823B-51D3AB260DE3}" type="slidenum">
              <a:rPr lang="en-US" smtClean="0"/>
              <a:t>‹#›</a:t>
            </a:fld>
            <a:endParaRPr lang="en-US"/>
          </a:p>
        </p:txBody>
      </p:sp>
    </p:spTree>
    <p:extLst>
      <p:ext uri="{BB962C8B-B14F-4D97-AF65-F5344CB8AC3E}">
        <p14:creationId xmlns:p14="http://schemas.microsoft.com/office/powerpoint/2010/main" val="673487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ABCF1-05B6-5E72-6D5B-9732F7FC76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F5301E-AD18-BA21-4599-66458DF511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5194BB-5AFB-4FE6-DDB7-F35D364C10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9A8E5B-9983-AA68-8452-2CEBE08CD3D9}"/>
              </a:ext>
            </a:extLst>
          </p:cNvPr>
          <p:cNvSpPr>
            <a:spLocks noGrp="1"/>
          </p:cNvSpPr>
          <p:nvPr>
            <p:ph type="dt" sz="half" idx="10"/>
          </p:nvPr>
        </p:nvSpPr>
        <p:spPr/>
        <p:txBody>
          <a:bodyPr/>
          <a:lstStyle/>
          <a:p>
            <a:fld id="{83180196-F13B-494C-870C-EF9D8FFBB95B}" type="datetimeFigureOut">
              <a:rPr lang="en-US" smtClean="0"/>
              <a:t>4/15/25</a:t>
            </a:fld>
            <a:endParaRPr lang="en-US"/>
          </a:p>
        </p:txBody>
      </p:sp>
      <p:sp>
        <p:nvSpPr>
          <p:cNvPr id="6" name="Footer Placeholder 5">
            <a:extLst>
              <a:ext uri="{FF2B5EF4-FFF2-40B4-BE49-F238E27FC236}">
                <a16:creationId xmlns:a16="http://schemas.microsoft.com/office/drawing/2014/main" id="{EEE2A282-C4CD-7599-7D2B-CC2120E008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06B9C4-875B-06C9-5D8F-E3F975FF6427}"/>
              </a:ext>
            </a:extLst>
          </p:cNvPr>
          <p:cNvSpPr>
            <a:spLocks noGrp="1"/>
          </p:cNvSpPr>
          <p:nvPr>
            <p:ph type="sldNum" sz="quarter" idx="12"/>
          </p:nvPr>
        </p:nvSpPr>
        <p:spPr/>
        <p:txBody>
          <a:bodyPr/>
          <a:lstStyle/>
          <a:p>
            <a:fld id="{947307AD-1C13-47FE-823B-51D3AB260DE3}" type="slidenum">
              <a:rPr lang="en-US" smtClean="0"/>
              <a:t>‹#›</a:t>
            </a:fld>
            <a:endParaRPr lang="en-US"/>
          </a:p>
        </p:txBody>
      </p:sp>
    </p:spTree>
    <p:extLst>
      <p:ext uri="{BB962C8B-B14F-4D97-AF65-F5344CB8AC3E}">
        <p14:creationId xmlns:p14="http://schemas.microsoft.com/office/powerpoint/2010/main" val="1677510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33119B-59E4-EF0F-CF1A-314CD7D582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1B8633A-57B9-3DDE-A83F-35CA57C30C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FCB646-B84F-1716-55D8-4B7B6CB0BE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180196-F13B-494C-870C-EF9D8FFBB95B}" type="datetimeFigureOut">
              <a:rPr lang="en-US" smtClean="0"/>
              <a:t>4/15/25</a:t>
            </a:fld>
            <a:endParaRPr lang="en-US"/>
          </a:p>
        </p:txBody>
      </p:sp>
      <p:sp>
        <p:nvSpPr>
          <p:cNvPr id="5" name="Footer Placeholder 4">
            <a:extLst>
              <a:ext uri="{FF2B5EF4-FFF2-40B4-BE49-F238E27FC236}">
                <a16:creationId xmlns:a16="http://schemas.microsoft.com/office/drawing/2014/main" id="{FF30D9F8-3512-329E-F7B8-B73714788E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B8B94AB-A57E-7D64-30D1-86375CF1A0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7307AD-1C13-47FE-823B-51D3AB260DE3}" type="slidenum">
              <a:rPr lang="en-US" smtClean="0"/>
              <a:t>‹#›</a:t>
            </a:fld>
            <a:endParaRPr lang="en-US"/>
          </a:p>
        </p:txBody>
      </p:sp>
    </p:spTree>
    <p:extLst>
      <p:ext uri="{BB962C8B-B14F-4D97-AF65-F5344CB8AC3E}">
        <p14:creationId xmlns:p14="http://schemas.microsoft.com/office/powerpoint/2010/main" val="979291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666564"/>
            <a:ext cx="9144000" cy="1125351"/>
          </a:xfrm>
        </p:spPr>
        <p:txBody>
          <a:bodyPr>
            <a:normAutofit/>
          </a:bodyPr>
          <a:lstStyle/>
          <a:p>
            <a:r>
              <a:rPr lang="en-US" sz="7200" b="1" dirty="0">
                <a:solidFill>
                  <a:srgbClr val="C00000"/>
                </a:solidFill>
                <a:effectLst>
                  <a:outerShdw blurRad="38100" dist="38100" dir="2700000" algn="tl">
                    <a:srgbClr val="000000">
                      <a:alpha val="43137"/>
                    </a:srgbClr>
                  </a:outerShdw>
                </a:effectLst>
                <a:latin typeface="Blackadder ITC" panose="04020505051007020D02" pitchFamily="82" charset="0"/>
              </a:rPr>
              <a:t>Regulation of reproduction</a:t>
            </a:r>
          </a:p>
        </p:txBody>
      </p:sp>
      <p:sp>
        <p:nvSpPr>
          <p:cNvPr id="3" name="Subtitle 2"/>
          <p:cNvSpPr>
            <a:spLocks noGrp="1"/>
          </p:cNvSpPr>
          <p:nvPr>
            <p:ph type="subTitle" idx="1"/>
          </p:nvPr>
        </p:nvSpPr>
        <p:spPr>
          <a:xfrm>
            <a:off x="1524000" y="4901920"/>
            <a:ext cx="9144000" cy="1655762"/>
          </a:xfrm>
        </p:spPr>
        <p:txBody>
          <a:bodyPr>
            <a:normAutofit fontScale="92500" lnSpcReduction="10000"/>
          </a:bodyPr>
          <a:lstStyle/>
          <a:p>
            <a:pPr algn="ctr">
              <a:spcBef>
                <a:spcPct val="50000"/>
              </a:spcBef>
              <a:defRPr/>
            </a:pPr>
            <a:r>
              <a:rPr lang="en-US" sz="3600" b="1" dirty="0">
                <a:solidFill>
                  <a:schemeClr val="accent2">
                    <a:lumMod val="60000"/>
                    <a:lumOff val="40000"/>
                  </a:schemeClr>
                </a:solidFill>
                <a:effectLst>
                  <a:outerShdw blurRad="38100" dist="38100" dir="2700000" algn="tl">
                    <a:srgbClr val="000000">
                      <a:alpha val="43137"/>
                    </a:srgbClr>
                  </a:outerShdw>
                </a:effectLst>
                <a:latin typeface="Blackadder ITC" panose="04020505051007020D02" pitchFamily="82" charset="0"/>
              </a:rPr>
              <a:t>Ninth lecture</a:t>
            </a:r>
          </a:p>
          <a:p>
            <a:pPr>
              <a:defRPr/>
            </a:pPr>
            <a:r>
              <a:rPr lang="en-US" sz="3600" b="1" dirty="0">
                <a:solidFill>
                  <a:schemeClr val="bg2">
                    <a:lumMod val="75000"/>
                  </a:schemeClr>
                </a:solidFill>
                <a:latin typeface="Blackadder ITC" panose="04020505051007020D02" pitchFamily="82" charset="0"/>
              </a:rPr>
              <a:t>Zoo 531 Advanced Animal Physiology</a:t>
            </a:r>
          </a:p>
          <a:p>
            <a:pPr>
              <a:defRPr/>
            </a:pPr>
            <a:r>
              <a:rPr lang="en-US" sz="3600" b="1" dirty="0">
                <a:solidFill>
                  <a:schemeClr val="bg2">
                    <a:lumMod val="75000"/>
                  </a:schemeClr>
                </a:solidFill>
                <a:latin typeface="Blackadder ITC" panose="04020505051007020D02" pitchFamily="82" charset="0"/>
              </a:rPr>
              <a:t>Second semester 2025</a:t>
            </a:r>
          </a:p>
          <a:p>
            <a:endParaRPr lang="en-US" dirty="0"/>
          </a:p>
        </p:txBody>
      </p:sp>
      <p:pic>
        <p:nvPicPr>
          <p:cNvPr id="2050" name="Picture 2" descr="Premium Vector | Hormonal control of male and female reproduction. brain,  ovary and testis anatomy. pathway of testosterone, progesterone and  estrogen from hypothalamus to internal organs flat vector illustration.">
            <a:extLst>
              <a:ext uri="{FF2B5EF4-FFF2-40B4-BE49-F238E27FC236}">
                <a16:creationId xmlns:a16="http://schemas.microsoft.com/office/drawing/2014/main" id="{42942A20-46B0-9B0B-BAD8-DBA8693D6A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6" t="14695" r="-346" b="6321"/>
          <a:stretch/>
        </p:blipFill>
        <p:spPr bwMode="auto">
          <a:xfrm>
            <a:off x="3505200" y="85502"/>
            <a:ext cx="4703950" cy="35810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Ova of female showing liberation of progesterone to attract the sperms... |  Download Scientific Diagram">
            <a:extLst>
              <a:ext uri="{FF2B5EF4-FFF2-40B4-BE49-F238E27FC236}">
                <a16:creationId xmlns:a16="http://schemas.microsoft.com/office/drawing/2014/main" id="{8F3D72FB-8926-6F8B-E171-BD1812F254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1275" y="5572966"/>
            <a:ext cx="2023502" cy="117294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1738" y="837651"/>
            <a:ext cx="11324974" cy="5226817"/>
          </a:xfrm>
        </p:spPr>
        <p:txBody>
          <a:bodyPr>
            <a:normAutofit fontScale="92500" lnSpcReduction="20000"/>
          </a:bodyPr>
          <a:lstStyle/>
          <a:p>
            <a:pPr algn="just">
              <a:buNone/>
            </a:pPr>
            <a:r>
              <a:rPr lang="en-US" b="1" u="sng" dirty="0">
                <a:solidFill>
                  <a:srgbClr val="0070C0"/>
                </a:solidFill>
              </a:rPr>
              <a:t>The negative feedback effects of steroid hormones occurs by means of two mechanisms: </a:t>
            </a:r>
          </a:p>
          <a:p>
            <a:pPr algn="just">
              <a:buNone/>
            </a:pPr>
            <a:endParaRPr lang="en-US" dirty="0"/>
          </a:p>
          <a:p>
            <a:pPr algn="just">
              <a:buNone/>
            </a:pPr>
            <a:r>
              <a:rPr lang="en-US" dirty="0"/>
              <a:t>(1) inhibition of GnRH secretion from the hypothalamus and </a:t>
            </a:r>
          </a:p>
          <a:p>
            <a:pPr algn="just">
              <a:buNone/>
            </a:pPr>
            <a:r>
              <a:rPr lang="en-US" dirty="0"/>
              <a:t>(2) inhibition of the pituitary’s response to a given amount of GnRH. </a:t>
            </a:r>
          </a:p>
          <a:p>
            <a:pPr algn="just">
              <a:buNone/>
            </a:pPr>
            <a:endParaRPr lang="en-US" dirty="0"/>
          </a:p>
          <a:p>
            <a:pPr algn="just">
              <a:buNone/>
            </a:pPr>
            <a:r>
              <a:rPr lang="en-US" u="sng" dirty="0"/>
              <a:t>In addition to steroid hormones, the testes and ovaries secrete a </a:t>
            </a:r>
            <a:r>
              <a:rPr lang="en-US" b="1" u="sng" dirty="0">
                <a:solidFill>
                  <a:srgbClr val="FF0066"/>
                </a:solidFill>
              </a:rPr>
              <a:t>polypeptide hormone </a:t>
            </a:r>
            <a:r>
              <a:rPr lang="en-US" u="sng" dirty="0"/>
              <a:t>called </a:t>
            </a:r>
            <a:r>
              <a:rPr lang="en-US" b="1" u="sng" dirty="0">
                <a:solidFill>
                  <a:schemeClr val="accent1">
                    <a:lumMod val="75000"/>
                  </a:schemeClr>
                </a:solidFill>
              </a:rPr>
              <a:t>inhibin:</a:t>
            </a:r>
            <a:endParaRPr lang="en-US" b="1" u="sng" dirty="0"/>
          </a:p>
          <a:p>
            <a:pPr algn="just">
              <a:buNone/>
            </a:pPr>
            <a:endParaRPr lang="en-US" b="1" u="sng" dirty="0"/>
          </a:p>
          <a:p>
            <a:pPr algn="just">
              <a:buNone/>
            </a:pPr>
            <a:r>
              <a:rPr lang="en-US" b="1" dirty="0"/>
              <a:t> - </a:t>
            </a:r>
            <a:r>
              <a:rPr lang="en-US" b="1" dirty="0">
                <a:solidFill>
                  <a:schemeClr val="accent1">
                    <a:lumMod val="75000"/>
                  </a:schemeClr>
                </a:solidFill>
                <a:effectLst>
                  <a:outerShdw blurRad="38100" dist="38100" dir="2700000" algn="tl">
                    <a:srgbClr val="000000">
                      <a:alpha val="43137"/>
                    </a:srgbClr>
                  </a:outerShdw>
                </a:effectLst>
              </a:rPr>
              <a:t>Inhibin</a:t>
            </a:r>
            <a:r>
              <a:rPr lang="en-US" b="1" dirty="0"/>
              <a:t> </a:t>
            </a:r>
            <a:r>
              <a:rPr lang="en-US" dirty="0"/>
              <a:t>is secreted by the </a:t>
            </a:r>
            <a:r>
              <a:rPr lang="en-US" u="sng" dirty="0">
                <a:effectLst>
                  <a:outerShdw blurRad="38100" dist="38100" dir="2700000" algn="tl">
                    <a:srgbClr val="000000">
                      <a:alpha val="43137"/>
                    </a:srgbClr>
                  </a:outerShdw>
                </a:effectLst>
              </a:rPr>
              <a:t>Sertoli cells </a:t>
            </a:r>
            <a:r>
              <a:rPr lang="en-US" dirty="0"/>
              <a:t>of the seminiferous tubules in males and by the </a:t>
            </a:r>
            <a:r>
              <a:rPr lang="en-US" u="sng" dirty="0">
                <a:effectLst>
                  <a:outerShdw blurRad="38100" dist="38100" dir="2700000" algn="tl">
                    <a:srgbClr val="000000">
                      <a:alpha val="43137"/>
                    </a:srgbClr>
                  </a:outerShdw>
                </a:effectLst>
              </a:rPr>
              <a:t>granulosa cells</a:t>
            </a:r>
            <a:r>
              <a:rPr lang="en-US" u="sng" dirty="0"/>
              <a:t> </a:t>
            </a:r>
            <a:r>
              <a:rPr lang="en-US" dirty="0"/>
              <a:t>of the ovarian follicles in females.</a:t>
            </a:r>
          </a:p>
          <a:p>
            <a:pPr algn="just">
              <a:buNone/>
            </a:pPr>
            <a:endParaRPr lang="en-US" dirty="0"/>
          </a:p>
          <a:p>
            <a:pPr algn="just">
              <a:buNone/>
            </a:pPr>
            <a:r>
              <a:rPr lang="en-US" dirty="0"/>
              <a:t> - This hormone specifically inhibits the anterior pituitary’s secretion of </a:t>
            </a:r>
            <a:r>
              <a:rPr lang="en-US" dirty="0">
                <a:solidFill>
                  <a:schemeClr val="accent1">
                    <a:lumMod val="75000"/>
                  </a:schemeClr>
                </a:solidFill>
              </a:rPr>
              <a:t>FSH</a:t>
            </a:r>
            <a:r>
              <a:rPr lang="en-US" dirty="0"/>
              <a:t> without affecting the secretion of LH.</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37.7: Regulation of Body Processes - Hormonal Regulation of the  Reproductive System - Biology LibreTexts">
            <a:extLst>
              <a:ext uri="{FF2B5EF4-FFF2-40B4-BE49-F238E27FC236}">
                <a16:creationId xmlns:a16="http://schemas.microsoft.com/office/drawing/2014/main" id="{950B67DA-8588-8675-9356-238EB4090A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0635" y="176561"/>
            <a:ext cx="4142144" cy="649318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8" descr="image">
            <a:extLst>
              <a:ext uri="{FF2B5EF4-FFF2-40B4-BE49-F238E27FC236}">
                <a16:creationId xmlns:a16="http://schemas.microsoft.com/office/drawing/2014/main" id="{46E6614C-B8E8-A086-7DC7-EDCBE646050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10" descr="image">
            <a:extLst>
              <a:ext uri="{FF2B5EF4-FFF2-40B4-BE49-F238E27FC236}">
                <a16:creationId xmlns:a16="http://schemas.microsoft.com/office/drawing/2014/main" id="{1D0CC18D-218D-F8D6-E660-8D05C91D62A2}"/>
              </a:ext>
            </a:extLst>
          </p:cNvPr>
          <p:cNvSpPr>
            <a:spLocks noChangeAspect="1" noChangeArrowheads="1"/>
          </p:cNvSpPr>
          <p:nvPr/>
        </p:nvSpPr>
        <p:spPr bwMode="auto">
          <a:xfrm>
            <a:off x="4410635" y="3428999"/>
            <a:ext cx="1990165" cy="199016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12" descr="image">
            <a:extLst>
              <a:ext uri="{FF2B5EF4-FFF2-40B4-BE49-F238E27FC236}">
                <a16:creationId xmlns:a16="http://schemas.microsoft.com/office/drawing/2014/main" id="{3F962464-A74F-3212-A0B4-057888E01E6E}"/>
              </a:ext>
            </a:extLst>
          </p:cNvPr>
          <p:cNvSpPr>
            <a:spLocks noChangeAspect="1" noChangeArrowheads="1"/>
          </p:cNvSpPr>
          <p:nvPr/>
        </p:nvSpPr>
        <p:spPr bwMode="auto">
          <a:xfrm>
            <a:off x="2268071" y="3428999"/>
            <a:ext cx="4132729" cy="413272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4" descr="image">
            <a:extLst>
              <a:ext uri="{FF2B5EF4-FFF2-40B4-BE49-F238E27FC236}">
                <a16:creationId xmlns:a16="http://schemas.microsoft.com/office/drawing/2014/main" id="{06E8D5DB-5F31-615B-30A3-9FD028D275A6}"/>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79330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42E17-2B4C-386C-E0CC-0068A18C957F}"/>
              </a:ext>
            </a:extLst>
          </p:cNvPr>
          <p:cNvSpPr>
            <a:spLocks noGrp="1"/>
          </p:cNvSpPr>
          <p:nvPr>
            <p:ph type="title"/>
          </p:nvPr>
        </p:nvSpPr>
        <p:spPr>
          <a:xfrm>
            <a:off x="107576" y="123387"/>
            <a:ext cx="11797553" cy="1106323"/>
          </a:xfrm>
        </p:spPr>
        <p:txBody>
          <a:bodyPr>
            <a:normAutofit fontScale="90000"/>
          </a:bodyPr>
          <a:lstStyle/>
          <a:p>
            <a:pPr algn="ctr"/>
            <a:r>
              <a:rPr lang="en-US" b="1" i="0" cap="all" dirty="0">
                <a:solidFill>
                  <a:srgbClr val="FF0066"/>
                </a:solidFill>
                <a:effectLst>
                  <a:outerShdw blurRad="38100" dist="38100" dir="2700000" algn="tl">
                    <a:srgbClr val="000000">
                      <a:alpha val="43137"/>
                    </a:srgbClr>
                  </a:outerShdw>
                </a:effectLst>
                <a:latin typeface="+mn-lt"/>
              </a:rPr>
              <a:t> </a:t>
            </a:r>
            <a:r>
              <a:rPr lang="en-US" sz="4000" b="1" i="0" cap="all" dirty="0">
                <a:solidFill>
                  <a:srgbClr val="FF0066"/>
                </a:solidFill>
                <a:latin typeface="+mn-lt"/>
              </a:rPr>
              <a:t>HORMONAL REGULATION OF THE REPRODUCTIVE SYSTEM</a:t>
            </a:r>
            <a:endParaRPr lang="en-US" sz="4000" dirty="0">
              <a:solidFill>
                <a:srgbClr val="FF0066"/>
              </a:solidFill>
              <a:effectLst>
                <a:outerShdw blurRad="38100" dist="38100" dir="2700000" algn="tl">
                  <a:srgbClr val="000000">
                    <a:alpha val="43137"/>
                  </a:srgbClr>
                </a:outerShdw>
              </a:effectLst>
              <a:latin typeface="+mn-lt"/>
            </a:endParaRPr>
          </a:p>
        </p:txBody>
      </p:sp>
      <p:sp>
        <p:nvSpPr>
          <p:cNvPr id="3" name="Content Placeholder 2">
            <a:extLst>
              <a:ext uri="{FF2B5EF4-FFF2-40B4-BE49-F238E27FC236}">
                <a16:creationId xmlns:a16="http://schemas.microsoft.com/office/drawing/2014/main" id="{2DE93BDA-B737-327A-FA3C-69898B6E9487}"/>
              </a:ext>
            </a:extLst>
          </p:cNvPr>
          <p:cNvSpPr>
            <a:spLocks noGrp="1"/>
          </p:cNvSpPr>
          <p:nvPr>
            <p:ph idx="1"/>
          </p:nvPr>
        </p:nvSpPr>
        <p:spPr>
          <a:xfrm>
            <a:off x="179294" y="1229710"/>
            <a:ext cx="11905130" cy="5386243"/>
          </a:xfrm>
        </p:spPr>
        <p:txBody>
          <a:bodyPr>
            <a:noAutofit/>
          </a:bodyPr>
          <a:lstStyle/>
          <a:p>
            <a:r>
              <a:rPr lang="en-US" sz="2400" b="0" i="0" dirty="0">
                <a:solidFill>
                  <a:srgbClr val="373D3F"/>
                </a:solidFill>
                <a:effectLst/>
              </a:rPr>
              <a:t>The reproductive system is controlled by the </a:t>
            </a:r>
            <a:r>
              <a:rPr lang="en-US" sz="2400" b="0" i="0" dirty="0">
                <a:solidFill>
                  <a:srgbClr val="C00000"/>
                </a:solidFill>
                <a:effectLst/>
              </a:rPr>
              <a:t>gonadotropins</a:t>
            </a:r>
            <a:r>
              <a:rPr lang="en-US" sz="2400" b="0" i="0" dirty="0">
                <a:solidFill>
                  <a:srgbClr val="373D3F"/>
                </a:solidFill>
                <a:effectLst/>
              </a:rPr>
              <a:t> follicle-stimulating hormone (</a:t>
            </a:r>
            <a:r>
              <a:rPr lang="en-US" sz="2400" b="0" i="0" dirty="0">
                <a:solidFill>
                  <a:schemeClr val="accent6">
                    <a:lumMod val="50000"/>
                  </a:schemeClr>
                </a:solidFill>
                <a:effectLst>
                  <a:outerShdw blurRad="38100" dist="38100" dir="2700000" algn="tl">
                    <a:srgbClr val="000000">
                      <a:alpha val="43137"/>
                    </a:srgbClr>
                  </a:outerShdw>
                </a:effectLst>
              </a:rPr>
              <a:t>FSH</a:t>
            </a:r>
            <a:r>
              <a:rPr lang="en-US" sz="2400" b="0" i="0" dirty="0">
                <a:solidFill>
                  <a:srgbClr val="373D3F"/>
                </a:solidFill>
                <a:effectLst/>
              </a:rPr>
              <a:t>) and luteinizing hormone (</a:t>
            </a:r>
            <a:r>
              <a:rPr lang="en-US" sz="2400" b="0" i="0" dirty="0">
                <a:solidFill>
                  <a:schemeClr val="accent2">
                    <a:lumMod val="75000"/>
                  </a:schemeClr>
                </a:solidFill>
                <a:effectLst>
                  <a:outerShdw blurRad="38100" dist="38100" dir="2700000" algn="tl">
                    <a:srgbClr val="000000">
                      <a:alpha val="43137"/>
                    </a:srgbClr>
                  </a:outerShdw>
                </a:effectLst>
              </a:rPr>
              <a:t>LH</a:t>
            </a:r>
            <a:r>
              <a:rPr lang="en-US" sz="2400" b="0" i="0" dirty="0">
                <a:solidFill>
                  <a:srgbClr val="373D3F"/>
                </a:solidFill>
                <a:effectLst/>
              </a:rPr>
              <a:t>), which are produced by the </a:t>
            </a:r>
            <a:r>
              <a:rPr lang="en-US" sz="2400" b="0" i="0" dirty="0">
                <a:solidFill>
                  <a:schemeClr val="accent3">
                    <a:lumMod val="50000"/>
                  </a:schemeClr>
                </a:solidFill>
                <a:effectLst>
                  <a:outerShdw blurRad="38100" dist="38100" dir="2700000" algn="tl">
                    <a:srgbClr val="000000">
                      <a:alpha val="43137"/>
                    </a:srgbClr>
                  </a:outerShdw>
                </a:effectLst>
              </a:rPr>
              <a:t>pituitary</a:t>
            </a:r>
            <a:r>
              <a:rPr lang="en-US" sz="2400" b="0" i="0" dirty="0">
                <a:solidFill>
                  <a:srgbClr val="373D3F"/>
                </a:solidFill>
                <a:effectLst/>
              </a:rPr>
              <a:t> gland. </a:t>
            </a:r>
          </a:p>
          <a:p>
            <a:r>
              <a:rPr lang="en-US" sz="2400" b="0" i="0" dirty="0">
                <a:solidFill>
                  <a:srgbClr val="373D3F"/>
                </a:solidFill>
                <a:effectLst/>
              </a:rPr>
              <a:t>Gonadotropin release is controlled by the hypothalamic hormone gonadotropin-releasing hormone (</a:t>
            </a:r>
            <a:r>
              <a:rPr lang="en-US" sz="2400" b="1" i="0" dirty="0">
                <a:solidFill>
                  <a:srgbClr val="00B0F0"/>
                </a:solidFill>
                <a:effectLst/>
              </a:rPr>
              <a:t>GnRH</a:t>
            </a:r>
            <a:r>
              <a:rPr lang="en-US" sz="2400" b="0" i="0" dirty="0">
                <a:solidFill>
                  <a:srgbClr val="373D3F"/>
                </a:solidFill>
                <a:effectLst/>
              </a:rPr>
              <a:t>).</a:t>
            </a:r>
          </a:p>
          <a:p>
            <a:r>
              <a:rPr lang="en-US" sz="2400" b="0" i="0" dirty="0">
                <a:solidFill>
                  <a:srgbClr val="373D3F"/>
                </a:solidFill>
                <a:effectLst/>
              </a:rPr>
              <a:t> </a:t>
            </a:r>
            <a:r>
              <a:rPr lang="en-US" sz="2400" b="0" i="0" dirty="0">
                <a:solidFill>
                  <a:schemeClr val="accent6">
                    <a:lumMod val="50000"/>
                  </a:schemeClr>
                </a:solidFill>
                <a:effectLst/>
              </a:rPr>
              <a:t>FSH</a:t>
            </a:r>
            <a:r>
              <a:rPr lang="en-US" sz="2400" b="0" i="0" dirty="0">
                <a:solidFill>
                  <a:srgbClr val="373D3F"/>
                </a:solidFill>
                <a:effectLst/>
              </a:rPr>
              <a:t> stimulates </a:t>
            </a:r>
            <a:r>
              <a:rPr lang="en-US" sz="2400" b="0" i="0" dirty="0">
                <a:solidFill>
                  <a:srgbClr val="00B050"/>
                </a:solidFill>
                <a:effectLst>
                  <a:outerShdw blurRad="38100" dist="38100" dir="2700000" algn="tl">
                    <a:srgbClr val="000000">
                      <a:alpha val="43137"/>
                    </a:srgbClr>
                  </a:outerShdw>
                </a:effectLst>
              </a:rPr>
              <a:t>the maturation of sperm cells in males </a:t>
            </a:r>
            <a:r>
              <a:rPr lang="en-US" sz="2400" b="0" i="0" dirty="0">
                <a:solidFill>
                  <a:srgbClr val="373D3F"/>
                </a:solidFill>
                <a:effectLst/>
              </a:rPr>
              <a:t>and is inhibited by the hormone </a:t>
            </a:r>
            <a:r>
              <a:rPr lang="en-US" sz="2400" b="0" i="0" dirty="0">
                <a:solidFill>
                  <a:srgbClr val="FF0066"/>
                </a:solidFill>
                <a:effectLst/>
              </a:rPr>
              <a:t>inhibin</a:t>
            </a:r>
            <a:r>
              <a:rPr lang="en-US" sz="2400" b="0" i="0" dirty="0">
                <a:solidFill>
                  <a:srgbClr val="373D3F"/>
                </a:solidFill>
                <a:effectLst/>
              </a:rPr>
              <a:t>, while </a:t>
            </a:r>
            <a:r>
              <a:rPr lang="en-US" sz="2400" b="0" i="0" dirty="0">
                <a:solidFill>
                  <a:schemeClr val="accent2">
                    <a:lumMod val="75000"/>
                  </a:schemeClr>
                </a:solidFill>
                <a:effectLst>
                  <a:outerShdw blurRad="38100" dist="38100" dir="2700000" algn="tl">
                    <a:srgbClr val="000000">
                      <a:alpha val="43137"/>
                    </a:srgbClr>
                  </a:outerShdw>
                </a:effectLst>
              </a:rPr>
              <a:t>LH </a:t>
            </a:r>
            <a:r>
              <a:rPr lang="en-US" sz="2400" b="0" i="0" dirty="0">
                <a:solidFill>
                  <a:srgbClr val="373D3F"/>
                </a:solidFill>
                <a:effectLst/>
              </a:rPr>
              <a:t>stimulates the production of the </a:t>
            </a:r>
            <a:r>
              <a:rPr lang="en-US" sz="2400" b="0" i="0" dirty="0">
                <a:solidFill>
                  <a:schemeClr val="accent2">
                    <a:lumMod val="75000"/>
                  </a:schemeClr>
                </a:solidFill>
                <a:effectLst/>
              </a:rPr>
              <a:t>androgen testosterone</a:t>
            </a:r>
            <a:r>
              <a:rPr lang="en-US" sz="2400" b="0" i="0" dirty="0">
                <a:solidFill>
                  <a:srgbClr val="373D3F"/>
                </a:solidFill>
                <a:effectLst/>
              </a:rPr>
              <a:t>.</a:t>
            </a:r>
          </a:p>
          <a:p>
            <a:r>
              <a:rPr lang="en-US" sz="2400" b="0" i="0" dirty="0">
                <a:solidFill>
                  <a:srgbClr val="373D3F"/>
                </a:solidFill>
                <a:effectLst/>
              </a:rPr>
              <a:t> FSH stimulates </a:t>
            </a:r>
            <a:r>
              <a:rPr lang="en-US" sz="2400" b="0" i="0" dirty="0">
                <a:solidFill>
                  <a:schemeClr val="tx2">
                    <a:lumMod val="60000"/>
                    <a:lumOff val="40000"/>
                  </a:schemeClr>
                </a:solidFill>
                <a:effectLst/>
              </a:rPr>
              <a:t>egg maturation </a:t>
            </a:r>
            <a:r>
              <a:rPr lang="en-US" sz="2400" b="0" i="0" dirty="0">
                <a:solidFill>
                  <a:srgbClr val="373D3F"/>
                </a:solidFill>
                <a:effectLst/>
              </a:rPr>
              <a:t>in females, while LH stimulates the production of </a:t>
            </a:r>
            <a:r>
              <a:rPr lang="en-US" sz="2400" b="1" i="0" dirty="0">
                <a:solidFill>
                  <a:schemeClr val="tx2">
                    <a:lumMod val="60000"/>
                    <a:lumOff val="40000"/>
                  </a:schemeClr>
                </a:solidFill>
                <a:effectLst/>
              </a:rPr>
              <a:t>estrogens and progesterone</a:t>
            </a:r>
            <a:r>
              <a:rPr lang="en-US" sz="2400" b="0" i="0" dirty="0">
                <a:solidFill>
                  <a:srgbClr val="373D3F"/>
                </a:solidFill>
                <a:effectLst/>
              </a:rPr>
              <a:t>.</a:t>
            </a:r>
          </a:p>
          <a:p>
            <a:r>
              <a:rPr lang="en-US" sz="2400" b="0" i="0" dirty="0">
                <a:solidFill>
                  <a:srgbClr val="373D3F"/>
                </a:solidFill>
                <a:effectLst/>
              </a:rPr>
              <a:t> </a:t>
            </a:r>
            <a:r>
              <a:rPr lang="en-US" sz="2400" b="1" i="0" dirty="0">
                <a:solidFill>
                  <a:srgbClr val="373D3F"/>
                </a:solidFill>
                <a:effectLst/>
              </a:rPr>
              <a:t>Estrogens</a:t>
            </a:r>
            <a:r>
              <a:rPr lang="en-US" sz="2400" b="0" i="0" dirty="0">
                <a:solidFill>
                  <a:srgbClr val="373D3F"/>
                </a:solidFill>
                <a:effectLst/>
              </a:rPr>
              <a:t> are a group of </a:t>
            </a:r>
            <a:r>
              <a:rPr lang="en-US" sz="2400" b="0" i="0" dirty="0">
                <a:solidFill>
                  <a:schemeClr val="tx2">
                    <a:lumMod val="60000"/>
                    <a:lumOff val="40000"/>
                  </a:schemeClr>
                </a:solidFill>
                <a:effectLst>
                  <a:outerShdw blurRad="38100" dist="38100" dir="2700000" algn="tl">
                    <a:srgbClr val="000000">
                      <a:alpha val="43137"/>
                    </a:srgbClr>
                  </a:outerShdw>
                </a:effectLst>
              </a:rPr>
              <a:t>steroid hormones produced by the ovaries </a:t>
            </a:r>
            <a:r>
              <a:rPr lang="en-US" sz="2400" b="0" i="0" dirty="0">
                <a:solidFill>
                  <a:srgbClr val="373D3F"/>
                </a:solidFill>
                <a:effectLst/>
              </a:rPr>
              <a:t>that trigger the development of </a:t>
            </a:r>
            <a:r>
              <a:rPr lang="en-US" sz="2400" b="0" i="0" u="sng" dirty="0">
                <a:solidFill>
                  <a:srgbClr val="373D3F"/>
                </a:solidFill>
                <a:effectLst/>
              </a:rPr>
              <a:t>secondary sex characteristics </a:t>
            </a:r>
            <a:r>
              <a:rPr lang="en-US" sz="2400" b="0" i="0" dirty="0">
                <a:solidFill>
                  <a:srgbClr val="373D3F"/>
                </a:solidFill>
                <a:effectLst/>
              </a:rPr>
              <a:t>in females as well as control the maturation of the </a:t>
            </a:r>
            <a:r>
              <a:rPr lang="en-US" sz="2400" b="0" i="0" dirty="0">
                <a:solidFill>
                  <a:srgbClr val="C00000"/>
                </a:solidFill>
                <a:effectLst/>
              </a:rPr>
              <a:t>ova</a:t>
            </a:r>
            <a:r>
              <a:rPr lang="en-US" sz="2400" b="0" i="0" dirty="0">
                <a:solidFill>
                  <a:srgbClr val="373D3F"/>
                </a:solidFill>
                <a:effectLst/>
              </a:rPr>
              <a:t>. In females, the pituitary also produces </a:t>
            </a:r>
            <a:r>
              <a:rPr lang="en-US" sz="2400" b="0" i="0" dirty="0">
                <a:solidFill>
                  <a:srgbClr val="C00000"/>
                </a:solidFill>
                <a:effectLst/>
              </a:rPr>
              <a:t>prolactin</a:t>
            </a:r>
            <a:r>
              <a:rPr lang="en-US" sz="2400" b="0" i="0" dirty="0">
                <a:solidFill>
                  <a:srgbClr val="373D3F"/>
                </a:solidFill>
                <a:effectLst/>
              </a:rPr>
              <a:t>, which stimulates milk production after childbirth, and </a:t>
            </a:r>
            <a:r>
              <a:rPr lang="en-US" sz="2400" b="0" i="0" dirty="0">
                <a:solidFill>
                  <a:srgbClr val="00B050"/>
                </a:solidFill>
                <a:effectLst/>
              </a:rPr>
              <a:t>oxytocin</a:t>
            </a:r>
            <a:r>
              <a:rPr lang="en-US" sz="2400" b="0" i="0" dirty="0">
                <a:solidFill>
                  <a:srgbClr val="373D3F"/>
                </a:solidFill>
                <a:effectLst/>
              </a:rPr>
              <a:t>, which stimulates uterine contraction during childbirth and milk let-down during suckling.</a:t>
            </a:r>
            <a:endParaRPr lang="en-US" sz="2400" dirty="0"/>
          </a:p>
        </p:txBody>
      </p:sp>
    </p:spTree>
    <p:extLst>
      <p:ext uri="{BB962C8B-B14F-4D97-AF65-F5344CB8AC3E}">
        <p14:creationId xmlns:p14="http://schemas.microsoft.com/office/powerpoint/2010/main" val="3443767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F2E18-BB7D-7B28-3426-362E26D67B45}"/>
              </a:ext>
            </a:extLst>
          </p:cNvPr>
          <p:cNvSpPr>
            <a:spLocks noGrp="1"/>
          </p:cNvSpPr>
          <p:nvPr>
            <p:ph type="title"/>
          </p:nvPr>
        </p:nvSpPr>
        <p:spPr>
          <a:xfrm>
            <a:off x="1295400" y="544419"/>
            <a:ext cx="10515600" cy="1325563"/>
          </a:xfrm>
        </p:spPr>
        <p:txBody>
          <a:bodyPr>
            <a:normAutofit fontScale="90000"/>
          </a:bodyPr>
          <a:lstStyle/>
          <a:p>
            <a:r>
              <a:rPr lang="en-US" sz="7200" b="1" dirty="0">
                <a:solidFill>
                  <a:schemeClr val="accent2">
                    <a:lumMod val="60000"/>
                    <a:lumOff val="40000"/>
                  </a:schemeClr>
                </a:solidFill>
                <a:effectLst>
                  <a:outerShdw blurRad="38100" dist="38100" dir="2700000" algn="tl">
                    <a:srgbClr val="000000">
                      <a:alpha val="43137"/>
                    </a:srgbClr>
                  </a:outerShdw>
                </a:effectLst>
              </a:rPr>
              <a:t>Male Reproductive System</a:t>
            </a:r>
            <a:br>
              <a:rPr lang="en-US" u="sng" dirty="0">
                <a:solidFill>
                  <a:srgbClr val="FF0000"/>
                </a:solidFill>
              </a:rPr>
            </a:br>
            <a:endParaRPr lang="en-US" dirty="0"/>
          </a:p>
        </p:txBody>
      </p:sp>
      <p:pic>
        <p:nvPicPr>
          <p:cNvPr id="4098" name="Picture 2" descr="Draw a labelled diagram of male reproductive system.">
            <a:extLst>
              <a:ext uri="{FF2B5EF4-FFF2-40B4-BE49-F238E27FC236}">
                <a16:creationId xmlns:a16="http://schemas.microsoft.com/office/drawing/2014/main" id="{C346379D-3249-1F48-7B56-F9E33DC38B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8682" y="1757082"/>
            <a:ext cx="7473483" cy="4873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1497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C29E6-A791-A9A8-5923-A5B79A373517}"/>
              </a:ext>
            </a:extLst>
          </p:cNvPr>
          <p:cNvSpPr>
            <a:spLocks noGrp="1"/>
          </p:cNvSpPr>
          <p:nvPr>
            <p:ph type="title"/>
          </p:nvPr>
        </p:nvSpPr>
        <p:spPr/>
        <p:txBody>
          <a:bodyPr/>
          <a:lstStyle/>
          <a:p>
            <a:r>
              <a:rPr lang="en-US" b="1" dirty="0">
                <a:solidFill>
                  <a:schemeClr val="accent2">
                    <a:lumMod val="60000"/>
                    <a:lumOff val="40000"/>
                  </a:schemeClr>
                </a:solidFill>
                <a:effectLst>
                  <a:outerShdw blurRad="38100" dist="38100" dir="2700000" algn="tl">
                    <a:srgbClr val="000000">
                      <a:alpha val="43137"/>
                    </a:srgbClr>
                  </a:outerShdw>
                </a:effectLst>
              </a:rPr>
              <a:t>Anatomy and histology of the testis</a:t>
            </a:r>
          </a:p>
        </p:txBody>
      </p:sp>
      <p:pic>
        <p:nvPicPr>
          <p:cNvPr id="5122" name="Picture 2" descr="Photograph | Male Reproductive System (labeled), i | Science Source Images">
            <a:extLst>
              <a:ext uri="{FF2B5EF4-FFF2-40B4-BE49-F238E27FC236}">
                <a16:creationId xmlns:a16="http://schemas.microsoft.com/office/drawing/2014/main" id="{CE9885FF-697B-0B85-E6A8-5DBD9479DC1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50586" y="2441924"/>
            <a:ext cx="3789014" cy="400885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Epididymis: Anatomy and histology | Kenhub">
            <a:extLst>
              <a:ext uri="{FF2B5EF4-FFF2-40B4-BE49-F238E27FC236}">
                <a16:creationId xmlns:a16="http://schemas.microsoft.com/office/drawing/2014/main" id="{6677D79B-7519-7A4D-EE91-A114892FAB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6459" y="4631575"/>
            <a:ext cx="2173941" cy="217394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Explain the histological structure of testis. - Sarthaks eConnect | Largest  Online Education Community">
            <a:extLst>
              <a:ext uri="{FF2B5EF4-FFF2-40B4-BE49-F238E27FC236}">
                <a16:creationId xmlns:a16="http://schemas.microsoft.com/office/drawing/2014/main" id="{D51495FE-5915-2EC4-05EC-31698692EE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94" y="1875910"/>
            <a:ext cx="3792663" cy="2570443"/>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Organization of the testis. A) A cross-section through a testis,... |  Download Scientific Diagram">
            <a:extLst>
              <a:ext uri="{FF2B5EF4-FFF2-40B4-BE49-F238E27FC236}">
                <a16:creationId xmlns:a16="http://schemas.microsoft.com/office/drawing/2014/main" id="{22C823DF-27FB-4DB1-3A93-55A9BDD735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9216" y="2662518"/>
            <a:ext cx="4560640" cy="4008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223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C00000"/>
                </a:solidFill>
                <a:effectLst>
                  <a:outerShdw blurRad="38100" dist="38100" dir="2700000" algn="tl">
                    <a:srgbClr val="000000">
                      <a:alpha val="43137"/>
                    </a:srgbClr>
                  </a:outerShdw>
                </a:effectLst>
              </a:rPr>
              <a:t>The Leydig cells</a:t>
            </a:r>
          </a:p>
        </p:txBody>
      </p:sp>
      <p:sp>
        <p:nvSpPr>
          <p:cNvPr id="3" name="Content Placeholder 2"/>
          <p:cNvSpPr>
            <a:spLocks noGrp="1"/>
          </p:cNvSpPr>
          <p:nvPr>
            <p:ph idx="1"/>
          </p:nvPr>
        </p:nvSpPr>
        <p:spPr/>
        <p:txBody>
          <a:bodyPr>
            <a:normAutofit lnSpcReduction="10000"/>
          </a:bodyPr>
          <a:lstStyle/>
          <a:p>
            <a:pPr>
              <a:buNone/>
            </a:pPr>
            <a:endParaRPr lang="en-US" u="sng" dirty="0">
              <a:solidFill>
                <a:srgbClr val="FF0000"/>
              </a:solidFill>
            </a:endParaRPr>
          </a:p>
          <a:p>
            <a:pPr>
              <a:buNone/>
            </a:pPr>
            <a:r>
              <a:rPr lang="en-US" b="1" dirty="0">
                <a:solidFill>
                  <a:srgbClr val="C00000"/>
                </a:solidFill>
              </a:rPr>
              <a:t>The </a:t>
            </a:r>
            <a:r>
              <a:rPr lang="en-US" b="1" dirty="0" err="1">
                <a:solidFill>
                  <a:srgbClr val="C00000"/>
                </a:solidFill>
              </a:rPr>
              <a:t>Leydig</a:t>
            </a:r>
            <a:r>
              <a:rPr lang="en-US" b="1" dirty="0">
                <a:solidFill>
                  <a:srgbClr val="C00000"/>
                </a:solidFill>
              </a:rPr>
              <a:t> </a:t>
            </a:r>
            <a:r>
              <a:rPr lang="en-US" dirty="0"/>
              <a:t>cells in the interstitial tissue of the testes are stimulated by</a:t>
            </a:r>
          </a:p>
          <a:p>
            <a:pPr>
              <a:buNone/>
            </a:pPr>
            <a:r>
              <a:rPr lang="en-US" dirty="0">
                <a:solidFill>
                  <a:srgbClr val="C00000"/>
                </a:solidFill>
              </a:rPr>
              <a:t>LH </a:t>
            </a:r>
            <a:r>
              <a:rPr lang="en-US" dirty="0"/>
              <a:t>to secrete </a:t>
            </a:r>
            <a:r>
              <a:rPr lang="en-US" dirty="0">
                <a:solidFill>
                  <a:schemeClr val="accent2">
                    <a:lumMod val="75000"/>
                  </a:schemeClr>
                </a:solidFill>
              </a:rPr>
              <a:t>testosterone</a:t>
            </a:r>
            <a:r>
              <a:rPr lang="en-US" dirty="0"/>
              <a:t>, </a:t>
            </a:r>
            <a:r>
              <a:rPr lang="en-US" b="1" dirty="0"/>
              <a:t>a potent androgen </a:t>
            </a:r>
            <a:r>
              <a:rPr lang="en-US" dirty="0"/>
              <a:t>that acts to maintain</a:t>
            </a:r>
          </a:p>
          <a:p>
            <a:pPr>
              <a:buNone/>
            </a:pPr>
            <a:r>
              <a:rPr lang="en-US" dirty="0"/>
              <a:t>the </a:t>
            </a:r>
            <a:r>
              <a:rPr lang="en-US" u="sng" dirty="0"/>
              <a:t>structure</a:t>
            </a:r>
            <a:r>
              <a:rPr lang="en-US" dirty="0"/>
              <a:t> and </a:t>
            </a:r>
            <a:r>
              <a:rPr lang="en-US" u="sng" dirty="0"/>
              <a:t>function</a:t>
            </a:r>
            <a:r>
              <a:rPr lang="en-US" dirty="0"/>
              <a:t> of the male accessory sex organs and to</a:t>
            </a:r>
          </a:p>
          <a:p>
            <a:pPr>
              <a:buNone/>
            </a:pPr>
            <a:r>
              <a:rPr lang="en-US" dirty="0"/>
              <a:t>promote the development of </a:t>
            </a:r>
            <a:r>
              <a:rPr lang="en-US" dirty="0">
                <a:solidFill>
                  <a:schemeClr val="bg2">
                    <a:lumMod val="50000"/>
                  </a:schemeClr>
                </a:solidFill>
              </a:rPr>
              <a:t>male secondary sex characteristics</a:t>
            </a:r>
            <a:r>
              <a:rPr lang="en-US" dirty="0"/>
              <a:t>. </a:t>
            </a:r>
          </a:p>
          <a:p>
            <a:pPr>
              <a:buNone/>
            </a:pPr>
            <a:r>
              <a:rPr lang="en-US" b="1" dirty="0">
                <a:solidFill>
                  <a:schemeClr val="accent1">
                    <a:lumMod val="75000"/>
                  </a:schemeClr>
                </a:solidFill>
              </a:rPr>
              <a:t>The Sertoli cells </a:t>
            </a:r>
            <a:r>
              <a:rPr lang="en-US" dirty="0"/>
              <a:t>in the seminiferous tubules of the testes are stimulated by FSH. </a:t>
            </a:r>
          </a:p>
          <a:p>
            <a:pPr>
              <a:buNone/>
            </a:pPr>
            <a:r>
              <a:rPr lang="en-US" dirty="0"/>
              <a:t>The cooperative actions of </a:t>
            </a:r>
            <a:r>
              <a:rPr lang="en-US" sz="3200" dirty="0">
                <a:solidFill>
                  <a:schemeClr val="accent2"/>
                </a:solidFill>
              </a:rPr>
              <a:t>FSH and testosterone </a:t>
            </a:r>
            <a:r>
              <a:rPr lang="en-US" dirty="0"/>
              <a:t>are required</a:t>
            </a:r>
          </a:p>
          <a:p>
            <a:pPr>
              <a:buNone/>
            </a:pPr>
            <a:r>
              <a:rPr lang="en-US" dirty="0"/>
              <a:t>to initiate </a:t>
            </a:r>
            <a:r>
              <a:rPr lang="en-US" b="1" dirty="0"/>
              <a:t>spermatogenesis</a:t>
            </a:r>
            <a:r>
              <a:rPr lang="en-US" dirty="0"/>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ars.els-cdn.com/content/image/3-s2.0-B9780123821843000040-f04-03-9780123821843.jpg">
            <a:extLst>
              <a:ext uri="{FF2B5EF4-FFF2-40B4-BE49-F238E27FC236}">
                <a16:creationId xmlns:a16="http://schemas.microsoft.com/office/drawing/2014/main" id="{B23540B0-ABE2-B16B-0FE2-0DEE49DCC794}"/>
              </a:ext>
            </a:extLst>
          </p:cNvPr>
          <p:cNvPicPr>
            <a:picLocks noChangeAspect="1" noChangeArrowheads="1"/>
          </p:cNvPicPr>
          <p:nvPr/>
        </p:nvPicPr>
        <p:blipFill>
          <a:blip r:embed="rId2"/>
          <a:srcRect/>
          <a:stretch>
            <a:fillRect/>
          </a:stretch>
        </p:blipFill>
        <p:spPr bwMode="auto">
          <a:xfrm>
            <a:off x="2528047" y="214289"/>
            <a:ext cx="6651812" cy="6554063"/>
          </a:xfrm>
          <a:prstGeom prst="rect">
            <a:avLst/>
          </a:prstGeom>
          <a:noFill/>
        </p:spPr>
      </p:pic>
    </p:spTree>
    <p:extLst>
      <p:ext uri="{BB962C8B-B14F-4D97-AF65-F5344CB8AC3E}">
        <p14:creationId xmlns:p14="http://schemas.microsoft.com/office/powerpoint/2010/main" val="965579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a:solidFill>
                  <a:srgbClr val="FF0066"/>
                </a:solidFill>
                <a:effectLst>
                  <a:outerShdw blurRad="38100" dist="38100" dir="2700000" algn="tl">
                    <a:srgbClr val="000000">
                      <a:alpha val="43137"/>
                    </a:srgbClr>
                  </a:outerShdw>
                </a:effectLst>
              </a:rPr>
              <a:t>The testes </a:t>
            </a:r>
            <a:endParaRPr lang="en-US" b="1" dirty="0">
              <a:solidFill>
                <a:srgbClr val="FF0066"/>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34472" y="1825625"/>
            <a:ext cx="7315200" cy="2495363"/>
          </a:xfrm>
        </p:spPr>
        <p:txBody>
          <a:bodyPr>
            <a:normAutofit/>
          </a:bodyPr>
          <a:lstStyle/>
          <a:p>
            <a:pPr>
              <a:buNone/>
            </a:pPr>
            <a:r>
              <a:rPr lang="en-US" sz="2200" dirty="0"/>
              <a:t>The testes consist of </a:t>
            </a:r>
            <a:r>
              <a:rPr lang="en-US" sz="2200" b="1" dirty="0"/>
              <a:t>two parts</a:t>
            </a:r>
            <a:r>
              <a:rPr lang="en-US" sz="2200" dirty="0"/>
              <a:t>, or “</a:t>
            </a:r>
            <a:r>
              <a:rPr lang="en-US" sz="2200" dirty="0">
                <a:solidFill>
                  <a:srgbClr val="C00000"/>
                </a:solidFill>
              </a:rPr>
              <a:t>compartments</a:t>
            </a:r>
            <a:r>
              <a:rPr lang="en-US" sz="2200" dirty="0"/>
              <a:t>”—the</a:t>
            </a:r>
          </a:p>
          <a:p>
            <a:pPr>
              <a:buNone/>
            </a:pPr>
            <a:r>
              <a:rPr lang="en-US" sz="2200" dirty="0"/>
              <a:t>seminiferous tubules, where </a:t>
            </a:r>
            <a:r>
              <a:rPr lang="en-US" sz="2200" b="1" dirty="0">
                <a:solidFill>
                  <a:srgbClr val="00B0F0"/>
                </a:solidFill>
              </a:rPr>
              <a:t>spermatogenesis </a:t>
            </a:r>
            <a:r>
              <a:rPr lang="en-US" sz="2200" dirty="0"/>
              <a:t>occurs, and the </a:t>
            </a:r>
          </a:p>
          <a:p>
            <a:pPr>
              <a:buNone/>
            </a:pPr>
            <a:r>
              <a:rPr lang="en-US" sz="2200" dirty="0"/>
              <a:t>interstitial tissue, which contains the testosterone-secreting </a:t>
            </a:r>
            <a:r>
              <a:rPr lang="en-US" sz="2200" b="1" i="1" dirty="0">
                <a:solidFill>
                  <a:schemeClr val="accent6">
                    <a:lumMod val="75000"/>
                  </a:schemeClr>
                </a:solidFill>
              </a:rPr>
              <a:t>Leydig  cells </a:t>
            </a:r>
            <a:r>
              <a:rPr lang="en-US" sz="2200" i="1" dirty="0"/>
              <a:t>.The seminiferous tubules account for about </a:t>
            </a:r>
            <a:r>
              <a:rPr lang="en-US" sz="2200" dirty="0"/>
              <a:t>90% of the weight of  an adult testis. The interstitial tissue is a thin web of connective tissue  (containing Leydig cells) that fills the spaces between the tubules.</a:t>
            </a:r>
          </a:p>
        </p:txBody>
      </p:sp>
      <p:pic>
        <p:nvPicPr>
          <p:cNvPr id="9218" name="Picture 2" descr="A cross section of the testis showing Sertoli cells and Leydig cells. |  Download Scientific Diagram">
            <a:extLst>
              <a:ext uri="{FF2B5EF4-FFF2-40B4-BE49-F238E27FC236}">
                <a16:creationId xmlns:a16="http://schemas.microsoft.com/office/drawing/2014/main" id="{75ACC73E-7709-6442-CA12-D63C2BC98E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3245" y="1690688"/>
            <a:ext cx="4159175" cy="4356847"/>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Total T ClinicLow T and Leydig Cells">
            <a:extLst>
              <a:ext uri="{FF2B5EF4-FFF2-40B4-BE49-F238E27FC236}">
                <a16:creationId xmlns:a16="http://schemas.microsoft.com/office/drawing/2014/main" id="{ACD51BBD-7A6D-A025-4242-911BAAF54A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2625" y="4455924"/>
            <a:ext cx="3513045" cy="2402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2354" y="4114800"/>
            <a:ext cx="8229600" cy="2743200"/>
          </a:xfrm>
        </p:spPr>
        <p:txBody>
          <a:bodyPr>
            <a:normAutofit fontScale="92500" lnSpcReduction="10000"/>
          </a:bodyPr>
          <a:lstStyle/>
          <a:p>
            <a:pPr>
              <a:buNone/>
            </a:pPr>
            <a:r>
              <a:rPr lang="en-US" sz="2400" dirty="0"/>
              <a:t>With regard to </a:t>
            </a:r>
            <a:r>
              <a:rPr lang="en-US" sz="2400" dirty="0" err="1">
                <a:solidFill>
                  <a:srgbClr val="00B0F0"/>
                </a:solidFill>
              </a:rPr>
              <a:t>gonadotropin</a:t>
            </a:r>
            <a:r>
              <a:rPr lang="en-US" sz="2400" dirty="0">
                <a:solidFill>
                  <a:srgbClr val="00B0F0"/>
                </a:solidFill>
              </a:rPr>
              <a:t> action</a:t>
            </a:r>
            <a:r>
              <a:rPr lang="en-US" sz="2400" dirty="0"/>
              <a:t>, the testes are strictly</a:t>
            </a:r>
          </a:p>
          <a:p>
            <a:pPr>
              <a:buNone/>
            </a:pPr>
            <a:r>
              <a:rPr lang="en-US" sz="2400" dirty="0"/>
              <a:t>compartmentalized. Cellular receptor proteins for </a:t>
            </a:r>
            <a:r>
              <a:rPr lang="en-US" sz="2400" dirty="0">
                <a:solidFill>
                  <a:srgbClr val="FF0066"/>
                </a:solidFill>
              </a:rPr>
              <a:t>FSH</a:t>
            </a:r>
            <a:r>
              <a:rPr lang="en-US" sz="2400" dirty="0"/>
              <a:t> are </a:t>
            </a:r>
          </a:p>
          <a:p>
            <a:pPr>
              <a:buNone/>
            </a:pPr>
            <a:r>
              <a:rPr lang="en-US" sz="2400" dirty="0"/>
              <a:t>located exclusively in the </a:t>
            </a:r>
            <a:r>
              <a:rPr lang="en-US" sz="2400" b="1" dirty="0">
                <a:solidFill>
                  <a:srgbClr val="FFCCCC"/>
                </a:solidFill>
                <a:effectLst>
                  <a:outerShdw blurRad="38100" dist="38100" dir="2700000" algn="tl">
                    <a:srgbClr val="000000">
                      <a:alpha val="43137"/>
                    </a:srgbClr>
                  </a:outerShdw>
                </a:effectLst>
              </a:rPr>
              <a:t>seminiferous tubules</a:t>
            </a:r>
            <a:r>
              <a:rPr lang="en-US" sz="2400" dirty="0"/>
              <a:t>, where they are</a:t>
            </a:r>
          </a:p>
          <a:p>
            <a:pPr>
              <a:buNone/>
            </a:pPr>
            <a:r>
              <a:rPr lang="en-US" sz="2400" dirty="0"/>
              <a:t>confined to the </a:t>
            </a:r>
            <a:r>
              <a:rPr lang="en-US" sz="2400" i="1" dirty="0"/>
              <a:t>Sertoli cells. LH receptor proteins are located</a:t>
            </a:r>
          </a:p>
          <a:p>
            <a:pPr>
              <a:buNone/>
            </a:pPr>
            <a:r>
              <a:rPr lang="en-US" sz="2400" dirty="0"/>
              <a:t>exclusively in the interstitial Leydig cells. Secretion of </a:t>
            </a:r>
          </a:p>
          <a:p>
            <a:pPr>
              <a:buNone/>
            </a:pPr>
            <a:r>
              <a:rPr lang="en-US" sz="2400" dirty="0"/>
              <a:t>Testosterone by the Leydig cells is stimulated by LH but not by </a:t>
            </a:r>
          </a:p>
          <a:p>
            <a:pPr>
              <a:buNone/>
            </a:pPr>
            <a:r>
              <a:rPr lang="en-US" sz="2400" dirty="0"/>
              <a:t>FSH.</a:t>
            </a:r>
          </a:p>
        </p:txBody>
      </p:sp>
      <p:pic>
        <p:nvPicPr>
          <p:cNvPr id="8194" name="Picture 2" descr="Where are Sertoli cells present in the human body?">
            <a:extLst>
              <a:ext uri="{FF2B5EF4-FFF2-40B4-BE49-F238E27FC236}">
                <a16:creationId xmlns:a16="http://schemas.microsoft.com/office/drawing/2014/main" id="{6631C04A-4A6C-52E3-61B3-7912CEA1CA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1176" y="152400"/>
            <a:ext cx="8525436" cy="38875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09BF2-BB62-48D5-90F9-0B26D0693EE1}"/>
              </a:ext>
            </a:extLst>
          </p:cNvPr>
          <p:cNvSpPr>
            <a:spLocks noGrp="1"/>
          </p:cNvSpPr>
          <p:nvPr>
            <p:ph type="title"/>
          </p:nvPr>
        </p:nvSpPr>
        <p:spPr>
          <a:xfrm>
            <a:off x="433633" y="791062"/>
            <a:ext cx="10920167" cy="899626"/>
          </a:xfrm>
        </p:spPr>
        <p:txBody>
          <a:bodyPr>
            <a:noAutofit/>
          </a:bodyPr>
          <a:lstStyle/>
          <a:p>
            <a:r>
              <a:rPr lang="en-US" sz="3200" dirty="0">
                <a:solidFill>
                  <a:schemeClr val="accent1">
                    <a:lumMod val="75000"/>
                  </a:schemeClr>
                </a:solidFill>
                <a:latin typeface="Times New Roman" panose="02020603050405020304" pitchFamily="18" charset="0"/>
                <a:cs typeface="Times New Roman" panose="02020603050405020304" pitchFamily="18" charset="0"/>
              </a:rPr>
              <a:t>Spermatogenesis occurs in the testes, and hormones from the hypothalamus, pituitary gland, and testes control male reproductive functions</a:t>
            </a:r>
            <a:br>
              <a:rPr lang="en-US" sz="3200" b="1" dirty="0">
                <a:solidFill>
                  <a:srgbClr val="C00000"/>
                </a:solidFill>
                <a:latin typeface="Times New Roman" panose="02020603050405020304" pitchFamily="18" charset="0"/>
                <a:cs typeface="Times New Roman" panose="02020603050405020304" pitchFamily="18" charset="0"/>
              </a:rPr>
            </a:br>
            <a:endParaRPr lang="en-US" sz="3200" b="1"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A6CADA9-9A1D-47BD-8330-16453D8AC159}"/>
              </a:ext>
            </a:extLst>
          </p:cNvPr>
          <p:cNvSpPr>
            <a:spLocks noGrp="1"/>
          </p:cNvSpPr>
          <p:nvPr>
            <p:ph idx="1"/>
          </p:nvPr>
        </p:nvSpPr>
        <p:spPr>
          <a:xfrm>
            <a:off x="685800" y="2135018"/>
            <a:ext cx="10820400" cy="3931920"/>
          </a:xfrm>
        </p:spPr>
        <p:txBody>
          <a:bodyPr>
            <a:noAutofit/>
          </a:bodyPr>
          <a:lstStyle/>
          <a:p>
            <a:pPr marL="0" indent="0">
              <a:buClr>
                <a:srgbClr val="C00000"/>
              </a:buClr>
              <a:buNone/>
            </a:pPr>
            <a:r>
              <a:rPr lang="en-US" sz="2400" b="1" dirty="0">
                <a:solidFill>
                  <a:srgbClr val="C00000"/>
                </a:solidFill>
                <a:latin typeface="Times New Roman" panose="02020603050405020304" pitchFamily="18" charset="0"/>
                <a:cs typeface="Times New Roman" panose="02020603050405020304" pitchFamily="18" charset="0"/>
              </a:rPr>
              <a:t>Mitosis and Meiosis</a:t>
            </a:r>
          </a:p>
          <a:p>
            <a:pPr>
              <a:buClr>
                <a:srgbClr val="C00000"/>
              </a:buClr>
              <a:buFont typeface="Arial" panose="020B0604020202020204" pitchFamily="34" charset="0"/>
              <a:buChar char="•"/>
            </a:pPr>
            <a:r>
              <a:rPr lang="en-US" sz="2400" i="1" dirty="0">
                <a:latin typeface="Times New Roman" panose="02020603050405020304" pitchFamily="18" charset="0"/>
                <a:cs typeface="Times New Roman" panose="02020603050405020304" pitchFamily="18" charset="0"/>
              </a:rPr>
              <a:t>Mitosis: </a:t>
            </a:r>
            <a:r>
              <a:rPr lang="en-US" sz="2400" dirty="0">
                <a:latin typeface="Times New Roman" panose="02020603050405020304" pitchFamily="18" charset="0"/>
                <a:cs typeface="Times New Roman" panose="02020603050405020304" pitchFamily="18" charset="0"/>
              </a:rPr>
              <a:t>the production of genetically identical cells.</a:t>
            </a:r>
          </a:p>
          <a:p>
            <a:pPr>
              <a:buClr>
                <a:srgbClr val="C00000"/>
              </a:buClr>
              <a:buFont typeface="Arial" panose="020B0604020202020204" pitchFamily="34" charset="0"/>
              <a:buChar char="•"/>
            </a:pPr>
            <a:r>
              <a:rPr lang="en-US" sz="2400" i="1" dirty="0">
                <a:latin typeface="Times New Roman" panose="02020603050405020304" pitchFamily="18" charset="0"/>
                <a:cs typeface="Times New Roman" panose="02020603050405020304" pitchFamily="18" charset="0"/>
              </a:rPr>
              <a:t> Meiosis: </a:t>
            </a:r>
            <a:r>
              <a:rPr lang="en-US" sz="2400" dirty="0">
                <a:latin typeface="Times New Roman" panose="02020603050405020304" pitchFamily="18" charset="0"/>
                <a:cs typeface="Times New Roman" panose="02020603050405020304" pitchFamily="18" charset="0"/>
              </a:rPr>
              <a:t>the production of gametes.</a:t>
            </a:r>
          </a:p>
          <a:p>
            <a:pPr>
              <a:buClr>
                <a:srgbClr val="C00000"/>
              </a:buCl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Mitosis and Meiosis differ significantly in terms of the events of that take place in the nucleus. </a:t>
            </a:r>
          </a:p>
          <a:p>
            <a:pPr>
              <a:buClr>
                <a:srgbClr val="C00000"/>
              </a:buCl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Human somatic cells contain 23 pairs of chromosomes, or 46 chromosomes altogether. </a:t>
            </a:r>
          </a:p>
          <a:p>
            <a:pPr>
              <a:buClr>
                <a:srgbClr val="C00000"/>
              </a:buCl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Each pair consists of one chromosome provided by the father, and another provided by the mother, at the time of fertilization. </a:t>
            </a:r>
          </a:p>
          <a:p>
            <a:pPr marL="0" indent="0">
              <a:buClr>
                <a:srgbClr val="C00000"/>
              </a:buClr>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0681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A6AC6-115B-CFFF-1CBC-E506197A2C74}"/>
              </a:ext>
            </a:extLst>
          </p:cNvPr>
          <p:cNvSpPr>
            <a:spLocks noGrp="1"/>
          </p:cNvSpPr>
          <p:nvPr>
            <p:ph type="title"/>
          </p:nvPr>
        </p:nvSpPr>
        <p:spPr/>
        <p:txBody>
          <a:bodyPr/>
          <a:lstStyle/>
          <a:p>
            <a:pPr algn="ctr"/>
            <a:r>
              <a:rPr lang="en-US" b="1" i="0" dirty="0">
                <a:solidFill>
                  <a:srgbClr val="C00000"/>
                </a:solidFill>
                <a:effectLst>
                  <a:outerShdw blurRad="38100" dist="38100" dir="2700000" algn="tl">
                    <a:srgbClr val="000000">
                      <a:alpha val="43137"/>
                    </a:srgbClr>
                  </a:outerShdw>
                </a:effectLst>
                <a:latin typeface="Helvetica Neue"/>
              </a:rPr>
              <a:t>Reproduction</a:t>
            </a:r>
            <a:endParaRPr lang="en-US" b="1" dirty="0">
              <a:solidFill>
                <a:srgbClr val="C00000"/>
              </a:solidFill>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E1F029D0-2A1E-DA03-C43D-44CD1FEF33A1}"/>
              </a:ext>
            </a:extLst>
          </p:cNvPr>
          <p:cNvSpPr txBox="1"/>
          <p:nvPr/>
        </p:nvSpPr>
        <p:spPr>
          <a:xfrm>
            <a:off x="556182" y="1989055"/>
            <a:ext cx="10699422" cy="3913059"/>
          </a:xfrm>
          <a:prstGeom prst="rect">
            <a:avLst/>
          </a:prstGeom>
          <a:noFill/>
        </p:spPr>
        <p:txBody>
          <a:bodyPr wrap="square">
            <a:spAutoFit/>
          </a:bodyPr>
          <a:lstStyle/>
          <a:p>
            <a:pPr algn="just">
              <a:lnSpc>
                <a:spcPct val="150000"/>
              </a:lnSpc>
            </a:pPr>
            <a:r>
              <a:rPr lang="en-US" sz="2400" b="0" i="0" dirty="0">
                <a:solidFill>
                  <a:srgbClr val="FF0000"/>
                </a:solidFill>
                <a:effectLst>
                  <a:outerShdw blurRad="38100" dist="38100" dir="2700000" algn="tl">
                    <a:srgbClr val="000000">
                      <a:alpha val="43137"/>
                    </a:srgbClr>
                  </a:outerShdw>
                </a:effectLst>
              </a:rPr>
              <a:t>Reproduction</a:t>
            </a:r>
            <a:r>
              <a:rPr lang="en-US" sz="2400" b="0" i="0" dirty="0">
                <a:solidFill>
                  <a:srgbClr val="4D5156"/>
                </a:solidFill>
                <a:effectLst/>
              </a:rPr>
              <a:t> is </a:t>
            </a:r>
            <a:r>
              <a:rPr lang="en-US" sz="2400" b="0" i="0" dirty="0">
                <a:solidFill>
                  <a:srgbClr val="040C28"/>
                </a:solidFill>
                <a:effectLst/>
              </a:rPr>
              <a:t>the production of offspring</a:t>
            </a:r>
            <a:r>
              <a:rPr lang="en-US" sz="2400" b="0" i="0" dirty="0">
                <a:solidFill>
                  <a:srgbClr val="4D5156"/>
                </a:solidFill>
                <a:effectLst/>
              </a:rPr>
              <a:t>. </a:t>
            </a:r>
          </a:p>
          <a:p>
            <a:pPr algn="just">
              <a:lnSpc>
                <a:spcPct val="150000"/>
              </a:lnSpc>
            </a:pPr>
            <a:r>
              <a:rPr lang="en-US" sz="2400" b="0" i="0" dirty="0">
                <a:solidFill>
                  <a:srgbClr val="4D5156"/>
                </a:solidFill>
                <a:effectLst/>
              </a:rPr>
              <a:t>There are two main forms:</a:t>
            </a:r>
          </a:p>
          <a:p>
            <a:pPr marL="342900" indent="-342900" algn="just">
              <a:lnSpc>
                <a:spcPct val="150000"/>
              </a:lnSpc>
              <a:buFont typeface="Wingdings" panose="05000000000000000000" pitchFamily="2" charset="2"/>
              <a:buChar char="v"/>
            </a:pPr>
            <a:r>
              <a:rPr lang="en-US" sz="2400" b="0" i="0" dirty="0">
                <a:solidFill>
                  <a:srgbClr val="4D5156"/>
                </a:solidFill>
                <a:effectLst/>
              </a:rPr>
              <a:t> sexual and </a:t>
            </a:r>
          </a:p>
          <a:p>
            <a:pPr marL="342900" indent="-342900" algn="just">
              <a:lnSpc>
                <a:spcPct val="150000"/>
              </a:lnSpc>
              <a:buFont typeface="Wingdings" panose="05000000000000000000" pitchFamily="2" charset="2"/>
              <a:buChar char="v"/>
            </a:pPr>
            <a:r>
              <a:rPr lang="en-US" sz="2400" b="0" i="0" dirty="0">
                <a:solidFill>
                  <a:srgbClr val="4D5156"/>
                </a:solidFill>
                <a:effectLst/>
              </a:rPr>
              <a:t>A sexual reproduction.</a:t>
            </a:r>
          </a:p>
          <a:p>
            <a:pPr algn="just">
              <a:lnSpc>
                <a:spcPct val="150000"/>
              </a:lnSpc>
            </a:pPr>
            <a:r>
              <a:rPr lang="en-US" sz="2400" b="0" i="0" dirty="0">
                <a:solidFill>
                  <a:srgbClr val="4D5156"/>
                </a:solidFill>
                <a:effectLst/>
              </a:rPr>
              <a:t> -</a:t>
            </a:r>
            <a:r>
              <a:rPr lang="en-US" sz="2400" b="0" i="0" dirty="0">
                <a:solidFill>
                  <a:schemeClr val="accent5">
                    <a:lumMod val="75000"/>
                  </a:schemeClr>
                </a:solidFill>
                <a:effectLst/>
              </a:rPr>
              <a:t>In sexual reproduction</a:t>
            </a:r>
            <a:r>
              <a:rPr lang="en-US" sz="2400" b="0" i="0" dirty="0">
                <a:solidFill>
                  <a:srgbClr val="4D5156"/>
                </a:solidFill>
                <a:effectLst/>
              </a:rPr>
              <a:t>, an organism combines the genetic   information from each of its parents and is genetically unique.</a:t>
            </a:r>
          </a:p>
          <a:p>
            <a:pPr algn="just">
              <a:lnSpc>
                <a:spcPct val="150000"/>
              </a:lnSpc>
            </a:pPr>
            <a:r>
              <a:rPr lang="en-US" sz="2400" b="0" i="0" dirty="0">
                <a:solidFill>
                  <a:srgbClr val="4D5156"/>
                </a:solidFill>
                <a:effectLst/>
              </a:rPr>
              <a:t> -</a:t>
            </a:r>
            <a:r>
              <a:rPr lang="en-US" sz="2400" b="0" i="0" dirty="0">
                <a:solidFill>
                  <a:schemeClr val="accent5">
                    <a:lumMod val="75000"/>
                  </a:schemeClr>
                </a:solidFill>
                <a:effectLst/>
              </a:rPr>
              <a:t>In a sexual reproduction</a:t>
            </a:r>
            <a:r>
              <a:rPr lang="en-US" sz="2400" b="0" i="0" dirty="0">
                <a:solidFill>
                  <a:srgbClr val="4D5156"/>
                </a:solidFill>
                <a:effectLst/>
              </a:rPr>
              <a:t>, one parent copies itself </a:t>
            </a:r>
            <a:endParaRPr lang="en-US" sz="2400" dirty="0"/>
          </a:p>
        </p:txBody>
      </p:sp>
    </p:spTree>
    <p:extLst>
      <p:ext uri="{BB962C8B-B14F-4D97-AF65-F5344CB8AC3E}">
        <p14:creationId xmlns:p14="http://schemas.microsoft.com/office/powerpoint/2010/main" val="912505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0733D-3FA4-441B-9469-8070C4EF3D8A}"/>
              </a:ext>
            </a:extLst>
          </p:cNvPr>
          <p:cNvSpPr>
            <a:spLocks noGrp="1"/>
          </p:cNvSpPr>
          <p:nvPr>
            <p:ph type="title"/>
          </p:nvPr>
        </p:nvSpPr>
        <p:spPr>
          <a:xfrm>
            <a:off x="838200" y="331861"/>
            <a:ext cx="10515600" cy="963944"/>
          </a:xfrm>
        </p:spPr>
        <p:txBody>
          <a:bodyPr>
            <a:normAutofit/>
          </a:bodyPr>
          <a:lstStyle/>
          <a:p>
            <a:r>
              <a:rPr lang="en-US" sz="2800" b="1" dirty="0">
                <a:solidFill>
                  <a:srgbClr val="C00000"/>
                </a:solidFill>
                <a:latin typeface="Times New Roman" panose="02020603050405020304" pitchFamily="18" charset="0"/>
                <a:cs typeface="Times New Roman" panose="02020603050405020304" pitchFamily="18" charset="0"/>
              </a:rPr>
              <a:t>Mitosis and Meiosis		</a:t>
            </a:r>
            <a:r>
              <a:rPr lang="en-US" sz="2800" b="1" dirty="0" err="1">
                <a:solidFill>
                  <a:srgbClr val="C00000"/>
                </a:solidFill>
                <a:latin typeface="Times New Roman" panose="02020603050405020304" pitchFamily="18" charset="0"/>
                <a:cs typeface="Times New Roman" panose="02020603050405020304" pitchFamily="18" charset="0"/>
              </a:rPr>
              <a:t>cont</a:t>
            </a:r>
            <a:r>
              <a:rPr lang="en-US" sz="2800" b="1" dirty="0">
                <a:solidFill>
                  <a:srgbClr val="C00000"/>
                </a:solidFill>
                <a:latin typeface="Times New Roman" panose="02020603050405020304" pitchFamily="18" charset="0"/>
                <a:cs typeface="Times New Roman" panose="02020603050405020304" pitchFamily="18" charset="0"/>
              </a:rPr>
              <a:t>….</a:t>
            </a:r>
            <a:endParaRPr lang="en-US" sz="2800" dirty="0">
              <a:solidFill>
                <a:srgbClr val="C00000"/>
              </a:solidFill>
            </a:endParaRPr>
          </a:p>
        </p:txBody>
      </p:sp>
      <p:sp>
        <p:nvSpPr>
          <p:cNvPr id="3" name="Content Placeholder 2">
            <a:extLst>
              <a:ext uri="{FF2B5EF4-FFF2-40B4-BE49-F238E27FC236}">
                <a16:creationId xmlns:a16="http://schemas.microsoft.com/office/drawing/2014/main" id="{081CC8D0-FE56-449C-B2BD-D8AC4A7391A1}"/>
              </a:ext>
            </a:extLst>
          </p:cNvPr>
          <p:cNvSpPr>
            <a:spLocks noGrp="1"/>
          </p:cNvSpPr>
          <p:nvPr>
            <p:ph idx="1"/>
          </p:nvPr>
        </p:nvSpPr>
        <p:spPr>
          <a:xfrm>
            <a:off x="636182" y="1295805"/>
            <a:ext cx="10515600" cy="4776752"/>
          </a:xfrm>
        </p:spPr>
        <p:txBody>
          <a:bodyPr>
            <a:noAutofit/>
          </a:bodyPr>
          <a:lstStyle/>
          <a:p>
            <a:pPr>
              <a:buClr>
                <a:srgbClr val="C00000"/>
              </a:buCl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two members of each of the 22 pairs have similar sizes and genes and are known as </a:t>
            </a:r>
            <a:r>
              <a:rPr lang="en-US" sz="2400" i="1" dirty="0">
                <a:latin typeface="Times New Roman" panose="02020603050405020304" pitchFamily="18" charset="0"/>
                <a:cs typeface="Times New Roman" panose="02020603050405020304" pitchFamily="18" charset="0"/>
              </a:rPr>
              <a:t>homologous chromosomes</a:t>
            </a:r>
            <a:r>
              <a:rPr lang="en-US" sz="2400" dirty="0">
                <a:latin typeface="Times New Roman" panose="02020603050405020304" pitchFamily="18" charset="0"/>
                <a:cs typeface="Times New Roman" panose="02020603050405020304" pitchFamily="18" charset="0"/>
              </a:rPr>
              <a:t>.</a:t>
            </a:r>
            <a:endParaRPr lang="en-US" sz="2400" i="1" dirty="0">
              <a:latin typeface="Times New Roman" panose="02020603050405020304" pitchFamily="18" charset="0"/>
              <a:cs typeface="Times New Roman" panose="02020603050405020304" pitchFamily="18" charset="0"/>
            </a:endParaRPr>
          </a:p>
          <a:p>
            <a:pPr>
              <a:buClr>
                <a:srgbClr val="C00000"/>
              </a:buClr>
              <a:buFont typeface="Arial" panose="020B0604020202020204" pitchFamily="34" charset="0"/>
              <a:buChar char="•"/>
            </a:pPr>
            <a:r>
              <a:rPr lang="en-US" sz="2400" i="1" dirty="0">
                <a:latin typeface="Times New Roman" panose="02020603050405020304" pitchFamily="18" charset="0"/>
                <a:cs typeface="Times New Roman" panose="02020603050405020304" pitchFamily="18" charset="0"/>
              </a:rPr>
              <a:t>Mitosis</a:t>
            </a:r>
            <a:r>
              <a:rPr lang="en-US" sz="2400" dirty="0">
                <a:latin typeface="Times New Roman" panose="02020603050405020304" pitchFamily="18" charset="0"/>
                <a:cs typeface="Times New Roman" panose="02020603050405020304" pitchFamily="18" charset="0"/>
              </a:rPr>
              <a:t> is part of the process of somatic cell division, producing two daughter cells each containing identical numbers and pairs of chromosomes (Figure 28–8a). </a:t>
            </a:r>
          </a:p>
          <a:p>
            <a:pPr>
              <a:buClr>
                <a:srgbClr val="C00000"/>
              </a:buCl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Because somatic cells contain both members of each chromosome pair, they are called </a:t>
            </a:r>
            <a:r>
              <a:rPr lang="en-US" sz="2400" i="1" dirty="0">
                <a:latin typeface="Times New Roman" panose="02020603050405020304" pitchFamily="18" charset="0"/>
                <a:cs typeface="Times New Roman" panose="02020603050405020304" pitchFamily="18" charset="0"/>
              </a:rPr>
              <a:t>diploid</a:t>
            </a:r>
            <a:r>
              <a:rPr lang="en-US" sz="2400" dirty="0">
                <a:latin typeface="Times New Roman" panose="02020603050405020304" pitchFamily="18" charset="0"/>
                <a:cs typeface="Times New Roman" panose="02020603050405020304" pitchFamily="18" charset="0"/>
              </a:rPr>
              <a:t> (2n = 46) cells. </a:t>
            </a:r>
          </a:p>
          <a:p>
            <a:pPr>
              <a:buClr>
                <a:srgbClr val="C00000"/>
              </a:buClr>
              <a:buFont typeface="Arial" panose="020B0604020202020204" pitchFamily="34" charset="0"/>
              <a:buChar char="•"/>
            </a:pPr>
            <a:r>
              <a:rPr lang="en-US" sz="2400" i="1" dirty="0">
                <a:latin typeface="Times New Roman" panose="02020603050405020304" pitchFamily="18" charset="0"/>
                <a:cs typeface="Times New Roman" panose="02020603050405020304" pitchFamily="18" charset="0"/>
              </a:rPr>
              <a:t>Meiosis</a:t>
            </a:r>
            <a:r>
              <a:rPr lang="en-US" sz="2400" dirty="0">
                <a:latin typeface="Times New Roman" panose="02020603050405020304" pitchFamily="18" charset="0"/>
                <a:cs typeface="Times New Roman" panose="02020603050405020304" pitchFamily="18" charset="0"/>
              </a:rPr>
              <a:t> involves two cycles of cell division (</a:t>
            </a:r>
            <a:r>
              <a:rPr lang="en-US" sz="2400" i="1" dirty="0">
                <a:latin typeface="Times New Roman" panose="02020603050405020304" pitchFamily="18" charset="0"/>
                <a:cs typeface="Times New Roman" panose="02020603050405020304" pitchFamily="18" charset="0"/>
              </a:rPr>
              <a:t>meiosis I </a:t>
            </a:r>
            <a:r>
              <a:rPr lang="en-US" sz="2400" dirty="0">
                <a:latin typeface="Times New Roman" panose="02020603050405020304" pitchFamily="18" charset="0"/>
                <a:cs typeface="Times New Roman" panose="02020603050405020304" pitchFamily="18" charset="0"/>
              </a:rPr>
              <a:t>and </a:t>
            </a:r>
            <a:r>
              <a:rPr lang="en-US" sz="2400" i="1" dirty="0">
                <a:latin typeface="Times New Roman" panose="02020603050405020304" pitchFamily="18" charset="0"/>
                <a:cs typeface="Times New Roman" panose="02020603050405020304" pitchFamily="18" charset="0"/>
              </a:rPr>
              <a:t>meiosis II</a:t>
            </a:r>
            <a:r>
              <a:rPr lang="en-US" sz="2400" dirty="0">
                <a:latin typeface="Times New Roman" panose="02020603050405020304" pitchFamily="18" charset="0"/>
                <a:cs typeface="Times New Roman" panose="02020603050405020304" pitchFamily="18" charset="0"/>
              </a:rPr>
              <a:t>)  Figure 28–8b. </a:t>
            </a:r>
          </a:p>
          <a:p>
            <a:pPr>
              <a:buClr>
                <a:srgbClr val="C00000"/>
              </a:buCl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It produces four cells, each containing 23 </a:t>
            </a:r>
            <a:r>
              <a:rPr lang="en-US" sz="2400" i="1" dirty="0">
                <a:latin typeface="Times New Roman" panose="02020603050405020304" pitchFamily="18" charset="0"/>
                <a:cs typeface="Times New Roman" panose="02020603050405020304" pitchFamily="18" charset="0"/>
              </a:rPr>
              <a:t>individual </a:t>
            </a:r>
            <a:r>
              <a:rPr lang="en-US" sz="2400" dirty="0">
                <a:latin typeface="Times New Roman" panose="02020603050405020304" pitchFamily="18" charset="0"/>
                <a:cs typeface="Times New Roman" panose="02020603050405020304" pitchFamily="18" charset="0"/>
              </a:rPr>
              <a:t>chromosomes. </a:t>
            </a:r>
          </a:p>
          <a:p>
            <a:pPr>
              <a:buClr>
                <a:srgbClr val="C00000"/>
              </a:buCl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These cells are called </a:t>
            </a:r>
            <a:r>
              <a:rPr lang="en-US" sz="2400" i="1" dirty="0">
                <a:latin typeface="Times New Roman" panose="02020603050405020304" pitchFamily="18" charset="0"/>
                <a:cs typeface="Times New Roman" panose="02020603050405020304" pitchFamily="18" charset="0"/>
              </a:rPr>
              <a:t>haploid</a:t>
            </a:r>
            <a:r>
              <a:rPr lang="en-US" sz="2400" dirty="0">
                <a:latin typeface="Times New Roman" panose="02020603050405020304" pitchFamily="18" charset="0"/>
                <a:cs typeface="Times New Roman" panose="02020603050405020304" pitchFamily="18" charset="0"/>
              </a:rPr>
              <a:t> (n = 23) cells and contain only one member of each homologous pair of chromosomes. </a:t>
            </a:r>
          </a:p>
          <a:p>
            <a:pPr marL="0" indent="0">
              <a:buClr>
                <a:srgbClr val="C00000"/>
              </a:buClr>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1066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D1DD9-F3CC-4A63-9E30-93A9A373E9A3}"/>
              </a:ext>
            </a:extLst>
          </p:cNvPr>
          <p:cNvSpPr>
            <a:spLocks noGrp="1"/>
          </p:cNvSpPr>
          <p:nvPr>
            <p:ph type="title"/>
          </p:nvPr>
        </p:nvSpPr>
        <p:spPr>
          <a:xfrm>
            <a:off x="1066800" y="536268"/>
            <a:ext cx="10058400" cy="984187"/>
          </a:xfrm>
        </p:spPr>
        <p:txBody>
          <a:bodyPr>
            <a:normAutofit/>
          </a:bodyPr>
          <a:lstStyle/>
          <a:p>
            <a:r>
              <a:rPr lang="en-US" sz="2800" b="1" dirty="0">
                <a:solidFill>
                  <a:srgbClr val="C00000"/>
                </a:solidFill>
                <a:latin typeface="Times New Roman" panose="02020603050405020304" pitchFamily="18" charset="0"/>
                <a:cs typeface="Times New Roman" panose="02020603050405020304" pitchFamily="18" charset="0"/>
              </a:rPr>
              <a:t>Mitosis and Meiosis		</a:t>
            </a:r>
            <a:r>
              <a:rPr lang="en-US" sz="2800" b="1" dirty="0" err="1">
                <a:solidFill>
                  <a:srgbClr val="C00000"/>
                </a:solidFill>
                <a:latin typeface="Times New Roman" panose="02020603050405020304" pitchFamily="18" charset="0"/>
                <a:cs typeface="Times New Roman" panose="02020603050405020304" pitchFamily="18" charset="0"/>
              </a:rPr>
              <a:t>cont</a:t>
            </a:r>
            <a:r>
              <a:rPr lang="en-US" sz="2800" b="1" dirty="0">
                <a:solidFill>
                  <a:srgbClr val="C00000"/>
                </a:solidFill>
                <a:latin typeface="Times New Roman" panose="02020603050405020304" pitchFamily="18" charset="0"/>
                <a:cs typeface="Times New Roman" panose="02020603050405020304" pitchFamily="18" charset="0"/>
              </a:rPr>
              <a:t>….</a:t>
            </a:r>
            <a:endParaRPr lang="en-US" sz="2800" dirty="0"/>
          </a:p>
        </p:txBody>
      </p:sp>
      <p:sp>
        <p:nvSpPr>
          <p:cNvPr id="3" name="Content Placeholder 2">
            <a:extLst>
              <a:ext uri="{FF2B5EF4-FFF2-40B4-BE49-F238E27FC236}">
                <a16:creationId xmlns:a16="http://schemas.microsoft.com/office/drawing/2014/main" id="{5258123F-DF08-4A79-8CDF-FC4E1117197E}"/>
              </a:ext>
            </a:extLst>
          </p:cNvPr>
          <p:cNvSpPr>
            <a:spLocks noGrp="1"/>
          </p:cNvSpPr>
          <p:nvPr>
            <p:ph idx="1"/>
          </p:nvPr>
        </p:nvSpPr>
        <p:spPr>
          <a:xfrm>
            <a:off x="790352" y="1520455"/>
            <a:ext cx="10490791" cy="4248770"/>
          </a:xfrm>
        </p:spPr>
        <p:txBody>
          <a:bodyPr>
            <a:noAutofit/>
          </a:bodyPr>
          <a:lstStyle/>
          <a:p>
            <a:pPr>
              <a:buClr>
                <a:srgbClr val="C00000"/>
              </a:buCl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Because </a:t>
            </a:r>
            <a:r>
              <a:rPr lang="en-US" sz="2400" i="1" dirty="0">
                <a:latin typeface="Times New Roman" panose="02020603050405020304" pitchFamily="18" charset="0"/>
                <a:cs typeface="Times New Roman" panose="02020603050405020304" pitchFamily="18" charset="0"/>
              </a:rPr>
              <a:t>gametes</a:t>
            </a:r>
            <a:r>
              <a:rPr lang="en-US" sz="2400" dirty="0">
                <a:latin typeface="Times New Roman" panose="02020603050405020304" pitchFamily="18" charset="0"/>
                <a:cs typeface="Times New Roman" panose="02020603050405020304" pitchFamily="18" charset="0"/>
              </a:rPr>
              <a:t> contain half the number of chromosomes found in somatic cells, the fusion of the nuclei of a male gamete and a female gamete produces a cell that has the normal (double) number of chromosomes.</a:t>
            </a:r>
          </a:p>
          <a:p>
            <a:pPr>
              <a:buClr>
                <a:srgbClr val="C00000"/>
              </a:buCl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events in the nucleus shown in Figure 28–8b are the same for the formation of sperm in males or oocytes in females.</a:t>
            </a:r>
          </a:p>
          <a:p>
            <a:pPr algn="just">
              <a:buClr>
                <a:srgbClr val="C00000"/>
              </a:buCl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As a cell prepares to begin meiosis, DNA replication occurs within the nucleus just as it does in a cell preparing for mitosis.</a:t>
            </a:r>
          </a:p>
          <a:p>
            <a:pPr algn="just">
              <a:spcBef>
                <a:spcPts val="1200"/>
              </a:spcBef>
              <a:buClr>
                <a:srgbClr val="C00000"/>
              </a:buCl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duplicated chromosomes condense and become visible with a light microscope. </a:t>
            </a:r>
          </a:p>
          <a:p>
            <a:pPr algn="just">
              <a:buClr>
                <a:srgbClr val="C00000"/>
              </a:buCl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As in mitosis, each chromosome now consists of two duplicate </a:t>
            </a:r>
            <a:r>
              <a:rPr lang="en-US" sz="2400" i="1" dirty="0">
                <a:latin typeface="Times New Roman" panose="02020603050405020304" pitchFamily="18" charset="0"/>
                <a:cs typeface="Times New Roman" panose="02020603050405020304" pitchFamily="18" charset="0"/>
              </a:rPr>
              <a:t>chromatids.</a:t>
            </a:r>
            <a:endParaRPr lang="en-US" sz="2400" dirty="0">
              <a:latin typeface="Times New Roman" panose="02020603050405020304" pitchFamily="18" charset="0"/>
              <a:cs typeface="Times New Roman" panose="02020603050405020304" pitchFamily="18" charset="0"/>
            </a:endParaRPr>
          </a:p>
          <a:p>
            <a:pPr algn="just">
              <a:buClr>
                <a:srgbClr val="C00000"/>
              </a:buCl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At this point, the close similarities between meiosis and mitosis end. </a:t>
            </a:r>
          </a:p>
          <a:p>
            <a:pPr>
              <a:buClr>
                <a:srgbClr val="C00000"/>
              </a:buCl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Clr>
                <a:srgbClr val="C00000"/>
              </a:buClr>
              <a:buFont typeface="Arial" panose="020B0604020202020204" pitchFamily="34" charset="0"/>
              <a:buChar char="•"/>
            </a:pPr>
            <a:endParaRPr lang="en-US" sz="2400" dirty="0"/>
          </a:p>
        </p:txBody>
      </p:sp>
    </p:spTree>
    <p:extLst>
      <p:ext uri="{BB962C8B-B14F-4D97-AF65-F5344CB8AC3E}">
        <p14:creationId xmlns:p14="http://schemas.microsoft.com/office/powerpoint/2010/main" val="425750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0B753-0021-40D2-BC07-F9A3A87B6C6C}"/>
              </a:ext>
            </a:extLst>
          </p:cNvPr>
          <p:cNvSpPr>
            <a:spLocks noGrp="1"/>
          </p:cNvSpPr>
          <p:nvPr>
            <p:ph type="title"/>
          </p:nvPr>
        </p:nvSpPr>
        <p:spPr>
          <a:xfrm>
            <a:off x="1072116" y="448984"/>
            <a:ext cx="10515600" cy="776288"/>
          </a:xfrm>
        </p:spPr>
        <p:txBody>
          <a:bodyPr>
            <a:normAutofit/>
          </a:bodyPr>
          <a:lstStyle/>
          <a:p>
            <a:r>
              <a:rPr lang="en-US" sz="2800" b="1" dirty="0">
                <a:solidFill>
                  <a:srgbClr val="C00000"/>
                </a:solidFill>
                <a:latin typeface="Times New Roman" panose="02020603050405020304" pitchFamily="18" charset="0"/>
                <a:cs typeface="Times New Roman" panose="02020603050405020304" pitchFamily="18" charset="0"/>
              </a:rPr>
              <a:t>Mitosis and Meiosis		</a:t>
            </a:r>
            <a:r>
              <a:rPr lang="en-US" sz="2800" b="1" dirty="0" err="1">
                <a:solidFill>
                  <a:srgbClr val="C00000"/>
                </a:solidFill>
                <a:latin typeface="Times New Roman" panose="02020603050405020304" pitchFamily="18" charset="0"/>
                <a:cs typeface="Times New Roman" panose="02020603050405020304" pitchFamily="18" charset="0"/>
              </a:rPr>
              <a:t>cont</a:t>
            </a:r>
            <a:r>
              <a:rPr lang="en-US" sz="2800" b="1" dirty="0">
                <a:solidFill>
                  <a:srgbClr val="C00000"/>
                </a:solidFill>
                <a:latin typeface="Times New Roman" panose="02020603050405020304" pitchFamily="18" charset="0"/>
                <a:cs typeface="Times New Roman" panose="02020603050405020304" pitchFamily="18" charset="0"/>
              </a:rPr>
              <a:t>….</a:t>
            </a:r>
            <a:endParaRPr lang="en-US" sz="2800" dirty="0">
              <a:solidFill>
                <a:srgbClr val="C00000"/>
              </a:solidFill>
            </a:endParaRPr>
          </a:p>
        </p:txBody>
      </p:sp>
      <p:sp>
        <p:nvSpPr>
          <p:cNvPr id="3" name="Content Placeholder 2">
            <a:extLst>
              <a:ext uri="{FF2B5EF4-FFF2-40B4-BE49-F238E27FC236}">
                <a16:creationId xmlns:a16="http://schemas.microsoft.com/office/drawing/2014/main" id="{280431A6-DB02-45F9-9F22-726361229B6E}"/>
              </a:ext>
            </a:extLst>
          </p:cNvPr>
          <p:cNvSpPr>
            <a:spLocks noGrp="1"/>
          </p:cNvSpPr>
          <p:nvPr>
            <p:ph idx="1"/>
          </p:nvPr>
        </p:nvSpPr>
        <p:spPr>
          <a:xfrm>
            <a:off x="838200" y="1318437"/>
            <a:ext cx="10515600" cy="4702435"/>
          </a:xfrm>
        </p:spPr>
        <p:txBody>
          <a:bodyPr>
            <a:noAutofit/>
          </a:bodyPr>
          <a:lstStyle/>
          <a:p>
            <a:pPr algn="just">
              <a:spcBef>
                <a:spcPts val="1200"/>
              </a:spcBef>
              <a:buClr>
                <a:srgbClr val="C00000"/>
              </a:buCl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 meiosis, the corresponding maternal and paternal chromosomes now come together in an event known as </a:t>
            </a:r>
            <a:r>
              <a:rPr lang="en-US" sz="2400" i="1" dirty="0">
                <a:latin typeface="Times New Roman" panose="02020603050405020304" pitchFamily="18" charset="0"/>
                <a:cs typeface="Times New Roman" panose="02020603050405020304" pitchFamily="18" charset="0"/>
              </a:rPr>
              <a:t>synapsis</a:t>
            </a:r>
            <a:r>
              <a:rPr lang="en-US" sz="2400" dirty="0">
                <a:latin typeface="Times New Roman" panose="02020603050405020304" pitchFamily="18" charset="0"/>
                <a:cs typeface="Times New Roman" panose="02020603050405020304" pitchFamily="18" charset="0"/>
              </a:rPr>
              <a:t>.</a:t>
            </a:r>
          </a:p>
          <a:p>
            <a:pPr algn="just">
              <a:spcBef>
                <a:spcPts val="1200"/>
              </a:spcBef>
              <a:buClr>
                <a:srgbClr val="C00000"/>
              </a:buCl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Synapsis involves 23 pairs of chromosomes, and each member of each pair consists of two chromatids.</a:t>
            </a:r>
          </a:p>
          <a:p>
            <a:pPr algn="just">
              <a:spcBef>
                <a:spcPts val="1200"/>
              </a:spcBef>
              <a:buClr>
                <a:srgbClr val="C00000"/>
              </a:buCl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matched set of four chromatids is called a tetrad (four) (Figure 28–8b). </a:t>
            </a:r>
          </a:p>
          <a:p>
            <a:pPr algn="just">
              <a:spcBef>
                <a:spcPts val="1200"/>
              </a:spcBef>
              <a:buClr>
                <a:srgbClr val="C00000"/>
              </a:buCl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Some genetic material can be exchanged between the maternal and paternal chromatids of a chromosome pair at this stage of meiosis. </a:t>
            </a:r>
          </a:p>
          <a:p>
            <a:pPr algn="just">
              <a:spcBef>
                <a:spcPts val="1200"/>
              </a:spcBef>
              <a:buClr>
                <a:srgbClr val="C00000"/>
              </a:buCl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Such an exchange, called </a:t>
            </a:r>
            <a:r>
              <a:rPr lang="en-US" sz="2400" i="1" dirty="0">
                <a:latin typeface="Times New Roman" panose="02020603050405020304" pitchFamily="18" charset="0"/>
                <a:cs typeface="Times New Roman" panose="02020603050405020304" pitchFamily="18" charset="0"/>
              </a:rPr>
              <a:t>crossing over</a:t>
            </a:r>
            <a:r>
              <a:rPr lang="en-US" sz="2400" dirty="0">
                <a:latin typeface="Times New Roman" panose="02020603050405020304" pitchFamily="18" charset="0"/>
                <a:cs typeface="Times New Roman" panose="02020603050405020304" pitchFamily="18" charset="0"/>
              </a:rPr>
              <a:t>, increases genetic variation among offspring.</a:t>
            </a:r>
          </a:p>
        </p:txBody>
      </p:sp>
    </p:spTree>
    <p:extLst>
      <p:ext uri="{BB962C8B-B14F-4D97-AF65-F5344CB8AC3E}">
        <p14:creationId xmlns:p14="http://schemas.microsoft.com/office/powerpoint/2010/main" val="9774999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A0884-988A-4F3A-BEA8-315C9B798134}"/>
              </a:ext>
            </a:extLst>
          </p:cNvPr>
          <p:cNvSpPr>
            <a:spLocks noGrp="1"/>
          </p:cNvSpPr>
          <p:nvPr>
            <p:ph type="title"/>
          </p:nvPr>
        </p:nvSpPr>
        <p:spPr>
          <a:xfrm>
            <a:off x="855034" y="297712"/>
            <a:ext cx="10515600" cy="676866"/>
          </a:xfrm>
        </p:spPr>
        <p:txBody>
          <a:bodyPr>
            <a:normAutofit/>
          </a:bodyPr>
          <a:lstStyle/>
          <a:p>
            <a:r>
              <a:rPr lang="en-US" sz="2800" b="1" dirty="0">
                <a:solidFill>
                  <a:srgbClr val="FF0000"/>
                </a:solidFill>
                <a:latin typeface="Times New Roman" panose="02020603050405020304" pitchFamily="18" charset="0"/>
                <a:cs typeface="Times New Roman" panose="02020603050405020304" pitchFamily="18" charset="0"/>
              </a:rPr>
              <a:t>Meiosis I</a:t>
            </a:r>
            <a:endParaRPr lang="en-US" sz="2800" b="1" dirty="0">
              <a:solidFill>
                <a:srgbClr val="FF0000"/>
              </a:solidFill>
            </a:endParaRPr>
          </a:p>
        </p:txBody>
      </p:sp>
      <p:sp>
        <p:nvSpPr>
          <p:cNvPr id="3" name="Content Placeholder 2">
            <a:extLst>
              <a:ext uri="{FF2B5EF4-FFF2-40B4-BE49-F238E27FC236}">
                <a16:creationId xmlns:a16="http://schemas.microsoft.com/office/drawing/2014/main" id="{CC3D02E6-3602-4DA5-9C95-8A678312A813}"/>
              </a:ext>
            </a:extLst>
          </p:cNvPr>
          <p:cNvSpPr>
            <a:spLocks noGrp="1"/>
          </p:cNvSpPr>
          <p:nvPr>
            <p:ph idx="1"/>
          </p:nvPr>
        </p:nvSpPr>
        <p:spPr>
          <a:xfrm>
            <a:off x="555550" y="878885"/>
            <a:ext cx="11080899" cy="4351338"/>
          </a:xfrm>
        </p:spPr>
        <p:txBody>
          <a:bodyPr>
            <a:noAutofit/>
          </a:bodyPr>
          <a:lstStyle/>
          <a:p>
            <a:pPr algn="just">
              <a:spcBef>
                <a:spcPts val="1200"/>
              </a:spcBef>
              <a:buClr>
                <a:srgbClr val="C00000"/>
              </a:buClr>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Meiosis I begins with </a:t>
            </a:r>
            <a:r>
              <a:rPr lang="en-US" sz="2200" b="1" dirty="0">
                <a:solidFill>
                  <a:schemeClr val="accent1">
                    <a:lumMod val="75000"/>
                  </a:schemeClr>
                </a:solidFill>
                <a:latin typeface="Times New Roman" panose="02020603050405020304" pitchFamily="18" charset="0"/>
                <a:cs typeface="Times New Roman" panose="02020603050405020304" pitchFamily="18" charset="0"/>
              </a:rPr>
              <a:t>prophase I</a:t>
            </a:r>
            <a:r>
              <a:rPr lang="en-US" sz="2200" dirty="0">
                <a:latin typeface="Times New Roman" panose="02020603050405020304" pitchFamily="18" charset="0"/>
                <a:cs typeface="Times New Roman" panose="02020603050405020304" pitchFamily="18" charset="0"/>
              </a:rPr>
              <a:t>; the nuclear envelope disappears at the end of prophase I. </a:t>
            </a:r>
          </a:p>
          <a:p>
            <a:pPr algn="just">
              <a:spcBef>
                <a:spcPts val="1200"/>
              </a:spcBef>
              <a:buClr>
                <a:srgbClr val="C00000"/>
              </a:buClr>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As </a:t>
            </a:r>
            <a:r>
              <a:rPr lang="en-US" sz="2200" b="1" dirty="0">
                <a:solidFill>
                  <a:schemeClr val="accent1">
                    <a:lumMod val="75000"/>
                  </a:schemeClr>
                </a:solidFill>
                <a:latin typeface="Times New Roman" panose="02020603050405020304" pitchFamily="18" charset="0"/>
                <a:cs typeface="Times New Roman" panose="02020603050405020304" pitchFamily="18" charset="0"/>
              </a:rPr>
              <a:t>metaphase I</a:t>
            </a:r>
            <a:r>
              <a:rPr lang="en-US" sz="2200" dirty="0">
                <a:latin typeface="Times New Roman" panose="02020603050405020304" pitchFamily="18" charset="0"/>
                <a:cs typeface="Times New Roman" panose="02020603050405020304" pitchFamily="18" charset="0"/>
              </a:rPr>
              <a:t> begins, the tetrads line up along the metaphase plate. </a:t>
            </a:r>
          </a:p>
          <a:p>
            <a:pPr algn="just">
              <a:spcBef>
                <a:spcPts val="1200"/>
              </a:spcBef>
              <a:buClr>
                <a:srgbClr val="C00000"/>
              </a:buClr>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As </a:t>
            </a:r>
            <a:r>
              <a:rPr lang="en-US" sz="2200" b="1" dirty="0">
                <a:solidFill>
                  <a:schemeClr val="accent1">
                    <a:lumMod val="75000"/>
                  </a:schemeClr>
                </a:solidFill>
                <a:latin typeface="Times New Roman" panose="02020603050405020304" pitchFamily="18" charset="0"/>
                <a:cs typeface="Times New Roman" panose="02020603050405020304" pitchFamily="18" charset="0"/>
              </a:rPr>
              <a:t>anaphase I</a:t>
            </a:r>
            <a:r>
              <a:rPr lang="en-US" sz="2200" dirty="0">
                <a:latin typeface="Times New Roman" panose="02020603050405020304" pitchFamily="18" charset="0"/>
                <a:cs typeface="Times New Roman" panose="02020603050405020304" pitchFamily="18" charset="0"/>
              </a:rPr>
              <a:t> begins, the tetrads break up—the maternal and paternal chromosomes separate; this is a major difference between mitosis and meiosis.</a:t>
            </a:r>
          </a:p>
          <a:p>
            <a:pPr algn="just">
              <a:spcBef>
                <a:spcPts val="1200"/>
              </a:spcBef>
              <a:buClr>
                <a:srgbClr val="C00000"/>
              </a:buClr>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As anaphase I proceeds, the maternal and paternal components are randomly and independently distributed. </a:t>
            </a:r>
          </a:p>
          <a:p>
            <a:pPr algn="just">
              <a:spcBef>
                <a:spcPts val="1200"/>
              </a:spcBef>
              <a:buClr>
                <a:srgbClr val="C00000"/>
              </a:buClr>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As a result, </a:t>
            </a:r>
            <a:r>
              <a:rPr lang="en-US" sz="2200" b="1" dirty="0">
                <a:solidFill>
                  <a:schemeClr val="accent1">
                    <a:lumMod val="75000"/>
                  </a:schemeClr>
                </a:solidFill>
                <a:latin typeface="Times New Roman" panose="02020603050405020304" pitchFamily="18" charset="0"/>
                <a:cs typeface="Times New Roman" panose="02020603050405020304" pitchFamily="18" charset="0"/>
              </a:rPr>
              <a:t>telophase I</a:t>
            </a:r>
            <a:r>
              <a:rPr lang="en-US" sz="2200" dirty="0">
                <a:latin typeface="Times New Roman" panose="02020603050405020304" pitchFamily="18" charset="0"/>
                <a:cs typeface="Times New Roman" panose="02020603050405020304" pitchFamily="18" charset="0"/>
              </a:rPr>
              <a:t> ends with the formation of </a:t>
            </a:r>
            <a:r>
              <a:rPr lang="en-US" sz="2200" b="1" u="sng" dirty="0">
                <a:latin typeface="Times New Roman" panose="02020603050405020304" pitchFamily="18" charset="0"/>
                <a:cs typeface="Times New Roman" panose="02020603050405020304" pitchFamily="18" charset="0"/>
              </a:rPr>
              <a:t>two daughter cells </a:t>
            </a:r>
            <a:r>
              <a:rPr lang="en-US" sz="2200" dirty="0">
                <a:latin typeface="Times New Roman" panose="02020603050405020304" pitchFamily="18" charset="0"/>
                <a:cs typeface="Times New Roman" panose="02020603050405020304" pitchFamily="18" charset="0"/>
              </a:rPr>
              <a:t>containing unique combinations of maternal and paternal chromosomes.</a:t>
            </a:r>
          </a:p>
          <a:p>
            <a:pPr algn="just">
              <a:spcBef>
                <a:spcPts val="1200"/>
              </a:spcBef>
              <a:buClr>
                <a:srgbClr val="C00000"/>
              </a:buClr>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Both cells contain 23 chromosomes.</a:t>
            </a:r>
          </a:p>
          <a:p>
            <a:pPr algn="just">
              <a:spcBef>
                <a:spcPts val="1200"/>
              </a:spcBef>
              <a:buClr>
                <a:srgbClr val="C00000"/>
              </a:buClr>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first meiotic division is called a reductional division because it reduces the number of chromosomes from the diploid number (2n = 46) to the haploid number (n = 23). </a:t>
            </a:r>
          </a:p>
          <a:p>
            <a:pPr algn="just">
              <a:spcBef>
                <a:spcPts val="1200"/>
              </a:spcBef>
              <a:buClr>
                <a:srgbClr val="C00000"/>
              </a:buClr>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Each of these chromosomes still consists of two chromatids. </a:t>
            </a:r>
          </a:p>
          <a:p>
            <a:pPr algn="just">
              <a:spcBef>
                <a:spcPts val="1200"/>
              </a:spcBef>
              <a:buClr>
                <a:srgbClr val="C00000"/>
              </a:buClr>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two chromatids will separate during meiosis II.</a:t>
            </a:r>
          </a:p>
          <a:p>
            <a:pPr algn="just">
              <a:spcBef>
                <a:spcPts val="1200"/>
              </a:spcBef>
              <a:buClr>
                <a:srgbClr val="C00000"/>
              </a:buClr>
              <a:buFont typeface="Arial" panose="020B0604020202020204" pitchFamily="34" charset="0"/>
              <a:buChar char="•"/>
            </a:pP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0957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3CEE5-36C5-4DD0-B3A5-E40D57D026D4}"/>
              </a:ext>
            </a:extLst>
          </p:cNvPr>
          <p:cNvSpPr>
            <a:spLocks noGrp="1"/>
          </p:cNvSpPr>
          <p:nvPr>
            <p:ph type="title"/>
          </p:nvPr>
        </p:nvSpPr>
        <p:spPr>
          <a:xfrm>
            <a:off x="981739" y="439553"/>
            <a:ext cx="10515600" cy="765175"/>
          </a:xfrm>
        </p:spPr>
        <p:txBody>
          <a:bodyPr>
            <a:normAutofit/>
          </a:bodyPr>
          <a:lstStyle/>
          <a:p>
            <a:r>
              <a:rPr lang="en-US" sz="2800" b="1" dirty="0">
                <a:solidFill>
                  <a:srgbClr val="FF0000"/>
                </a:solidFill>
                <a:latin typeface="Times New Roman" panose="02020603050405020304" pitchFamily="18" charset="0"/>
                <a:cs typeface="Times New Roman" panose="02020603050405020304" pitchFamily="18" charset="0"/>
              </a:rPr>
              <a:t>Meiosis II</a:t>
            </a:r>
          </a:p>
        </p:txBody>
      </p:sp>
      <p:sp>
        <p:nvSpPr>
          <p:cNvPr id="3" name="Content Placeholder 2">
            <a:extLst>
              <a:ext uri="{FF2B5EF4-FFF2-40B4-BE49-F238E27FC236}">
                <a16:creationId xmlns:a16="http://schemas.microsoft.com/office/drawing/2014/main" id="{C789700B-6F59-475E-81D3-5585EAFEBA7D}"/>
              </a:ext>
            </a:extLst>
          </p:cNvPr>
          <p:cNvSpPr>
            <a:spLocks noGrp="1"/>
          </p:cNvSpPr>
          <p:nvPr>
            <p:ph idx="1"/>
          </p:nvPr>
        </p:nvSpPr>
        <p:spPr>
          <a:xfrm>
            <a:off x="694660" y="1371600"/>
            <a:ext cx="10802679" cy="5486400"/>
          </a:xfrm>
        </p:spPr>
        <p:txBody>
          <a:bodyPr>
            <a:noAutofit/>
          </a:bodyPr>
          <a:lstStyle/>
          <a:p>
            <a:pPr algn="just">
              <a:spcBef>
                <a:spcPts val="1200"/>
              </a:spcBef>
              <a:buClr>
                <a:srgbClr val="C00000"/>
              </a:buClr>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a:t>
            </a:r>
            <a:r>
              <a:rPr lang="en-US" sz="2200" b="1" dirty="0">
                <a:solidFill>
                  <a:schemeClr val="accent1">
                    <a:lumMod val="75000"/>
                  </a:schemeClr>
                </a:solidFill>
                <a:latin typeface="Times New Roman" panose="02020603050405020304" pitchFamily="18" charset="0"/>
                <a:cs typeface="Times New Roman" panose="02020603050405020304" pitchFamily="18" charset="0"/>
              </a:rPr>
              <a:t>interphase</a:t>
            </a:r>
            <a:r>
              <a:rPr lang="en-US" sz="2200" dirty="0">
                <a:latin typeface="Times New Roman" panose="02020603050405020304" pitchFamily="18" charset="0"/>
                <a:cs typeface="Times New Roman" panose="02020603050405020304" pitchFamily="18" charset="0"/>
              </a:rPr>
              <a:t> between meiosis I and meiosis II is very brief.</a:t>
            </a:r>
          </a:p>
          <a:p>
            <a:pPr algn="just">
              <a:spcBef>
                <a:spcPts val="1200"/>
              </a:spcBef>
              <a:buClr>
                <a:srgbClr val="C00000"/>
              </a:buClr>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No DNA is replicated during that period. </a:t>
            </a:r>
          </a:p>
          <a:p>
            <a:pPr algn="just">
              <a:spcBef>
                <a:spcPts val="1200"/>
              </a:spcBef>
              <a:buClr>
                <a:srgbClr val="C00000"/>
              </a:buClr>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Each cell then proceeds through </a:t>
            </a:r>
            <a:r>
              <a:rPr lang="en-US" sz="2200" b="1" dirty="0">
                <a:solidFill>
                  <a:schemeClr val="accent1">
                    <a:lumMod val="75000"/>
                  </a:schemeClr>
                </a:solidFill>
                <a:latin typeface="Times New Roman" panose="02020603050405020304" pitchFamily="18" charset="0"/>
                <a:cs typeface="Times New Roman" panose="02020603050405020304" pitchFamily="18" charset="0"/>
              </a:rPr>
              <a:t>prophase II, metaphase II, and anaphase II</a:t>
            </a:r>
            <a:r>
              <a:rPr lang="en-US" sz="2200" dirty="0">
                <a:latin typeface="Times New Roman" panose="02020603050405020304" pitchFamily="18" charset="0"/>
                <a:cs typeface="Times New Roman" panose="02020603050405020304" pitchFamily="18" charset="0"/>
              </a:rPr>
              <a:t>. During anaphase II, the chromatids separate. </a:t>
            </a:r>
          </a:p>
          <a:p>
            <a:pPr algn="just">
              <a:spcBef>
                <a:spcPts val="1200"/>
              </a:spcBef>
              <a:buClr>
                <a:srgbClr val="C00000"/>
              </a:buClr>
              <a:buFont typeface="Arial" panose="020B0604020202020204" pitchFamily="34" charset="0"/>
              <a:buChar char="•"/>
            </a:pPr>
            <a:r>
              <a:rPr lang="en-US" sz="2200" b="1" dirty="0">
                <a:solidFill>
                  <a:schemeClr val="accent1">
                    <a:lumMod val="75000"/>
                  </a:schemeClr>
                </a:solidFill>
                <a:latin typeface="Times New Roman" panose="02020603050405020304" pitchFamily="18" charset="0"/>
                <a:cs typeface="Times New Roman" panose="02020603050405020304" pitchFamily="18" charset="0"/>
              </a:rPr>
              <a:t>Telophase II </a:t>
            </a:r>
            <a:r>
              <a:rPr lang="en-US" sz="2200" dirty="0">
                <a:latin typeface="Times New Roman" panose="02020603050405020304" pitchFamily="18" charset="0"/>
                <a:cs typeface="Times New Roman" panose="02020603050405020304" pitchFamily="18" charset="0"/>
              </a:rPr>
              <a:t>yields four haploid cells, each containing </a:t>
            </a:r>
            <a:r>
              <a:rPr lang="en-US" sz="2200" b="1" u="sng" dirty="0">
                <a:latin typeface="Times New Roman" panose="02020603050405020304" pitchFamily="18" charset="0"/>
                <a:cs typeface="Times New Roman" panose="02020603050405020304" pitchFamily="18" charset="0"/>
              </a:rPr>
              <a:t>23 chromosomes</a:t>
            </a:r>
            <a:r>
              <a:rPr lang="en-US" sz="2200" dirty="0">
                <a:latin typeface="Times New Roman" panose="02020603050405020304" pitchFamily="18" charset="0"/>
                <a:cs typeface="Times New Roman" panose="02020603050405020304" pitchFamily="18" charset="0"/>
              </a:rPr>
              <a:t>. </a:t>
            </a:r>
          </a:p>
          <a:p>
            <a:pPr algn="just">
              <a:spcBef>
                <a:spcPts val="1200"/>
              </a:spcBef>
              <a:buClr>
                <a:srgbClr val="C00000"/>
              </a:buClr>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chromosomes are evenly distributed among the four cells, but the cytoplasm may not be. </a:t>
            </a:r>
          </a:p>
          <a:p>
            <a:pPr algn="just">
              <a:spcBef>
                <a:spcPts val="1200"/>
              </a:spcBef>
              <a:buClr>
                <a:srgbClr val="C00000"/>
              </a:buClr>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In males, in the process of </a:t>
            </a:r>
            <a:r>
              <a:rPr lang="en-US" sz="2200" i="1" dirty="0">
                <a:latin typeface="Times New Roman" panose="02020603050405020304" pitchFamily="18" charset="0"/>
                <a:cs typeface="Times New Roman" panose="02020603050405020304" pitchFamily="18" charset="0"/>
              </a:rPr>
              <a:t>spermatogenesis</a:t>
            </a:r>
            <a:r>
              <a:rPr lang="en-US" sz="2200" dirty="0">
                <a:latin typeface="Times New Roman" panose="02020603050405020304" pitchFamily="18" charset="0"/>
                <a:cs typeface="Times New Roman" panose="02020603050405020304" pitchFamily="18" charset="0"/>
              </a:rPr>
              <a:t>, meiosis produces four immature gametes that are identical in size. </a:t>
            </a:r>
          </a:p>
          <a:p>
            <a:pPr algn="just">
              <a:spcBef>
                <a:spcPts val="1200"/>
              </a:spcBef>
              <a:buClr>
                <a:srgbClr val="C00000"/>
              </a:buClr>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Each will develop into a functional sperm.</a:t>
            </a:r>
          </a:p>
          <a:p>
            <a:pPr algn="just">
              <a:spcBef>
                <a:spcPts val="1200"/>
              </a:spcBef>
              <a:buClr>
                <a:srgbClr val="C00000"/>
              </a:buClr>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In females, meiosis produces one relatively </a:t>
            </a:r>
            <a:r>
              <a:rPr lang="en-US" sz="2200" b="1" u="sng" dirty="0">
                <a:latin typeface="Times New Roman" panose="02020603050405020304" pitchFamily="18" charset="0"/>
                <a:cs typeface="Times New Roman" panose="02020603050405020304" pitchFamily="18" charset="0"/>
              </a:rPr>
              <a:t>huge oocyte and three tiny</a:t>
            </a:r>
            <a:r>
              <a:rPr lang="en-US" sz="2200" dirty="0">
                <a:latin typeface="Times New Roman" panose="02020603050405020304" pitchFamily="18" charset="0"/>
                <a:cs typeface="Times New Roman" panose="02020603050405020304" pitchFamily="18" charset="0"/>
              </a:rPr>
              <a:t>, nonfunctional polar bodies. (If fertilization takes place, the oocyte completes meiosis II, yielding an ovum.)</a:t>
            </a:r>
          </a:p>
        </p:txBody>
      </p:sp>
    </p:spTree>
    <p:extLst>
      <p:ext uri="{BB962C8B-B14F-4D97-AF65-F5344CB8AC3E}">
        <p14:creationId xmlns:p14="http://schemas.microsoft.com/office/powerpoint/2010/main" val="5427257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1004EC-6B25-44AF-8749-7D3615851B94}"/>
              </a:ext>
            </a:extLst>
          </p:cNvPr>
          <p:cNvPicPr/>
          <p:nvPr/>
        </p:nvPicPr>
        <p:blipFill rotWithShape="1">
          <a:blip r:embed="rId2"/>
          <a:srcRect l="25962" t="26781" r="27136" b="7693"/>
          <a:stretch/>
        </p:blipFill>
        <p:spPr bwMode="auto">
          <a:xfrm>
            <a:off x="1917699" y="88901"/>
            <a:ext cx="8428379" cy="66237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116978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EF2CB-733B-4F66-9EC1-B29597266A6D}"/>
              </a:ext>
            </a:extLst>
          </p:cNvPr>
          <p:cNvSpPr>
            <a:spLocks noGrp="1"/>
          </p:cNvSpPr>
          <p:nvPr>
            <p:ph type="title"/>
          </p:nvPr>
        </p:nvSpPr>
        <p:spPr>
          <a:xfrm>
            <a:off x="1117600" y="225425"/>
            <a:ext cx="10515600" cy="1325563"/>
          </a:xfrm>
        </p:spPr>
        <p:txBody>
          <a:bodyPr>
            <a:normAutofit/>
          </a:bodyPr>
          <a:lstStyle/>
          <a:p>
            <a:r>
              <a:rPr lang="en-US" sz="3200" b="1" dirty="0">
                <a:solidFill>
                  <a:srgbClr val="C00000"/>
                </a:solidFill>
                <a:latin typeface="Times New Roman" panose="02020603050405020304" pitchFamily="18" charset="0"/>
                <a:cs typeface="Times New Roman" panose="02020603050405020304" pitchFamily="18" charset="0"/>
              </a:rPr>
              <a:t>Spermatogenesis</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808C674-0D4B-4366-8391-CDABE2306C54}"/>
              </a:ext>
            </a:extLst>
          </p:cNvPr>
          <p:cNvSpPr>
            <a:spLocks noGrp="1"/>
          </p:cNvSpPr>
          <p:nvPr>
            <p:ph idx="1"/>
          </p:nvPr>
        </p:nvSpPr>
        <p:spPr>
          <a:xfrm>
            <a:off x="838200" y="1193800"/>
            <a:ext cx="10515600" cy="4983163"/>
          </a:xfrm>
        </p:spPr>
        <p:txBody>
          <a:bodyPr>
            <a:normAutofit/>
          </a:bodyPr>
          <a:lstStyle/>
          <a:p>
            <a:pPr algn="just">
              <a:spcBef>
                <a:spcPts val="1200"/>
              </a:spcBef>
              <a:buClr>
                <a:srgbClr val="C00000"/>
              </a:buCl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As we have indicated, spermatogenesis is the process of sperm formation (Figure 28–9). </a:t>
            </a:r>
          </a:p>
          <a:p>
            <a:pPr algn="just">
              <a:spcBef>
                <a:spcPts val="1200"/>
              </a:spcBef>
              <a:buClr>
                <a:srgbClr val="C00000"/>
              </a:buCl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Spermatogenesis begins at </a:t>
            </a:r>
            <a:r>
              <a:rPr lang="en-US" sz="2400" i="1" dirty="0">
                <a:latin typeface="Times New Roman" panose="02020603050405020304" pitchFamily="18" charset="0"/>
                <a:cs typeface="Times New Roman" panose="02020603050405020304" pitchFamily="18" charset="0"/>
              </a:rPr>
              <a:t>puberty </a:t>
            </a:r>
            <a:r>
              <a:rPr lang="en-US" sz="2400" dirty="0">
                <a:latin typeface="Times New Roman" panose="02020603050405020304" pitchFamily="18" charset="0"/>
                <a:cs typeface="Times New Roman" panose="02020603050405020304" pitchFamily="18" charset="0"/>
              </a:rPr>
              <a:t>(sexual maturation) and continues until relatively late in life.</a:t>
            </a:r>
          </a:p>
          <a:p>
            <a:pPr algn="just">
              <a:spcBef>
                <a:spcPts val="1200"/>
              </a:spcBef>
              <a:buClr>
                <a:srgbClr val="C00000"/>
              </a:buCl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complete process of spermatogenesis takes about 64 days. </a:t>
            </a:r>
          </a:p>
          <a:p>
            <a:pPr algn="just">
              <a:spcBef>
                <a:spcPts val="1200"/>
              </a:spcBef>
              <a:buClr>
                <a:srgbClr val="C00000"/>
              </a:buCl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It involves three steps:</a:t>
            </a:r>
          </a:p>
          <a:p>
            <a:pPr lvl="1" algn="just">
              <a:spcBef>
                <a:spcPts val="1200"/>
              </a:spcBef>
              <a:buClr>
                <a:srgbClr val="C00000"/>
              </a:buClr>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1. </a:t>
            </a:r>
            <a:r>
              <a:rPr lang="en-US" sz="2400" i="1" dirty="0">
                <a:latin typeface="Times New Roman" panose="02020603050405020304" pitchFamily="18" charset="0"/>
                <a:cs typeface="Times New Roman" panose="02020603050405020304" pitchFamily="18" charset="0"/>
              </a:rPr>
              <a:t>Mitosis. Spermatogonia</a:t>
            </a:r>
            <a:r>
              <a:rPr lang="en-US" sz="2400" dirty="0">
                <a:latin typeface="Times New Roman" panose="02020603050405020304" pitchFamily="18" charset="0"/>
                <a:cs typeface="Times New Roman" panose="02020603050405020304" pitchFamily="18" charset="0"/>
              </a:rPr>
              <a:t> are stem cells in the seminiferous tubules that undergo cell divisions throughout adult life. </a:t>
            </a:r>
          </a:p>
          <a:p>
            <a:pPr lvl="1" algn="just">
              <a:spcBef>
                <a:spcPts val="1200"/>
              </a:spcBef>
              <a:buClr>
                <a:srgbClr val="C00000"/>
              </a:buCl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Some of these cells differentiate into primary spermatocytes, which prepare to begin meiosis.</a:t>
            </a:r>
          </a:p>
          <a:p>
            <a:pPr algn="just">
              <a:spcBef>
                <a:spcPts val="1200"/>
              </a:spcBef>
              <a:buClr>
                <a:srgbClr val="C00000"/>
              </a:buCl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14611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83DC2-0474-4397-A4C6-DEC5B9BFB905}"/>
              </a:ext>
            </a:extLst>
          </p:cNvPr>
          <p:cNvSpPr>
            <a:spLocks noGrp="1"/>
          </p:cNvSpPr>
          <p:nvPr>
            <p:ph type="title"/>
          </p:nvPr>
        </p:nvSpPr>
        <p:spPr>
          <a:xfrm>
            <a:off x="1018953" y="252413"/>
            <a:ext cx="10515600" cy="1133475"/>
          </a:xfrm>
        </p:spPr>
        <p:txBody>
          <a:bodyPr>
            <a:normAutofit/>
          </a:bodyPr>
          <a:lstStyle/>
          <a:p>
            <a:r>
              <a:rPr lang="en-US" sz="2800" b="1" dirty="0">
                <a:solidFill>
                  <a:srgbClr val="C00000"/>
                </a:solidFill>
                <a:latin typeface="Times New Roman" panose="02020603050405020304" pitchFamily="18" charset="0"/>
                <a:cs typeface="Times New Roman" panose="02020603050405020304" pitchFamily="18" charset="0"/>
              </a:rPr>
              <a:t>Spermatogenesis		</a:t>
            </a:r>
            <a:r>
              <a:rPr lang="en-US" sz="2800" b="1" dirty="0" err="1">
                <a:solidFill>
                  <a:srgbClr val="C00000"/>
                </a:solidFill>
                <a:latin typeface="Times New Roman" panose="02020603050405020304" pitchFamily="18" charset="0"/>
                <a:cs typeface="Times New Roman" panose="02020603050405020304" pitchFamily="18" charset="0"/>
              </a:rPr>
              <a:t>cont</a:t>
            </a:r>
            <a:r>
              <a:rPr lang="en-US" sz="2800" b="1" dirty="0">
                <a:solidFill>
                  <a:srgbClr val="C00000"/>
                </a:solidFill>
                <a:latin typeface="Times New Roman" panose="02020603050405020304" pitchFamily="18" charset="0"/>
                <a:cs typeface="Times New Roman" panose="02020603050405020304" pitchFamily="18" charset="0"/>
              </a:rPr>
              <a:t>…</a:t>
            </a:r>
            <a:endParaRPr lang="en-US" sz="2800" dirty="0">
              <a:solidFill>
                <a:srgbClr val="C00000"/>
              </a:solidFill>
            </a:endParaRPr>
          </a:p>
        </p:txBody>
      </p:sp>
      <p:sp>
        <p:nvSpPr>
          <p:cNvPr id="3" name="Content Placeholder 2">
            <a:extLst>
              <a:ext uri="{FF2B5EF4-FFF2-40B4-BE49-F238E27FC236}">
                <a16:creationId xmlns:a16="http://schemas.microsoft.com/office/drawing/2014/main" id="{AA6CFFAB-2003-4065-B8E8-FF0B8720EA1D}"/>
              </a:ext>
            </a:extLst>
          </p:cNvPr>
          <p:cNvSpPr>
            <a:spLocks noGrp="1"/>
          </p:cNvSpPr>
          <p:nvPr>
            <p:ph idx="1"/>
          </p:nvPr>
        </p:nvSpPr>
        <p:spPr>
          <a:xfrm>
            <a:off x="838200" y="1237032"/>
            <a:ext cx="10515600" cy="4791075"/>
          </a:xfrm>
        </p:spPr>
        <p:txBody>
          <a:bodyPr>
            <a:noAutofit/>
          </a:bodyPr>
          <a:lstStyle/>
          <a:p>
            <a:pPr algn="just">
              <a:spcBef>
                <a:spcPts val="1200"/>
              </a:spcBef>
              <a:buClr>
                <a:srgbClr val="C00000"/>
              </a:buClr>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2. </a:t>
            </a:r>
            <a:r>
              <a:rPr lang="en-US" sz="2400" i="1" dirty="0">
                <a:latin typeface="Times New Roman" panose="02020603050405020304" pitchFamily="18" charset="0"/>
                <a:cs typeface="Times New Roman" panose="02020603050405020304" pitchFamily="18" charset="0"/>
              </a:rPr>
              <a:t>Meiosis. </a:t>
            </a:r>
            <a:r>
              <a:rPr lang="en-US" sz="2400" dirty="0">
                <a:latin typeface="Times New Roman" panose="02020603050405020304" pitchFamily="18" charset="0"/>
                <a:cs typeface="Times New Roman" panose="02020603050405020304" pitchFamily="18" charset="0"/>
              </a:rPr>
              <a:t>Primary spermatocytes then undergo meiotic divisions that produce spermatids, undifferentiated male gametes.</a:t>
            </a:r>
          </a:p>
          <a:p>
            <a:pPr algn="just">
              <a:spcBef>
                <a:spcPts val="1200"/>
              </a:spcBef>
              <a:buClr>
                <a:srgbClr val="C00000"/>
              </a:buClr>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3. </a:t>
            </a:r>
            <a:r>
              <a:rPr lang="en-US" sz="2400" i="1" dirty="0">
                <a:latin typeface="Times New Roman" panose="02020603050405020304" pitchFamily="18" charset="0"/>
                <a:cs typeface="Times New Roman" panose="02020603050405020304" pitchFamily="18" charset="0"/>
              </a:rPr>
              <a:t>Spermiogenesis: </a:t>
            </a:r>
            <a:r>
              <a:rPr lang="en-US" sz="2400" dirty="0">
                <a:latin typeface="Times New Roman" panose="02020603050405020304" pitchFamily="18" charset="0"/>
                <a:cs typeface="Times New Roman" panose="02020603050405020304" pitchFamily="18" charset="0"/>
              </a:rPr>
              <a:t>spermatids differentiate into physically mature sperm.</a:t>
            </a:r>
          </a:p>
          <a:p>
            <a:pPr algn="just">
              <a:spcBef>
                <a:spcPts val="1200"/>
              </a:spcBef>
              <a:buClr>
                <a:srgbClr val="C00000"/>
              </a:buCl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Spermatogenesis is a continuous process, so all stages of meiosis are seen within the seminiferous tubules. </a:t>
            </a:r>
          </a:p>
          <a:p>
            <a:pPr algn="just">
              <a:spcBef>
                <a:spcPts val="1200"/>
              </a:spcBef>
              <a:buClr>
                <a:srgbClr val="C00000"/>
              </a:buCl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Each seminiferous tubule contains spermatogonia, spermatocytes at various</a:t>
            </a:r>
          </a:p>
          <a:p>
            <a:pPr algn="just">
              <a:spcBef>
                <a:spcPts val="1200"/>
              </a:spcBef>
              <a:buClr>
                <a:srgbClr val="C00000"/>
              </a:buCl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stages of meiosis, spermatids, and sperm. </a:t>
            </a:r>
          </a:p>
          <a:p>
            <a:pPr algn="just">
              <a:spcBef>
                <a:spcPts val="1200"/>
              </a:spcBef>
              <a:buClr>
                <a:srgbClr val="C00000"/>
              </a:buCl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They also contain large </a:t>
            </a:r>
            <a:r>
              <a:rPr lang="en-US" sz="2400" i="1" dirty="0">
                <a:latin typeface="Times New Roman" panose="02020603050405020304" pitchFamily="18" charset="0"/>
                <a:cs typeface="Times New Roman" panose="02020603050405020304" pitchFamily="18" charset="0"/>
              </a:rPr>
              <a:t>nurse cells (Sertoli cells)</a:t>
            </a:r>
            <a:r>
              <a:rPr lang="en-US" sz="2400" dirty="0">
                <a:latin typeface="Times New Roman" panose="02020603050405020304" pitchFamily="18" charset="0"/>
                <a:cs typeface="Times New Roman" panose="02020603050405020304" pitchFamily="18" charset="0"/>
              </a:rPr>
              <a:t>, which provide a microenvironment that supports spermatogenesis.</a:t>
            </a:r>
          </a:p>
          <a:p>
            <a:pPr algn="just">
              <a:spcBef>
                <a:spcPts val="1200"/>
              </a:spcBef>
              <a:buClr>
                <a:srgbClr val="C00000"/>
              </a:buCl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sperm eventually lose contact with the nurse cells of the seminiferous tubule and enter the fluid in the lumen.</a:t>
            </a:r>
          </a:p>
          <a:p>
            <a:pPr algn="just">
              <a:spcBef>
                <a:spcPts val="1200"/>
              </a:spcBef>
              <a:buClr>
                <a:srgbClr val="C00000"/>
              </a:buCl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91779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E8F76D-16B2-4AF4-9559-BA4C9F861A26}"/>
              </a:ext>
            </a:extLst>
          </p:cNvPr>
          <p:cNvPicPr/>
          <p:nvPr/>
        </p:nvPicPr>
        <p:blipFill rotWithShape="1">
          <a:blip r:embed="rId2"/>
          <a:srcRect l="28846" t="22982" r="28953" b="5603"/>
          <a:stretch/>
        </p:blipFill>
        <p:spPr bwMode="auto">
          <a:xfrm>
            <a:off x="2705100" y="249758"/>
            <a:ext cx="6731000" cy="640683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847150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08C40-2214-443A-B624-88D0E6761BA9}"/>
              </a:ext>
            </a:extLst>
          </p:cNvPr>
          <p:cNvSpPr>
            <a:spLocks noGrp="1"/>
          </p:cNvSpPr>
          <p:nvPr>
            <p:ph type="title"/>
          </p:nvPr>
        </p:nvSpPr>
        <p:spPr>
          <a:xfrm>
            <a:off x="967562" y="365126"/>
            <a:ext cx="10386237" cy="836354"/>
          </a:xfrm>
        </p:spPr>
        <p:txBody>
          <a:bodyPr>
            <a:normAutofit/>
          </a:bodyPr>
          <a:lstStyle/>
          <a:p>
            <a:r>
              <a:rPr lang="en-US" sz="2800" b="1" dirty="0">
                <a:solidFill>
                  <a:srgbClr val="C00000"/>
                </a:solidFill>
                <a:latin typeface="Times New Roman" panose="02020603050405020304" pitchFamily="18" charset="0"/>
                <a:cs typeface="Times New Roman" panose="02020603050405020304" pitchFamily="18" charset="0"/>
              </a:rPr>
              <a:t>Spermatogenesis		</a:t>
            </a:r>
            <a:r>
              <a:rPr lang="en-US" sz="2800" b="1" dirty="0" err="1">
                <a:solidFill>
                  <a:srgbClr val="C00000"/>
                </a:solidFill>
                <a:latin typeface="Times New Roman" panose="02020603050405020304" pitchFamily="18" charset="0"/>
                <a:cs typeface="Times New Roman" panose="02020603050405020304" pitchFamily="18" charset="0"/>
              </a:rPr>
              <a:t>cont</a:t>
            </a:r>
            <a:r>
              <a:rPr lang="en-US" sz="2800" b="1" dirty="0">
                <a:solidFill>
                  <a:srgbClr val="C00000"/>
                </a:solidFill>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CEE7E75-0DFA-4E84-AB7A-A6CBD8FBAD43}"/>
              </a:ext>
            </a:extLst>
          </p:cNvPr>
          <p:cNvSpPr>
            <a:spLocks noGrp="1"/>
          </p:cNvSpPr>
          <p:nvPr>
            <p:ph idx="1"/>
          </p:nvPr>
        </p:nvSpPr>
        <p:spPr>
          <a:xfrm>
            <a:off x="838200" y="1346200"/>
            <a:ext cx="10515600" cy="4830763"/>
          </a:xfrm>
        </p:spPr>
        <p:txBody>
          <a:bodyPr>
            <a:noAutofit/>
          </a:bodyPr>
          <a:lstStyle/>
          <a:p>
            <a:pPr algn="just">
              <a:spcBef>
                <a:spcPts val="1200"/>
              </a:spcBef>
              <a:buClr>
                <a:srgbClr val="C00000"/>
              </a:buCl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four spermatids initially remain interconnected by bridges of cytoplasm because </a:t>
            </a:r>
            <a:r>
              <a:rPr lang="en-US" sz="2400" i="1" dirty="0">
                <a:latin typeface="Times New Roman" panose="02020603050405020304" pitchFamily="18" charset="0"/>
                <a:cs typeface="Times New Roman" panose="02020603050405020304" pitchFamily="18" charset="0"/>
              </a:rPr>
              <a:t>cytokinesis </a:t>
            </a:r>
            <a:r>
              <a:rPr lang="en-US" sz="2400" dirty="0">
                <a:latin typeface="Times New Roman" panose="02020603050405020304" pitchFamily="18" charset="0"/>
                <a:cs typeface="Times New Roman" panose="02020603050405020304" pitchFamily="18" charset="0"/>
              </a:rPr>
              <a:t>(cytoplasmic division) is not completed in meiosis I or meiosis II. </a:t>
            </a:r>
          </a:p>
          <a:p>
            <a:pPr algn="just">
              <a:spcBef>
                <a:spcPts val="1200"/>
              </a:spcBef>
              <a:buClr>
                <a:srgbClr val="C00000"/>
              </a:buCl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These connections assist in transferring nutrients and hormones between the cells, helping ensure that the cells develop together. </a:t>
            </a:r>
          </a:p>
          <a:p>
            <a:pPr algn="just">
              <a:spcBef>
                <a:spcPts val="1200"/>
              </a:spcBef>
              <a:buClr>
                <a:srgbClr val="C00000"/>
              </a:buCl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bridges are not broken until the last stages of physical maturation.</a:t>
            </a:r>
          </a:p>
          <a:p>
            <a:pPr algn="just">
              <a:spcBef>
                <a:spcPts val="1200"/>
              </a:spcBef>
              <a:buClr>
                <a:srgbClr val="C00000"/>
              </a:buCl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 spermiogenesis, the last step of spermatogenesis, the spermatids gradually develop into mature sperm (Figures 28–9, 28–11). </a:t>
            </a:r>
          </a:p>
          <a:p>
            <a:pPr algn="just">
              <a:spcBef>
                <a:spcPts val="1200"/>
              </a:spcBef>
              <a:buClr>
                <a:srgbClr val="C00000"/>
              </a:buCl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At </a:t>
            </a:r>
            <a:r>
              <a:rPr lang="en-US" sz="2400" i="1" dirty="0" err="1">
                <a:latin typeface="Times New Roman" panose="02020603050405020304" pitchFamily="18" charset="0"/>
                <a:cs typeface="Times New Roman" panose="02020603050405020304" pitchFamily="18" charset="0"/>
              </a:rPr>
              <a:t>spermiation</a:t>
            </a:r>
            <a:r>
              <a:rPr lang="en-US" sz="2400" dirty="0">
                <a:latin typeface="Times New Roman" panose="02020603050405020304" pitchFamily="18" charset="0"/>
                <a:cs typeface="Times New Roman" panose="02020603050405020304" pitchFamily="18" charset="0"/>
              </a:rPr>
              <a:t>, a sperm loses its attachment to the nurse cell and enters the lumen of the seminiferous tubule.</a:t>
            </a:r>
          </a:p>
          <a:p>
            <a:pPr marL="0" indent="0" algn="just">
              <a:spcBef>
                <a:spcPts val="1200"/>
              </a:spcBef>
              <a:buClr>
                <a:srgbClr val="C00000"/>
              </a:buClr>
              <a:buNone/>
            </a:pPr>
            <a:endParaRPr lang="en-US" sz="2400" dirty="0">
              <a:latin typeface="Times New Roman" panose="02020603050405020304" pitchFamily="18" charset="0"/>
              <a:cs typeface="Times New Roman" panose="02020603050405020304" pitchFamily="18" charset="0"/>
            </a:endParaRPr>
          </a:p>
          <a:p>
            <a:pPr algn="just">
              <a:spcBef>
                <a:spcPts val="1200"/>
              </a:spcBef>
              <a:buClr>
                <a:srgbClr val="C00000"/>
              </a:buCl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3427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B57C1-900F-27A8-97AD-D690DFF37626}"/>
              </a:ext>
            </a:extLst>
          </p:cNvPr>
          <p:cNvSpPr>
            <a:spLocks noGrp="1"/>
          </p:cNvSpPr>
          <p:nvPr>
            <p:ph type="title"/>
          </p:nvPr>
        </p:nvSpPr>
        <p:spPr/>
        <p:txBody>
          <a:bodyPr/>
          <a:lstStyle/>
          <a:p>
            <a:pPr algn="ctr"/>
            <a:r>
              <a:rPr lang="en-US" b="1" i="0" dirty="0">
                <a:solidFill>
                  <a:srgbClr val="C00000"/>
                </a:solidFill>
                <a:effectLst>
                  <a:outerShdw blurRad="38100" dist="38100" dir="2700000" algn="tl">
                    <a:srgbClr val="000000">
                      <a:alpha val="43137"/>
                    </a:srgbClr>
                  </a:outerShdw>
                </a:effectLst>
                <a:latin typeface="Helvetica Neue"/>
              </a:rPr>
              <a:t>Reproduction Definition</a:t>
            </a:r>
            <a:endParaRPr lang="en-US" b="1" dirty="0">
              <a:solidFill>
                <a:srgbClr val="C00000"/>
              </a:solidFill>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D9AFBEB3-34FC-BE7B-1978-3D407BA958DA}"/>
              </a:ext>
            </a:extLst>
          </p:cNvPr>
          <p:cNvSpPr txBox="1"/>
          <p:nvPr/>
        </p:nvSpPr>
        <p:spPr>
          <a:xfrm>
            <a:off x="838199" y="2690336"/>
            <a:ext cx="10609729" cy="2251065"/>
          </a:xfrm>
          <a:prstGeom prst="rect">
            <a:avLst/>
          </a:prstGeom>
          <a:noFill/>
        </p:spPr>
        <p:txBody>
          <a:bodyPr wrap="square">
            <a:spAutoFit/>
          </a:bodyPr>
          <a:lstStyle/>
          <a:p>
            <a:pPr>
              <a:lnSpc>
                <a:spcPct val="150000"/>
              </a:lnSpc>
            </a:pPr>
            <a:r>
              <a:rPr lang="en-US" sz="2400" b="0" i="0" dirty="0">
                <a:solidFill>
                  <a:srgbClr val="4D5156"/>
                </a:solidFill>
                <a:effectLst/>
              </a:rPr>
              <a:t>Reproduction is </a:t>
            </a:r>
            <a:r>
              <a:rPr lang="en-US" sz="2400" b="0" i="0" dirty="0">
                <a:solidFill>
                  <a:srgbClr val="040C28"/>
                </a:solidFill>
                <a:effectLst/>
              </a:rPr>
              <a:t>a </a:t>
            </a:r>
            <a:r>
              <a:rPr lang="en-US" sz="2400" b="0" i="0" dirty="0">
                <a:solidFill>
                  <a:srgbClr val="040C28"/>
                </a:solidFill>
                <a:effectLst>
                  <a:outerShdw blurRad="38100" dist="38100" dir="2700000" algn="tl">
                    <a:srgbClr val="000000">
                      <a:alpha val="43137"/>
                    </a:srgbClr>
                  </a:outerShdw>
                </a:effectLst>
              </a:rPr>
              <a:t>biological process </a:t>
            </a:r>
            <a:r>
              <a:rPr lang="en-US" sz="2400" b="0" i="0" dirty="0">
                <a:solidFill>
                  <a:srgbClr val="040C28"/>
                </a:solidFill>
                <a:effectLst/>
              </a:rPr>
              <a:t>by which an organism reproduces an offspring that is biologically similar to the organism</a:t>
            </a:r>
            <a:r>
              <a:rPr lang="en-US" sz="2400" b="0" i="0" dirty="0">
                <a:solidFill>
                  <a:srgbClr val="4D5156"/>
                </a:solidFill>
                <a:effectLst/>
              </a:rPr>
              <a:t>.</a:t>
            </a:r>
          </a:p>
          <a:p>
            <a:pPr>
              <a:lnSpc>
                <a:spcPct val="150000"/>
              </a:lnSpc>
            </a:pPr>
            <a:r>
              <a:rPr lang="en-US" sz="2400" b="0" i="0" dirty="0">
                <a:solidFill>
                  <a:srgbClr val="4D5156"/>
                </a:solidFill>
                <a:effectLst/>
              </a:rPr>
              <a:t> Reproduction enables and ensures the continuity of species, generation after generation.</a:t>
            </a:r>
          </a:p>
        </p:txBody>
      </p:sp>
    </p:spTree>
    <p:extLst>
      <p:ext uri="{BB962C8B-B14F-4D97-AF65-F5344CB8AC3E}">
        <p14:creationId xmlns:p14="http://schemas.microsoft.com/office/powerpoint/2010/main" val="27277937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BD48962-98B6-4C29-91CA-874AD23EB2FA}"/>
              </a:ext>
            </a:extLst>
          </p:cNvPr>
          <p:cNvPicPr>
            <a:picLocks noGrp="1"/>
          </p:cNvPicPr>
          <p:nvPr>
            <p:ph idx="1"/>
          </p:nvPr>
        </p:nvPicPr>
        <p:blipFill rotWithShape="1">
          <a:blip r:embed="rId2"/>
          <a:srcRect l="26175" t="43874" r="25855" b="12061"/>
          <a:stretch/>
        </p:blipFill>
        <p:spPr bwMode="auto">
          <a:xfrm>
            <a:off x="564722" y="596900"/>
            <a:ext cx="10135600" cy="523716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833882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C2517-321B-4B2B-B11D-EBC6ABD460E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A36264A-8B30-4076-8785-8796DA75E9C3}"/>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303F3A5C-E04B-4C50-971D-A81E65EF039E}"/>
              </a:ext>
            </a:extLst>
          </p:cNvPr>
          <p:cNvPicPr/>
          <p:nvPr/>
        </p:nvPicPr>
        <p:blipFill rotWithShape="1">
          <a:blip r:embed="rId2"/>
          <a:srcRect l="28739" t="32289" r="23504" b="13580"/>
          <a:stretch/>
        </p:blipFill>
        <p:spPr bwMode="auto">
          <a:xfrm>
            <a:off x="838200" y="165898"/>
            <a:ext cx="10375900" cy="661527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940175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C33F7-039B-DACE-AD3C-40EC2EC9DFB3}"/>
              </a:ext>
            </a:extLst>
          </p:cNvPr>
          <p:cNvSpPr>
            <a:spLocks noGrp="1"/>
          </p:cNvSpPr>
          <p:nvPr>
            <p:ph type="title"/>
          </p:nvPr>
        </p:nvSpPr>
        <p:spPr/>
        <p:txBody>
          <a:bodyPr/>
          <a:lstStyle/>
          <a:p>
            <a:pPr algn="ctr"/>
            <a:r>
              <a:rPr lang="en-US" b="1" dirty="0">
                <a:solidFill>
                  <a:srgbClr val="C00000"/>
                </a:solidFill>
                <a:effectLst>
                  <a:outerShdw blurRad="38100" dist="38100" dir="2700000" algn="tl">
                    <a:srgbClr val="000000">
                      <a:alpha val="43137"/>
                    </a:srgbClr>
                  </a:outerShdw>
                </a:effectLst>
                <a:latin typeface="Blackadder ITC" panose="04020505051007020D02" pitchFamily="82" charset="0"/>
              </a:rPr>
              <a:t>Any Questions?</a:t>
            </a:r>
          </a:p>
        </p:txBody>
      </p:sp>
      <p:pic>
        <p:nvPicPr>
          <p:cNvPr id="10242" name="Picture 2" descr="Question And Answer Q&amp;a Sign And 3d Character Is Symbol For Support  Royalty-Free Stock Image - Storyblocks">
            <a:extLst>
              <a:ext uri="{FF2B5EF4-FFF2-40B4-BE49-F238E27FC236}">
                <a16:creationId xmlns:a16="http://schemas.microsoft.com/office/drawing/2014/main" id="{2ABC600C-FAF0-1F68-25D2-7EC4EEC64D8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08929" y="1804940"/>
            <a:ext cx="3774141" cy="3774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271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rgbClr val="C00000"/>
                </a:solidFill>
                <a:effectLst>
                  <a:outerShdw blurRad="38100" dist="38100" dir="2700000" algn="tl">
                    <a:srgbClr val="000000">
                      <a:alpha val="43137"/>
                    </a:srgbClr>
                  </a:outerShdw>
                </a:effectLst>
              </a:rPr>
              <a:t>Endocrine Regulation of Reproduction</a:t>
            </a:r>
            <a:endParaRPr lang="en-US" dirty="0">
              <a:solidFill>
                <a:srgbClr val="C00000"/>
              </a:solidFill>
            </a:endParaRPr>
          </a:p>
        </p:txBody>
      </p:sp>
      <p:sp>
        <p:nvSpPr>
          <p:cNvPr id="3" name="Content Placeholder 2"/>
          <p:cNvSpPr>
            <a:spLocks noGrp="1"/>
          </p:cNvSpPr>
          <p:nvPr>
            <p:ph idx="1"/>
          </p:nvPr>
        </p:nvSpPr>
        <p:spPr>
          <a:xfrm>
            <a:off x="838200" y="1825625"/>
            <a:ext cx="10515600" cy="3508375"/>
          </a:xfrm>
        </p:spPr>
        <p:txBody>
          <a:bodyPr>
            <a:normAutofit/>
          </a:bodyPr>
          <a:lstStyle/>
          <a:p>
            <a:pPr>
              <a:buNone/>
            </a:pPr>
            <a:r>
              <a:rPr lang="en-US" dirty="0"/>
              <a:t>The functions of </a:t>
            </a:r>
            <a:r>
              <a:rPr lang="en-US" b="1" dirty="0">
                <a:solidFill>
                  <a:schemeClr val="accent2">
                    <a:lumMod val="75000"/>
                  </a:schemeClr>
                </a:solidFill>
                <a:effectLst>
                  <a:outerShdw blurRad="38100" dist="38100" dir="2700000" algn="tl">
                    <a:srgbClr val="000000">
                      <a:alpha val="43137"/>
                    </a:srgbClr>
                  </a:outerShdw>
                </a:effectLst>
              </a:rPr>
              <a:t>the testes </a:t>
            </a:r>
            <a:r>
              <a:rPr lang="en-US" dirty="0"/>
              <a:t>and </a:t>
            </a:r>
            <a:r>
              <a:rPr lang="en-US" b="1" dirty="0">
                <a:solidFill>
                  <a:schemeClr val="accent6">
                    <a:lumMod val="75000"/>
                  </a:schemeClr>
                </a:solidFill>
                <a:effectLst>
                  <a:outerShdw blurRad="38100" dist="38100" dir="2700000" algn="tl">
                    <a:srgbClr val="000000">
                      <a:alpha val="43137"/>
                    </a:srgbClr>
                  </a:outerShdw>
                </a:effectLst>
              </a:rPr>
              <a:t>ovaries </a:t>
            </a:r>
            <a:r>
              <a:rPr lang="en-US" dirty="0"/>
              <a:t>are regulated by gonadotropic</a:t>
            </a:r>
          </a:p>
          <a:p>
            <a:pPr>
              <a:buNone/>
            </a:pPr>
            <a:r>
              <a:rPr lang="en-US" dirty="0"/>
              <a:t>hormones secreted by the </a:t>
            </a:r>
            <a:r>
              <a:rPr lang="en-US" b="1" dirty="0"/>
              <a:t>anterior pituitary</a:t>
            </a:r>
            <a:r>
              <a:rPr lang="en-US" dirty="0"/>
              <a:t>. </a:t>
            </a:r>
          </a:p>
          <a:p>
            <a:pPr>
              <a:buNone/>
            </a:pPr>
            <a:r>
              <a:rPr lang="en-US" dirty="0"/>
              <a:t>The gonadotropic hormones stimulate the gonads to secrete their sex steroid hormones, and these steroid hormones, in turn, have an inhibitory effect on the secretion of the gonadotropic hormones. </a:t>
            </a:r>
          </a:p>
          <a:p>
            <a:pPr>
              <a:buNone/>
            </a:pPr>
            <a:r>
              <a:rPr lang="en-US" dirty="0"/>
              <a:t>This interaction between the anterior pituitary and the gonads forms a</a:t>
            </a:r>
          </a:p>
          <a:p>
            <a:pPr>
              <a:buNone/>
            </a:pPr>
            <a:r>
              <a:rPr lang="en-US" dirty="0">
                <a:solidFill>
                  <a:srgbClr val="92D050"/>
                </a:solidFill>
                <a:effectLst>
                  <a:outerShdw blurRad="38100" dist="38100" dir="2700000" algn="tl">
                    <a:srgbClr val="000000">
                      <a:alpha val="43137"/>
                    </a:srgbClr>
                  </a:outerShdw>
                </a:effectLst>
              </a:rPr>
              <a:t>negative feedback loop</a:t>
            </a:r>
            <a:r>
              <a:rPr lang="en-US" dirty="0"/>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perm production hormones">
            <a:extLst>
              <a:ext uri="{FF2B5EF4-FFF2-40B4-BE49-F238E27FC236}">
                <a16:creationId xmlns:a16="http://schemas.microsoft.com/office/drawing/2014/main" id="{81FB98CD-BDDE-D114-1404-BB57A0AFF73F}"/>
              </a:ext>
            </a:extLst>
          </p:cNvPr>
          <p:cNvPicPr>
            <a:picLocks noChangeAspect="1" noChangeArrowheads="1"/>
          </p:cNvPicPr>
          <p:nvPr/>
        </p:nvPicPr>
        <p:blipFill>
          <a:blip r:embed="rId2"/>
          <a:srcRect/>
          <a:stretch>
            <a:fillRect/>
          </a:stretch>
        </p:blipFill>
        <p:spPr bwMode="auto">
          <a:xfrm>
            <a:off x="2492188" y="285728"/>
            <a:ext cx="7333129" cy="6491590"/>
          </a:xfrm>
          <a:prstGeom prst="rect">
            <a:avLst/>
          </a:prstGeom>
          <a:noFill/>
        </p:spPr>
      </p:pic>
    </p:spTree>
    <p:extLst>
      <p:ext uri="{BB962C8B-B14F-4D97-AF65-F5344CB8AC3E}">
        <p14:creationId xmlns:p14="http://schemas.microsoft.com/office/powerpoint/2010/main" val="939932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207" y="1"/>
            <a:ext cx="11403724" cy="1166647"/>
          </a:xfrm>
        </p:spPr>
        <p:txBody>
          <a:bodyPr>
            <a:normAutofit fontScale="90000"/>
          </a:bodyPr>
          <a:lstStyle/>
          <a:p>
            <a:pPr algn="ctr"/>
            <a:r>
              <a:rPr lang="en-US" sz="4000" b="1" dirty="0">
                <a:solidFill>
                  <a:srgbClr val="C00000"/>
                </a:solidFill>
              </a:rPr>
              <a:t>Interactions Between the Hypothalamus,</a:t>
            </a:r>
            <a:br>
              <a:rPr lang="en-US" sz="4000" b="1" dirty="0">
                <a:solidFill>
                  <a:srgbClr val="C00000"/>
                </a:solidFill>
              </a:rPr>
            </a:br>
            <a:r>
              <a:rPr lang="en-US" sz="4000" b="1" dirty="0">
                <a:solidFill>
                  <a:srgbClr val="C00000"/>
                </a:solidFill>
              </a:rPr>
              <a:t>Pituitary Gland, and Gonads</a:t>
            </a:r>
            <a:endParaRPr lang="en-US" sz="4000" dirty="0">
              <a:solidFill>
                <a:srgbClr val="C00000"/>
              </a:solidFill>
            </a:endParaRPr>
          </a:p>
        </p:txBody>
      </p:sp>
      <p:sp>
        <p:nvSpPr>
          <p:cNvPr id="3" name="Content Placeholder 2"/>
          <p:cNvSpPr>
            <a:spLocks noGrp="1"/>
          </p:cNvSpPr>
          <p:nvPr>
            <p:ph idx="1"/>
          </p:nvPr>
        </p:nvSpPr>
        <p:spPr>
          <a:xfrm>
            <a:off x="105103" y="1166648"/>
            <a:ext cx="11997250" cy="5529987"/>
          </a:xfrm>
        </p:spPr>
        <p:txBody>
          <a:bodyPr>
            <a:normAutofit/>
          </a:bodyPr>
          <a:lstStyle/>
          <a:p>
            <a:pPr>
              <a:buNone/>
            </a:pPr>
            <a:r>
              <a:rPr lang="en-US" b="1" u="sng" dirty="0">
                <a:solidFill>
                  <a:srgbClr val="0070C0"/>
                </a:solidFill>
              </a:rPr>
              <a:t>The anterior pituitary produces &amp; secretes two gonadotropic Hormones: </a:t>
            </a:r>
          </a:p>
          <a:p>
            <a:pPr marL="514350" indent="-514350">
              <a:buFont typeface="+mj-lt"/>
              <a:buAutoNum type="arabicPeriod"/>
            </a:pPr>
            <a:r>
              <a:rPr lang="en-US" b="1" dirty="0">
                <a:solidFill>
                  <a:schemeClr val="accent6">
                    <a:lumMod val="75000"/>
                  </a:schemeClr>
                </a:solidFill>
              </a:rPr>
              <a:t>FSH (follicle-stimulating hormone).</a:t>
            </a:r>
          </a:p>
          <a:p>
            <a:pPr marL="514350" indent="-514350">
              <a:buFont typeface="+mj-lt"/>
              <a:buAutoNum type="arabicPeriod"/>
            </a:pPr>
            <a:r>
              <a:rPr lang="en-US" b="1" dirty="0">
                <a:solidFill>
                  <a:schemeClr val="accent6">
                    <a:lumMod val="75000"/>
                  </a:schemeClr>
                </a:solidFill>
              </a:rPr>
              <a:t>LH (luteinizing hormone)</a:t>
            </a:r>
            <a:r>
              <a:rPr lang="en-US" b="1" dirty="0"/>
              <a:t>. </a:t>
            </a:r>
          </a:p>
          <a:p>
            <a:pPr>
              <a:buNone/>
            </a:pPr>
            <a:r>
              <a:rPr lang="en-US" dirty="0"/>
              <a:t>Although these two hormones are named according to their actions in the female, the same hormones are secreted by the male’s pituitary gland. </a:t>
            </a:r>
          </a:p>
          <a:p>
            <a:pPr>
              <a:buNone/>
            </a:pPr>
            <a:endParaRPr lang="en-US" b="1" dirty="0"/>
          </a:p>
          <a:p>
            <a:pPr>
              <a:buNone/>
            </a:pPr>
            <a:r>
              <a:rPr lang="en-US" b="1" dirty="0">
                <a:solidFill>
                  <a:srgbClr val="0070C0"/>
                </a:solidFill>
              </a:rPr>
              <a:t>The gonadotropic hormones have three primary effects on the gonads:</a:t>
            </a:r>
          </a:p>
          <a:p>
            <a:pPr>
              <a:buNone/>
            </a:pPr>
            <a:r>
              <a:rPr lang="en-US" b="1" dirty="0"/>
              <a:t>1) </a:t>
            </a:r>
            <a:r>
              <a:rPr lang="en-US" dirty="0"/>
              <a:t>stimulation of </a:t>
            </a:r>
            <a:r>
              <a:rPr lang="en-US" i="1" dirty="0"/>
              <a:t>spermatogenesis or oogenesis </a:t>
            </a:r>
            <a:r>
              <a:rPr lang="en-US" dirty="0"/>
              <a:t>(formation of sperm or ova) </a:t>
            </a:r>
          </a:p>
          <a:p>
            <a:pPr>
              <a:buNone/>
            </a:pPr>
            <a:r>
              <a:rPr lang="en-US" b="1" dirty="0"/>
              <a:t>2) </a:t>
            </a:r>
            <a:r>
              <a:rPr lang="en-US" dirty="0"/>
              <a:t>stimulation of gonadal hormone secretion</a:t>
            </a:r>
          </a:p>
          <a:p>
            <a:pPr>
              <a:buNone/>
            </a:pPr>
            <a:r>
              <a:rPr lang="en-US" b="1" dirty="0"/>
              <a:t>3) </a:t>
            </a:r>
            <a:r>
              <a:rPr lang="en-US" dirty="0"/>
              <a:t>maintenance of the structure of the gonads (the gonads atrophy if the pituitary gland is removed).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Organization of the testis. A) A cross-section through a testis,... |  Download Scientific Diagram">
            <a:extLst>
              <a:ext uri="{FF2B5EF4-FFF2-40B4-BE49-F238E27FC236}">
                <a16:creationId xmlns:a16="http://schemas.microsoft.com/office/drawing/2014/main" id="{3CA76A95-85D6-2425-461F-F14E7390F1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17" r="5107" b="2203"/>
          <a:stretch/>
        </p:blipFill>
        <p:spPr bwMode="auto">
          <a:xfrm>
            <a:off x="281613" y="630622"/>
            <a:ext cx="5431831" cy="5875282"/>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Morphology and histology of the testicle. Spermiogenesis.">
            <a:extLst>
              <a:ext uri="{FF2B5EF4-FFF2-40B4-BE49-F238E27FC236}">
                <a16:creationId xmlns:a16="http://schemas.microsoft.com/office/drawing/2014/main" id="{F7C02ADC-ACA2-DBED-5F42-616F056BE4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4638" y="78021"/>
            <a:ext cx="3012143" cy="224198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Duke DPT Histology - Male Reproductive System">
            <a:extLst>
              <a:ext uri="{FF2B5EF4-FFF2-40B4-BE49-F238E27FC236}">
                <a16:creationId xmlns:a16="http://schemas.microsoft.com/office/drawing/2014/main" id="{2B40D16D-9DB9-8CE1-5ED4-D7103D72EB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6684" y="2393576"/>
            <a:ext cx="5307106" cy="4464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391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What is released from the ovary: secondary oocyte or ovum? - Quora">
            <a:extLst>
              <a:ext uri="{FF2B5EF4-FFF2-40B4-BE49-F238E27FC236}">
                <a16:creationId xmlns:a16="http://schemas.microsoft.com/office/drawing/2014/main" id="{3F25E051-94CF-04B9-692B-009BAB15D0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7321"/>
            <a:ext cx="6767265" cy="391197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Which of the following is incorrect with respect to the tertiary follicle  developmentin ovary during oogenesis">
            <a:extLst>
              <a:ext uri="{FF2B5EF4-FFF2-40B4-BE49-F238E27FC236}">
                <a16:creationId xmlns:a16="http://schemas.microsoft.com/office/drawing/2014/main" id="{3D5BE688-9CA2-ECAF-980A-1C670A21AC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7367" y="475129"/>
            <a:ext cx="5075728" cy="351416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934 Female Egg Structure Images, Stock Photos &amp; Vectors | Shutterstock">
            <a:extLst>
              <a:ext uri="{FF2B5EF4-FFF2-40B4-BE49-F238E27FC236}">
                <a16:creationId xmlns:a16="http://schemas.microsoft.com/office/drawing/2014/main" id="{381BC375-9667-68AF-39DC-3CAB54F8FC5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0252"/>
          <a:stretch/>
        </p:blipFill>
        <p:spPr bwMode="auto">
          <a:xfrm>
            <a:off x="4681818" y="3989294"/>
            <a:ext cx="3601570" cy="2900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2083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059" y="147115"/>
            <a:ext cx="11967882" cy="3723135"/>
          </a:xfrm>
        </p:spPr>
        <p:txBody>
          <a:bodyPr>
            <a:normAutofit/>
          </a:bodyPr>
          <a:lstStyle/>
          <a:p>
            <a:pPr algn="just"/>
            <a:r>
              <a:rPr lang="en-US" dirty="0"/>
              <a:t>The secretion of both LH and FSH from the anterior pituitary is stimulated by a hormone produced by the hypothalamus and secreted into the </a:t>
            </a:r>
            <a:r>
              <a:rPr lang="en-US" dirty="0" err="1">
                <a:solidFill>
                  <a:schemeClr val="accent6">
                    <a:lumMod val="75000"/>
                  </a:schemeClr>
                </a:solidFill>
                <a:effectLst>
                  <a:outerShdw blurRad="38100" dist="38100" dir="2700000" algn="tl">
                    <a:srgbClr val="000000">
                      <a:alpha val="43137"/>
                    </a:srgbClr>
                  </a:outerShdw>
                </a:effectLst>
              </a:rPr>
              <a:t>hypothalamo</a:t>
            </a:r>
            <a:r>
              <a:rPr lang="en-US" dirty="0">
                <a:solidFill>
                  <a:schemeClr val="accent6">
                    <a:lumMod val="75000"/>
                  </a:schemeClr>
                </a:solidFill>
                <a:effectLst>
                  <a:outerShdw blurRad="38100" dist="38100" dir="2700000" algn="tl">
                    <a:srgbClr val="000000">
                      <a:alpha val="43137"/>
                    </a:srgbClr>
                  </a:outerShdw>
                </a:effectLst>
              </a:rPr>
              <a:t>-hypophyseal portal  vessels.</a:t>
            </a:r>
          </a:p>
          <a:p>
            <a:pPr algn="just"/>
            <a:r>
              <a:rPr lang="en-US" dirty="0"/>
              <a:t>This releasing hormone is sometimes called </a:t>
            </a:r>
            <a:r>
              <a:rPr lang="en-US" b="1" dirty="0">
                <a:solidFill>
                  <a:srgbClr val="FF0066"/>
                </a:solidFill>
              </a:rPr>
              <a:t>LHRH </a:t>
            </a:r>
            <a:r>
              <a:rPr lang="en-US" dirty="0"/>
              <a:t>(luteinizing hormone-releasing hormone). </a:t>
            </a:r>
          </a:p>
          <a:p>
            <a:pPr algn="just"/>
            <a:r>
              <a:rPr lang="en-US" dirty="0"/>
              <a:t>Since attempts to find a separate FSH-releasing hormone have thus far failed, and since LHRH stimulates FSH as well as LH secretion, LHRH is often referred to as </a:t>
            </a:r>
            <a:r>
              <a:rPr lang="en-US" b="1" dirty="0">
                <a:solidFill>
                  <a:schemeClr val="accent5">
                    <a:lumMod val="60000"/>
                    <a:lumOff val="40000"/>
                  </a:schemeClr>
                </a:solidFill>
              </a:rPr>
              <a:t>gonadotropin releasing hormone (GnRH).</a:t>
            </a:r>
            <a:endParaRPr lang="en-US" dirty="0">
              <a:solidFill>
                <a:schemeClr val="accent5">
                  <a:lumMod val="60000"/>
                  <a:lumOff val="40000"/>
                </a:schemeClr>
              </a:solidFill>
            </a:endParaRPr>
          </a:p>
        </p:txBody>
      </p:sp>
      <p:pic>
        <p:nvPicPr>
          <p:cNvPr id="3074" name="Picture 2" descr="Control of puberty onset and fertility by gonadotropin-releasing hormone  neurons | Nature Reviews Endocrinology">
            <a:extLst>
              <a:ext uri="{FF2B5EF4-FFF2-40B4-BE49-F238E27FC236}">
                <a16:creationId xmlns:a16="http://schemas.microsoft.com/office/drawing/2014/main" id="{F18EDD73-767C-4902-258B-3B167EB6BA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49" b="7582"/>
          <a:stretch/>
        </p:blipFill>
        <p:spPr bwMode="auto">
          <a:xfrm>
            <a:off x="6972855" y="3313584"/>
            <a:ext cx="3686795" cy="352340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55E682D-453B-9AC7-D08C-988BF73D70FD}"/>
              </a:ext>
            </a:extLst>
          </p:cNvPr>
          <p:cNvSpPr txBox="1"/>
          <p:nvPr/>
        </p:nvSpPr>
        <p:spPr>
          <a:xfrm>
            <a:off x="578066" y="4586895"/>
            <a:ext cx="5295703" cy="1846659"/>
          </a:xfrm>
          <a:prstGeom prst="rect">
            <a:avLst/>
          </a:prstGeom>
          <a:noFill/>
        </p:spPr>
        <p:txBody>
          <a:bodyPr wrap="square">
            <a:spAutoFit/>
          </a:bodyPr>
          <a:lstStyle/>
          <a:p>
            <a:pPr algn="just"/>
            <a:r>
              <a:rPr lang="en-US" b="1" i="0" dirty="0">
                <a:solidFill>
                  <a:schemeClr val="accent6">
                    <a:lumMod val="60000"/>
                    <a:lumOff val="40000"/>
                  </a:schemeClr>
                </a:solidFill>
                <a:effectLst/>
                <a:latin typeface="Aspira Webfont"/>
              </a:rPr>
              <a:t>Gonadotrophin-releasing hormone (GnRH) </a:t>
            </a:r>
            <a:r>
              <a:rPr lang="en-US" sz="1600" b="1" i="0" dirty="0">
                <a:solidFill>
                  <a:schemeClr val="accent5">
                    <a:lumMod val="60000"/>
                    <a:lumOff val="40000"/>
                  </a:schemeClr>
                </a:solidFill>
                <a:effectLst/>
                <a:latin typeface="Aspira Webfont"/>
              </a:rPr>
              <a:t>is </a:t>
            </a:r>
          </a:p>
          <a:p>
            <a:pPr algn="just"/>
            <a:r>
              <a:rPr lang="en-US" sz="1600" b="0" i="0" dirty="0">
                <a:solidFill>
                  <a:schemeClr val="accent5">
                    <a:lumMod val="60000"/>
                    <a:lumOff val="40000"/>
                  </a:schemeClr>
                </a:solidFill>
                <a:effectLst/>
                <a:latin typeface="Aspira Webfont"/>
              </a:rPr>
              <a:t>a type of hormone that is produced from cells that are present in the hypothalamus. Afterward, they are then secreted into small blood vessels that finally are transmitted towards the pituitary gland. As a consequence, the pituitary gland forms the luteinizing hormone and follicle-stimulating hormones.</a:t>
            </a:r>
            <a:endParaRPr lang="en-US" sz="1600" dirty="0">
              <a:solidFill>
                <a:schemeClr val="accent5">
                  <a:lumMod val="60000"/>
                  <a:lumOff val="40000"/>
                </a:schemeClr>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312</TotalTime>
  <Words>1948</Words>
  <Application>Microsoft Macintosh PowerPoint</Application>
  <PresentationFormat>شاشة عريضة</PresentationFormat>
  <Paragraphs>142</Paragraphs>
  <Slides>32</Slides>
  <Notes>1</Notes>
  <HiddenSlides>0</HiddenSlides>
  <MMClips>0</MMClips>
  <ScaleCrop>false</ScaleCrop>
  <HeadingPairs>
    <vt:vector size="6" baseType="variant">
      <vt:variant>
        <vt:lpstr>الخطوط المستخدمة</vt:lpstr>
      </vt:variant>
      <vt:variant>
        <vt:i4>8</vt:i4>
      </vt:variant>
      <vt:variant>
        <vt:lpstr>نسق</vt:lpstr>
      </vt:variant>
      <vt:variant>
        <vt:i4>1</vt:i4>
      </vt:variant>
      <vt:variant>
        <vt:lpstr>عناوين الشرائح</vt:lpstr>
      </vt:variant>
      <vt:variant>
        <vt:i4>32</vt:i4>
      </vt:variant>
    </vt:vector>
  </HeadingPairs>
  <TitlesOfParts>
    <vt:vector size="41" baseType="lpstr">
      <vt:lpstr>Arial</vt:lpstr>
      <vt:lpstr>Aspira Webfont</vt:lpstr>
      <vt:lpstr>Blackadder ITC</vt:lpstr>
      <vt:lpstr>Calibri</vt:lpstr>
      <vt:lpstr>Calibri Light</vt:lpstr>
      <vt:lpstr>Helvetica Neue</vt:lpstr>
      <vt:lpstr>Times New Roman</vt:lpstr>
      <vt:lpstr>Wingdings</vt:lpstr>
      <vt:lpstr>Office Theme</vt:lpstr>
      <vt:lpstr>Regulation of reproduction</vt:lpstr>
      <vt:lpstr>Reproduction</vt:lpstr>
      <vt:lpstr>Reproduction Definition</vt:lpstr>
      <vt:lpstr>Endocrine Regulation of Reproduction</vt:lpstr>
      <vt:lpstr>عرض تقديمي في PowerPoint</vt:lpstr>
      <vt:lpstr>Interactions Between the Hypothalamus, Pituitary Gland, and Gonads</vt:lpstr>
      <vt:lpstr>عرض تقديمي في PowerPoint</vt:lpstr>
      <vt:lpstr>عرض تقديمي في PowerPoint</vt:lpstr>
      <vt:lpstr>عرض تقديمي في PowerPoint</vt:lpstr>
      <vt:lpstr>عرض تقديمي في PowerPoint</vt:lpstr>
      <vt:lpstr>عرض تقديمي في PowerPoint</vt:lpstr>
      <vt:lpstr> HORMONAL REGULATION OF THE REPRODUCTIVE SYSTEM</vt:lpstr>
      <vt:lpstr>Male Reproductive System </vt:lpstr>
      <vt:lpstr>Anatomy and histology of the testis</vt:lpstr>
      <vt:lpstr>The Leydig cells</vt:lpstr>
      <vt:lpstr>عرض تقديمي في PowerPoint</vt:lpstr>
      <vt:lpstr>The testes </vt:lpstr>
      <vt:lpstr>عرض تقديمي في PowerPoint</vt:lpstr>
      <vt:lpstr>Spermatogenesis occurs in the testes, and hormones from the hypothalamus, pituitary gland, and testes control male reproductive functions </vt:lpstr>
      <vt:lpstr>Mitosis and Meiosis  cont….</vt:lpstr>
      <vt:lpstr>Mitosis and Meiosis  cont….</vt:lpstr>
      <vt:lpstr>Mitosis and Meiosis  cont….</vt:lpstr>
      <vt:lpstr>Meiosis I</vt:lpstr>
      <vt:lpstr>Meiosis II</vt:lpstr>
      <vt:lpstr>عرض تقديمي في PowerPoint</vt:lpstr>
      <vt:lpstr>Spermatogenesis </vt:lpstr>
      <vt:lpstr>Spermatogenesis  cont…</vt:lpstr>
      <vt:lpstr>عرض تقديمي في PowerPoint</vt:lpstr>
      <vt:lpstr>Spermatogenesis  cont…</vt:lpstr>
      <vt:lpstr>عرض تقديمي في PowerPoint</vt:lpstr>
      <vt:lpstr>عرض تقديمي في PowerPoint</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Regulation of reproduction</dc:title>
  <dc:creator>maha daghestani</dc:creator>
  <cp:lastModifiedBy>. .</cp:lastModifiedBy>
  <cp:revision>29</cp:revision>
  <dcterms:created xsi:type="dcterms:W3CDTF">2023-04-29T21:29:22Z</dcterms:created>
  <dcterms:modified xsi:type="dcterms:W3CDTF">2025-04-15T03:50:32Z</dcterms:modified>
</cp:coreProperties>
</file>