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7" r:id="rId6"/>
    <p:sldId id="260" r:id="rId7"/>
    <p:sldId id="261" r:id="rId8"/>
    <p:sldId id="262" r:id="rId9"/>
    <p:sldId id="263" r:id="rId10"/>
    <p:sldId id="264" r:id="rId11"/>
    <p:sldId id="270" r:id="rId12"/>
    <p:sldId id="271" r:id="rId13"/>
    <p:sldId id="265" r:id="rId14"/>
    <p:sldId id="269" r:id="rId15"/>
    <p:sldId id="272" r:id="rId16"/>
    <p:sldId id="274" r:id="rId17"/>
    <p:sldId id="275" r:id="rId18"/>
    <p:sldId id="276" r:id="rId19"/>
    <p:sldId id="284" r:id="rId20"/>
    <p:sldId id="277" r:id="rId21"/>
    <p:sldId id="278" r:id="rId22"/>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5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BDA7EA-867C-49D5-AAB4-EDA4E7285C25}" type="datetimeFigureOut">
              <a:rPr lang="en-US" smtClean="0"/>
              <a:pPr/>
              <a:t>5/4/2012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FB34FD-817B-4879-86D9-DB80E738150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BDA7EA-867C-49D5-AAB4-EDA4E7285C25}" type="datetimeFigureOut">
              <a:rPr lang="en-US" smtClean="0"/>
              <a:pPr/>
              <a:t>5/4/2012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FB34FD-817B-4879-86D9-DB80E73815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BDA7EA-867C-49D5-AAB4-EDA4E7285C25}" type="datetimeFigureOut">
              <a:rPr lang="en-US" smtClean="0"/>
              <a:pPr/>
              <a:t>5/4/2012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FB34FD-817B-4879-86D9-DB80E73815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BDA7EA-867C-49D5-AAB4-EDA4E7285C25}" type="datetimeFigureOut">
              <a:rPr lang="en-US" smtClean="0"/>
              <a:pPr/>
              <a:t>5/4/2012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FB34FD-817B-4879-86D9-DB80E738150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BDA7EA-867C-49D5-AAB4-EDA4E7285C25}" type="datetimeFigureOut">
              <a:rPr lang="en-US" smtClean="0"/>
              <a:pPr/>
              <a:t>5/4/2012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FB34FD-817B-4879-86D9-DB80E738150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BDA7EA-867C-49D5-AAB4-EDA4E7285C25}" type="datetimeFigureOut">
              <a:rPr lang="en-US" smtClean="0"/>
              <a:pPr/>
              <a:t>5/4/2012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FB34FD-817B-4879-86D9-DB80E738150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BDA7EA-867C-49D5-AAB4-EDA4E7285C25}" type="datetimeFigureOut">
              <a:rPr lang="en-US" smtClean="0"/>
              <a:pPr/>
              <a:t>5/4/2012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FB34FD-817B-4879-86D9-DB80E738150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BDA7EA-867C-49D5-AAB4-EDA4E7285C25}" type="datetimeFigureOut">
              <a:rPr lang="en-US" smtClean="0"/>
              <a:pPr/>
              <a:t>5/4/2012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FB34FD-817B-4879-86D9-DB80E738150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BDA7EA-867C-49D5-AAB4-EDA4E7285C25}" type="datetimeFigureOut">
              <a:rPr lang="en-US" smtClean="0"/>
              <a:pPr/>
              <a:t>5/4/2012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FB34FD-817B-4879-86D9-DB80E73815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BDA7EA-867C-49D5-AAB4-EDA4E7285C25}" type="datetimeFigureOut">
              <a:rPr lang="en-US" smtClean="0"/>
              <a:pPr/>
              <a:t>5/4/2012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FB34FD-817B-4879-86D9-DB80E73815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BDA7EA-867C-49D5-AAB4-EDA4E7285C25}" type="datetimeFigureOut">
              <a:rPr lang="en-US" smtClean="0"/>
              <a:pPr/>
              <a:t>5/4/2012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FB34FD-817B-4879-86D9-DB80E738150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BDA7EA-867C-49D5-AAB4-EDA4E7285C25}" type="datetimeFigureOut">
              <a:rPr lang="en-US" smtClean="0"/>
              <a:pPr/>
              <a:t>5/4/2012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FB34FD-817B-4879-86D9-DB80E738150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smsec.com/ar/encyc/2/phenols/phenols.ht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85728"/>
            <a:ext cx="7772400" cy="1470025"/>
          </a:xfrm>
        </p:spPr>
        <p:txBody>
          <a:bodyPr>
            <a:normAutofit/>
          </a:bodyPr>
          <a:lstStyle/>
          <a:p>
            <a:r>
              <a:rPr lang="en-US" sz="6000" b="1" dirty="0" err="1" smtClean="0"/>
              <a:t>Terpenoids</a:t>
            </a:r>
            <a:endParaRPr lang="en-US" sz="6000" dirty="0"/>
          </a:p>
        </p:txBody>
      </p:sp>
      <p:sp>
        <p:nvSpPr>
          <p:cNvPr id="3" name="Subtitle 2"/>
          <p:cNvSpPr>
            <a:spLocks noGrp="1"/>
          </p:cNvSpPr>
          <p:nvPr>
            <p:ph type="subTitle" idx="1"/>
          </p:nvPr>
        </p:nvSpPr>
        <p:spPr>
          <a:xfrm>
            <a:off x="1214414" y="1571612"/>
            <a:ext cx="6400800" cy="1143008"/>
          </a:xfrm>
        </p:spPr>
        <p:style>
          <a:lnRef idx="1">
            <a:schemeClr val="accent3"/>
          </a:lnRef>
          <a:fillRef idx="2">
            <a:schemeClr val="accent3"/>
          </a:fillRef>
          <a:effectRef idx="1">
            <a:schemeClr val="accent3"/>
          </a:effectRef>
          <a:fontRef idx="minor">
            <a:schemeClr val="dk1"/>
          </a:fontRef>
        </p:style>
        <p:txBody>
          <a:bodyPr>
            <a:noAutofit/>
          </a:bodyPr>
          <a:lstStyle/>
          <a:p>
            <a:r>
              <a:rPr lang="ar-SA" sz="6000" b="1" dirty="0" smtClean="0">
                <a:solidFill>
                  <a:srgbClr val="FF0000"/>
                </a:solidFill>
              </a:rPr>
              <a:t>التربينـــات:</a:t>
            </a:r>
            <a:endParaRPr lang="en-US" sz="6000" dirty="0">
              <a:solidFill>
                <a:srgbClr val="FF0000"/>
              </a:solidFill>
            </a:endParaRPr>
          </a:p>
        </p:txBody>
      </p:sp>
      <p:sp>
        <p:nvSpPr>
          <p:cNvPr id="4" name="Subtitle 2"/>
          <p:cNvSpPr txBox="1">
            <a:spLocks/>
          </p:cNvSpPr>
          <p:nvPr/>
        </p:nvSpPr>
        <p:spPr>
          <a:xfrm>
            <a:off x="1214414" y="3000372"/>
            <a:ext cx="6400800" cy="1944216"/>
          </a:xfrm>
          <a:prstGeom prst="rect">
            <a:avLst/>
          </a:prstGeom>
          <a:noFill/>
        </p:spPr>
        <p:style>
          <a:lnRef idx="1">
            <a:schemeClr val="accent3"/>
          </a:lnRef>
          <a:fillRef idx="2">
            <a:schemeClr val="accent3"/>
          </a:fillRef>
          <a:effectRef idx="1">
            <a:schemeClr val="accent3"/>
          </a:effectRef>
          <a:fontRef idx="minor">
            <a:schemeClr val="dk1"/>
          </a:fontRef>
        </p:style>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ar-SA" sz="3600" b="1" dirty="0" smtClean="0">
                <a:solidFill>
                  <a:srgbClr val="FF0000"/>
                </a:solidFill>
              </a:rPr>
              <a:t> اعداد: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ar-SA" sz="3600" b="1" dirty="0" smtClean="0">
                <a:solidFill>
                  <a:srgbClr val="FF0000"/>
                </a:solidFill>
              </a:rPr>
              <a:t>د. رباب العماوي </a:t>
            </a:r>
            <a:endParaRPr kumimoji="0" lang="en-US" sz="3600" b="0" i="0" u="none" strike="noStrike" kern="1200" cap="none" spc="0" normalizeH="0" baseline="0" noProof="0" dirty="0">
              <a:ln>
                <a:noFill/>
              </a:ln>
              <a:solidFill>
                <a:srgbClr val="FF0000"/>
              </a:solidFill>
              <a:effectLst/>
              <a:uLnTx/>
              <a:uFillTx/>
              <a:latin typeface="+mn-lt"/>
              <a:ea typeface="+mn-ea"/>
              <a:cs typeface="+mn-cs"/>
            </a:endParaRPr>
          </a:p>
        </p:txBody>
      </p:sp>
      <p:sp>
        <p:nvSpPr>
          <p:cNvPr id="5" name="TextBox 4"/>
          <p:cNvSpPr txBox="1"/>
          <p:nvPr/>
        </p:nvSpPr>
        <p:spPr>
          <a:xfrm>
            <a:off x="2110506" y="5301208"/>
            <a:ext cx="5607624" cy="1200329"/>
          </a:xfrm>
          <a:prstGeom prst="rect">
            <a:avLst/>
          </a:prstGeom>
          <a:noFill/>
        </p:spPr>
        <p:txBody>
          <a:bodyPr wrap="none" rtlCol="1">
            <a:spAutoFit/>
          </a:bodyPr>
          <a:lstStyle/>
          <a:p>
            <a:pPr algn="r" rtl="1"/>
            <a:r>
              <a:rPr lang="ar-SA" dirty="0" smtClean="0"/>
              <a:t>المراجع</a:t>
            </a:r>
            <a:endParaRPr lang="ar-SA" dirty="0" smtClean="0">
              <a:hlinkClick r:id="rId2"/>
            </a:endParaRPr>
          </a:p>
          <a:p>
            <a:pPr algn="r" rtl="1"/>
            <a:r>
              <a:rPr lang="ar-SA" dirty="0" smtClean="0">
                <a:hlinkClick r:id="rId2"/>
              </a:rPr>
              <a:t>كيمياء النباتات الطبيه . ا. د. مقبول احمد مقبول  1995 . </a:t>
            </a:r>
          </a:p>
          <a:p>
            <a:pPr algn="r" rtl="1"/>
            <a:r>
              <a:rPr lang="ar-SA" dirty="0" smtClean="0">
                <a:hlinkClick r:id="rId2"/>
              </a:rPr>
              <a:t>النبات الاقتصادي ا. د. يوسف عبد العزيز الحسانين  2009 </a:t>
            </a:r>
            <a:endParaRPr lang="en-US" dirty="0" smtClean="0">
              <a:hlinkClick r:id="rId2"/>
            </a:endParaRPr>
          </a:p>
          <a:p>
            <a:pPr algn="r"/>
            <a:r>
              <a:rPr lang="en-US" dirty="0" smtClean="0">
                <a:hlinkClick r:id="rId2"/>
              </a:rPr>
              <a:t>http://www.smsec.com/ar/encyc/2/phenols/phenols.htm</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214290"/>
            <a:ext cx="8501122" cy="2862322"/>
          </a:xfrm>
          <a:prstGeom prst="rect">
            <a:avLst/>
          </a:prstGeom>
        </p:spPr>
        <p:txBody>
          <a:bodyPr wrap="square">
            <a:spAutoFit/>
          </a:bodyPr>
          <a:lstStyle/>
          <a:p>
            <a:pPr algn="just" rtl="1">
              <a:lnSpc>
                <a:spcPct val="150000"/>
              </a:lnSpc>
            </a:pPr>
            <a:r>
              <a:rPr lang="ar-SA" sz="2400" dirty="0"/>
              <a:t>ثم يتحول جزىء </a:t>
            </a:r>
            <a:r>
              <a:rPr lang="ar-SA" sz="2400" dirty="0" smtClean="0"/>
              <a:t>من </a:t>
            </a:r>
            <a:r>
              <a:rPr lang="en-US" sz="2400" dirty="0" err="1" smtClean="0"/>
              <a:t>Isopentenyl</a:t>
            </a:r>
            <a:r>
              <a:rPr lang="en-US" sz="2400" dirty="0" smtClean="0"/>
              <a:t> pyrophosphate</a:t>
            </a:r>
            <a:r>
              <a:rPr lang="ar-SA" sz="2400" dirty="0" smtClean="0"/>
              <a:t> </a:t>
            </a:r>
            <a:r>
              <a:rPr lang="en-US" sz="2400" dirty="0" smtClean="0"/>
              <a:t>(IPP </a:t>
            </a:r>
            <a:r>
              <a:rPr lang="ar-SA" sz="2400" dirty="0" smtClean="0"/>
              <a:t> الى </a:t>
            </a:r>
            <a:r>
              <a:rPr lang="ar-SA" sz="2400" dirty="0"/>
              <a:t>شبيهة الايزوميرى المعروف </a:t>
            </a:r>
            <a:r>
              <a:rPr lang="ar-SA" sz="2400" dirty="0" smtClean="0"/>
              <a:t>باسم </a:t>
            </a:r>
            <a:r>
              <a:rPr lang="en-US" sz="2400" dirty="0" err="1" smtClean="0"/>
              <a:t>Dimethyle</a:t>
            </a:r>
            <a:r>
              <a:rPr lang="en-US" sz="2400" dirty="0" smtClean="0"/>
              <a:t> </a:t>
            </a:r>
            <a:r>
              <a:rPr lang="en-US" sz="2400" dirty="0" err="1"/>
              <a:t>Allyl</a:t>
            </a:r>
            <a:r>
              <a:rPr lang="en-US" sz="2400" dirty="0"/>
              <a:t> PP </a:t>
            </a:r>
            <a:r>
              <a:rPr lang="ar-SA" sz="2400" dirty="0"/>
              <a:t>والذي يندمج معه ليكون </a:t>
            </a:r>
            <a:r>
              <a:rPr lang="ar-SA" sz="2400" b="1" dirty="0">
                <a:solidFill>
                  <a:srgbClr val="3333FF"/>
                </a:solidFill>
              </a:rPr>
              <a:t>السلسلة المفتوحة للتربين </a:t>
            </a:r>
            <a:r>
              <a:rPr lang="ar-SA" sz="2400" b="1" dirty="0" smtClean="0">
                <a:solidFill>
                  <a:srgbClr val="3333FF"/>
                </a:solidFill>
              </a:rPr>
              <a:t>الأحادى </a:t>
            </a:r>
            <a:r>
              <a:rPr lang="en-US" sz="2400" b="1" dirty="0" err="1" smtClean="0">
                <a:solidFill>
                  <a:srgbClr val="3333FF"/>
                </a:solidFill>
              </a:rPr>
              <a:t>geranyl</a:t>
            </a:r>
            <a:r>
              <a:rPr lang="en-US" sz="2400" b="1" dirty="0" smtClean="0">
                <a:solidFill>
                  <a:srgbClr val="3333FF"/>
                </a:solidFill>
              </a:rPr>
              <a:t>-pyrophosphate</a:t>
            </a:r>
            <a:r>
              <a:rPr lang="en-US" sz="2400" dirty="0" smtClean="0"/>
              <a:t> </a:t>
            </a:r>
            <a:r>
              <a:rPr lang="en-US" sz="2400" dirty="0"/>
              <a:t>(</a:t>
            </a:r>
            <a:r>
              <a:rPr lang="en-US" sz="2400" b="1" dirty="0" err="1" smtClean="0">
                <a:solidFill>
                  <a:srgbClr val="3333FF"/>
                </a:solidFill>
                <a:latin typeface="Arial" pitchFamily="34" charset="0"/>
              </a:rPr>
              <a:t>monoterpene</a:t>
            </a:r>
            <a:r>
              <a:rPr lang="en-US" sz="2400" b="1" dirty="0" smtClean="0">
                <a:solidFill>
                  <a:srgbClr val="3333FF"/>
                </a:solidFill>
                <a:latin typeface="Arial" pitchFamily="34" charset="0"/>
              </a:rPr>
              <a:t>)</a:t>
            </a:r>
            <a:r>
              <a:rPr lang="ar-SA" sz="2400" dirty="0" smtClean="0"/>
              <a:t> ومنه </a:t>
            </a:r>
            <a:r>
              <a:rPr lang="ar-SA" sz="2400" b="1" dirty="0">
                <a:solidFill>
                  <a:srgbClr val="FF0000"/>
                </a:solidFill>
              </a:rPr>
              <a:t>تتكون التربينات الأخرى االأحادية سواء ذات السلسلة المفتوحة او الحلقية و التى تختلف فيما بينها فى تاكسد او اختزال ذرات الكربون داخل الهيكل الكربونى للتربين</a:t>
            </a:r>
            <a:endParaRPr lang="en-US" sz="2400" b="1" dirty="0">
              <a:solidFill>
                <a:srgbClr val="FF0000"/>
              </a:solidFill>
            </a:endParaRPr>
          </a:p>
        </p:txBody>
      </p:sp>
      <p:sp>
        <p:nvSpPr>
          <p:cNvPr id="4097" name="Rectangle 1"/>
          <p:cNvSpPr>
            <a:spLocks noChangeArrowheads="1"/>
          </p:cNvSpPr>
          <p:nvPr/>
        </p:nvSpPr>
        <p:spPr bwMode="auto">
          <a:xfrm>
            <a:off x="285720" y="4049634"/>
            <a:ext cx="8286776"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fontAlgn="base">
              <a:lnSpc>
                <a:spcPct val="150000"/>
              </a:lnSpc>
              <a:spcBef>
                <a:spcPct val="0"/>
              </a:spcBef>
              <a:spcAft>
                <a:spcPct val="0"/>
              </a:spcAft>
            </a:pPr>
            <a:r>
              <a:rPr lang="ar-SA" sz="2400" dirty="0" smtClean="0">
                <a:latin typeface="Arial" pitchFamily="34" charset="0"/>
                <a:ea typeface="Times New Roman" pitchFamily="18" charset="0"/>
              </a:rPr>
              <a:t>تتكون التربينات الثلاثية و الرباعية وكذلك التربينات العديدة مثل المطاط وغيره. </a:t>
            </a:r>
            <a:r>
              <a:rPr kumimoji="0" lang="ar-SA" sz="2400" b="0" i="0" u="none" strike="noStrike" cap="none" normalizeH="0" baseline="0" dirty="0" smtClean="0">
                <a:ln>
                  <a:noFill/>
                </a:ln>
                <a:solidFill>
                  <a:schemeClr val="tx1"/>
                </a:solidFill>
                <a:effectLst/>
                <a:latin typeface="Arial" pitchFamily="34" charset="0"/>
                <a:ea typeface="Times New Roman" pitchFamily="18" charset="0"/>
              </a:rPr>
              <a:t>بأضافة وحدات اخرى من  </a:t>
            </a:r>
            <a:r>
              <a:rPr kumimoji="0" lang="en-US" sz="2400" b="0" i="0" u="none" strike="noStrike" cap="none" normalizeH="0" baseline="0" dirty="0" smtClean="0">
                <a:ln>
                  <a:noFill/>
                </a:ln>
                <a:solidFill>
                  <a:schemeClr val="tx1"/>
                </a:solidFill>
                <a:effectLst/>
                <a:latin typeface="Arial" pitchFamily="34" charset="0"/>
                <a:ea typeface="Times New Roman" pitchFamily="18" charset="0"/>
              </a:rPr>
              <a:t>IPP</a:t>
            </a:r>
            <a:endParaRPr kumimoji="0" lang="ar-SA" sz="24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1285860"/>
            <a:ext cx="8643998" cy="3416320"/>
          </a:xfrm>
          <a:prstGeom prst="rect">
            <a:avLst/>
          </a:prstGeom>
        </p:spPr>
        <p:txBody>
          <a:bodyPr wrap="square">
            <a:spAutoFit/>
          </a:bodyPr>
          <a:lstStyle/>
          <a:p>
            <a:pPr algn="r" rtl="1">
              <a:lnSpc>
                <a:spcPct val="150000"/>
              </a:lnSpc>
            </a:pPr>
            <a:r>
              <a:rPr lang="ar-SA" sz="2400" dirty="0" smtClean="0"/>
              <a:t>أمكن عن طريق الأبحاث الخاصة بالنظائر المشعة</a:t>
            </a:r>
            <a:r>
              <a:rPr lang="en-US" sz="2400" dirty="0" smtClean="0"/>
              <a:t> CI4 </a:t>
            </a:r>
            <a:r>
              <a:rPr lang="ar-SA" sz="2400" dirty="0" smtClean="0"/>
              <a:t>تتبع التفاعلات الخاصة بتكوين</a:t>
            </a:r>
            <a:r>
              <a:rPr lang="en-US" sz="2400" dirty="0" smtClean="0"/>
              <a:t> </a:t>
            </a:r>
            <a:r>
              <a:rPr lang="en-US" sz="2400" dirty="0" err="1" smtClean="0"/>
              <a:t>Monaterpenes</a:t>
            </a:r>
            <a:r>
              <a:rPr lang="en-US" sz="2400" dirty="0" smtClean="0"/>
              <a:t> </a:t>
            </a:r>
            <a:r>
              <a:rPr lang="ar-SA" sz="2400" dirty="0" smtClean="0"/>
              <a:t>بدانا بال</a:t>
            </a:r>
            <a:r>
              <a:rPr lang="en-US" sz="2400" dirty="0" smtClean="0"/>
              <a:t> Precursors </a:t>
            </a:r>
            <a:r>
              <a:rPr lang="ar-SA" sz="2400" dirty="0" smtClean="0"/>
              <a:t>وهو كما سبق ذكره</a:t>
            </a:r>
            <a:r>
              <a:rPr lang="en-US" sz="2400" dirty="0" smtClean="0"/>
              <a:t> acetyl </a:t>
            </a:r>
            <a:r>
              <a:rPr lang="en-US" sz="2400" dirty="0" err="1" smtClean="0"/>
              <a:t>CoA</a:t>
            </a:r>
            <a:r>
              <a:rPr lang="en-US" sz="2400" dirty="0" smtClean="0"/>
              <a:t> </a:t>
            </a:r>
            <a:r>
              <a:rPr lang="ar-SA" sz="2400" dirty="0" smtClean="0"/>
              <a:t>ثم تكون حمض الميفالونيك حتى بناء</a:t>
            </a:r>
            <a:r>
              <a:rPr lang="en-US" sz="2400" dirty="0" smtClean="0"/>
              <a:t> IPP </a:t>
            </a:r>
            <a:r>
              <a:rPr lang="ar-SA" sz="2400" dirty="0" smtClean="0"/>
              <a:t>ثم</a:t>
            </a:r>
            <a:r>
              <a:rPr lang="en-US" sz="2400" dirty="0" smtClean="0"/>
              <a:t>   </a:t>
            </a:r>
            <a:r>
              <a:rPr lang="en-US" sz="2400" dirty="0" err="1" smtClean="0"/>
              <a:t>Gneranyl</a:t>
            </a:r>
            <a:r>
              <a:rPr lang="en-US" sz="2400" dirty="0" smtClean="0"/>
              <a:t> PP  </a:t>
            </a:r>
            <a:r>
              <a:rPr lang="ar-SA" sz="2400" dirty="0" smtClean="0"/>
              <a:t>ثم تكوين الشكل الحلقى للتربين الأحادى وكذلك تحول التربينات الى اشباهها فعلى سبيل المثال يتحول</a:t>
            </a:r>
            <a:r>
              <a:rPr lang="en-US" sz="2400" dirty="0" err="1" smtClean="0"/>
              <a:t>Gnerany</a:t>
            </a:r>
            <a:r>
              <a:rPr lang="en-US" sz="2400" dirty="0" smtClean="0"/>
              <a:t>  l PP </a:t>
            </a:r>
            <a:r>
              <a:rPr lang="ar-SA" sz="2400" dirty="0" smtClean="0"/>
              <a:t>الى مركب</a:t>
            </a:r>
            <a:r>
              <a:rPr lang="en-US" sz="2400" dirty="0" smtClean="0"/>
              <a:t> </a:t>
            </a:r>
            <a:r>
              <a:rPr lang="en-US" sz="2400" dirty="0" err="1" smtClean="0"/>
              <a:t>Piperitenone</a:t>
            </a:r>
            <a:r>
              <a:rPr lang="en-US" sz="2400" dirty="0" smtClean="0"/>
              <a:t>  </a:t>
            </a:r>
            <a:r>
              <a:rPr lang="ar-SA" sz="2400" dirty="0" smtClean="0"/>
              <a:t>فى عدة خطوات وسطية غير معروفة ثم يتحول الأخير الى</a:t>
            </a:r>
            <a:r>
              <a:rPr lang="en-US" sz="2400" dirty="0" smtClean="0"/>
              <a:t> </a:t>
            </a:r>
            <a:r>
              <a:rPr lang="en-US" sz="2400" dirty="0" err="1" smtClean="0"/>
              <a:t>Pulegone</a:t>
            </a:r>
            <a:r>
              <a:rPr lang="en-US" sz="2400" dirty="0" smtClean="0"/>
              <a:t> </a:t>
            </a:r>
            <a:r>
              <a:rPr lang="ar-SA" sz="2400" dirty="0" smtClean="0"/>
              <a:t>ثم</a:t>
            </a:r>
            <a:r>
              <a:rPr lang="en-US" sz="2400" dirty="0" smtClean="0"/>
              <a:t> </a:t>
            </a:r>
            <a:r>
              <a:rPr lang="en-US" sz="2400" dirty="0" err="1" smtClean="0"/>
              <a:t>Menthone</a:t>
            </a:r>
            <a:r>
              <a:rPr lang="en-US" sz="2400" dirty="0" smtClean="0"/>
              <a:t> </a:t>
            </a:r>
            <a:r>
              <a:rPr lang="ar-SA" sz="2400" dirty="0" smtClean="0"/>
              <a:t>ثم الى</a:t>
            </a:r>
            <a:r>
              <a:rPr lang="en-US" sz="2400" dirty="0" smtClean="0"/>
              <a:t> </a:t>
            </a:r>
            <a:r>
              <a:rPr lang="en-US" sz="2400" dirty="0" err="1" smtClean="0"/>
              <a:t>menthal</a:t>
            </a:r>
            <a:r>
              <a:rPr lang="en-US" sz="2400" dirty="0" smtClean="0"/>
              <a:t> </a:t>
            </a:r>
            <a:r>
              <a:rPr lang="ar-SA" sz="2400" dirty="0" smtClean="0"/>
              <a:t>وذلك على ثلاث درجات من الهدرجة </a:t>
            </a:r>
            <a:endParaRPr lang="en-US" sz="2400" dirty="0"/>
          </a:p>
        </p:txBody>
      </p:sp>
      <p:sp>
        <p:nvSpPr>
          <p:cNvPr id="3" name="Rectangle 2"/>
          <p:cNvSpPr/>
          <p:nvPr/>
        </p:nvSpPr>
        <p:spPr>
          <a:xfrm>
            <a:off x="1370646" y="285728"/>
            <a:ext cx="5800819" cy="584775"/>
          </a:xfrm>
          <a:prstGeom prst="rect">
            <a:avLst/>
          </a:prstGeom>
        </p:spPr>
        <p:txBody>
          <a:bodyPr wrap="none">
            <a:spAutoFit/>
          </a:bodyPr>
          <a:lstStyle/>
          <a:p>
            <a:pPr algn="r" rtl="1"/>
            <a:r>
              <a:rPr lang="ar-SA" sz="3200" b="1" dirty="0" smtClean="0"/>
              <a:t>التربينات الأحادية:     </a:t>
            </a:r>
            <a:r>
              <a:rPr lang="en-US" sz="3200" b="1" dirty="0" smtClean="0"/>
              <a:t> </a:t>
            </a:r>
            <a:r>
              <a:rPr lang="en-US" sz="3200" b="1" dirty="0" err="1" smtClean="0"/>
              <a:t>Monaterpenes</a:t>
            </a:r>
            <a:endParaRPr lang="en-US"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3" descr="http://www.smsec.com/ar/encyc/2/images/terpenoids/2.jpg"/>
          <p:cNvPicPr>
            <a:picLocks noChangeAspect="1" noChangeArrowheads="1"/>
          </p:cNvPicPr>
          <p:nvPr/>
        </p:nvPicPr>
        <p:blipFill>
          <a:blip r:embed="rId2" cstate="print"/>
          <a:srcRect/>
          <a:stretch>
            <a:fillRect/>
          </a:stretch>
        </p:blipFill>
        <p:spPr bwMode="auto">
          <a:xfrm>
            <a:off x="714348" y="500042"/>
            <a:ext cx="7653315" cy="2928958"/>
          </a:xfrm>
          <a:prstGeom prst="rect">
            <a:avLst/>
          </a:prstGeom>
          <a:noFill/>
          <a:ln w="9525">
            <a:noFill/>
            <a:miter lim="800000"/>
            <a:headEnd/>
            <a:tailEnd/>
          </a:ln>
        </p:spPr>
      </p:pic>
      <p:sp>
        <p:nvSpPr>
          <p:cNvPr id="3" name="Rectangle 2"/>
          <p:cNvSpPr/>
          <p:nvPr/>
        </p:nvSpPr>
        <p:spPr>
          <a:xfrm>
            <a:off x="571472" y="4143380"/>
            <a:ext cx="7929618" cy="1694695"/>
          </a:xfrm>
          <a:prstGeom prst="rect">
            <a:avLst/>
          </a:prstGeom>
        </p:spPr>
        <p:txBody>
          <a:bodyPr wrap="square">
            <a:spAutoFit/>
          </a:bodyPr>
          <a:lstStyle/>
          <a:p>
            <a:pPr algn="r" rtl="1">
              <a:lnSpc>
                <a:spcPct val="150000"/>
              </a:lnSpc>
            </a:pPr>
            <a:r>
              <a:rPr lang="ar-SA" sz="2400" dirty="0" smtClean="0"/>
              <a:t>وذلك فى الغدد الزيتية الخاصة بالزيوت الطيارة حيث تحتوى على الانزيمات الخاصة بتلك التحولات و الشكل التالى يبين عدد من التربينات الشهيرة نلمح فيها المسالك التى يمكن عن طريقا تكوين العديد من التربينات الأحادية</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71670" y="285728"/>
            <a:ext cx="5099794" cy="523220"/>
          </a:xfrm>
          <a:prstGeom prst="rect">
            <a:avLst/>
          </a:prstGeom>
        </p:spPr>
        <p:txBody>
          <a:bodyPr wrap="none">
            <a:spAutoFit/>
          </a:bodyPr>
          <a:lstStyle/>
          <a:p>
            <a:pPr algn="r" rtl="1"/>
            <a:r>
              <a:rPr lang="ar-SA" sz="2800" b="1" dirty="0" smtClean="0"/>
              <a:t>التربينات الأحادية:     </a:t>
            </a:r>
            <a:r>
              <a:rPr lang="en-US" sz="2800" b="1" dirty="0" smtClean="0"/>
              <a:t> </a:t>
            </a:r>
            <a:r>
              <a:rPr lang="en-US" sz="2800" b="1" dirty="0" err="1" smtClean="0"/>
              <a:t>Monaterpenes</a:t>
            </a:r>
            <a:endParaRPr lang="en-US" sz="2800" dirty="0"/>
          </a:p>
        </p:txBody>
      </p:sp>
      <p:pic>
        <p:nvPicPr>
          <p:cNvPr id="2050" name="Picture 4" descr="http://www.smsec.com/ar/encyc/2/images/terpenoids/3.jpg"/>
          <p:cNvPicPr>
            <a:picLocks noChangeAspect="1" noChangeArrowheads="1"/>
          </p:cNvPicPr>
          <p:nvPr/>
        </p:nvPicPr>
        <p:blipFill>
          <a:blip r:embed="rId2" cstate="print"/>
          <a:srcRect/>
          <a:stretch>
            <a:fillRect/>
          </a:stretch>
        </p:blipFill>
        <p:spPr bwMode="auto">
          <a:xfrm>
            <a:off x="1500166" y="1428736"/>
            <a:ext cx="6143668" cy="4947443"/>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5984" y="285728"/>
            <a:ext cx="4469300" cy="584775"/>
          </a:xfrm>
          <a:prstGeom prst="rect">
            <a:avLst/>
          </a:prstGeom>
        </p:spPr>
        <p:txBody>
          <a:bodyPr wrap="none">
            <a:spAutoFit/>
          </a:bodyPr>
          <a:lstStyle/>
          <a:p>
            <a:pPr algn="r" rtl="1"/>
            <a:r>
              <a:rPr lang="ar-SA" sz="3200" b="1" dirty="0" smtClean="0"/>
              <a:t>تربينات    :</a:t>
            </a:r>
            <a:r>
              <a:rPr lang="en-US" sz="3200" b="1" dirty="0" err="1" smtClean="0"/>
              <a:t>Sesquiterpenes</a:t>
            </a:r>
            <a:r>
              <a:rPr lang="en-US" sz="3200" dirty="0" smtClean="0"/>
              <a:t> </a:t>
            </a:r>
            <a:endParaRPr lang="en-US" sz="3200" dirty="0"/>
          </a:p>
        </p:txBody>
      </p:sp>
      <p:pic>
        <p:nvPicPr>
          <p:cNvPr id="3074" name="Picture 5" descr="http://www.smsec.com/ar/encyc/2/images/terpenoids/o.jpg"/>
          <p:cNvPicPr>
            <a:picLocks noChangeAspect="1" noChangeArrowheads="1"/>
          </p:cNvPicPr>
          <p:nvPr/>
        </p:nvPicPr>
        <p:blipFill>
          <a:blip r:embed="rId2" cstate="print"/>
          <a:srcRect/>
          <a:stretch>
            <a:fillRect/>
          </a:stretch>
        </p:blipFill>
        <p:spPr bwMode="auto">
          <a:xfrm>
            <a:off x="500034" y="4000504"/>
            <a:ext cx="3864100" cy="2571768"/>
          </a:xfrm>
          <a:prstGeom prst="rect">
            <a:avLst/>
          </a:prstGeom>
          <a:noFill/>
          <a:ln w="9525">
            <a:noFill/>
            <a:miter lim="800000"/>
            <a:headEnd/>
            <a:tailEnd/>
          </a:ln>
        </p:spPr>
      </p:pic>
      <p:sp>
        <p:nvSpPr>
          <p:cNvPr id="4" name="Rectangle 3"/>
          <p:cNvSpPr/>
          <p:nvPr/>
        </p:nvSpPr>
        <p:spPr>
          <a:xfrm>
            <a:off x="428596" y="928670"/>
            <a:ext cx="8286776" cy="3970318"/>
          </a:xfrm>
          <a:prstGeom prst="rect">
            <a:avLst/>
          </a:prstGeom>
        </p:spPr>
        <p:txBody>
          <a:bodyPr wrap="square">
            <a:spAutoFit/>
          </a:bodyPr>
          <a:lstStyle/>
          <a:p>
            <a:pPr algn="r" rtl="1">
              <a:lnSpc>
                <a:spcPct val="150000"/>
              </a:lnSpc>
            </a:pPr>
            <a:r>
              <a:rPr lang="ar-SA" sz="2400" dirty="0" smtClean="0"/>
              <a:t>وهى التربينات التى تحتوى على ثلاث وحدات من الأيزوبين وهى فى الطبيعة نادرة الوجود ومن امثلتها الهامه   </a:t>
            </a:r>
            <a:r>
              <a:rPr lang="en-US" sz="2400" dirty="0" err="1" smtClean="0"/>
              <a:t>Earnesol</a:t>
            </a:r>
            <a:r>
              <a:rPr lang="ar-SA" sz="2400" dirty="0" smtClean="0"/>
              <a:t>  وهو أحد المركبات الهامة التى تدخل فى تركيب عطر أزهار الزئبق والليمون وهو تربين ذو سلسلة مفتوحة اما الصورة الحلقية لمثل هذه التربينات فهو حمض الأبسيسيك والذى يعتقد انه ينتج مباشرا من الميفالونيك كما سبق شرحه او من هدم الكاروتين زانثين</a:t>
            </a:r>
            <a:r>
              <a:rPr lang="en-US" sz="2400" dirty="0" smtClean="0"/>
              <a:t> Carotene- </a:t>
            </a:r>
            <a:r>
              <a:rPr lang="en-US" sz="2400" dirty="0" err="1" smtClean="0"/>
              <a:t>Zeaxanthin</a:t>
            </a:r>
            <a:r>
              <a:rPr lang="en-US" sz="2400" dirty="0" smtClean="0"/>
              <a:t>.</a:t>
            </a:r>
            <a:br>
              <a:rPr lang="en-US" sz="2400" dirty="0" smtClean="0"/>
            </a:b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00298" y="214290"/>
            <a:ext cx="4945393" cy="584775"/>
          </a:xfrm>
          <a:prstGeom prst="rect">
            <a:avLst/>
          </a:prstGeom>
        </p:spPr>
        <p:txBody>
          <a:bodyPr wrap="none">
            <a:spAutoFit/>
          </a:bodyPr>
          <a:lstStyle/>
          <a:p>
            <a:pPr algn="r" rtl="1"/>
            <a:r>
              <a:rPr lang="ar-SA" sz="3200" b="1" dirty="0" smtClean="0">
                <a:solidFill>
                  <a:srgbClr val="FF0000"/>
                </a:solidFill>
              </a:rPr>
              <a:t>التربينات الثنائية:     </a:t>
            </a:r>
            <a:r>
              <a:rPr lang="en-US" sz="3200" b="1" dirty="0" err="1" smtClean="0">
                <a:solidFill>
                  <a:srgbClr val="FF0000"/>
                </a:solidFill>
              </a:rPr>
              <a:t>Diterpenes</a:t>
            </a:r>
            <a:endParaRPr lang="en-US" sz="3200" dirty="0">
              <a:solidFill>
                <a:srgbClr val="FF0000"/>
              </a:solidFill>
            </a:endParaRPr>
          </a:p>
        </p:txBody>
      </p:sp>
      <p:sp>
        <p:nvSpPr>
          <p:cNvPr id="3" name="Rectangle 2"/>
          <p:cNvSpPr/>
          <p:nvPr/>
        </p:nvSpPr>
        <p:spPr>
          <a:xfrm>
            <a:off x="3929058" y="714356"/>
            <a:ext cx="4786346" cy="5078313"/>
          </a:xfrm>
          <a:prstGeom prst="rect">
            <a:avLst/>
          </a:prstGeom>
        </p:spPr>
        <p:txBody>
          <a:bodyPr wrap="square">
            <a:spAutoFit/>
          </a:bodyPr>
          <a:lstStyle/>
          <a:p>
            <a:pPr algn="just" rtl="1">
              <a:lnSpc>
                <a:spcPct val="150000"/>
              </a:lnSpc>
            </a:pPr>
            <a:r>
              <a:rPr lang="ar-SA" sz="2400" dirty="0" smtClean="0"/>
              <a:t>وهى التربينات التى يحتوى هيكلها على أربع وحدات من الأيزوبين وأهم المركبات التابعة لهذا القسم مركبان هامان هما ا</a:t>
            </a:r>
            <a:r>
              <a:rPr lang="ar-SA" sz="2400" dirty="0" smtClean="0">
                <a:solidFill>
                  <a:srgbClr val="FF0000"/>
                </a:solidFill>
              </a:rPr>
              <a:t>لفيتول </a:t>
            </a:r>
            <a:r>
              <a:rPr lang="ar-SA" sz="2400" dirty="0" smtClean="0"/>
              <a:t>و </a:t>
            </a:r>
            <a:r>
              <a:rPr lang="ar-SA" sz="2400" dirty="0" smtClean="0">
                <a:solidFill>
                  <a:srgbClr val="FF0000"/>
                </a:solidFill>
              </a:rPr>
              <a:t>الجبرلين, </a:t>
            </a:r>
            <a:r>
              <a:rPr lang="ar-SA" sz="2400" dirty="0" smtClean="0"/>
              <a:t>اما الفيتول فهو تربين رباعى ذو سلسلة مفتوحة يدخل فى تكوين جزيء الكلوروفيل حيث تربط حلقة البيرول مع الفيتول ويتم الأتحاد بين </a:t>
            </a:r>
            <a:r>
              <a:rPr lang="ar-SA" sz="2400" dirty="0" smtClean="0">
                <a:solidFill>
                  <a:srgbClr val="FF0000"/>
                </a:solidFill>
              </a:rPr>
              <a:t>مجموعة الكربوكسيل</a:t>
            </a:r>
            <a:r>
              <a:rPr lang="ar-SA" sz="2400" dirty="0" smtClean="0"/>
              <a:t> بحلقة البيرول مع مجموعة الأيدروكسيل بالفيتول لييتكون الأستر المروف </a:t>
            </a:r>
            <a:r>
              <a:rPr lang="ar-SA" sz="2400" dirty="0" smtClean="0">
                <a:solidFill>
                  <a:srgbClr val="FF0000"/>
                </a:solidFill>
              </a:rPr>
              <a:t>بأسم الكلوروفيل</a:t>
            </a:r>
            <a:r>
              <a:rPr lang="ar-SA" sz="2400" dirty="0" smtClean="0"/>
              <a:t>.</a:t>
            </a:r>
            <a:endParaRPr lang="en-US" sz="2400" dirty="0"/>
          </a:p>
        </p:txBody>
      </p:sp>
      <p:pic>
        <p:nvPicPr>
          <p:cNvPr id="5122" name="Picture 6" descr="http://www.smsec.com/ar/encyc/2/images/terpenoids/4.jpg"/>
          <p:cNvPicPr>
            <a:picLocks noChangeAspect="1" noChangeArrowheads="1"/>
          </p:cNvPicPr>
          <p:nvPr/>
        </p:nvPicPr>
        <p:blipFill>
          <a:blip r:embed="rId2" cstate="print"/>
          <a:srcRect/>
          <a:stretch>
            <a:fillRect/>
          </a:stretch>
        </p:blipFill>
        <p:spPr bwMode="auto">
          <a:xfrm>
            <a:off x="0" y="1214422"/>
            <a:ext cx="3768725" cy="5237175"/>
          </a:xfrm>
          <a:prstGeom prst="rect">
            <a:avLst/>
          </a:prstGeom>
          <a:noFill/>
          <a:ln w="9525">
            <a:noFill/>
            <a:miter lim="800000"/>
            <a:headEnd/>
            <a:tailEnd/>
          </a:ln>
        </p:spPr>
      </p:pic>
      <p:sp>
        <p:nvSpPr>
          <p:cNvPr id="5" name="Oval 4"/>
          <p:cNvSpPr/>
          <p:nvPr/>
        </p:nvSpPr>
        <p:spPr>
          <a:xfrm>
            <a:off x="2071670" y="3214686"/>
            <a:ext cx="785818" cy="107157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857224" y="285728"/>
            <a:ext cx="750099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3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التربينات الثلاثية    </a:t>
            </a:r>
            <a:r>
              <a:rPr kumimoji="0" lang="en-US" sz="3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36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Triterpenes</a:t>
            </a:r>
            <a:r>
              <a:rPr kumimoji="0" lang="ar-SA" sz="3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3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714348" y="1214422"/>
            <a:ext cx="7786742" cy="2802690"/>
          </a:xfrm>
          <a:prstGeom prst="rect">
            <a:avLst/>
          </a:prstGeom>
        </p:spPr>
        <p:txBody>
          <a:bodyPr wrap="square">
            <a:spAutoFit/>
          </a:bodyPr>
          <a:lstStyle/>
          <a:p>
            <a:pPr algn="r" rtl="1">
              <a:lnSpc>
                <a:spcPct val="150000"/>
              </a:lnSpc>
            </a:pPr>
            <a:r>
              <a:rPr lang="ar-SA" sz="2400" dirty="0" smtClean="0"/>
              <a:t>وهى التربينات التى تحتوى على ست وحدات من الأيزوبين ويتم تكوينها عن طريق اتحاد وحدتين من مركب</a:t>
            </a:r>
            <a:r>
              <a:rPr lang="en-US" sz="2400" dirty="0" smtClean="0"/>
              <a:t> -pyrophosphate </a:t>
            </a:r>
            <a:r>
              <a:rPr lang="en-US" sz="2400" dirty="0" err="1" smtClean="0"/>
              <a:t>Farnesyl</a:t>
            </a:r>
            <a:r>
              <a:rPr lang="en-US" sz="2400" dirty="0" smtClean="0"/>
              <a:t> </a:t>
            </a:r>
            <a:r>
              <a:rPr lang="ar-SA" sz="2400" dirty="0" smtClean="0"/>
              <a:t>وتتبع تلك المجموعة مواد هامة خاصة فى المملكة الحيوانية حيث يتبعها عدد هام من </a:t>
            </a:r>
            <a:r>
              <a:rPr lang="ar-SA" sz="2400" b="1" dirty="0" smtClean="0">
                <a:solidFill>
                  <a:srgbClr val="FF0000"/>
                </a:solidFill>
              </a:rPr>
              <a:t>المواد مثل الكولوسيترول و الهرمونات الجنسية السيترودية ومجموعة فيتامين د وجلوكسيدات القلب والصابونين. </a:t>
            </a:r>
            <a:endParaRPr lang="en-US" sz="2400" b="1"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571472" y="1142984"/>
            <a:ext cx="7929586"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50000"/>
              </a:lnSpc>
              <a:spcBef>
                <a:spcPct val="0"/>
              </a:spcBef>
              <a:spcAft>
                <a:spcPct val="0"/>
              </a:spcAft>
              <a:buClrTx/>
              <a:buSzTx/>
              <a:buFontTx/>
              <a:buNone/>
              <a:tabLst/>
            </a:pPr>
            <a:r>
              <a:rPr kumimoji="0" lang="ar-SA" sz="24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تنقسم الكاروتينيدات الى مجموعتين كبيرتين وهما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ال</a:t>
            </a:r>
            <a:r>
              <a:rPr kumimoji="0" lang="ar-SA" sz="2400" b="0" i="0" u="none" strike="noStrike" cap="none" normalizeH="0" baseline="0" dirty="0" smtClean="0">
                <a:ln>
                  <a:noFill/>
                </a:ln>
                <a:solidFill>
                  <a:srgbClr val="00B0F0"/>
                </a:solidFill>
                <a:effectLst/>
                <a:latin typeface="Arial" pitchFamily="34" charset="0"/>
                <a:ea typeface="Times New Roman" pitchFamily="18" charset="0"/>
                <a:cs typeface="Arial" pitchFamily="34" charset="0"/>
              </a:rPr>
              <a:t>كاروتينات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a:t>
            </a:r>
            <a:r>
              <a:rPr kumimoji="0" lang="ar-SA" sz="2400" b="0" i="0" u="none" strike="noStrike" cap="none" normalizeH="0" baseline="0" dirty="0" smtClean="0">
                <a:ln>
                  <a:noFill/>
                </a:ln>
                <a:solidFill>
                  <a:srgbClr val="7030A0"/>
                </a:solidFill>
                <a:effectLst/>
                <a:latin typeface="Arial" pitchFamily="34" charset="0"/>
                <a:ea typeface="Times New Roman" pitchFamily="18" charset="0"/>
                <a:cs typeface="Arial" pitchFamily="34" charset="0"/>
              </a:rPr>
              <a:t>الزانثوفيلات</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اما الكاروتينات فتتكون </a:t>
            </a:r>
            <a:r>
              <a:rPr kumimoji="0" lang="ar-SA" sz="24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من 40 ذرة كربون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وتنتج من اتحاد ثمان وحدات من الأيزوبرين وتختلف فيما بينها فى درجة عدم تشبعها</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Unsaturation</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p>
          <a:p>
            <a:pPr marL="0" marR="0" lvl="0" indent="0" algn="r" defTabSz="914400" rtl="1" eaLnBrk="0" fontAlgn="base" latinLnBrk="0" hangingPunct="0">
              <a:lnSpc>
                <a:spcPct val="15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اما الزانثوفيلات فهى مشتقات من الكاروتينات عن طريق الأكسدة ويتكون الهيكل الكربونى للكاروتينات من اضافة</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geranyl</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geranyl</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pyrophosphat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ثم عن طريق عدة تفاعلات نازعة للأيدروجين فيتكون الكاروتين والنيروسبورين والليكوبين وتظل تلك المركبات ذات السلسلة المفتوحة غير ثابتة حتى تتكون الحلقات فى نهايتها ثم تتأكسد الكاروتينات ليتكون منها الزانثوفيلات فى النهاية.</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285720" y="285728"/>
            <a:ext cx="8215338" cy="584775"/>
          </a:xfrm>
          <a:prstGeom prst="rect">
            <a:avLst/>
          </a:prstGeom>
        </p:spPr>
        <p:txBody>
          <a:bodyPr wrap="square">
            <a:spAutoFit/>
          </a:bodyPr>
          <a:lstStyle/>
          <a:p>
            <a:pPr lvl="0" algn="justLow" rtl="1" fontAlgn="base">
              <a:spcBef>
                <a:spcPct val="0"/>
              </a:spcBef>
              <a:spcAft>
                <a:spcPct val="0"/>
              </a:spcAft>
            </a:pPr>
            <a:r>
              <a:rPr lang="ar-SA" sz="3200" b="1" dirty="0" smtClean="0">
                <a:solidFill>
                  <a:prstClr val="black"/>
                </a:solidFill>
                <a:latin typeface="Arial" pitchFamily="34" charset="0"/>
                <a:ea typeface="Times New Roman" pitchFamily="18" charset="0"/>
                <a:cs typeface="Arial" pitchFamily="34" charset="0"/>
              </a:rPr>
              <a:t>التربينات الرباعية:</a:t>
            </a:r>
            <a:r>
              <a:rPr lang="en-US" sz="3200" b="1" dirty="0" smtClean="0">
                <a:solidFill>
                  <a:prstClr val="black"/>
                </a:solidFill>
                <a:latin typeface="Arial" pitchFamily="34" charset="0"/>
                <a:ea typeface="Times New Roman" pitchFamily="18" charset="0"/>
                <a:cs typeface="Arial" pitchFamily="34" charset="0"/>
              </a:rPr>
              <a:t> </a:t>
            </a:r>
            <a:r>
              <a:rPr lang="en-US" sz="3200" b="1" dirty="0" err="1" smtClean="0">
                <a:solidFill>
                  <a:prstClr val="black"/>
                </a:solidFill>
                <a:latin typeface="Arial" pitchFamily="34" charset="0"/>
                <a:ea typeface="Times New Roman" pitchFamily="18" charset="0"/>
                <a:cs typeface="Arial" pitchFamily="34" charset="0"/>
              </a:rPr>
              <a:t>Tetraterpenes</a:t>
            </a:r>
            <a:r>
              <a:rPr lang="en-US" sz="3200" b="1" dirty="0" smtClean="0">
                <a:solidFill>
                  <a:prstClr val="black"/>
                </a:solidFill>
                <a:latin typeface="Arial" pitchFamily="34" charset="0"/>
                <a:ea typeface="Times New Roman" pitchFamily="18" charset="0"/>
                <a:cs typeface="Arial" pitchFamily="34" charset="0"/>
              </a:rPr>
              <a:t> </a:t>
            </a:r>
            <a:r>
              <a:rPr lang="en-US" sz="3200" b="1" dirty="0" err="1" smtClean="0">
                <a:solidFill>
                  <a:prstClr val="black"/>
                </a:solidFill>
                <a:latin typeface="Arial" pitchFamily="34" charset="0"/>
                <a:ea typeface="Times New Roman" pitchFamily="18" charset="0"/>
                <a:cs typeface="Arial" pitchFamily="34" charset="0"/>
              </a:rPr>
              <a:t>carotennoids</a:t>
            </a:r>
            <a:r>
              <a:rPr lang="en-US" sz="3200" b="1" dirty="0" smtClean="0">
                <a:solidFill>
                  <a:prstClr val="black"/>
                </a:solidFill>
                <a:latin typeface="Arial" pitchFamily="34" charset="0"/>
                <a:ea typeface="Times New Roman" pitchFamily="18" charset="0"/>
                <a:cs typeface="Arial" pitchFamily="34" charset="0"/>
              </a:rPr>
              <a:t> </a:t>
            </a:r>
            <a:endParaRPr lang="en-US" sz="3200" dirty="0" smtClean="0">
              <a:solidFill>
                <a:prstClr val="black"/>
              </a:solidFill>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8" descr="http://www.smsec.com/ar/encyc/2/images/terpenoids/6.jpg"/>
          <p:cNvPicPr>
            <a:picLocks noChangeAspect="1" noChangeArrowheads="1"/>
          </p:cNvPicPr>
          <p:nvPr/>
        </p:nvPicPr>
        <p:blipFill>
          <a:blip r:embed="rId2" cstate="print"/>
          <a:srcRect/>
          <a:stretch>
            <a:fillRect/>
          </a:stretch>
        </p:blipFill>
        <p:spPr bwMode="auto">
          <a:xfrm>
            <a:off x="1571604" y="285728"/>
            <a:ext cx="5967426" cy="4135446"/>
          </a:xfrm>
          <a:prstGeom prst="rect">
            <a:avLst/>
          </a:prstGeom>
          <a:noFill/>
          <a:ln w="9525">
            <a:noFill/>
            <a:miter lim="800000"/>
            <a:headEnd/>
            <a:tailEnd/>
          </a:ln>
        </p:spPr>
      </p:pic>
      <p:sp>
        <p:nvSpPr>
          <p:cNvPr id="5" name="Rectangle 4"/>
          <p:cNvSpPr>
            <a:spLocks noChangeArrowheads="1"/>
          </p:cNvSpPr>
          <p:nvPr/>
        </p:nvSpPr>
        <p:spPr bwMode="auto">
          <a:xfrm>
            <a:off x="285720" y="4857760"/>
            <a:ext cx="8643966"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يوضح بناء الكاروتينات من 40 ذرة كربون ناتجم من اتحاد مجموعتين من مجاميع</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Geranyl</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Gerany</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PP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الذى يتحول بواسطة نزع ذرتى أيدروجين الى الفيتول ثم الفيتوفلين ثم الكاروتين فالالنيروسبيورين ثم الليكوبين على التوالى</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524000" y="3282315"/>
          <a:ext cx="6096000" cy="293370"/>
        </p:xfrm>
        <a:graphic>
          <a:graphicData uri="http://schemas.openxmlformats.org/drawingml/2006/table">
            <a:tbl>
              <a:tblPr rtl="1"/>
              <a:tblGrid>
                <a:gridCol w="6096000"/>
              </a:tblGrid>
              <a:tr h="0">
                <a:tc>
                  <a:txBody>
                    <a:bodyPr/>
                    <a:lstStyle/>
                    <a:p>
                      <a:pPr algn="ctr" rtl="0">
                        <a:lnSpc>
                          <a:spcPct val="150000"/>
                        </a:lnSpc>
                        <a:spcAft>
                          <a:spcPts val="0"/>
                        </a:spcAft>
                      </a:pPr>
                      <a:endParaRPr lang="en-US" sz="1200" dirty="0">
                        <a:latin typeface="Times New Roman"/>
                        <a:ea typeface="Times New Roman"/>
                        <a:cs typeface="Arial"/>
                      </a:endParaRPr>
                    </a:p>
                  </a:txBody>
                  <a:tcPr marL="9525" marR="9525" marT="9525" marB="9525" anchor="ctr">
                    <a:lnL>
                      <a:noFill/>
                    </a:lnL>
                    <a:lnR>
                      <a:noFill/>
                    </a:lnR>
                    <a:lnT>
                      <a:noFill/>
                    </a:lnT>
                    <a:lnB>
                      <a:noFill/>
                    </a:lnB>
                  </a:tcPr>
                </a:tc>
              </a:tr>
            </a:tbl>
          </a:graphicData>
        </a:graphic>
      </p:graphicFrame>
      <p:pic>
        <p:nvPicPr>
          <p:cNvPr id="32771" name="Picture 9" descr="http://www.smsec.com/ar/encyc/2/images/terpenoids/7.jpg"/>
          <p:cNvPicPr>
            <a:picLocks noChangeAspect="1" noChangeArrowheads="1"/>
          </p:cNvPicPr>
          <p:nvPr/>
        </p:nvPicPr>
        <p:blipFill>
          <a:blip r:embed="rId2" cstate="print"/>
          <a:srcRect/>
          <a:stretch>
            <a:fillRect/>
          </a:stretch>
        </p:blipFill>
        <p:spPr bwMode="auto">
          <a:xfrm>
            <a:off x="1285852" y="304069"/>
            <a:ext cx="5357850" cy="4520327"/>
          </a:xfrm>
          <a:prstGeom prst="rect">
            <a:avLst/>
          </a:prstGeom>
          <a:noFill/>
        </p:spPr>
      </p:pic>
      <p:sp>
        <p:nvSpPr>
          <p:cNvPr id="8" name="Rectangle 7"/>
          <p:cNvSpPr/>
          <p:nvPr/>
        </p:nvSpPr>
        <p:spPr>
          <a:xfrm>
            <a:off x="785786" y="5214950"/>
            <a:ext cx="7572428" cy="830997"/>
          </a:xfrm>
          <a:prstGeom prst="rect">
            <a:avLst/>
          </a:prstGeom>
        </p:spPr>
        <p:txBody>
          <a:bodyPr wrap="square">
            <a:spAutoFit/>
          </a:bodyPr>
          <a:lstStyle/>
          <a:p>
            <a:pPr algn="r" rtl="1"/>
            <a:r>
              <a:rPr lang="ar-SA" sz="2400" dirty="0" smtClean="0"/>
              <a:t>شكل يوضح تحول الليكوبين الى باقى أنواع الكاروتينات وتحلق الحلقات الطرفية فى المركب الهيدروكربونى </a:t>
            </a:r>
            <a:endParaRPr lang="en-US" sz="2400" dirty="0"/>
          </a:p>
        </p:txBody>
      </p:sp>
      <p:sp>
        <p:nvSpPr>
          <p:cNvPr id="9" name="Oval 8"/>
          <p:cNvSpPr/>
          <p:nvPr/>
        </p:nvSpPr>
        <p:spPr>
          <a:xfrm>
            <a:off x="642910" y="2071678"/>
            <a:ext cx="6357982" cy="10001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4"/>
            <a:ext cx="8858280" cy="5632311"/>
          </a:xfrm>
          <a:prstGeom prst="rect">
            <a:avLst/>
          </a:prstGeom>
        </p:spPr>
        <p:txBody>
          <a:bodyPr wrap="square">
            <a:spAutoFit/>
          </a:bodyPr>
          <a:lstStyle/>
          <a:p>
            <a:pPr algn="r" rtl="1">
              <a:lnSpc>
                <a:spcPct val="150000"/>
              </a:lnSpc>
            </a:pPr>
            <a:r>
              <a:rPr lang="ar-SA" sz="2400" dirty="0"/>
              <a:t>تشمل التربينات عدد كبير من المواد الهامة للنبات اهمها </a:t>
            </a:r>
            <a:endParaRPr lang="en-US" sz="2400" dirty="0" smtClean="0"/>
          </a:p>
          <a:p>
            <a:pPr algn="r" rtl="1">
              <a:lnSpc>
                <a:spcPct val="150000"/>
              </a:lnSpc>
              <a:buFont typeface="Arial" pitchFamily="34" charset="0"/>
              <a:buChar char="•"/>
            </a:pPr>
            <a:r>
              <a:rPr lang="ar-SA" sz="2400" dirty="0" smtClean="0"/>
              <a:t>الزيوت الطيارة    </a:t>
            </a:r>
            <a:r>
              <a:rPr lang="en-US" sz="2400" dirty="0" smtClean="0"/>
              <a:t> </a:t>
            </a:r>
            <a:r>
              <a:rPr lang="en-US" sz="2400" dirty="0"/>
              <a:t>Oils </a:t>
            </a:r>
            <a:r>
              <a:rPr lang="en-US" sz="2400" dirty="0" smtClean="0"/>
              <a:t> Essential</a:t>
            </a:r>
          </a:p>
          <a:p>
            <a:pPr algn="r" rtl="1">
              <a:lnSpc>
                <a:spcPct val="150000"/>
              </a:lnSpc>
              <a:buFont typeface="Arial" pitchFamily="34" charset="0"/>
              <a:buChar char="•"/>
            </a:pPr>
            <a:r>
              <a:rPr lang="en-US" sz="2400" dirty="0" smtClean="0"/>
              <a:t> </a:t>
            </a:r>
            <a:r>
              <a:rPr lang="ar-SA" sz="2400" dirty="0" smtClean="0"/>
              <a:t>الكاروتينيدات     </a:t>
            </a:r>
            <a:r>
              <a:rPr lang="en-US" sz="2400" dirty="0" smtClean="0"/>
              <a:t>  </a:t>
            </a:r>
            <a:r>
              <a:rPr lang="en-US" sz="2400" dirty="0" err="1" smtClean="0"/>
              <a:t>Caratenoids</a:t>
            </a:r>
            <a:endParaRPr lang="en-US" sz="2400" dirty="0" smtClean="0"/>
          </a:p>
          <a:p>
            <a:pPr algn="r" rtl="1">
              <a:lnSpc>
                <a:spcPct val="150000"/>
              </a:lnSpc>
              <a:buFont typeface="Arial" pitchFamily="34" charset="0"/>
              <a:buChar char="•"/>
            </a:pPr>
            <a:r>
              <a:rPr lang="ar-SA" sz="2400" dirty="0" smtClean="0"/>
              <a:t>المطاط             </a:t>
            </a:r>
            <a:r>
              <a:rPr lang="en-US" sz="2400" dirty="0" smtClean="0"/>
              <a:t>       Rubber</a:t>
            </a:r>
            <a:r>
              <a:rPr lang="ar-SA" sz="2400" dirty="0" smtClean="0"/>
              <a:t> </a:t>
            </a:r>
            <a:endParaRPr lang="en-US" sz="2400" dirty="0" smtClean="0"/>
          </a:p>
          <a:p>
            <a:pPr algn="r" rtl="1">
              <a:lnSpc>
                <a:spcPct val="150000"/>
              </a:lnSpc>
              <a:buFont typeface="Arial" pitchFamily="34" charset="0"/>
              <a:buChar char="•"/>
            </a:pPr>
            <a:r>
              <a:rPr lang="ar-SA" sz="2400" dirty="0" smtClean="0"/>
              <a:t>بعض </a:t>
            </a:r>
            <a:r>
              <a:rPr lang="ar-SA" sz="2400" dirty="0"/>
              <a:t>الهرمونات النباتية مثل الجبرلين وحمض الابسيسيك , </a:t>
            </a:r>
            <a:endParaRPr lang="ar-SA" sz="2400" dirty="0" smtClean="0"/>
          </a:p>
          <a:p>
            <a:pPr algn="r" rtl="1">
              <a:lnSpc>
                <a:spcPct val="150000"/>
              </a:lnSpc>
            </a:pPr>
            <a:r>
              <a:rPr lang="ar-SA" sz="2400" dirty="0" smtClean="0"/>
              <a:t>الزيوت </a:t>
            </a:r>
            <a:r>
              <a:rPr lang="ar-SA" sz="2400" dirty="0"/>
              <a:t>الطيارة هى التى تسبب الرائحة العطرية لكثير من النباتات والأزهار وتلك الزيوت العطرية يمكن فصلها بالتقطير فى تيار من بخار الماء فتطفو على هيئة زيت على سطح الطبقة المائية </a:t>
            </a:r>
            <a:endParaRPr lang="ar-SA" sz="2400" dirty="0" smtClean="0"/>
          </a:p>
          <a:p>
            <a:pPr algn="r" rtl="1">
              <a:lnSpc>
                <a:spcPct val="150000"/>
              </a:lnSpc>
            </a:pPr>
            <a:r>
              <a:rPr lang="ar-SA" sz="2400" dirty="0" smtClean="0"/>
              <a:t>والزيوت </a:t>
            </a:r>
            <a:r>
              <a:rPr lang="ar-SA" sz="2400" dirty="0"/>
              <a:t>العطرية هى مخلوط من الهيدروجينات المكربنة مع الكحولات والألدهيدات والكيتونات ويحتوى هيكلها الكربونى </a:t>
            </a:r>
            <a:r>
              <a:rPr lang="ar-SA" sz="2400" dirty="0">
                <a:solidFill>
                  <a:srgbClr val="FF0000"/>
                </a:solidFill>
              </a:rPr>
              <a:t>على وحدات متكررة من </a:t>
            </a:r>
            <a:r>
              <a:rPr lang="ar-SA" sz="2400" dirty="0" smtClean="0">
                <a:solidFill>
                  <a:srgbClr val="FF0000"/>
                </a:solidFill>
              </a:rPr>
              <a:t>الايزوبرين  </a:t>
            </a:r>
            <a:r>
              <a:rPr lang="en-US" sz="2400" dirty="0" smtClean="0">
                <a:solidFill>
                  <a:srgbClr val="FF0000"/>
                </a:solidFill>
              </a:rPr>
              <a:t> </a:t>
            </a:r>
            <a:r>
              <a:rPr lang="en-US" sz="2400" dirty="0" err="1" smtClean="0">
                <a:solidFill>
                  <a:srgbClr val="FF0000"/>
                </a:solidFill>
              </a:rPr>
              <a:t>I</a:t>
            </a:r>
            <a:r>
              <a:rPr lang="en-US" sz="2400" dirty="0" err="1" smtClean="0"/>
              <a:t>doprene</a:t>
            </a:r>
            <a:r>
              <a:rPr lang="ar-SA" sz="2400" dirty="0" smtClean="0"/>
              <a:t>  </a:t>
            </a:r>
            <a:endParaRPr lang="en-US" sz="2400" dirty="0"/>
          </a:p>
        </p:txBody>
      </p:sp>
      <p:sp>
        <p:nvSpPr>
          <p:cNvPr id="5" name="Rectangle 5"/>
          <p:cNvSpPr>
            <a:spLocks noChangeArrowheads="1"/>
          </p:cNvSpPr>
          <p:nvPr/>
        </p:nvSpPr>
        <p:spPr bwMode="auto">
          <a:xfrm>
            <a:off x="0" y="0"/>
            <a:ext cx="2957507" cy="857250"/>
          </a:xfrm>
          <a:prstGeom prst="rect">
            <a:avLst/>
          </a:prstGeom>
          <a:no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defRPr/>
            </a:pPr>
            <a:r>
              <a:rPr lang="ar-SA" sz="3200" b="1" dirty="0">
                <a:solidFill>
                  <a:srgbClr val="0000FF"/>
                </a:solidFill>
              </a:rPr>
              <a:t>أهمية التربينات</a:t>
            </a:r>
            <a:endParaRPr lang="en-GB" sz="3200" b="1" dirty="0">
              <a:solidFill>
                <a:srgbClr val="0000FF"/>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500034" y="1214422"/>
            <a:ext cx="8143900" cy="39018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5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تتكون التربينات العديدة من اتحاد عدد كبير من وحدات</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الأيزوبرين لتكون ما يعرف بالتربينات العليا</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High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Terpens</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وأهم مركباتها المعروفة</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هى</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Rubber,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Guttapercha</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Balata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جميعها تشبة المطاط فى خواصها ويوجد المطاط فى</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حوالى 2000 نوع نباتى ولكن كميته تكون محدودة فى معظمها ولكن يوجد بكمية كبيرة عدد</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من نباتات تلك العائلات</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Asclepiadaceae</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Moraceae</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Euphorpaceae</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Compositaceae</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وتبنى التربينات العديدة من وحدات الايزوبرين والتى يتراوح عددها من 500 إلى 50.000</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وحدة كما بالشكل التالى</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2829326" y="357166"/>
            <a:ext cx="5392823" cy="584775"/>
          </a:xfrm>
          <a:prstGeom prst="rect">
            <a:avLst/>
          </a:prstGeom>
        </p:spPr>
        <p:txBody>
          <a:bodyPr wrap="none">
            <a:spAutoFit/>
          </a:bodyPr>
          <a:lstStyle/>
          <a:p>
            <a:pPr lvl="0" algn="r" rtl="1" fontAlgn="base">
              <a:spcBef>
                <a:spcPct val="0"/>
              </a:spcBef>
              <a:spcAft>
                <a:spcPct val="0"/>
              </a:spcAft>
            </a:pPr>
            <a:r>
              <a:rPr lang="ar-SA" sz="3200" b="1" dirty="0" smtClean="0">
                <a:solidFill>
                  <a:prstClr val="black"/>
                </a:solidFill>
                <a:latin typeface="Arial" pitchFamily="34" charset="0"/>
                <a:ea typeface="Times New Roman" pitchFamily="18" charset="0"/>
                <a:cs typeface="Arial" pitchFamily="34" charset="0"/>
              </a:rPr>
              <a:t>التربينات العديدة:    </a:t>
            </a:r>
            <a:r>
              <a:rPr lang="en-US" sz="3200" b="1" dirty="0" smtClean="0">
                <a:solidFill>
                  <a:prstClr val="black"/>
                </a:solidFill>
                <a:latin typeface="Arial" pitchFamily="34" charset="0"/>
                <a:ea typeface="Times New Roman" pitchFamily="18" charset="0"/>
                <a:cs typeface="Arial" pitchFamily="34" charset="0"/>
              </a:rPr>
              <a:t> </a:t>
            </a:r>
            <a:r>
              <a:rPr lang="en-US" sz="3200" b="1" dirty="0" err="1" smtClean="0">
                <a:solidFill>
                  <a:prstClr val="black"/>
                </a:solidFill>
                <a:latin typeface="Arial" pitchFamily="34" charset="0"/>
                <a:ea typeface="Times New Roman" pitchFamily="18" charset="0"/>
                <a:cs typeface="Arial" pitchFamily="34" charset="0"/>
              </a:rPr>
              <a:t>Polyterpens</a:t>
            </a:r>
            <a:endParaRPr lang="en-US" sz="3200" dirty="0" smtClean="0">
              <a:solidFill>
                <a:prstClr val="black"/>
              </a:solidFill>
              <a:latin typeface="Arial" pitchFamily="34" charset="0"/>
              <a:ea typeface="Times New Roman" pitchFamily="18"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3" name="Picture 10" descr="http://www.smsec.com/ar/encyc/2/images/terpenoids/8.jpg"/>
          <p:cNvPicPr>
            <a:picLocks noChangeAspect="1" noChangeArrowheads="1"/>
          </p:cNvPicPr>
          <p:nvPr/>
        </p:nvPicPr>
        <p:blipFill>
          <a:blip r:embed="rId2" cstate="print"/>
          <a:srcRect/>
          <a:stretch>
            <a:fillRect/>
          </a:stretch>
        </p:blipFill>
        <p:spPr bwMode="auto">
          <a:xfrm>
            <a:off x="1000099" y="1214421"/>
            <a:ext cx="5500727" cy="3039661"/>
          </a:xfrm>
          <a:prstGeom prst="rect">
            <a:avLst/>
          </a:prstGeom>
          <a:noFill/>
          <a:ln w="9525">
            <a:noFill/>
            <a:miter lim="800000"/>
            <a:headEnd/>
            <a:tailEnd/>
          </a:ln>
        </p:spPr>
      </p:pic>
      <p:sp>
        <p:nvSpPr>
          <p:cNvPr id="5" name="Rectangle 4"/>
          <p:cNvSpPr/>
          <p:nvPr/>
        </p:nvSpPr>
        <p:spPr>
          <a:xfrm>
            <a:off x="1357290" y="4929198"/>
            <a:ext cx="6357982" cy="461665"/>
          </a:xfrm>
          <a:prstGeom prst="rect">
            <a:avLst/>
          </a:prstGeom>
        </p:spPr>
        <p:txBody>
          <a:bodyPr wrap="square">
            <a:spAutoFit/>
          </a:bodyPr>
          <a:lstStyle/>
          <a:p>
            <a:pPr algn="r" rtl="1"/>
            <a:r>
              <a:rPr lang="ar-SA" sz="2400" dirty="0" smtClean="0"/>
              <a:t>يوضح التركيب الكيميائى لكل من </a:t>
            </a:r>
            <a:r>
              <a:rPr lang="en-US" sz="2400" dirty="0" smtClean="0"/>
              <a:t> Rubber, </a:t>
            </a:r>
            <a:r>
              <a:rPr lang="en-US" sz="2400" dirty="0" err="1" smtClean="0"/>
              <a:t>Guttapercha</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428596" y="1142984"/>
            <a:ext cx="8358214"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عادة يتم بناء الزيوت العطرية فى خلايا افرازية خاصة أو تتكون بواسطة الخلايا الغدية التى توجد على سطح الورقة , </a:t>
            </a:r>
          </a:p>
          <a:p>
            <a:pPr marL="0" marR="0" lvl="0" indent="0" algn="justLow" defTabSz="914400" rtl="1" eaLnBrk="1" fontAlgn="base" latinLnBrk="0" hangingPunct="1">
              <a:lnSpc>
                <a:spcPct val="15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اما عن دور الزيوت العطرية للنبات فيعتقد البعض انها تؤدى الى تثبيط نمو النبات وتثبيط انبات البذور ان وجدت بها ووجودها داخل النبات هو وسيلة للدفاع عنه حيث انها تقاوم بل تثبط من نمو الكائنات الدقيقة كالبكتريا والفطريات ان هاجمت النبات</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b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endParaRPr kumimoji="0" lang="ar-SA"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143512"/>
            <a:ext cx="8715404" cy="830997"/>
          </a:xfrm>
          <a:prstGeom prst="rect">
            <a:avLst/>
          </a:prstGeom>
        </p:spPr>
        <p:txBody>
          <a:bodyPr wrap="square">
            <a:spAutoFit/>
          </a:bodyPr>
          <a:lstStyle/>
          <a:p>
            <a:pPr algn="r" rtl="1"/>
            <a:r>
              <a:rPr lang="en-US" sz="2400" dirty="0" smtClean="0"/>
              <a:t>-</a:t>
            </a:r>
            <a:r>
              <a:rPr lang="ar-SA" sz="2400" dirty="0" smtClean="0"/>
              <a:t> </a:t>
            </a:r>
            <a:r>
              <a:rPr lang="ar-SA" sz="2400" dirty="0"/>
              <a:t>المطاط فهو من التربينات العليا أي التي تحتوي على عدد كبير من وحدات الأيزوبرين</a:t>
            </a:r>
            <a:r>
              <a:rPr lang="en-US" sz="2400" dirty="0"/>
              <a:t> </a:t>
            </a:r>
            <a:br>
              <a:rPr lang="en-US" sz="2400" dirty="0"/>
            </a:br>
            <a:endParaRPr lang="en-US" sz="2400" dirty="0"/>
          </a:p>
        </p:txBody>
      </p:sp>
      <p:sp>
        <p:nvSpPr>
          <p:cNvPr id="4" name="Rectangle 3"/>
          <p:cNvSpPr/>
          <p:nvPr/>
        </p:nvSpPr>
        <p:spPr>
          <a:xfrm>
            <a:off x="285720" y="428604"/>
            <a:ext cx="8501122" cy="3901837"/>
          </a:xfrm>
          <a:prstGeom prst="rect">
            <a:avLst/>
          </a:prstGeom>
        </p:spPr>
        <p:txBody>
          <a:bodyPr wrap="square">
            <a:spAutoFit/>
          </a:bodyPr>
          <a:lstStyle/>
          <a:p>
            <a:pPr lvl="0" algn="justLow" rtl="1" fontAlgn="base">
              <a:lnSpc>
                <a:spcPct val="150000"/>
              </a:lnSpc>
              <a:spcBef>
                <a:spcPct val="0"/>
              </a:spcBef>
              <a:spcAft>
                <a:spcPct val="0"/>
              </a:spcAft>
            </a:pPr>
            <a:r>
              <a:rPr lang="en-US" sz="2400" dirty="0" smtClean="0">
                <a:latin typeface="Arial" pitchFamily="34" charset="0"/>
                <a:ea typeface="Times New Roman" pitchFamily="18" charset="0"/>
                <a:cs typeface="Arial" pitchFamily="34" charset="0"/>
              </a:rPr>
              <a:t>-</a:t>
            </a:r>
            <a:r>
              <a:rPr lang="ar-SA" sz="2400" dirty="0" smtClean="0">
                <a:latin typeface="Arial" pitchFamily="34" charset="0"/>
                <a:ea typeface="Times New Roman" pitchFamily="18" charset="0"/>
                <a:cs typeface="Arial" pitchFamily="34" charset="0"/>
              </a:rPr>
              <a:t> الكاروتينيدات فهى ليبدات ملونة</a:t>
            </a:r>
            <a:r>
              <a:rPr lang="en-US" sz="2400" dirty="0" smtClean="0">
                <a:latin typeface="Arial" pitchFamily="34" charset="0"/>
                <a:ea typeface="Times New Roman" pitchFamily="18" charset="0"/>
                <a:cs typeface="Arial" pitchFamily="34" charset="0"/>
              </a:rPr>
              <a:t>Chromo lipids </a:t>
            </a:r>
            <a:r>
              <a:rPr lang="ar-SA" sz="2400" dirty="0" smtClean="0">
                <a:latin typeface="Arial" pitchFamily="34" charset="0"/>
                <a:ea typeface="Times New Roman" pitchFamily="18" charset="0"/>
                <a:cs typeface="Arial" pitchFamily="34" charset="0"/>
              </a:rPr>
              <a:t> فهى صبغات متعددة الألوان تندرج من الأصفر الى الأحمر والبنفسجى وهى عبارة عن هيدروجينات مكربنة غير مشتقة تحتوى على اربعين ذرة كربون والبعض منها يحتوى على مجاميع كحولية أو الدهيدية ,</a:t>
            </a:r>
            <a:endParaRPr lang="en-US" sz="2400" dirty="0" smtClean="0">
              <a:latin typeface="Arial" pitchFamily="34" charset="0"/>
              <a:ea typeface="Times New Roman" pitchFamily="18" charset="0"/>
              <a:cs typeface="Arial" pitchFamily="34" charset="0"/>
            </a:endParaRPr>
          </a:p>
          <a:p>
            <a:pPr lvl="0" algn="justLow" rtl="1" fontAlgn="base">
              <a:lnSpc>
                <a:spcPct val="150000"/>
              </a:lnSpc>
              <a:spcBef>
                <a:spcPct val="0"/>
              </a:spcBef>
              <a:spcAft>
                <a:spcPct val="0"/>
              </a:spcAft>
            </a:pPr>
            <a:r>
              <a:rPr lang="ar-SA" sz="2400" dirty="0" smtClean="0">
                <a:latin typeface="Arial" pitchFamily="34" charset="0"/>
                <a:ea typeface="Times New Roman" pitchFamily="18" charset="0"/>
                <a:cs typeface="Arial" pitchFamily="34" charset="0"/>
              </a:rPr>
              <a:t> </a:t>
            </a:r>
            <a:r>
              <a:rPr lang="en-US" sz="2400" dirty="0" smtClean="0">
                <a:latin typeface="Arial" pitchFamily="34" charset="0"/>
                <a:ea typeface="Times New Roman" pitchFamily="18" charset="0"/>
                <a:cs typeface="Arial" pitchFamily="34" charset="0"/>
              </a:rPr>
              <a:t>-</a:t>
            </a:r>
            <a:r>
              <a:rPr lang="ar-SA" sz="2400" dirty="0" smtClean="0">
                <a:latin typeface="Arial" pitchFamily="34" charset="0"/>
                <a:ea typeface="Times New Roman" pitchFamily="18" charset="0"/>
                <a:cs typeface="Arial" pitchFamily="34" charset="0"/>
              </a:rPr>
              <a:t> الزانثوفيلات فهى مشتق كيتونى من الكاروتين أو هى هيدروكسى كاروتين وتتكون الكاروتينيدات أيضا من تكثيف جزيئات الايزوبرين مع فقد الهيدروجين نتيجة لهذا التكثيف.</a:t>
            </a:r>
            <a:endParaRPr lang="ar-SA" sz="2400" dirty="0" smtClean="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1428736"/>
            <a:ext cx="8072494" cy="830997"/>
          </a:xfrm>
          <a:prstGeom prst="rect">
            <a:avLst/>
          </a:prstGeom>
        </p:spPr>
        <p:txBody>
          <a:bodyPr wrap="square">
            <a:spAutoFit/>
          </a:bodyPr>
          <a:lstStyle/>
          <a:p>
            <a:pPr algn="r" rtl="1">
              <a:defRPr/>
            </a:pPr>
            <a:endParaRPr lang="ar-SA" sz="2400" b="1" dirty="0" smtClean="0"/>
          </a:p>
          <a:p>
            <a:pPr algn="r" rtl="1">
              <a:defRPr/>
            </a:pPr>
            <a:r>
              <a:rPr lang="ar-SA" sz="2400" b="1" dirty="0" smtClean="0"/>
              <a:t> والذي يسمى بـ هيمي تربين </a:t>
            </a:r>
            <a:r>
              <a:rPr lang="en-US" sz="2400" b="1" dirty="0" smtClean="0">
                <a:solidFill>
                  <a:srgbClr val="FF0000"/>
                </a:solidFill>
              </a:rPr>
              <a:t>hemiterpene</a:t>
            </a:r>
            <a:r>
              <a:rPr lang="ar-SA" sz="2400" b="1" dirty="0" smtClean="0">
                <a:solidFill>
                  <a:srgbClr val="FF0000"/>
                </a:solidFill>
              </a:rPr>
              <a:t>  </a:t>
            </a:r>
            <a:r>
              <a:rPr lang="ar-SA" sz="2400" b="1" dirty="0" smtClean="0"/>
              <a:t>ولديه 5  ذرات كربون</a:t>
            </a:r>
            <a:r>
              <a:rPr lang="ar-SA" sz="2400" dirty="0" smtClean="0"/>
              <a:t>.    </a:t>
            </a:r>
            <a:endParaRPr lang="ar-SA" sz="2400" dirty="0"/>
          </a:p>
        </p:txBody>
      </p:sp>
      <p:sp>
        <p:nvSpPr>
          <p:cNvPr id="5" name="Rectangle 1"/>
          <p:cNvSpPr>
            <a:spLocks noChangeArrowheads="1"/>
          </p:cNvSpPr>
          <p:nvPr/>
        </p:nvSpPr>
        <p:spPr bwMode="auto">
          <a:xfrm>
            <a:off x="0" y="3571876"/>
            <a:ext cx="8429652"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50000"/>
              </a:lnSpc>
              <a:spcBef>
                <a:spcPct val="0"/>
              </a:spcBef>
              <a:spcAft>
                <a:spcPct val="0"/>
              </a:spcAft>
              <a:buClrTx/>
              <a:buSzTx/>
              <a:buFontTx/>
              <a:buNone/>
              <a:tabLst/>
            </a:pPr>
            <a:r>
              <a:rPr kumimoji="0" lang="ar-SA" sz="2400" b="1" i="0" u="none" strike="noStrike" cap="none" normalizeH="0" baseline="0" dirty="0" smtClean="0">
                <a:ln>
                  <a:noFill/>
                </a:ln>
                <a:solidFill>
                  <a:schemeClr val="tx1"/>
                </a:solidFill>
                <a:effectLst/>
                <a:latin typeface="Arial" pitchFamily="34" charset="0"/>
                <a:ea typeface="Times New Roman" pitchFamily="18" charset="0"/>
              </a:rPr>
              <a:t>مشتقات الايزوبرين:</a:t>
            </a:r>
            <a:endParaRPr kumimoji="0" lang="en-US" sz="2400" b="0" i="0" u="none" strike="noStrike" cap="none" normalizeH="0" baseline="0" dirty="0" smtClean="0">
              <a:ln>
                <a:noFill/>
              </a:ln>
              <a:solidFill>
                <a:schemeClr val="tx1"/>
              </a:solidFill>
              <a:effectLst/>
              <a:latin typeface="Arial" pitchFamily="34" charset="0"/>
              <a:ea typeface="Times New Roman" pitchFamily="18" charset="0"/>
            </a:endParaRPr>
          </a:p>
          <a:p>
            <a:pPr algn="r" rtl="1" eaLnBrk="0" fontAlgn="base" hangingPunct="0">
              <a:lnSpc>
                <a:spcPct val="150000"/>
              </a:lnSpc>
              <a:spcBef>
                <a:spcPct val="0"/>
              </a:spcBef>
              <a:spcAft>
                <a:spcPct val="0"/>
              </a:spcAft>
            </a:pPr>
            <a:r>
              <a:rPr kumimoji="0" lang="ar-SA" sz="2400" b="0" i="0" u="none" strike="noStrike" cap="none" normalizeH="0" baseline="0" dirty="0" smtClean="0">
                <a:ln>
                  <a:noFill/>
                </a:ln>
                <a:solidFill>
                  <a:schemeClr val="tx1"/>
                </a:solidFill>
                <a:effectLst/>
                <a:latin typeface="Arial" pitchFamily="34" charset="0"/>
                <a:ea typeface="Times New Roman" pitchFamily="18" charset="0"/>
              </a:rPr>
              <a:t>بالقاء نظرة على التركيب البنائى</a:t>
            </a:r>
            <a:r>
              <a:rPr kumimoji="0" lang="en-US" sz="2400" b="0" i="0" u="none" strike="noStrike" cap="none" normalizeH="0" baseline="0" dirty="0" smtClean="0">
                <a:ln>
                  <a:noFill/>
                </a:ln>
                <a:solidFill>
                  <a:schemeClr val="tx1"/>
                </a:solidFill>
                <a:effectLst/>
                <a:latin typeface="Arial" pitchFamily="34" charset="0"/>
                <a:ea typeface="Times New Roman" pitchFamily="18"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rPr>
              <a:t>للتربينات نجد انها تبنى من قوالب يحتوى كل منها على خمس ذرات كربون وهى ماتعرف</a:t>
            </a:r>
            <a:r>
              <a:rPr kumimoji="0" lang="en-US" sz="2400" b="0" i="0" u="none" strike="noStrike" cap="none" normalizeH="0" baseline="0" dirty="0" smtClean="0">
                <a:ln>
                  <a:noFill/>
                </a:ln>
                <a:solidFill>
                  <a:schemeClr val="tx1"/>
                </a:solidFill>
                <a:effectLst/>
                <a:latin typeface="Arial" pitchFamily="34" charset="0"/>
                <a:ea typeface="Times New Roman" pitchFamily="18" charset="0"/>
              </a:rPr>
              <a:t> </a:t>
            </a:r>
            <a:r>
              <a:rPr kumimoji="0" lang="ar-SA" sz="2400" b="0" i="0" u="none" strike="noStrike" cap="none" normalizeH="0" baseline="0" dirty="0" smtClean="0">
                <a:ln>
                  <a:noFill/>
                </a:ln>
                <a:solidFill>
                  <a:srgbClr val="FF0000"/>
                </a:solidFill>
                <a:effectLst/>
                <a:latin typeface="Arial" pitchFamily="34" charset="0"/>
                <a:ea typeface="Times New Roman" pitchFamily="18" charset="0"/>
              </a:rPr>
              <a:t>بالأيزوبرين</a:t>
            </a:r>
            <a:r>
              <a:rPr kumimoji="0" lang="en-US" sz="2400" b="0" i="0" u="none" strike="noStrike" cap="none" normalizeH="0" baseline="0" dirty="0" smtClean="0">
                <a:ln>
                  <a:noFill/>
                </a:ln>
                <a:solidFill>
                  <a:srgbClr val="FF0000"/>
                </a:solidFill>
                <a:effectLst/>
                <a:latin typeface="Arial" pitchFamily="34" charset="0"/>
                <a:ea typeface="Times New Roman" pitchFamily="18" charset="0"/>
              </a:rPr>
              <a:t> Isoprene </a:t>
            </a:r>
            <a:r>
              <a:rPr kumimoji="0" lang="ar-SA" sz="2400" b="0" i="0" u="none" strike="noStrike" cap="none" normalizeH="0" baseline="0" dirty="0" smtClean="0">
                <a:ln>
                  <a:noFill/>
                </a:ln>
                <a:solidFill>
                  <a:schemeClr val="tx1"/>
                </a:solidFill>
                <a:effectLst/>
                <a:latin typeface="Arial" pitchFamily="34" charset="0"/>
                <a:ea typeface="Times New Roman" pitchFamily="18" charset="0"/>
              </a:rPr>
              <a:t>ولا يلعب الايزوبرين دورا فى بناء</a:t>
            </a:r>
            <a:r>
              <a:rPr kumimoji="0" lang="en-US" sz="2400" b="0" i="0" u="none" strike="noStrike" cap="none" normalizeH="0" baseline="0" dirty="0" smtClean="0">
                <a:ln>
                  <a:noFill/>
                </a:ln>
                <a:solidFill>
                  <a:schemeClr val="tx1"/>
                </a:solidFill>
                <a:effectLst/>
                <a:latin typeface="Arial" pitchFamily="34" charset="0"/>
                <a:ea typeface="Times New Roman" pitchFamily="18" charset="0"/>
              </a:rPr>
              <a:t> </a:t>
            </a:r>
            <a:r>
              <a:rPr lang="ar-SA" sz="2400" dirty="0" smtClean="0"/>
              <a:t>التربينات الا بعد تنشيطه واتحاده مع البيروفوسفات ليكون</a:t>
            </a:r>
            <a:r>
              <a:rPr lang="en-US" sz="2400" dirty="0" smtClean="0"/>
              <a:t> </a:t>
            </a:r>
            <a:r>
              <a:rPr lang="ar-SA" sz="2400" b="1" dirty="0" smtClean="0">
                <a:solidFill>
                  <a:srgbClr val="3333FF"/>
                </a:solidFill>
              </a:rPr>
              <a:t>بيروفوسفات ايزوبنتينيل  </a:t>
            </a:r>
            <a:endParaRPr lang="en-US" sz="2400" b="1" dirty="0" smtClean="0">
              <a:solidFill>
                <a:srgbClr val="3333FF"/>
              </a:solidFill>
            </a:endParaRPr>
          </a:p>
          <a:p>
            <a:pPr marL="0" marR="0" lvl="0" indent="0" algn="r" defTabSz="914400" rtl="1"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p:txBody>
      </p:sp>
      <p:pic>
        <p:nvPicPr>
          <p:cNvPr id="6" name="Picture 1" descr="http://www.smsec.com/ar/encyc/2/images/terpenoids/t1.jpg"/>
          <p:cNvPicPr>
            <a:picLocks noChangeAspect="1" noChangeArrowheads="1"/>
          </p:cNvPicPr>
          <p:nvPr/>
        </p:nvPicPr>
        <p:blipFill>
          <a:blip r:embed="rId2" cstate="print"/>
          <a:srcRect/>
          <a:stretch>
            <a:fillRect/>
          </a:stretch>
        </p:blipFill>
        <p:spPr bwMode="auto">
          <a:xfrm>
            <a:off x="285720" y="2500306"/>
            <a:ext cx="4137538" cy="1390653"/>
          </a:xfrm>
          <a:prstGeom prst="rect">
            <a:avLst/>
          </a:prstGeom>
          <a:noFill/>
          <a:ln w="9525">
            <a:noFill/>
            <a:miter lim="800000"/>
            <a:headEnd/>
            <a:tailEnd/>
          </a:ln>
        </p:spPr>
      </p:pic>
      <p:sp>
        <p:nvSpPr>
          <p:cNvPr id="7" name="Rectangle 6"/>
          <p:cNvSpPr/>
          <p:nvPr/>
        </p:nvSpPr>
        <p:spPr>
          <a:xfrm>
            <a:off x="0" y="1000108"/>
            <a:ext cx="8501090" cy="461665"/>
          </a:xfrm>
          <a:prstGeom prst="rect">
            <a:avLst/>
          </a:prstGeom>
        </p:spPr>
        <p:txBody>
          <a:bodyPr wrap="square">
            <a:spAutoFit/>
          </a:bodyPr>
          <a:lstStyle/>
          <a:p>
            <a:pPr algn="r" rtl="1"/>
            <a:r>
              <a:rPr lang="ar-SA" sz="2400" b="1" dirty="0" smtClean="0">
                <a:solidFill>
                  <a:srgbClr val="0000FF"/>
                </a:solidFill>
              </a:rPr>
              <a:t>تعد مركبات التربين أكبر المجاميع العضوية المشتقة من </a:t>
            </a:r>
            <a:r>
              <a:rPr lang="ar-SA" sz="2400" b="1" dirty="0" smtClean="0">
                <a:solidFill>
                  <a:srgbClr val="FF0000"/>
                </a:solidFill>
              </a:rPr>
              <a:t>وحدة الأيزوبرين</a:t>
            </a:r>
          </a:p>
        </p:txBody>
      </p:sp>
      <p:sp>
        <p:nvSpPr>
          <p:cNvPr id="8" name="Rectangle 7"/>
          <p:cNvSpPr/>
          <p:nvPr/>
        </p:nvSpPr>
        <p:spPr>
          <a:xfrm>
            <a:off x="6643702" y="571480"/>
            <a:ext cx="2286000" cy="461665"/>
          </a:xfrm>
          <a:prstGeom prst="rect">
            <a:avLst/>
          </a:prstGeom>
        </p:spPr>
        <p:txBody>
          <a:bodyPr>
            <a:spAutoFit/>
          </a:bodyPr>
          <a:lstStyle/>
          <a:p>
            <a:pPr lvl="0" algn="r" rtl="1">
              <a:defRPr/>
            </a:pPr>
            <a:r>
              <a:rPr lang="ar-SA" sz="2400" b="1" u="sng" dirty="0" smtClean="0">
                <a:solidFill>
                  <a:srgbClr val="C00000"/>
                </a:solidFill>
              </a:rPr>
              <a:t>تعريف التربينات :</a:t>
            </a:r>
            <a:endParaRPr lang="ar-SA" sz="2400" b="1" dirty="0" smtClean="0">
              <a:solidFill>
                <a:prstClr val="black"/>
              </a:solidFill>
            </a:endParaRPr>
          </a:p>
        </p:txBody>
      </p:sp>
      <p:sp>
        <p:nvSpPr>
          <p:cNvPr id="9" name="Rectangle 5"/>
          <p:cNvSpPr>
            <a:spLocks noChangeArrowheads="1"/>
          </p:cNvSpPr>
          <p:nvPr/>
        </p:nvSpPr>
        <p:spPr bwMode="auto">
          <a:xfrm>
            <a:off x="1857355" y="71414"/>
            <a:ext cx="4429157" cy="738187"/>
          </a:xfrm>
          <a:prstGeom prst="rect">
            <a:avLst/>
          </a:prstGeom>
          <a:no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rtl="1">
              <a:defRPr/>
            </a:pPr>
            <a:r>
              <a:rPr lang="ar-SA" sz="2800" b="1" dirty="0"/>
              <a:t>كيمياء التربينات </a:t>
            </a:r>
            <a:r>
              <a:rPr lang="en-US" sz="2800" b="1" dirty="0"/>
              <a:t>(Terpenoids)</a:t>
            </a:r>
            <a:r>
              <a:rPr lang="ar-SA" sz="2800" b="1" dirty="0"/>
              <a:t> </a:t>
            </a:r>
            <a:endParaRPr lang="en-GB" sz="2800" b="1" dirty="0"/>
          </a:p>
        </p:txBody>
      </p:sp>
      <p:sp>
        <p:nvSpPr>
          <p:cNvPr id="10" name="Rectangle 9"/>
          <p:cNvSpPr/>
          <p:nvPr/>
        </p:nvSpPr>
        <p:spPr>
          <a:xfrm>
            <a:off x="1927868" y="5857892"/>
            <a:ext cx="4287206" cy="461665"/>
          </a:xfrm>
          <a:prstGeom prst="rect">
            <a:avLst/>
          </a:prstGeom>
        </p:spPr>
        <p:txBody>
          <a:bodyPr wrap="square">
            <a:spAutoFit/>
          </a:bodyPr>
          <a:lstStyle/>
          <a:p>
            <a:r>
              <a:rPr lang="en-US" sz="2400" b="1" dirty="0" smtClean="0">
                <a:solidFill>
                  <a:srgbClr val="3333FF"/>
                </a:solidFill>
              </a:rPr>
              <a:t>Pyrophosphate</a:t>
            </a:r>
            <a:r>
              <a:rPr lang="ar-SA" sz="2400" b="1" dirty="0" smtClean="0">
                <a:solidFill>
                  <a:srgbClr val="3333FF"/>
                </a:solidFill>
              </a:rPr>
              <a:t> </a:t>
            </a:r>
            <a:r>
              <a:rPr lang="en-US" sz="2400" b="1" dirty="0" err="1" smtClean="0">
                <a:solidFill>
                  <a:srgbClr val="3333FF"/>
                </a:solidFill>
              </a:rPr>
              <a:t>Isopentenyl</a:t>
            </a:r>
            <a:endParaRPr lang="en-US" sz="2400" b="1" dirty="0">
              <a:solidFill>
                <a:srgbClr val="3333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42811" y="500042"/>
          <a:ext cx="8786907" cy="6314878"/>
        </p:xfrm>
        <a:graphic>
          <a:graphicData uri="http://schemas.openxmlformats.org/drawingml/2006/table">
            <a:tbl>
              <a:tblPr rtl="1"/>
              <a:tblGrid>
                <a:gridCol w="4714691"/>
                <a:gridCol w="2025505"/>
                <a:gridCol w="2046711"/>
              </a:tblGrid>
              <a:tr h="448869">
                <a:tc>
                  <a:txBody>
                    <a:bodyPr/>
                    <a:lstStyle/>
                    <a:p>
                      <a:pPr algn="l" rtl="1">
                        <a:lnSpc>
                          <a:spcPct val="100000"/>
                        </a:lnSpc>
                        <a:spcAft>
                          <a:spcPts val="0"/>
                        </a:spcAft>
                      </a:pPr>
                      <a:r>
                        <a:rPr lang="en-US" sz="1800" b="1" dirty="0">
                          <a:latin typeface="Times New Roman"/>
                          <a:ea typeface="Times New Roman"/>
                          <a:cs typeface="+mn-cs"/>
                        </a:rPr>
                        <a:t>Examples</a:t>
                      </a: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B8CCE4"/>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SA" sz="1800" b="1" dirty="0" smtClean="0">
                          <a:latin typeface="Times New Roman"/>
                          <a:ea typeface="Times New Roman"/>
                          <a:cs typeface="+mn-cs"/>
                        </a:rPr>
                        <a:t> </a:t>
                      </a:r>
                      <a:r>
                        <a:rPr kumimoji="0" lang="ar-SA" sz="1800" b="1" i="0" u="none" strike="noStrike" cap="none" normalizeH="0" baseline="0" dirty="0" smtClean="0">
                          <a:ln>
                            <a:noFill/>
                          </a:ln>
                          <a:solidFill>
                            <a:srgbClr val="FF0000"/>
                          </a:solidFill>
                          <a:effectLst/>
                          <a:latin typeface="Arial" pitchFamily="34" charset="0"/>
                          <a:cs typeface="+mn-cs"/>
                        </a:rPr>
                        <a:t>التربينات</a:t>
                      </a:r>
                      <a:endParaRPr kumimoji="0" lang="en-GB" sz="1800" b="1" i="0" u="none" strike="noStrike" cap="none" normalizeH="0" baseline="0" dirty="0" smtClean="0">
                        <a:ln>
                          <a:noFill/>
                        </a:ln>
                        <a:solidFill>
                          <a:srgbClr val="FF0000"/>
                        </a:solidFill>
                        <a:effectLst/>
                        <a:latin typeface="Arial" pitchFamily="34" charset="0"/>
                        <a:cs typeface="+mn-cs"/>
                      </a:endParaRPr>
                    </a:p>
                    <a:p>
                      <a:pPr algn="ctr" rtl="1">
                        <a:lnSpc>
                          <a:spcPct val="100000"/>
                        </a:lnSpc>
                        <a:spcAft>
                          <a:spcPts val="0"/>
                        </a:spcAft>
                      </a:pPr>
                      <a:r>
                        <a:rPr lang="en-US" sz="1800" b="1" dirty="0" smtClean="0">
                          <a:latin typeface="Times New Roman"/>
                          <a:ea typeface="Times New Roman"/>
                          <a:cs typeface="+mn-cs"/>
                        </a:rPr>
                        <a:t>C </a:t>
                      </a:r>
                      <a:r>
                        <a:rPr lang="en-US" sz="1800" b="1" dirty="0">
                          <a:latin typeface="Times New Roman"/>
                          <a:ea typeface="Times New Roman"/>
                          <a:cs typeface="+mn-cs"/>
                        </a:rPr>
                        <a:t>Unite 5 -</a:t>
                      </a: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B8CCE4"/>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800" b="1" i="0" u="none" strike="noStrike" cap="none" normalizeH="0" baseline="0" dirty="0" smtClean="0">
                          <a:ln>
                            <a:noFill/>
                          </a:ln>
                          <a:solidFill>
                            <a:srgbClr val="FF0000"/>
                          </a:solidFill>
                          <a:effectLst/>
                          <a:latin typeface="Arial" pitchFamily="34" charset="0"/>
                          <a:cs typeface="+mn-cs"/>
                        </a:rPr>
                        <a:t>وحدات الايزوبرين</a:t>
                      </a:r>
                      <a:endParaRPr kumimoji="0" lang="en-GB" sz="1800" b="1" i="0" u="none" strike="noStrike" cap="none" normalizeH="0" baseline="0" dirty="0" smtClean="0">
                        <a:ln>
                          <a:noFill/>
                        </a:ln>
                        <a:solidFill>
                          <a:srgbClr val="FF0000"/>
                        </a:solidFill>
                        <a:effectLst/>
                        <a:latin typeface="Arial" pitchFamily="34" charset="0"/>
                        <a:cs typeface="+mn-cs"/>
                      </a:endParaRPr>
                    </a:p>
                    <a:p>
                      <a:pPr algn="ctr" rtl="1">
                        <a:lnSpc>
                          <a:spcPct val="100000"/>
                        </a:lnSpc>
                        <a:spcAft>
                          <a:spcPts val="0"/>
                        </a:spcAft>
                      </a:pPr>
                      <a:r>
                        <a:rPr lang="en-US" sz="1800" b="1" dirty="0" smtClean="0">
                          <a:latin typeface="Times New Roman"/>
                          <a:ea typeface="Times New Roman"/>
                          <a:cs typeface="+mn-cs"/>
                        </a:rPr>
                        <a:t>5 = (C)</a:t>
                      </a:r>
                      <a:endParaRPr lang="en-US" sz="1800" b="1" dirty="0">
                        <a:latin typeface="Times New Roman"/>
                        <a:ea typeface="Times New Roman"/>
                        <a:cs typeface="+mn-cs"/>
                      </a:endParaRP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B8CCE4"/>
                    </a:solidFill>
                  </a:tcPr>
                </a:tc>
              </a:tr>
              <a:tr h="448869">
                <a:tc>
                  <a:txBody>
                    <a:bodyPr/>
                    <a:lstStyle/>
                    <a:p>
                      <a:pPr algn="l" rtl="1">
                        <a:lnSpc>
                          <a:spcPct val="100000"/>
                        </a:lnSpc>
                        <a:spcAft>
                          <a:spcPts val="0"/>
                        </a:spcAft>
                      </a:pPr>
                      <a:r>
                        <a:rPr lang="ar-SA" sz="1800" b="0">
                          <a:latin typeface="Times New Roman"/>
                          <a:ea typeface="Times New Roman"/>
                          <a:cs typeface="+mn-cs"/>
                        </a:rPr>
                        <a:t>“</a:t>
                      </a:r>
                      <a:r>
                        <a:rPr lang="en-US" sz="1800" b="0" u="sng">
                          <a:latin typeface="Times New Roman"/>
                          <a:ea typeface="Times New Roman"/>
                          <a:cs typeface="+mn-cs"/>
                        </a:rPr>
                        <a:t>Prenyl</a:t>
                      </a:r>
                      <a:r>
                        <a:rPr lang="ar-SA" sz="1800" b="0">
                          <a:latin typeface="Times New Roman"/>
                          <a:ea typeface="Times New Roman"/>
                          <a:cs typeface="+mn-cs"/>
                        </a:rPr>
                        <a:t>”</a:t>
                      </a:r>
                      <a:r>
                        <a:rPr lang="en-US" sz="1800" b="0">
                          <a:latin typeface="Times New Roman"/>
                          <a:ea typeface="Times New Roman"/>
                          <a:cs typeface="+mn-cs"/>
                        </a:rPr>
                        <a:t> reduce in Quinones and Coumarins</a:t>
                      </a: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en-US" sz="1800" b="0">
                          <a:latin typeface="Times New Roman"/>
                          <a:ea typeface="Times New Roman"/>
                          <a:cs typeface="+mn-cs"/>
                        </a:rPr>
                        <a:t>Hemiterpenes</a:t>
                      </a: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BE5F1"/>
                    </a:solidFill>
                  </a:tcPr>
                </a:tc>
                <a:tc>
                  <a:txBody>
                    <a:bodyPr/>
                    <a:lstStyle/>
                    <a:p>
                      <a:pPr algn="ctr" rtl="1">
                        <a:lnSpc>
                          <a:spcPct val="100000"/>
                        </a:lnSpc>
                        <a:spcAft>
                          <a:spcPts val="0"/>
                        </a:spcAft>
                      </a:pPr>
                      <a:r>
                        <a:rPr lang="en-US" sz="1800" b="0" dirty="0">
                          <a:latin typeface="Times New Roman"/>
                          <a:ea typeface="Times New Roman"/>
                          <a:cs typeface="+mn-cs"/>
                        </a:rPr>
                        <a:t>1 X 5 </a:t>
                      </a:r>
                      <a:r>
                        <a:rPr lang="en-US" sz="1800" b="0" dirty="0" smtClean="0">
                          <a:latin typeface="Times New Roman"/>
                          <a:ea typeface="Times New Roman"/>
                          <a:cs typeface="+mn-cs"/>
                        </a:rPr>
                        <a:t>=(C) </a:t>
                      </a:r>
                      <a:endParaRPr lang="en-US" sz="1800" b="0" dirty="0">
                        <a:latin typeface="Times New Roman"/>
                        <a:ea typeface="Times New Roman"/>
                        <a:cs typeface="+mn-cs"/>
                      </a:endParaRP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BE5F1"/>
                    </a:solidFill>
                  </a:tcPr>
                </a:tc>
              </a:tr>
              <a:tr h="1519248">
                <a:tc>
                  <a:txBody>
                    <a:bodyPr/>
                    <a:lstStyle/>
                    <a:p>
                      <a:pPr algn="l" rtl="0">
                        <a:lnSpc>
                          <a:spcPct val="100000"/>
                        </a:lnSpc>
                        <a:spcAft>
                          <a:spcPts val="0"/>
                        </a:spcAft>
                      </a:pPr>
                      <a:r>
                        <a:rPr lang="en-US" sz="1800" b="0" u="sng" dirty="0">
                          <a:latin typeface="Times New Roman"/>
                          <a:ea typeface="Times New Roman"/>
                          <a:cs typeface="+mn-cs"/>
                        </a:rPr>
                        <a:t>Open chain:</a:t>
                      </a:r>
                      <a:r>
                        <a:rPr lang="en-US" sz="1800" b="0" dirty="0">
                          <a:latin typeface="Times New Roman"/>
                          <a:ea typeface="Times New Roman"/>
                          <a:cs typeface="+mn-cs"/>
                        </a:rPr>
                        <a:t> </a:t>
                      </a:r>
                      <a:r>
                        <a:rPr lang="en-US" sz="1800" b="0" dirty="0" err="1">
                          <a:latin typeface="Times New Roman"/>
                          <a:ea typeface="Times New Roman"/>
                          <a:cs typeface="+mn-cs"/>
                        </a:rPr>
                        <a:t>Citral</a:t>
                      </a:r>
                      <a:r>
                        <a:rPr lang="en-US" sz="1800" b="0" dirty="0">
                          <a:latin typeface="Times New Roman"/>
                          <a:ea typeface="Times New Roman"/>
                          <a:cs typeface="+mn-cs"/>
                        </a:rPr>
                        <a:t>, </a:t>
                      </a:r>
                      <a:r>
                        <a:rPr lang="en-US" sz="1800" b="0" dirty="0" err="1">
                          <a:latin typeface="Times New Roman"/>
                          <a:ea typeface="Times New Roman"/>
                          <a:cs typeface="+mn-cs"/>
                        </a:rPr>
                        <a:t>Geraniol</a:t>
                      </a:r>
                      <a:r>
                        <a:rPr lang="en-US" sz="1800" b="0" dirty="0">
                          <a:latin typeface="Times New Roman"/>
                          <a:ea typeface="Times New Roman"/>
                          <a:cs typeface="+mn-cs"/>
                        </a:rPr>
                        <a:t>, linalool</a:t>
                      </a:r>
                    </a:p>
                    <a:p>
                      <a:pPr algn="l" rtl="0">
                        <a:lnSpc>
                          <a:spcPct val="100000"/>
                        </a:lnSpc>
                        <a:spcAft>
                          <a:spcPts val="0"/>
                        </a:spcAft>
                      </a:pPr>
                      <a:r>
                        <a:rPr lang="en-US" sz="1800" b="0" u="sng" dirty="0">
                          <a:latin typeface="Times New Roman"/>
                          <a:ea typeface="Times New Roman"/>
                          <a:cs typeface="+mn-cs"/>
                        </a:rPr>
                        <a:t>Monocyclic:</a:t>
                      </a:r>
                      <a:r>
                        <a:rPr lang="en-US" sz="1800" b="0" dirty="0">
                          <a:latin typeface="Times New Roman"/>
                          <a:ea typeface="Times New Roman"/>
                          <a:cs typeface="+mn-cs"/>
                        </a:rPr>
                        <a:t> Limonene, Menthol, </a:t>
                      </a:r>
                      <a:r>
                        <a:rPr lang="en-US" sz="1800" b="0" dirty="0" err="1">
                          <a:latin typeface="Times New Roman"/>
                          <a:ea typeface="Times New Roman"/>
                          <a:cs typeface="+mn-cs"/>
                        </a:rPr>
                        <a:t>Thymol</a:t>
                      </a:r>
                      <a:r>
                        <a:rPr lang="en-US" sz="1800" b="0" dirty="0">
                          <a:latin typeface="Times New Roman"/>
                          <a:ea typeface="Times New Roman"/>
                          <a:cs typeface="+mn-cs"/>
                        </a:rPr>
                        <a:t>, </a:t>
                      </a:r>
                      <a:r>
                        <a:rPr lang="en-US" sz="1800" b="0" dirty="0" err="1">
                          <a:latin typeface="Times New Roman"/>
                          <a:ea typeface="Times New Roman"/>
                          <a:cs typeface="+mn-cs"/>
                        </a:rPr>
                        <a:t>Menthone</a:t>
                      </a:r>
                      <a:r>
                        <a:rPr lang="en-US" sz="1800" b="0" dirty="0">
                          <a:latin typeface="Times New Roman"/>
                          <a:ea typeface="Times New Roman"/>
                          <a:cs typeface="+mn-cs"/>
                        </a:rPr>
                        <a:t>, </a:t>
                      </a:r>
                      <a:r>
                        <a:rPr lang="en-US" sz="1800" b="0" dirty="0" err="1">
                          <a:latin typeface="Times New Roman"/>
                          <a:ea typeface="Times New Roman"/>
                          <a:cs typeface="+mn-cs"/>
                        </a:rPr>
                        <a:t>Carvone</a:t>
                      </a:r>
                      <a:r>
                        <a:rPr lang="en-US" sz="1800" b="0" dirty="0">
                          <a:latin typeface="Times New Roman"/>
                          <a:ea typeface="Times New Roman"/>
                          <a:cs typeface="+mn-cs"/>
                        </a:rPr>
                        <a:t>, Cineole,</a:t>
                      </a:r>
                    </a:p>
                    <a:p>
                      <a:pPr algn="l" rtl="0">
                        <a:lnSpc>
                          <a:spcPct val="100000"/>
                        </a:lnSpc>
                        <a:spcAft>
                          <a:spcPts val="0"/>
                        </a:spcAft>
                      </a:pPr>
                      <a:r>
                        <a:rPr lang="en-US" sz="1800" b="0" u="sng" dirty="0" err="1">
                          <a:latin typeface="Times New Roman"/>
                          <a:ea typeface="Times New Roman"/>
                          <a:cs typeface="+mn-cs"/>
                        </a:rPr>
                        <a:t>Bicyclic</a:t>
                      </a:r>
                      <a:r>
                        <a:rPr lang="en-US" sz="1800" b="0" u="sng" dirty="0">
                          <a:latin typeface="Times New Roman"/>
                          <a:ea typeface="Times New Roman"/>
                          <a:cs typeface="+mn-cs"/>
                        </a:rPr>
                        <a:t>:</a:t>
                      </a:r>
                      <a:r>
                        <a:rPr lang="en-US" sz="1800" b="0" dirty="0">
                          <a:latin typeface="Times New Roman"/>
                          <a:ea typeface="Times New Roman"/>
                          <a:cs typeface="+mn-cs"/>
                        </a:rPr>
                        <a:t> Camphor, </a:t>
                      </a:r>
                      <a:r>
                        <a:rPr lang="en-US" sz="1800" b="0" dirty="0" err="1">
                          <a:latin typeface="Times New Roman"/>
                          <a:ea typeface="Times New Roman"/>
                          <a:cs typeface="+mn-cs"/>
                        </a:rPr>
                        <a:t>Pinene</a:t>
                      </a:r>
                      <a:endParaRPr lang="en-US" sz="1800" b="0" dirty="0">
                        <a:latin typeface="Times New Roman"/>
                        <a:ea typeface="Times New Roman"/>
                        <a:cs typeface="+mn-cs"/>
                      </a:endParaRP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en-US" sz="1800" b="0" dirty="0" err="1">
                          <a:latin typeface="Times New Roman"/>
                          <a:ea typeface="Times New Roman"/>
                          <a:cs typeface="+mn-cs"/>
                        </a:rPr>
                        <a:t>Monoterpenes</a:t>
                      </a:r>
                      <a:endParaRPr lang="en-US" sz="1800" b="0" dirty="0">
                        <a:latin typeface="Times New Roman"/>
                        <a:ea typeface="Times New Roman"/>
                        <a:cs typeface="+mn-cs"/>
                      </a:endParaRP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BE5F1"/>
                    </a:solidFill>
                  </a:tcPr>
                </a:tc>
                <a:tc>
                  <a:txBody>
                    <a:bodyPr/>
                    <a:lstStyle/>
                    <a:p>
                      <a:pPr algn="ctr" rtl="1">
                        <a:lnSpc>
                          <a:spcPct val="100000"/>
                        </a:lnSpc>
                        <a:spcAft>
                          <a:spcPts val="0"/>
                        </a:spcAft>
                      </a:pPr>
                      <a:r>
                        <a:rPr lang="en-US" sz="1800" b="0" dirty="0">
                          <a:latin typeface="Times New Roman"/>
                          <a:ea typeface="Times New Roman"/>
                          <a:cs typeface="+mn-cs"/>
                        </a:rPr>
                        <a:t>2 X 5 </a:t>
                      </a:r>
                      <a:r>
                        <a:rPr lang="en-US" sz="1800" b="0" dirty="0" smtClean="0">
                          <a:latin typeface="Times New Roman"/>
                          <a:ea typeface="Times New Roman"/>
                          <a:cs typeface="+mn-cs"/>
                        </a:rPr>
                        <a:t>=(C)</a:t>
                      </a:r>
                      <a:endParaRPr lang="en-US" sz="1800" b="0" dirty="0">
                        <a:latin typeface="Times New Roman"/>
                        <a:ea typeface="Times New Roman"/>
                        <a:cs typeface="+mn-cs"/>
                      </a:endParaRP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BE5F1"/>
                    </a:solidFill>
                  </a:tcPr>
                </a:tc>
              </a:tr>
              <a:tr h="759624">
                <a:tc>
                  <a:txBody>
                    <a:bodyPr/>
                    <a:lstStyle/>
                    <a:p>
                      <a:pPr algn="l" rtl="0">
                        <a:lnSpc>
                          <a:spcPct val="100000"/>
                        </a:lnSpc>
                        <a:spcAft>
                          <a:spcPts val="0"/>
                        </a:spcAft>
                      </a:pPr>
                      <a:r>
                        <a:rPr lang="en-US" sz="1800" b="0" u="sng">
                          <a:latin typeface="Times New Roman"/>
                          <a:ea typeface="Times New Roman"/>
                          <a:cs typeface="+mn-cs"/>
                        </a:rPr>
                        <a:t>Open chain:</a:t>
                      </a:r>
                      <a:r>
                        <a:rPr lang="en-US" sz="1800" b="0">
                          <a:latin typeface="Times New Roman"/>
                          <a:ea typeface="Times New Roman"/>
                          <a:cs typeface="+mn-cs"/>
                        </a:rPr>
                        <a:t>  Farnesol</a:t>
                      </a:r>
                    </a:p>
                    <a:p>
                      <a:pPr algn="l" rtl="0">
                        <a:lnSpc>
                          <a:spcPct val="100000"/>
                        </a:lnSpc>
                        <a:spcAft>
                          <a:spcPts val="0"/>
                        </a:spcAft>
                      </a:pPr>
                      <a:r>
                        <a:rPr lang="en-US" sz="1800" b="0" u="sng">
                          <a:latin typeface="Times New Roman"/>
                          <a:ea typeface="Times New Roman"/>
                          <a:cs typeface="+mn-cs"/>
                        </a:rPr>
                        <a:t>Cyclic:  </a:t>
                      </a:r>
                      <a:r>
                        <a:rPr lang="en-US" sz="1800" b="0">
                          <a:latin typeface="Times New Roman"/>
                          <a:ea typeface="Times New Roman"/>
                          <a:cs typeface="+mn-cs"/>
                        </a:rPr>
                        <a:t>Cadinene</a:t>
                      </a: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en-US" sz="1800" b="0">
                          <a:latin typeface="Times New Roman"/>
                          <a:ea typeface="Times New Roman"/>
                          <a:cs typeface="+mn-cs"/>
                        </a:rPr>
                        <a:t>Sesquiterpenes</a:t>
                      </a: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BE5F1"/>
                    </a:solidFill>
                  </a:tcPr>
                </a:tc>
                <a:tc>
                  <a:txBody>
                    <a:bodyPr/>
                    <a:lstStyle/>
                    <a:p>
                      <a:pPr algn="ctr" rtl="1">
                        <a:lnSpc>
                          <a:spcPct val="100000"/>
                        </a:lnSpc>
                        <a:spcAft>
                          <a:spcPts val="0"/>
                        </a:spcAft>
                      </a:pPr>
                      <a:r>
                        <a:rPr lang="en-US" sz="1800" b="0" dirty="0">
                          <a:latin typeface="Times New Roman"/>
                          <a:ea typeface="Times New Roman"/>
                          <a:cs typeface="+mn-cs"/>
                        </a:rPr>
                        <a:t>3 X 5 </a:t>
                      </a:r>
                      <a:r>
                        <a:rPr lang="en-US" sz="1800" b="0" dirty="0" smtClean="0">
                          <a:latin typeface="Times New Roman"/>
                          <a:ea typeface="Times New Roman"/>
                          <a:cs typeface="+mn-cs"/>
                        </a:rPr>
                        <a:t>=(C)</a:t>
                      </a:r>
                      <a:endParaRPr lang="en-US" sz="1800" b="0" dirty="0">
                        <a:latin typeface="Times New Roman"/>
                        <a:ea typeface="Times New Roman"/>
                        <a:cs typeface="+mn-cs"/>
                      </a:endParaRP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BE5F1"/>
                    </a:solidFill>
                  </a:tcPr>
                </a:tc>
              </a:tr>
              <a:tr h="759624">
                <a:tc>
                  <a:txBody>
                    <a:bodyPr/>
                    <a:lstStyle/>
                    <a:p>
                      <a:pPr algn="l" rtl="0">
                        <a:lnSpc>
                          <a:spcPct val="100000"/>
                        </a:lnSpc>
                        <a:spcAft>
                          <a:spcPts val="0"/>
                        </a:spcAft>
                      </a:pPr>
                      <a:r>
                        <a:rPr lang="en-US" sz="1800" b="0" u="sng">
                          <a:latin typeface="Times New Roman"/>
                          <a:ea typeface="Times New Roman"/>
                          <a:cs typeface="+mn-cs"/>
                        </a:rPr>
                        <a:t>Open chain:  </a:t>
                      </a:r>
                      <a:r>
                        <a:rPr lang="en-US" sz="1800" b="0">
                          <a:latin typeface="Times New Roman"/>
                          <a:ea typeface="Times New Roman"/>
                          <a:cs typeface="+mn-cs"/>
                        </a:rPr>
                        <a:t>Phytol</a:t>
                      </a:r>
                    </a:p>
                    <a:p>
                      <a:pPr algn="l" rtl="0">
                        <a:lnSpc>
                          <a:spcPct val="100000"/>
                        </a:lnSpc>
                        <a:spcAft>
                          <a:spcPts val="0"/>
                        </a:spcAft>
                      </a:pPr>
                      <a:r>
                        <a:rPr lang="en-US" sz="1800" b="0" u="sng">
                          <a:latin typeface="Times New Roman"/>
                          <a:ea typeface="Times New Roman"/>
                          <a:cs typeface="+mn-cs"/>
                        </a:rPr>
                        <a:t>Cyclic:  </a:t>
                      </a:r>
                      <a:r>
                        <a:rPr lang="en-US" sz="1800" b="0">
                          <a:latin typeface="Times New Roman"/>
                          <a:ea typeface="Times New Roman"/>
                          <a:cs typeface="+mn-cs"/>
                        </a:rPr>
                        <a:t>Gibberellins, resin acids</a:t>
                      </a: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en-US" sz="1800" b="0">
                          <a:latin typeface="Times New Roman"/>
                          <a:ea typeface="Times New Roman"/>
                          <a:cs typeface="+mn-cs"/>
                        </a:rPr>
                        <a:t>Diterpenes</a:t>
                      </a: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BE5F1"/>
                    </a:solidFill>
                  </a:tcPr>
                </a:tc>
                <a:tc>
                  <a:txBody>
                    <a:bodyPr/>
                    <a:lstStyle/>
                    <a:p>
                      <a:pPr algn="ctr" rtl="1">
                        <a:lnSpc>
                          <a:spcPct val="100000"/>
                        </a:lnSpc>
                        <a:spcAft>
                          <a:spcPts val="0"/>
                        </a:spcAft>
                      </a:pPr>
                      <a:r>
                        <a:rPr lang="en-US" sz="1800" b="0" dirty="0">
                          <a:latin typeface="Times New Roman"/>
                          <a:ea typeface="Times New Roman"/>
                          <a:cs typeface="+mn-cs"/>
                        </a:rPr>
                        <a:t>4 X 5 </a:t>
                      </a:r>
                      <a:r>
                        <a:rPr lang="en-US" sz="1800" b="0" dirty="0" smtClean="0">
                          <a:latin typeface="Times New Roman"/>
                          <a:ea typeface="Times New Roman"/>
                          <a:cs typeface="+mn-cs"/>
                        </a:rPr>
                        <a:t>=(C)</a:t>
                      </a:r>
                      <a:endParaRPr lang="en-US" sz="1800" b="0" dirty="0">
                        <a:latin typeface="Times New Roman"/>
                        <a:ea typeface="Times New Roman"/>
                        <a:cs typeface="+mn-cs"/>
                      </a:endParaRP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BE5F1"/>
                    </a:solidFill>
                  </a:tcPr>
                </a:tc>
              </a:tr>
              <a:tr h="1139437">
                <a:tc>
                  <a:txBody>
                    <a:bodyPr/>
                    <a:lstStyle/>
                    <a:p>
                      <a:pPr algn="l" rtl="0">
                        <a:lnSpc>
                          <a:spcPct val="100000"/>
                        </a:lnSpc>
                        <a:spcAft>
                          <a:spcPts val="0"/>
                        </a:spcAft>
                      </a:pPr>
                      <a:r>
                        <a:rPr lang="en-US" sz="1800" b="0" u="sng" dirty="0">
                          <a:latin typeface="Times New Roman"/>
                          <a:ea typeface="Times New Roman"/>
                          <a:cs typeface="+mn-cs"/>
                        </a:rPr>
                        <a:t>Open chain: </a:t>
                      </a:r>
                      <a:r>
                        <a:rPr lang="en-US" sz="1800" b="0" dirty="0" err="1">
                          <a:latin typeface="Times New Roman"/>
                          <a:ea typeface="Times New Roman"/>
                          <a:cs typeface="+mn-cs"/>
                        </a:rPr>
                        <a:t>Squalene</a:t>
                      </a:r>
                      <a:endParaRPr lang="en-US" sz="1800" b="0" dirty="0">
                        <a:latin typeface="Times New Roman"/>
                        <a:ea typeface="Times New Roman"/>
                        <a:cs typeface="+mn-cs"/>
                      </a:endParaRPr>
                    </a:p>
                    <a:p>
                      <a:pPr algn="l" rtl="0">
                        <a:lnSpc>
                          <a:spcPct val="100000"/>
                        </a:lnSpc>
                        <a:spcAft>
                          <a:spcPts val="0"/>
                        </a:spcAft>
                      </a:pPr>
                      <a:r>
                        <a:rPr lang="en-US" sz="1800" b="0" u="sng" dirty="0">
                          <a:latin typeface="Times New Roman"/>
                          <a:ea typeface="Times New Roman"/>
                          <a:cs typeface="+mn-cs"/>
                        </a:rPr>
                        <a:t>Cyclic:  </a:t>
                      </a:r>
                      <a:r>
                        <a:rPr lang="en-US" sz="1800" b="0" dirty="0" err="1">
                          <a:latin typeface="Times New Roman"/>
                          <a:ea typeface="Times New Roman"/>
                          <a:cs typeface="+mn-cs"/>
                        </a:rPr>
                        <a:t>Triterpene</a:t>
                      </a:r>
                      <a:r>
                        <a:rPr lang="en-US" sz="1800" b="0" dirty="0">
                          <a:latin typeface="Times New Roman"/>
                          <a:ea typeface="Times New Roman"/>
                          <a:cs typeface="+mn-cs"/>
                        </a:rPr>
                        <a:t> alcohols and acids, Steroids, Gossypol, </a:t>
                      </a:r>
                      <a:r>
                        <a:rPr lang="en-US" sz="1800" b="0" dirty="0" err="1">
                          <a:latin typeface="Times New Roman"/>
                          <a:ea typeface="Times New Roman"/>
                          <a:cs typeface="+mn-cs"/>
                        </a:rPr>
                        <a:t>Cucurbitacine</a:t>
                      </a:r>
                      <a:endParaRPr lang="en-US" sz="1800" b="0" dirty="0">
                        <a:latin typeface="Times New Roman"/>
                        <a:ea typeface="Times New Roman"/>
                        <a:cs typeface="+mn-cs"/>
                      </a:endParaRP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en-US" sz="1800" b="0">
                          <a:latin typeface="Times New Roman"/>
                          <a:ea typeface="Times New Roman"/>
                          <a:cs typeface="+mn-cs"/>
                        </a:rPr>
                        <a:t>Triterpenes</a:t>
                      </a: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BE5F1"/>
                    </a:solidFill>
                  </a:tcPr>
                </a:tc>
                <a:tc>
                  <a:txBody>
                    <a:bodyPr/>
                    <a:lstStyle/>
                    <a:p>
                      <a:pPr algn="ctr" rtl="1">
                        <a:lnSpc>
                          <a:spcPct val="100000"/>
                        </a:lnSpc>
                        <a:spcAft>
                          <a:spcPts val="0"/>
                        </a:spcAft>
                      </a:pPr>
                      <a:r>
                        <a:rPr lang="en-US" sz="1800" b="0" dirty="0">
                          <a:latin typeface="Times New Roman"/>
                          <a:ea typeface="Times New Roman"/>
                          <a:cs typeface="+mn-cs"/>
                        </a:rPr>
                        <a:t>6 X 5 </a:t>
                      </a:r>
                      <a:r>
                        <a:rPr lang="en-US" sz="1800" b="0" dirty="0" smtClean="0">
                          <a:latin typeface="Times New Roman"/>
                          <a:ea typeface="Times New Roman"/>
                          <a:cs typeface="+mn-cs"/>
                        </a:rPr>
                        <a:t>=(C)</a:t>
                      </a:r>
                      <a:endParaRPr lang="en-US" sz="1800" b="0" dirty="0">
                        <a:latin typeface="Times New Roman"/>
                        <a:ea typeface="Times New Roman"/>
                        <a:cs typeface="+mn-cs"/>
                      </a:endParaRPr>
                    </a:p>
                    <a:p>
                      <a:pPr algn="ctr" rtl="1">
                        <a:lnSpc>
                          <a:spcPct val="100000"/>
                        </a:lnSpc>
                        <a:spcAft>
                          <a:spcPts val="0"/>
                        </a:spcAft>
                      </a:pPr>
                      <a:r>
                        <a:rPr lang="en-US" sz="1800" b="0" dirty="0">
                          <a:latin typeface="Times New Roman"/>
                          <a:ea typeface="Times New Roman"/>
                          <a:cs typeface="+mn-cs"/>
                        </a:rPr>
                        <a:t>= 2X15 </a:t>
                      </a:r>
                      <a:r>
                        <a:rPr lang="en-US" sz="1800" b="0" dirty="0" smtClean="0">
                          <a:latin typeface="Times New Roman"/>
                          <a:ea typeface="Times New Roman"/>
                          <a:cs typeface="+mn-cs"/>
                        </a:rPr>
                        <a:t>=(C)</a:t>
                      </a:r>
                      <a:endParaRPr lang="en-US" sz="1800" b="0" dirty="0">
                        <a:latin typeface="Times New Roman"/>
                        <a:ea typeface="Times New Roman"/>
                        <a:cs typeface="+mn-cs"/>
                      </a:endParaRP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BE5F1"/>
                    </a:solidFill>
                  </a:tcPr>
                </a:tc>
              </a:tr>
              <a:tr h="759624">
                <a:tc>
                  <a:txBody>
                    <a:bodyPr/>
                    <a:lstStyle/>
                    <a:p>
                      <a:pPr algn="l" rtl="0">
                        <a:lnSpc>
                          <a:spcPct val="100000"/>
                        </a:lnSpc>
                        <a:spcAft>
                          <a:spcPts val="0"/>
                        </a:spcAft>
                      </a:pPr>
                      <a:r>
                        <a:rPr lang="en-US" sz="1800" b="0" u="sng" dirty="0" err="1">
                          <a:latin typeface="Times New Roman"/>
                          <a:ea typeface="Times New Roman"/>
                          <a:cs typeface="+mn-cs"/>
                        </a:rPr>
                        <a:t>Carotenoids:</a:t>
                      </a:r>
                      <a:r>
                        <a:rPr lang="en-US" sz="1800" b="0" dirty="0" err="1">
                          <a:latin typeface="Times New Roman"/>
                          <a:ea typeface="Times New Roman"/>
                          <a:cs typeface="+mn-cs"/>
                        </a:rPr>
                        <a:t>Carotenes</a:t>
                      </a:r>
                      <a:r>
                        <a:rPr lang="en-US" sz="1800" b="0" dirty="0">
                          <a:latin typeface="Times New Roman"/>
                          <a:ea typeface="Times New Roman"/>
                          <a:cs typeface="+mn-cs"/>
                        </a:rPr>
                        <a:t>, Xanthophylls</a:t>
                      </a: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en-US" sz="1800" b="0">
                          <a:latin typeface="Times New Roman"/>
                          <a:ea typeface="Times New Roman"/>
                          <a:cs typeface="+mn-cs"/>
                        </a:rPr>
                        <a:t>Tetraterpenes</a:t>
                      </a: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BE5F1"/>
                    </a:solidFill>
                  </a:tcPr>
                </a:tc>
                <a:tc>
                  <a:txBody>
                    <a:bodyPr/>
                    <a:lstStyle/>
                    <a:p>
                      <a:pPr algn="ctr" rtl="1">
                        <a:lnSpc>
                          <a:spcPct val="100000"/>
                        </a:lnSpc>
                        <a:spcAft>
                          <a:spcPts val="0"/>
                        </a:spcAft>
                      </a:pPr>
                      <a:r>
                        <a:rPr lang="en-US" sz="1800" b="0" dirty="0">
                          <a:latin typeface="Times New Roman"/>
                          <a:ea typeface="Times New Roman"/>
                          <a:cs typeface="+mn-cs"/>
                        </a:rPr>
                        <a:t>8 X 5 </a:t>
                      </a:r>
                      <a:r>
                        <a:rPr lang="en-US" sz="1800" b="0" dirty="0" smtClean="0">
                          <a:latin typeface="Times New Roman"/>
                          <a:ea typeface="Times New Roman"/>
                          <a:cs typeface="+mn-cs"/>
                        </a:rPr>
                        <a:t>=(C)</a:t>
                      </a:r>
                      <a:endParaRPr lang="en-US" sz="1800" b="0" dirty="0">
                        <a:latin typeface="Times New Roman"/>
                        <a:ea typeface="Times New Roman"/>
                        <a:cs typeface="+mn-cs"/>
                      </a:endParaRPr>
                    </a:p>
                    <a:p>
                      <a:pPr algn="ctr" rtl="1">
                        <a:lnSpc>
                          <a:spcPct val="100000"/>
                        </a:lnSpc>
                        <a:spcAft>
                          <a:spcPts val="0"/>
                        </a:spcAft>
                      </a:pPr>
                      <a:r>
                        <a:rPr lang="en-US" sz="1800" b="0" dirty="0">
                          <a:latin typeface="Times New Roman"/>
                          <a:ea typeface="Times New Roman"/>
                          <a:cs typeface="+mn-cs"/>
                        </a:rPr>
                        <a:t>= 2X20 </a:t>
                      </a:r>
                      <a:r>
                        <a:rPr lang="en-US" sz="1800" b="0" dirty="0" smtClean="0">
                          <a:latin typeface="Times New Roman"/>
                          <a:ea typeface="Times New Roman"/>
                          <a:cs typeface="+mn-cs"/>
                        </a:rPr>
                        <a:t>=(C)</a:t>
                      </a:r>
                      <a:endParaRPr lang="en-US" sz="1800" b="0" dirty="0">
                        <a:latin typeface="Times New Roman"/>
                        <a:ea typeface="Times New Roman"/>
                        <a:cs typeface="+mn-cs"/>
                      </a:endParaRP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BE5F1"/>
                    </a:solidFill>
                  </a:tcPr>
                </a:tc>
              </a:tr>
              <a:tr h="379812">
                <a:tc>
                  <a:txBody>
                    <a:bodyPr/>
                    <a:lstStyle/>
                    <a:p>
                      <a:pPr algn="l" rtl="0">
                        <a:lnSpc>
                          <a:spcPct val="100000"/>
                        </a:lnSpc>
                        <a:spcAft>
                          <a:spcPts val="0"/>
                        </a:spcAft>
                      </a:pPr>
                      <a:r>
                        <a:rPr lang="en-US" sz="1800" b="0">
                          <a:latin typeface="Times New Roman"/>
                          <a:ea typeface="Times New Roman"/>
                          <a:cs typeface="+mn-cs"/>
                        </a:rPr>
                        <a:t>Rubber, Gutta-percha, Balata</a:t>
                      </a: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en-US" sz="1800" b="0">
                          <a:latin typeface="Times New Roman"/>
                          <a:ea typeface="Times New Roman"/>
                          <a:cs typeface="+mn-cs"/>
                        </a:rPr>
                        <a:t>Polyterpenes</a:t>
                      </a: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BE5F1"/>
                    </a:solidFill>
                  </a:tcPr>
                </a:tc>
                <a:tc>
                  <a:txBody>
                    <a:bodyPr/>
                    <a:lstStyle/>
                    <a:p>
                      <a:pPr algn="ctr" rtl="1">
                        <a:lnSpc>
                          <a:spcPct val="100000"/>
                        </a:lnSpc>
                        <a:spcAft>
                          <a:spcPts val="0"/>
                        </a:spcAft>
                      </a:pPr>
                      <a:r>
                        <a:rPr lang="en-US" sz="1800" b="0" dirty="0">
                          <a:latin typeface="Times New Roman"/>
                          <a:ea typeface="Times New Roman"/>
                          <a:cs typeface="+mn-cs"/>
                        </a:rPr>
                        <a:t>n x 5 </a:t>
                      </a:r>
                      <a:r>
                        <a:rPr lang="en-US" sz="1800" b="0" dirty="0" smtClean="0">
                          <a:latin typeface="Times New Roman"/>
                          <a:ea typeface="Times New Roman"/>
                          <a:cs typeface="+mn-cs"/>
                        </a:rPr>
                        <a:t>=(C)</a:t>
                      </a:r>
                      <a:endParaRPr lang="en-US" sz="1800" b="0" dirty="0">
                        <a:latin typeface="Times New Roman"/>
                        <a:ea typeface="Times New Roman"/>
                        <a:cs typeface="+mn-cs"/>
                      </a:endParaRPr>
                    </a:p>
                  </a:txBody>
                  <a:tcPr marL="62204" marR="62204"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BE5F1"/>
                    </a:solidFill>
                  </a:tcPr>
                </a:tc>
              </a:tr>
            </a:tbl>
          </a:graphicData>
        </a:graphic>
      </p:graphicFrame>
      <p:sp>
        <p:nvSpPr>
          <p:cNvPr id="3" name="Rectangle 2"/>
          <p:cNvSpPr/>
          <p:nvPr/>
        </p:nvSpPr>
        <p:spPr>
          <a:xfrm>
            <a:off x="-71470" y="-24"/>
            <a:ext cx="9144064" cy="461665"/>
          </a:xfrm>
          <a:prstGeom prst="rect">
            <a:avLst/>
          </a:prstGeom>
        </p:spPr>
        <p:txBody>
          <a:bodyPr wrap="square">
            <a:spAutoFit/>
          </a:bodyPr>
          <a:lstStyle/>
          <a:p>
            <a:pPr algn="r" rtl="1"/>
            <a:r>
              <a:rPr lang="ar-SA" sz="2400" b="1" dirty="0" smtClean="0"/>
              <a:t>تقسم التربينات الى مجموعات تبعا لاحتواءها على وحدات الايزوبرين كما بالجدول التالى</a:t>
            </a:r>
            <a:r>
              <a:rPr lang="en-US" sz="2400" b="1" dirty="0" smtClean="0"/>
              <a:t> :-</a:t>
            </a:r>
            <a:endParaRPr lang="en-US" sz="24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285720" y="928670"/>
            <a:ext cx="8501090" cy="33478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5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فيتكون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Hemiterpenes</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من وحدة ايزوبرين واحدة (5</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 units</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بينما تحتوى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Monoterpenes</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على وحدتين (2</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x5-C</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وهى اما ذات سلسلة مفتوحة أو تكون ذات تركيب حلقى وكذلك كلا من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Sesquiterpenes</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التى تحتوى على ثلاث وحدات ايزوبرين و</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Diterpenes</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التى تحتوى على اربعة وحدات .. وهكذا كما هو موضح بالجدول السابق , اما عديد التربين فيتكون من وحدات الايزوبرين ذات سلسلة مفتوحة فقط دون تكون حلقات .</a:t>
            </a:r>
            <a:endParaRPr kumimoji="0" lang="ar-SA"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428596" y="357166"/>
            <a:ext cx="821537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البناء </a:t>
            </a:r>
            <a:r>
              <a:rPr lang="ar-SA" sz="2800" b="1" dirty="0" smtClean="0">
                <a:latin typeface="Arial" pitchFamily="34" charset="0"/>
                <a:ea typeface="Times New Roman" pitchFamily="18" charset="0"/>
                <a:cs typeface="Arial" pitchFamily="34" charset="0"/>
              </a:rPr>
              <a:t> الحيوي ل</a:t>
            </a:r>
            <a:r>
              <a:rPr kumimoji="0" lang="ar-SA"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لتربينات    </a:t>
            </a:r>
            <a:r>
              <a:rPr kumimoji="0" lang="en-US"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a:t>
            </a:r>
            <a:r>
              <a:rPr kumimoji="0" lang="en-US" sz="28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Terpenoids</a:t>
            </a:r>
            <a:r>
              <a:rPr kumimoji="0" lang="en-US"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Biosynthesis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6146" name="Rectangle 2"/>
          <p:cNvSpPr>
            <a:spLocks noChangeArrowheads="1"/>
          </p:cNvSpPr>
          <p:nvPr/>
        </p:nvSpPr>
        <p:spPr bwMode="auto">
          <a:xfrm>
            <a:off x="285720" y="1357298"/>
            <a:ext cx="8501122"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fontAlgn="base">
              <a:lnSpc>
                <a:spcPct val="150000"/>
              </a:lnSpc>
              <a:spcBef>
                <a:spcPct val="0"/>
              </a:spcBef>
              <a:spcAft>
                <a:spcPct val="0"/>
              </a:spcAft>
            </a:pP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يبدأ بناء التربينات بأستخدام وحدات</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acetyl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CoA</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الناتجة من هدم سكر الجلوكوز اثناء التنفس فبدلا من اتمام حرقها فى فرن الخلية أو دورة السترات المعروفة بدورة كربس يسحب الاسيتل المحمل على القرين الانزيمى</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لتتحد مع وحدة اخرى منه ليعطى مركب</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acetoacetyl</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CoA</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ثم يضاف اليه جزىء ثالث لينتج فى النهاية المركب المعروف باسم </a:t>
            </a:r>
            <a:r>
              <a:rPr kumimoji="0" lang="ar-SA" sz="24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حمض الميفالونيك</a:t>
            </a:r>
            <a:r>
              <a:rPr kumimoji="0" lang="en-US" sz="24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24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Mevalonic</a:t>
            </a:r>
            <a:r>
              <a:rPr kumimoji="0" lang="en-US" sz="24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acid</a:t>
            </a:r>
            <a:r>
              <a:rPr kumimoji="0" lang="en-US" sz="24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وذلك بمساعدة قرين الانزيم</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NADPH2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ثم من حمض الميفالونيك والذى يتحول الى </a:t>
            </a:r>
            <a:r>
              <a:rPr kumimoji="0" lang="ar-SA" sz="2400" b="1" i="0" u="none" strike="noStrike" cap="none" normalizeH="0" baseline="0" dirty="0" smtClean="0">
                <a:ln>
                  <a:noFill/>
                </a:ln>
                <a:solidFill>
                  <a:srgbClr val="92D050"/>
                </a:solidFill>
                <a:effectLst/>
                <a:latin typeface="Arial" pitchFamily="34" charset="0"/>
                <a:ea typeface="Times New Roman" pitchFamily="18" charset="0"/>
                <a:cs typeface="Arial" pitchFamily="34" charset="0"/>
              </a:rPr>
              <a:t>الايزوبرين النشط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وهو عبارة عن </a:t>
            </a:r>
            <a:r>
              <a:rPr lang="en-US" sz="2400" b="1" dirty="0" err="1" smtClean="0">
                <a:solidFill>
                  <a:srgbClr val="3333FF"/>
                </a:solidFill>
                <a:latin typeface="Arial" pitchFamily="34" charset="0"/>
                <a:ea typeface="Times New Roman" pitchFamily="18" charset="0"/>
                <a:cs typeface="Arial" pitchFamily="34" charset="0"/>
              </a:rPr>
              <a:t>Isopentenyl</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lang="en-US" sz="2400" b="1" dirty="0" smtClean="0">
                <a:solidFill>
                  <a:srgbClr val="3333FF"/>
                </a:solidFill>
                <a:latin typeface="Arial" pitchFamily="34" charset="0"/>
                <a:ea typeface="Times New Roman" pitchFamily="18" charset="0"/>
                <a:cs typeface="Arial" pitchFamily="34" charset="0"/>
              </a:rPr>
              <a:t>pyrophosphate</a:t>
            </a:r>
            <a:r>
              <a:rPr lang="ar-SA" sz="2400" dirty="0" smtClean="0">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والذى يتكون من الحمض السابق بعد نزع مجموعة</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CO2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وجزىء ماء وكذلك عملية فسفرة فى وجود</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ATP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1" name="Picture 2" descr="http://www.smsec.com/ar/encyc/2/images/terpenoids/1a.jpg"/>
          <p:cNvPicPr>
            <a:picLocks noChangeAspect="1" noChangeArrowheads="1"/>
          </p:cNvPicPr>
          <p:nvPr/>
        </p:nvPicPr>
        <p:blipFill>
          <a:blip r:embed="rId2" cstate="print"/>
          <a:srcRect/>
          <a:stretch>
            <a:fillRect/>
          </a:stretch>
        </p:blipFill>
        <p:spPr bwMode="auto">
          <a:xfrm>
            <a:off x="71406" y="175840"/>
            <a:ext cx="8858280" cy="6682184"/>
          </a:xfrm>
          <a:prstGeom prst="rect">
            <a:avLst/>
          </a:prstGeom>
          <a:noFill/>
          <a:ln w="9525">
            <a:noFill/>
            <a:miter lim="800000"/>
            <a:headEnd/>
            <a:tailEnd/>
          </a:ln>
        </p:spPr>
      </p:pic>
      <p:sp>
        <p:nvSpPr>
          <p:cNvPr id="3" name="Rectangle 2"/>
          <p:cNvSpPr/>
          <p:nvPr/>
        </p:nvSpPr>
        <p:spPr>
          <a:xfrm>
            <a:off x="5929322" y="0"/>
            <a:ext cx="3143272" cy="1200329"/>
          </a:xfrm>
          <a:prstGeom prst="rect">
            <a:avLst/>
          </a:prstGeom>
        </p:spPr>
        <p:txBody>
          <a:bodyPr wrap="square">
            <a:spAutoFit/>
          </a:bodyPr>
          <a:lstStyle/>
          <a:p>
            <a:pPr algn="r" rtl="1"/>
            <a:r>
              <a:rPr lang="ar-SA" sz="2400" dirty="0" smtClean="0">
                <a:solidFill>
                  <a:srgbClr val="FF0000"/>
                </a:solidFill>
              </a:rPr>
              <a:t>التكوين </a:t>
            </a:r>
            <a:r>
              <a:rPr lang="ar-SA" sz="2400" dirty="0">
                <a:solidFill>
                  <a:srgbClr val="FF0000"/>
                </a:solidFill>
              </a:rPr>
              <a:t>الحيوى للتربينات والمركبات الوسطية التى تتكون من خلاله  </a:t>
            </a:r>
            <a:endParaRPr lang="en-US" sz="2400" dirty="0">
              <a:solidFill>
                <a:srgbClr val="FF0000"/>
              </a:solidFill>
            </a:endParaRPr>
          </a:p>
        </p:txBody>
      </p:sp>
      <p:sp>
        <p:nvSpPr>
          <p:cNvPr id="4" name="Oval 3"/>
          <p:cNvSpPr/>
          <p:nvPr/>
        </p:nvSpPr>
        <p:spPr>
          <a:xfrm>
            <a:off x="4429124" y="1428736"/>
            <a:ext cx="2000264" cy="50006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353514" y="1500174"/>
            <a:ext cx="1576072" cy="369332"/>
          </a:xfrm>
          <a:prstGeom prst="rect">
            <a:avLst/>
          </a:prstGeom>
        </p:spPr>
        <p:txBody>
          <a:bodyPr wrap="none">
            <a:spAutoFit/>
          </a:bodyPr>
          <a:lstStyle/>
          <a:p>
            <a:r>
              <a:rPr lang="ar-SA" b="1" dirty="0" smtClean="0">
                <a:solidFill>
                  <a:srgbClr val="3333FF"/>
                </a:solidFill>
                <a:latin typeface="Arial" pitchFamily="34" charset="0"/>
                <a:ea typeface="Times New Roman" pitchFamily="18" charset="0"/>
                <a:cs typeface="Arial" pitchFamily="34" charset="0"/>
              </a:rPr>
              <a:t>حمض الميفالونيك </a:t>
            </a:r>
            <a:endParaRPr lang="en-US" b="1" dirty="0">
              <a:solidFill>
                <a:srgbClr val="3333FF"/>
              </a:solidFill>
            </a:endParaRPr>
          </a:p>
        </p:txBody>
      </p:sp>
      <p:sp>
        <p:nvSpPr>
          <p:cNvPr id="6" name="Oval 5"/>
          <p:cNvSpPr/>
          <p:nvPr/>
        </p:nvSpPr>
        <p:spPr>
          <a:xfrm>
            <a:off x="3500430" y="2643182"/>
            <a:ext cx="2000264" cy="50006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214414" y="3286124"/>
            <a:ext cx="1714512" cy="50006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494</TotalTime>
  <Words>1246</Words>
  <Application>Microsoft Office PowerPoint</Application>
  <PresentationFormat>On-screen Show (4:3)</PresentationFormat>
  <Paragraphs>88</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Terpenoids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Terpenoids</dc:title>
  <dc:creator>XP</dc:creator>
  <cp:lastModifiedBy>XP</cp:lastModifiedBy>
  <cp:revision>21</cp:revision>
  <dcterms:created xsi:type="dcterms:W3CDTF">2012-04-03T17:29:00Z</dcterms:created>
  <dcterms:modified xsi:type="dcterms:W3CDTF">2012-05-04T15:54:31Z</dcterms:modified>
</cp:coreProperties>
</file>