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87"/>
  </p:notesMasterIdLst>
  <p:sldIdLst>
    <p:sldId id="269" r:id="rId2"/>
    <p:sldId id="260" r:id="rId3"/>
    <p:sldId id="290" r:id="rId4"/>
    <p:sldId id="291" r:id="rId5"/>
    <p:sldId id="292" r:id="rId6"/>
    <p:sldId id="294" r:id="rId7"/>
    <p:sldId id="295" r:id="rId8"/>
    <p:sldId id="297" r:id="rId9"/>
    <p:sldId id="296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3" r:id="rId25"/>
    <p:sldId id="312" r:id="rId26"/>
    <p:sldId id="315" r:id="rId27"/>
    <p:sldId id="316" r:id="rId28"/>
    <p:sldId id="317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71" r:id="rId37"/>
    <p:sldId id="372" r:id="rId38"/>
    <p:sldId id="373" r:id="rId39"/>
    <p:sldId id="326" r:id="rId40"/>
    <p:sldId id="327" r:id="rId41"/>
    <p:sldId id="331" r:id="rId42"/>
    <p:sldId id="328" r:id="rId43"/>
    <p:sldId id="330" r:id="rId44"/>
    <p:sldId id="329" r:id="rId45"/>
    <p:sldId id="332" r:id="rId46"/>
    <p:sldId id="333" r:id="rId47"/>
    <p:sldId id="334" r:id="rId48"/>
    <p:sldId id="336" r:id="rId49"/>
    <p:sldId id="335" r:id="rId50"/>
    <p:sldId id="369" r:id="rId51"/>
    <p:sldId id="370" r:id="rId52"/>
    <p:sldId id="341" r:id="rId53"/>
    <p:sldId id="376" r:id="rId54"/>
    <p:sldId id="377" r:id="rId55"/>
    <p:sldId id="378" r:id="rId56"/>
    <p:sldId id="379" r:id="rId57"/>
    <p:sldId id="380" r:id="rId58"/>
    <p:sldId id="374" r:id="rId59"/>
    <p:sldId id="382" r:id="rId60"/>
    <p:sldId id="383" r:id="rId61"/>
    <p:sldId id="384" r:id="rId62"/>
    <p:sldId id="385" r:id="rId63"/>
    <p:sldId id="386" r:id="rId64"/>
    <p:sldId id="387" r:id="rId65"/>
    <p:sldId id="381" r:id="rId66"/>
    <p:sldId id="375" r:id="rId67"/>
    <p:sldId id="343" r:id="rId68"/>
    <p:sldId id="344" r:id="rId69"/>
    <p:sldId id="345" r:id="rId70"/>
    <p:sldId id="346" r:id="rId71"/>
    <p:sldId id="347" r:id="rId72"/>
    <p:sldId id="348" r:id="rId73"/>
    <p:sldId id="349" r:id="rId74"/>
    <p:sldId id="388" r:id="rId75"/>
    <p:sldId id="389" r:id="rId76"/>
    <p:sldId id="390" r:id="rId77"/>
    <p:sldId id="353" r:id="rId78"/>
    <p:sldId id="354" r:id="rId79"/>
    <p:sldId id="355" r:id="rId80"/>
    <p:sldId id="357" r:id="rId81"/>
    <p:sldId id="356" r:id="rId82"/>
    <p:sldId id="361" r:id="rId83"/>
    <p:sldId id="362" r:id="rId84"/>
    <p:sldId id="363" r:id="rId85"/>
    <p:sldId id="391" r:id="rId8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DAA219-451B-467D-9D5D-8C36FB88930F}">
  <a:tblStyle styleId="{0CDAA219-451B-467D-9D5D-8C36FB8893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>
      <p:cViewPr varScale="1">
        <p:scale>
          <a:sx n="162" d="100"/>
          <a:sy n="162" d="100"/>
        </p:scale>
        <p:origin x="200" y="136"/>
      </p:cViewPr>
      <p:guideLst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theme" Target="theme/theme1.xml"/><Relationship Id="rId9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notesMaster" Target="notesMasters/notesMaster1.xml"/><Relationship Id="rId88" Type="http://schemas.openxmlformats.org/officeDocument/2006/relationships/presProps" Target="presProps.xml"/><Relationship Id="rId8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72956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55e1ed11e4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55e1ed11e4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8724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4067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719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1618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311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2436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56646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0845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8628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8555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65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54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65913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3617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9443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5822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22226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50285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46990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00101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56050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009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73416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575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24410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03859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0058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23653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08172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43463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9914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69373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646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2550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0427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2189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81556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589110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7337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9577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55755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725614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04780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0062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5250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91560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572833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25867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555169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18724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078764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268655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664565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719632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8399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88249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563311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973773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543738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342668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223998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753675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70489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25655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495519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8992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664714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154805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3633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407521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950927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574925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959903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859457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984794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2807217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5798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3195265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026547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4621310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710471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200674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9450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998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bg>
      <p:bgPr>
        <a:solidFill>
          <a:srgbClr val="E9E6E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95512" y="1245627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6607116" y="2397713"/>
            <a:ext cx="2550204" cy="2757917"/>
            <a:chOff x="1384075" y="241450"/>
            <a:chExt cx="4822625" cy="5215425"/>
          </a:xfrm>
        </p:grpSpPr>
        <p:sp>
          <p:nvSpPr>
            <p:cNvPr id="12" name="Google Shape;12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-26847" y="-280618"/>
            <a:ext cx="2865062" cy="3613974"/>
            <a:chOff x="-26858" y="-227337"/>
            <a:chExt cx="2186403" cy="2757917"/>
          </a:xfrm>
        </p:grpSpPr>
        <p:sp>
          <p:nvSpPr>
            <p:cNvPr id="57" name="Google Shape;57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bg>
      <p:bgPr>
        <a:solidFill>
          <a:srgbClr val="E9E6E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795512" y="1545452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/>
          </a:p>
        </p:txBody>
      </p:sp>
      <p:grpSp>
        <p:nvGrpSpPr>
          <p:cNvPr id="99" name="Google Shape;99;p3"/>
          <p:cNvGrpSpPr/>
          <p:nvPr/>
        </p:nvGrpSpPr>
        <p:grpSpPr>
          <a:xfrm flipH="1">
            <a:off x="-9" y="2397713"/>
            <a:ext cx="2550204" cy="2757917"/>
            <a:chOff x="1384075" y="241450"/>
            <a:chExt cx="4822625" cy="5215425"/>
          </a:xfrm>
        </p:grpSpPr>
        <p:sp>
          <p:nvSpPr>
            <p:cNvPr id="100" name="Google Shape;100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4;p3"/>
          <p:cNvGrpSpPr/>
          <p:nvPr/>
        </p:nvGrpSpPr>
        <p:grpSpPr>
          <a:xfrm flipH="1">
            <a:off x="6278928" y="-258568"/>
            <a:ext cx="2865062" cy="3613974"/>
            <a:chOff x="-26858" y="-227337"/>
            <a:chExt cx="2186403" cy="2757917"/>
          </a:xfrm>
        </p:grpSpPr>
        <p:sp>
          <p:nvSpPr>
            <p:cNvPr id="145" name="Google Shape;145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CUSTOM_2_1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7"/>
          <p:cNvSpPr txBox="1">
            <a:spLocks noGrp="1"/>
          </p:cNvSpPr>
          <p:nvPr>
            <p:ph type="ctrTitle"/>
          </p:nvPr>
        </p:nvSpPr>
        <p:spPr>
          <a:xfrm flipH="1">
            <a:off x="770700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309" name="Google Shape;309;p7"/>
          <p:cNvCxnSpPr/>
          <p:nvPr/>
        </p:nvCxnSpPr>
        <p:spPr>
          <a:xfrm>
            <a:off x="498026" y="-1604650"/>
            <a:ext cx="0" cy="26649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10" name="Google Shape;310;p7"/>
          <p:cNvGrpSpPr/>
          <p:nvPr/>
        </p:nvGrpSpPr>
        <p:grpSpPr>
          <a:xfrm rot="10800000" flipH="1">
            <a:off x="6396261" y="4059387"/>
            <a:ext cx="2761414" cy="1094590"/>
            <a:chOff x="5543377" y="-26648"/>
            <a:chExt cx="3613943" cy="1432521"/>
          </a:xfrm>
        </p:grpSpPr>
        <p:sp>
          <p:nvSpPr>
            <p:cNvPr id="311" name="Google Shape;311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7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7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7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7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7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7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7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CUSTOM_3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9E6E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9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9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0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3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5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6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7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8.gi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18.gi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19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21.jpe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22.jpe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1.jpe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21.jpe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6.xml"/><Relationship Id="rId3" Type="http://schemas.openxmlformats.org/officeDocument/2006/relationships/image" Target="../media/image23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7.xml"/><Relationship Id="rId3" Type="http://schemas.openxmlformats.org/officeDocument/2006/relationships/image" Target="../media/image23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8.xml"/><Relationship Id="rId3" Type="http://schemas.openxmlformats.org/officeDocument/2006/relationships/image" Target="../media/image24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25.jpe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26"/>
          <p:cNvSpPr txBox="1">
            <a:spLocks noGrp="1"/>
          </p:cNvSpPr>
          <p:nvPr>
            <p:ph type="ctrTitle"/>
          </p:nvPr>
        </p:nvSpPr>
        <p:spPr>
          <a:xfrm>
            <a:off x="1462037" y="952099"/>
            <a:ext cx="5553000" cy="30315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8000" b="1" dirty="0" smtClean="0">
                <a:solidFill>
                  <a:schemeClr val="accent4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Zoo 651</a:t>
            </a:r>
            <a:r>
              <a:rPr lang="en-US" sz="8000" dirty="0">
                <a:latin typeface="Leelawadee UI" panose="020B0502040204020203" pitchFamily="34" charset="-34"/>
                <a:cs typeface="Leelawadee UI" panose="020B0502040204020203" pitchFamily="34" charset="-34"/>
              </a:rPr>
              <a:t/>
            </a:r>
            <a:br>
              <a:rPr lang="en-US" sz="8000" dirty="0">
                <a:latin typeface="Leelawadee UI" panose="020B0502040204020203" pitchFamily="34" charset="-34"/>
                <a:cs typeface="Leelawadee UI" panose="020B0502040204020203" pitchFamily="34" charset="-34"/>
              </a:rPr>
            </a:br>
            <a:r>
              <a:rPr lang="en-US" sz="1100" dirty="0">
                <a:latin typeface="Leelawadee UI" panose="020B0502040204020203" pitchFamily="34" charset="-34"/>
                <a:cs typeface="Leelawadee UI" panose="020B0502040204020203" pitchFamily="34" charset="-34"/>
              </a:rPr>
              <a:t/>
            </a:r>
            <a:br>
              <a:rPr lang="en-US" sz="1100" dirty="0">
                <a:latin typeface="Leelawadee UI" panose="020B0502040204020203" pitchFamily="34" charset="-34"/>
                <a:cs typeface="Leelawadee UI" panose="020B0502040204020203" pitchFamily="34" charset="-34"/>
              </a:rPr>
            </a:br>
            <a:endParaRPr lang="ar-SA" sz="4000" dirty="0">
              <a:latin typeface="Leelawadee UI" panose="020B05020402040202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9806" y="1141008"/>
            <a:ext cx="83245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Suspension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Suspension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cells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are also called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anchorage independent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non-adherent cells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which can be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grown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as </a:t>
            </a:r>
            <a:r>
              <a:rPr lang="en-US" sz="1800" b="1" dirty="0">
                <a:solidFill>
                  <a:schemeClr val="accent4"/>
                </a:solidFill>
              </a:rPr>
              <a:t>free floating cells in the culture medium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Suspension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cells </a:t>
            </a:r>
            <a:r>
              <a:rPr lang="en-US" sz="1800" b="1" dirty="0">
                <a:solidFill>
                  <a:schemeClr val="accent4"/>
                </a:solidFill>
              </a:rPr>
              <a:t>do not attach to the surface of the culture flasks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Some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example of cells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that can be grown in suspension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such as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hematopoietic stem cells (derived from blood, spleen and bone marrow)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tumor cells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These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cells </a:t>
            </a:r>
            <a:r>
              <a:rPr lang="en-US" sz="1800" b="1" dirty="0">
                <a:solidFill>
                  <a:schemeClr val="accent4"/>
                </a:solidFill>
              </a:rPr>
              <a:t>grow</a:t>
            </a:r>
            <a:r>
              <a:rPr lang="en-US" sz="1800" dirty="0">
                <a:solidFill>
                  <a:schemeClr val="accent4"/>
                </a:solidFill>
              </a:rPr>
              <a:t> </a:t>
            </a:r>
            <a:r>
              <a:rPr lang="en-US" sz="1800" b="1" dirty="0">
                <a:solidFill>
                  <a:schemeClr val="accent4"/>
                </a:solidFill>
              </a:rPr>
              <a:t>much faster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which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do not require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the frequent replacement of the medium and can be easily maintained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JCM | Free Full-Text | In Vitro Characterization of Dental Pulp Stem Cells  Cultured in Two Microsphere-Forming Culture Plates | HTML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49958" y="121420"/>
            <a:ext cx="2775858" cy="1383357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45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01858" y="1177698"/>
            <a:ext cx="4598741" cy="3865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  <a:buFont typeface="+mj-lt"/>
              <a:buAutoNum type="alphaUcPeriod" startAt="2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Secondary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 culture and cell line: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When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primary cells</a:t>
            </a:r>
            <a:r>
              <a:rPr lang="en-US" sz="1800" b="1" dirty="0">
                <a:solidFill>
                  <a:schemeClr val="accent4"/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sub-cultured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then it called </a:t>
            </a:r>
            <a:r>
              <a:rPr lang="en-US" sz="1800" b="1" dirty="0">
                <a:solidFill>
                  <a:schemeClr val="accent4"/>
                </a:solidFill>
              </a:rPr>
              <a:t>secondary cells or cell line or sub-clone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Sub-culture</a:t>
            </a:r>
            <a:r>
              <a:rPr lang="en-US" sz="1800" b="1" dirty="0">
                <a:solidFill>
                  <a:schemeClr val="accent4"/>
                </a:solidFill>
              </a:rPr>
              <a:t>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Which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transfer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of cell from one culture vessel to another by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remove growth medium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detach adherent cells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122" name="Picture 2" descr="Tools of Cell Biology BIO 224 Intro to Molecular and Cell Biology. - ppt  downloa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5053" y="1177698"/>
            <a:ext cx="3749221" cy="2811916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2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p22"/>
          <p:cNvSpPr txBox="1">
            <a:spLocks noGrp="1"/>
          </p:cNvSpPr>
          <p:nvPr>
            <p:ph type="ctrTitle"/>
          </p:nvPr>
        </p:nvSpPr>
        <p:spPr>
          <a:xfrm>
            <a:off x="360921" y="1564282"/>
            <a:ext cx="8227907" cy="9950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Secondary cell culture or cell line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is further divided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based on </a:t>
            </a:r>
            <a:r>
              <a:rPr lang="en-US" sz="24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the life span of culture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into two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types: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84583" y="3901949"/>
            <a:ext cx="4244008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Continuous cell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lines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3486" y="3084145"/>
            <a:ext cx="247072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Finite cell lines.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1315" y="3027193"/>
            <a:ext cx="322171" cy="400110"/>
            <a:chOff x="1342634" y="3027193"/>
            <a:chExt cx="322171" cy="400110"/>
          </a:xfrm>
        </p:grpSpPr>
        <p:grpSp>
          <p:nvGrpSpPr>
            <p:cNvPr id="17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28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04927" y="3886368"/>
            <a:ext cx="318559" cy="400110"/>
            <a:chOff x="1346246" y="3946292"/>
            <a:chExt cx="318559" cy="400110"/>
          </a:xfrm>
        </p:grpSpPr>
        <p:grpSp>
          <p:nvGrpSpPr>
            <p:cNvPr id="31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33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2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72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53714" y="1026708"/>
            <a:ext cx="6256685" cy="3919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Finite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 lines: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105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Go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through a limited number of cell generation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Limited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life span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Lose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their ability to proliferate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Less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growth rate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Contact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inhibition.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Density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limitation.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Anchorage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dependence.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279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64027" y="963926"/>
            <a:ext cx="78050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Continuous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 lines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</a:pPr>
            <a:endParaRPr lang="en-US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ability to divide and grow indefinitely.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cells grow more in suspension.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also have a tendency to grow on top of each other in multilayers on culture-vessel surfaces.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High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growth rate. </a:t>
            </a:r>
          </a:p>
          <a:p>
            <a:pPr marL="342900" indent="-34290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Absence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Contact inhibition.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Absence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Anchorage dependence. 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27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p22"/>
          <p:cNvSpPr txBox="1">
            <a:spLocks noGrp="1"/>
          </p:cNvSpPr>
          <p:nvPr>
            <p:ph type="ctrTitle"/>
          </p:nvPr>
        </p:nvSpPr>
        <p:spPr>
          <a:xfrm>
            <a:off x="260584" y="1333945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Types of culture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media-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5211" y="2084808"/>
            <a:ext cx="56556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There are two major types of culture media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2000" b="1" dirty="0">
                <a:solidFill>
                  <a:schemeClr val="accent4"/>
                </a:solidFill>
                <a:sym typeface="Barlow Condensed SemiBold"/>
              </a:rPr>
              <a:t>these </a:t>
            </a:r>
            <a:r>
              <a:rPr lang="en-US" sz="2000" b="1" dirty="0" smtClean="0">
                <a:solidFill>
                  <a:schemeClr val="accent4"/>
                </a:solidFill>
                <a:sym typeface="Barlow Condensed SemiBold"/>
              </a:rPr>
              <a:t>include:</a:t>
            </a:r>
            <a:endParaRPr lang="ar-SA" sz="2000" b="1" dirty="0">
              <a:solidFill>
                <a:schemeClr val="accent4"/>
              </a:solidFill>
              <a:sym typeface="Barlow Condensed SemiBold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84582" y="3901949"/>
            <a:ext cx="465080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Artificial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media.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23486" y="3084145"/>
            <a:ext cx="3136885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Natural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media.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01315" y="3027193"/>
            <a:ext cx="322171" cy="400110"/>
            <a:chOff x="1342634" y="3027193"/>
            <a:chExt cx="322171" cy="400110"/>
          </a:xfrm>
        </p:grpSpPr>
        <p:grpSp>
          <p:nvGrpSpPr>
            <p:cNvPr id="13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1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4927" y="3886368"/>
            <a:ext cx="318559" cy="400110"/>
            <a:chOff x="1346246" y="3946292"/>
            <a:chExt cx="318559" cy="400110"/>
          </a:xfrm>
        </p:grpSpPr>
        <p:grpSp>
          <p:nvGrpSpPr>
            <p:cNvPr id="23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2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7" name="Picture 16" descr="JalJyoti International - Life Science Research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5917" y="1383911"/>
            <a:ext cx="2792540" cy="237166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58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93101" y="1151894"/>
            <a:ext cx="8515470" cy="307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+mj-lt"/>
              <a:buAutoNum type="alphaUcPeriod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Natural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media: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</a:pP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Natural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culture media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composed of biological fluids that are naturally occurring.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Although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this type of media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be used for a range of cells,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but </a:t>
            </a:r>
            <a:r>
              <a:rPr lang="en-US" sz="1800" b="1" dirty="0" smtClean="0">
                <a:solidFill>
                  <a:schemeClr val="accent4"/>
                </a:solidFill>
              </a:rPr>
              <a:t>its </a:t>
            </a:r>
            <a:r>
              <a:rPr lang="en-US" sz="1800" b="1" dirty="0">
                <a:solidFill>
                  <a:schemeClr val="accent4"/>
                </a:solidFill>
              </a:rPr>
              <a:t>biggest disadvantage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that it may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lack the exact components required by given cells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which can greatly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affect reproducibility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9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40057" y="1647194"/>
            <a:ext cx="824332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+mj-lt"/>
              <a:buAutoNum type="alphaUcPeriod" startAt="2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Artificial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media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US" sz="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Also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referred to as </a:t>
            </a:r>
            <a:r>
              <a:rPr lang="en-US" sz="1800" b="1" dirty="0">
                <a:solidFill>
                  <a:schemeClr val="accent4"/>
                </a:solidFill>
              </a:rPr>
              <a:t>synthetic media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is 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type of media that is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produced by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adding such nutrients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vitamins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gases (oxygen and carbon dioxide)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protein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among others.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333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4017" y="1292040"/>
            <a:ext cx="8917453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Cell culture have many applications such as: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Cellular and molecular biology.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Providing excellent model systems for studying the normal physiology and biochemistry of cells.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Mutagenesis.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Toxicity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Testing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: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sym typeface="Barlow Condensed SemiBold"/>
              </a:rPr>
              <a:t>Animal </a:t>
            </a:r>
            <a:r>
              <a:rPr lang="en-US" sz="2000" b="1" dirty="0">
                <a:solidFill>
                  <a:schemeClr val="accent4"/>
                </a:solidFill>
                <a:sym typeface="Barlow Condensed SemiBold"/>
              </a:rPr>
              <a:t>cell culture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used to study the effects of new drugs on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survival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growth of a number of types of cells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 </a:t>
            </a:r>
          </a:p>
        </p:txBody>
      </p:sp>
      <p:sp>
        <p:nvSpPr>
          <p:cNvPr id="28" name="Google Shape;555;p22"/>
          <p:cNvSpPr txBox="1">
            <a:spLocks noGrp="1"/>
          </p:cNvSpPr>
          <p:nvPr>
            <p:ph type="ctrTitle"/>
          </p:nvPr>
        </p:nvSpPr>
        <p:spPr>
          <a:xfrm>
            <a:off x="601315" y="710913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cell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culture-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1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5031" y="1136422"/>
            <a:ext cx="89501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Cell culture have many applications such as: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+mj-lt"/>
              <a:buAutoNum type="alphaUcPeriod" startAt="5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Cancer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Research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1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endParaRPr lang="en-US" sz="100" b="1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basic difference between </a:t>
            </a:r>
            <a:r>
              <a:rPr lang="en-US" sz="2000" b="1" u="sng" dirty="0">
                <a:solidFill>
                  <a:schemeClr val="accent4"/>
                </a:solidFill>
                <a:sym typeface="Barlow Condensed SemiBold"/>
              </a:rPr>
              <a:t>normal cell</a:t>
            </a:r>
            <a:r>
              <a:rPr lang="en-US" sz="2000" b="1" dirty="0">
                <a:solidFill>
                  <a:schemeClr val="accent4"/>
                </a:solidFill>
                <a:sym typeface="Barlow Condensed SemiBold"/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2000" b="1" u="sng" dirty="0">
                <a:solidFill>
                  <a:schemeClr val="accent4"/>
                </a:solidFill>
                <a:sym typeface="Barlow Condensed SemiBold"/>
              </a:rPr>
              <a:t>cancer cell</a:t>
            </a:r>
            <a:r>
              <a:rPr lang="en-US" sz="2000" b="1" dirty="0">
                <a:solidFill>
                  <a:schemeClr val="accent4"/>
                </a:solidFill>
                <a:sym typeface="Barlow Condensed SemiBold"/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can be studied using animal cell culture technique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accent4"/>
                </a:solidFill>
                <a:sym typeface="Barlow Condensed SemiBold"/>
              </a:rPr>
              <a:t>Normal </a:t>
            </a:r>
            <a:r>
              <a:rPr lang="en-US" sz="2000" b="1" u="sng" dirty="0">
                <a:solidFill>
                  <a:schemeClr val="accent4"/>
                </a:solidFill>
                <a:sym typeface="Barlow Condensed SemiBold"/>
              </a:rPr>
              <a:t>cells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can be converted into </a:t>
            </a:r>
            <a:r>
              <a:rPr lang="en-US" sz="2000" b="1" u="sng" dirty="0">
                <a:solidFill>
                  <a:schemeClr val="accent4"/>
                </a:solidFill>
                <a:sym typeface="Barlow Condensed SemiBold"/>
              </a:rPr>
              <a:t>cancer cells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by using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radiation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chemicals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viruses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Thus,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mechanism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cause of cancer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can be studied. 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031" y="3994197"/>
            <a:ext cx="63212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4"/>
                </a:solidFill>
                <a:sym typeface="Barlow Condensed SemiBold"/>
              </a:rPr>
              <a:t>Cell culture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can be used to determine the effective drugs for selectively destroy only cancer cells.</a:t>
            </a:r>
          </a:p>
        </p:txBody>
      </p:sp>
      <p:sp>
        <p:nvSpPr>
          <p:cNvPr id="7" name="Rectangle 6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8" name="Google Shape;555;p22"/>
          <p:cNvSpPr txBox="1">
            <a:spLocks noGrp="1"/>
          </p:cNvSpPr>
          <p:nvPr>
            <p:ph type="ctrTitle"/>
          </p:nvPr>
        </p:nvSpPr>
        <p:spPr>
          <a:xfrm>
            <a:off x="601315" y="710913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cell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culture-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4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67138" y="0"/>
            <a:ext cx="1997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4"/>
                </a:solidFill>
              </a:rPr>
              <a:t>- Content -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ar-SA" sz="2800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246" y="572916"/>
            <a:ext cx="72091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Cell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culture.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ELISA.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Comet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assay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MTT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assay.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Flow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cytometry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PCR.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Real-Time PCR.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Gel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electrophoresis.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Western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blotting.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Primers.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DNA sequencing.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SNP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Immunohistochemistry.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Cell proliferation, migration and invasion assays.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796043" y="2047458"/>
            <a:ext cx="5797451" cy="9592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ELISA</a:t>
            </a:r>
          </a:p>
        </p:txBody>
      </p:sp>
    </p:spTree>
    <p:extLst>
      <p:ext uri="{BB962C8B-B14F-4D97-AF65-F5344CB8AC3E}">
        <p14:creationId xmlns:p14="http://schemas.microsoft.com/office/powerpoint/2010/main" val="16598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530" y="1502361"/>
            <a:ext cx="8844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Enzyme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linked </a:t>
            </a:r>
            <a:r>
              <a:rPr lang="en-US" sz="1800" b="1" dirty="0" err="1">
                <a:solidFill>
                  <a:schemeClr val="accent4"/>
                </a:solidFill>
                <a:sym typeface="Barlow Condensed SemiBold"/>
              </a:rPr>
              <a:t>immunoabsorbent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 assay (ELISA)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a specific type of biochemical test, an immunological assay commonly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to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detect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measure the presence or concentration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of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antibodies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antigens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proteins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glycoproteins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present in biological samples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530" y="2926725"/>
            <a:ext cx="89154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Enzyme label: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en-US" sz="105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In ELISA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it is necessary to use any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marker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know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antigen-antibody binding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473" y="4127055"/>
            <a:ext cx="63409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For such </a:t>
            </a:r>
            <a:r>
              <a:rPr lang="en-US" sz="1800" b="1" u="sng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purpose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we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label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either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or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with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some materials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that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do not interfere with the binding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  <p:pic>
        <p:nvPicPr>
          <p:cNvPr id="6146" name="Picture 2" descr="ELISA (enzyme-linked immunosorbent assay) - Bioscience Notes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10443" y="459402"/>
            <a:ext cx="3293832" cy="818924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07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555;p22"/>
          <p:cNvSpPr txBox="1">
            <a:spLocks/>
          </p:cNvSpPr>
          <p:nvPr/>
        </p:nvSpPr>
        <p:spPr>
          <a:xfrm>
            <a:off x="552329" y="946036"/>
            <a:ext cx="2871228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Types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ELISA-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55;p22"/>
          <p:cNvSpPr txBox="1">
            <a:spLocks/>
          </p:cNvSpPr>
          <p:nvPr/>
        </p:nvSpPr>
        <p:spPr>
          <a:xfrm>
            <a:off x="276361" y="1418292"/>
            <a:ext cx="8731568" cy="83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There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are four different types of ELISA </a:t>
            </a: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based on </a:t>
            </a:r>
            <a:r>
              <a:rPr lang="en-US" sz="20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the basis of binding structure between the </a:t>
            </a:r>
            <a:r>
              <a:rPr lang="en-US" sz="2000" b="1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antibody </a:t>
            </a:r>
            <a:r>
              <a:rPr lang="en-US" sz="20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2000" b="1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antigen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include: </a:t>
            </a:r>
          </a:p>
        </p:txBody>
      </p:sp>
      <p:sp>
        <p:nvSpPr>
          <p:cNvPr id="36" name="Google Shape;555;p22"/>
          <p:cNvSpPr txBox="1">
            <a:spLocks/>
          </p:cNvSpPr>
          <p:nvPr/>
        </p:nvSpPr>
        <p:spPr>
          <a:xfrm>
            <a:off x="1156543" y="4504825"/>
            <a:ext cx="2762314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Competitive</a:t>
            </a:r>
            <a:r>
              <a:rPr lang="en-US" sz="2400" dirty="0"/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ELISA.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555;p22"/>
          <p:cNvSpPr txBox="1">
            <a:spLocks/>
          </p:cNvSpPr>
          <p:nvPr/>
        </p:nvSpPr>
        <p:spPr>
          <a:xfrm>
            <a:off x="1156543" y="2294371"/>
            <a:ext cx="1808534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Direct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ELISA.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555;p22"/>
          <p:cNvSpPr txBox="1">
            <a:spLocks/>
          </p:cNvSpPr>
          <p:nvPr/>
        </p:nvSpPr>
        <p:spPr>
          <a:xfrm>
            <a:off x="1159268" y="3707238"/>
            <a:ext cx="2677945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Sandwich</a:t>
            </a:r>
            <a:r>
              <a:rPr lang="en-US" sz="2400" dirty="0"/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ELISA.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555;p22"/>
          <p:cNvSpPr txBox="1">
            <a:spLocks/>
          </p:cNvSpPr>
          <p:nvPr/>
        </p:nvSpPr>
        <p:spPr>
          <a:xfrm>
            <a:off x="1156543" y="2952130"/>
            <a:ext cx="2267014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3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16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Indirect</a:t>
            </a:r>
            <a:r>
              <a:rPr lang="en-US" sz="2400" dirty="0"/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</a:rPr>
              <a:t>ELISA.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55963" y="2433218"/>
            <a:ext cx="322171" cy="400110"/>
            <a:chOff x="1342634" y="3027193"/>
            <a:chExt cx="322171" cy="400110"/>
          </a:xfrm>
        </p:grpSpPr>
        <p:grpSp>
          <p:nvGrpSpPr>
            <p:cNvPr id="55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57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55963" y="3142465"/>
            <a:ext cx="318559" cy="400110"/>
            <a:chOff x="1346246" y="3946292"/>
            <a:chExt cx="318559" cy="400110"/>
          </a:xfrm>
        </p:grpSpPr>
        <p:grpSp>
          <p:nvGrpSpPr>
            <p:cNvPr id="60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62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2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53143" y="3874390"/>
            <a:ext cx="322171" cy="400110"/>
            <a:chOff x="1342634" y="3027193"/>
            <a:chExt cx="322171" cy="400110"/>
          </a:xfrm>
        </p:grpSpPr>
        <p:grpSp>
          <p:nvGrpSpPr>
            <p:cNvPr id="65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67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3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53143" y="4606315"/>
            <a:ext cx="318559" cy="400110"/>
            <a:chOff x="1346246" y="3946292"/>
            <a:chExt cx="318559" cy="400110"/>
          </a:xfrm>
        </p:grpSpPr>
        <p:grpSp>
          <p:nvGrpSpPr>
            <p:cNvPr id="70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72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4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14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7846" y="1404391"/>
            <a:ext cx="70103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Direct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ELISA: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>
              <a:buClr>
                <a:schemeClr val="accent4"/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Only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enzyme-labeled primary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used, meaning that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secondary antibodies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are not needed.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enzyme-labeled primary antibody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"directly"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binds to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target (antigen)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that is immobilized to the plate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solid surface.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Next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enzyme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linked to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primary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reacts with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its substrate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produce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visible signal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that can be measured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- In this way,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antigen of interest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detected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693" r="69899"/>
          <a:stretch/>
        </p:blipFill>
        <p:spPr>
          <a:xfrm>
            <a:off x="7023538" y="0"/>
            <a:ext cx="2060591" cy="2043334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182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988" y="1213890"/>
            <a:ext cx="8213269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Indirect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ELISA: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endParaRPr lang="en-US" sz="900" b="1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Both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a primary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a secondary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are used.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But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this case,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is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not labeled with an enzyme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Instead, </a:t>
            </a: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the secondary antibody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labeled with an enzyme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9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binds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immobilized to the plate, and then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enzyme-labeled secondary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binds to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Finally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enzyme linked to the secondary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reacts with its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substrate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produce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visible signal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that can be measured.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41" t="4586" r="31446"/>
          <a:stretch/>
        </p:blipFill>
        <p:spPr>
          <a:xfrm>
            <a:off x="7298871" y="33221"/>
            <a:ext cx="1796144" cy="1943427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37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3" y="1594890"/>
            <a:ext cx="69831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Sandwich ELISA: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</a:pPr>
            <a:endParaRPr lang="en-US" sz="1800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that is immobilized to the plate, 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this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called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capture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addition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capture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sandwich ELISA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also involves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use of detection antibodies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which generally include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unlabeled primary detection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enzyme-labeled secondary detection antibody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765" r="3345"/>
          <a:stretch/>
        </p:blipFill>
        <p:spPr>
          <a:xfrm>
            <a:off x="7059387" y="59871"/>
            <a:ext cx="2041071" cy="2475741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2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417" y="1464261"/>
            <a:ext cx="72716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Sandwich ELISA: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</a:pPr>
            <a:endParaRPr lang="en-US" sz="1800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Firstly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antigen of interest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binds to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capture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immobilized to the plate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Secondly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primary detection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binds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Thirdly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secondary detection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binds to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primary detection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and then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enzyme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reacts with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its substrate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produce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visible signal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that can be measured.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765" r="3345"/>
          <a:stretch/>
        </p:blipFill>
        <p:spPr>
          <a:xfrm>
            <a:off x="7375071" y="59872"/>
            <a:ext cx="1725387" cy="2092828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945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417" y="1339074"/>
            <a:ext cx="9040583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Competitive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ELISA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relatively complex because it involves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the use of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4"/>
                </a:solidFill>
              </a:rPr>
              <a:t>inhibitor 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so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competitive ELISA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is also known as </a:t>
            </a:r>
            <a:r>
              <a:rPr lang="en-US" sz="1800" b="1" dirty="0">
                <a:solidFill>
                  <a:schemeClr val="accent4"/>
                </a:solidFill>
              </a:rPr>
              <a:t>inhibition ELISA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competitive ELISA,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inhibitor antigen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antigen of interest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compete for binding to the primary antibody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981"/>
          <a:stretch/>
        </p:blipFill>
        <p:spPr>
          <a:xfrm>
            <a:off x="7056665" y="0"/>
            <a:ext cx="2087335" cy="164939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46960" y="3217647"/>
            <a:ext cx="8907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Firstly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the unlabeled 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incubated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with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the sample containing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antigen of interest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leading to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4"/>
                </a:solidFill>
              </a:rPr>
              <a:t>the formation of antigen-antibody complex (Ag-Ab)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60" y="4249835"/>
            <a:ext cx="58837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In this step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the antibody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is excessive compared with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antigen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, so there are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free antibodies left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16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415" y="1152018"/>
            <a:ext cx="900248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Competitive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ELISA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Secondly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the Ag-Ab mixture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added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plate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coated with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inhibitor antigen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that can also bind to </a:t>
            </a:r>
            <a:r>
              <a:rPr lang="en-US" sz="1800" b="1" dirty="0">
                <a:solidFill>
                  <a:schemeClr val="accent4"/>
                </a:solidFill>
              </a:rPr>
              <a:t>the 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free primary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 the mixture binds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inhibitor 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on the plate, while </a:t>
            </a:r>
            <a:r>
              <a:rPr lang="en-US" sz="1800" b="1" dirty="0">
                <a:solidFill>
                  <a:schemeClr val="accent4"/>
                </a:solidFill>
              </a:rPr>
              <a:t>the Ag-Ab complexes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 the mixture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do not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are therefore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washed off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Thirdly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the enzyme-labeled secondary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is added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plate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binds to </a:t>
            </a:r>
            <a:r>
              <a:rPr lang="en-US" sz="1800" b="1" dirty="0">
                <a:solidFill>
                  <a:schemeClr val="accent4"/>
                </a:solidFill>
              </a:rPr>
              <a:t>the primary antibody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bound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inhibitor antigen on the plate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981"/>
          <a:stretch/>
        </p:blipFill>
        <p:spPr>
          <a:xfrm>
            <a:off x="7056665" y="0"/>
            <a:ext cx="2087335" cy="164939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103415" y="4192201"/>
            <a:ext cx="6324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Finally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substrate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added to react with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enzyme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emit a visible signal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for detection.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86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p22"/>
          <p:cNvSpPr txBox="1">
            <a:spLocks noGrp="1"/>
          </p:cNvSpPr>
          <p:nvPr>
            <p:ph type="ctrTitle"/>
          </p:nvPr>
        </p:nvSpPr>
        <p:spPr>
          <a:xfrm>
            <a:off x="642257" y="646331"/>
            <a:ext cx="406037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ELISA 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642" y="1147307"/>
            <a:ext cx="895011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Determination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of serum antibody concentrations in a virus test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food industry when detecting potential food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allergens.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Tracking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spread of disease in disease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outbreaks.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Detecting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infections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Measuring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toxins in contaminated food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tumor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tests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Presence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of antigen or the presence of antibody in a sample can be evaluated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Detection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measurement of antigen.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81641" y="4353430"/>
            <a:ext cx="6379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 startAt="9"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Detection and measurement of antibodies to past exposure to disease.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9269" y="303939"/>
            <a:ext cx="9719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ELISA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819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796043" y="2047458"/>
            <a:ext cx="5797451" cy="9592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Cell culture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986543" y="2047458"/>
            <a:ext cx="5797451" cy="9592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Comet </a:t>
            </a:r>
            <a:r>
              <a:rPr lang="en-US" b="1" dirty="0" smtClean="0">
                <a:solidFill>
                  <a:schemeClr val="accent4"/>
                </a:solidFill>
              </a:rPr>
              <a:t>assay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084" y="1152747"/>
            <a:ext cx="54537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lso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known as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single cell gel electrophoresis (SCRE),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a simple method for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measuring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determining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whether there has been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deoxyribonucleic acid (DNA) damage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single cell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from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apoptosis (cell death)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cytotoxicity (toxicity to cells)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extent of this damage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this case,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damage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is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defined as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single or double-stranded breaks in the DNA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this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damage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can be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caused by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chemicals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UV radiation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55070" y="297227"/>
            <a:ext cx="18011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Comet </a:t>
            </a:r>
            <a:r>
              <a:rPr lang="en-US" sz="2000" b="1" dirty="0" smtClean="0">
                <a:solidFill>
                  <a:schemeClr val="accent4"/>
                </a:solidFill>
              </a:rPr>
              <a:t>assay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pic>
        <p:nvPicPr>
          <p:cNvPr id="11266" name="Picture 2" descr="Comet Assay | Single Cell Gel Electrophoresis | Sigma-Aldrich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3228" y="1359355"/>
            <a:ext cx="3290659" cy="255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7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0370" y="1545259"/>
            <a:ext cx="77506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assay has applications, such as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 </a:t>
            </a:r>
            <a:endParaRPr lang="en-US" sz="1800" b="1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oncology to screen for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genotoxicity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(damage to genetic materials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).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testing novel chemicals for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genotoxicity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Monitoring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environmental contamination with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genotoxins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Human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bio-monitoring and molecular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epidemiology.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Fundamental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research in DNA damage and repair.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15042" y="815060"/>
            <a:ext cx="4942116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comet assay 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070" y="297227"/>
            <a:ext cx="18011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Comet </a:t>
            </a:r>
            <a:r>
              <a:rPr lang="en-US" sz="2000" b="1" dirty="0" smtClean="0">
                <a:solidFill>
                  <a:schemeClr val="accent4"/>
                </a:solidFill>
              </a:rPr>
              <a:t>assay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98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986543" y="2047458"/>
            <a:ext cx="5797451" cy="9592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MTT assay</a:t>
            </a:r>
          </a:p>
        </p:txBody>
      </p:sp>
    </p:spTree>
    <p:extLst>
      <p:ext uri="{BB962C8B-B14F-4D97-AF65-F5344CB8AC3E}">
        <p14:creationId xmlns:p14="http://schemas.microsoft.com/office/powerpoint/2010/main" val="16652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7840" y="1462990"/>
            <a:ext cx="62375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The MTT assay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colorimetric assay system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used to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measure cellular metabolic activity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 indicator of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cell viability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proliferation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cytotoxicity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MTT assay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consider to be important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because is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: 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1800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Measuring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cellular proliferation (cell growth) in response to external factors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Allows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assess the viability (cell counting).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9858" y="312136"/>
            <a:ext cx="14880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MTT assay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pic>
        <p:nvPicPr>
          <p:cNvPr id="20482" name="Picture 2" descr="MTT assay - YouTube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96743" y="1709057"/>
            <a:ext cx="2171700" cy="1845531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62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142" y="1871831"/>
            <a:ext cx="876844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determine cytotoxicity of potential medicinal agents and toxic materials, since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those agents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would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stimulate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or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inhibit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cell viability and </a:t>
            </a: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growth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Apoptosis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screening.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Drug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sensitivity.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Response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growth factors.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Cell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activation.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555170" y="1136189"/>
            <a:ext cx="4626429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MTT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assay 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858" y="312136"/>
            <a:ext cx="14880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MTT assay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092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718442" y="1584435"/>
            <a:ext cx="5399127" cy="17890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Flow </a:t>
            </a:r>
            <a:r>
              <a:rPr lang="en-US" b="1" dirty="0" err="1">
                <a:solidFill>
                  <a:schemeClr val="accent4"/>
                </a:solidFill>
              </a:rPr>
              <a:t>cytometry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0929" y="284310"/>
            <a:ext cx="2113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Flow </a:t>
            </a:r>
            <a:r>
              <a:rPr lang="en-US" sz="2000" b="1" dirty="0" err="1">
                <a:solidFill>
                  <a:schemeClr val="accent4"/>
                </a:solidFill>
              </a:rPr>
              <a:t>cytometry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854" y="827689"/>
            <a:ext cx="830195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Flow </a:t>
            </a:r>
            <a:r>
              <a:rPr lang="en-US" sz="1800" b="1" dirty="0" err="1">
                <a:solidFill>
                  <a:schemeClr val="accent4"/>
                </a:solidFill>
              </a:rPr>
              <a:t>cytometry</a:t>
            </a:r>
            <a:r>
              <a:rPr lang="en-US" sz="1800" b="1" dirty="0">
                <a:solidFill>
                  <a:schemeClr val="accent4"/>
                </a:solidFill>
              </a:rPr>
              <a:t> (FC)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a technique used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detect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measure physical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chemical characteristics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of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population of cells or particles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Uses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for flow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</a:rPr>
              <a:t>cytometry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include: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Cell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counting.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Cell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sorting.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Determining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cell characteristics and function.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Detecting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microorganisms.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Biomarker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detection.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Protein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engineering detection.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Diagnosis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of health disorders such as blood cancers.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226629" y="1923371"/>
            <a:ext cx="2501446" cy="2017258"/>
            <a:chOff x="155575" y="-1614488"/>
            <a:chExt cx="4114800" cy="3371851"/>
          </a:xfrm>
        </p:grpSpPr>
        <p:pic>
          <p:nvPicPr>
            <p:cNvPr id="41986" name="Picture 2" descr="Flow Cytometry - A Survey and the Basics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-1614488"/>
              <a:ext cx="4114800" cy="3371851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020786" y="-963386"/>
              <a:ext cx="1099457" cy="175804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val="340267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335" y="1407374"/>
            <a:ext cx="896166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used in </a:t>
            </a:r>
            <a:r>
              <a:rPr lang="en-US" sz="1800" b="1" dirty="0">
                <a:solidFill>
                  <a:schemeClr val="accent4"/>
                </a:solidFill>
              </a:rPr>
              <a:t>clinical labs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detection of malignancy in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body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fluids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Cytometers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like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 sorters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be used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separate the cells of interest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be used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detection of the content of DNA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Flow </a:t>
            </a:r>
            <a:r>
              <a:rPr lang="en-US" sz="1800" b="1" dirty="0">
                <a:solidFill>
                  <a:schemeClr val="accent4"/>
                </a:solidFill>
              </a:rPr>
              <a:t>cytometers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allow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analysis of replication cells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different stages of </a:t>
            </a:r>
            <a:r>
              <a:rPr lang="en-US" sz="1800" b="1" dirty="0">
                <a:solidFill>
                  <a:schemeClr val="accent4"/>
                </a:solidFill>
              </a:rPr>
              <a:t>cell death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apoptosis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sz="1800" b="1" dirty="0">
                <a:solidFill>
                  <a:schemeClr val="accent4"/>
                </a:solidFill>
              </a:rPr>
              <a:t>necrosis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can be detected by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flow cytometers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based 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differences in the morphological and biochemical changes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8" name="Google Shape;555;p22"/>
          <p:cNvSpPr txBox="1">
            <a:spLocks noGrp="1"/>
          </p:cNvSpPr>
          <p:nvPr>
            <p:ph type="ctrTitle"/>
          </p:nvPr>
        </p:nvSpPr>
        <p:spPr>
          <a:xfrm>
            <a:off x="650419" y="829574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flow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cytometry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0929" y="284310"/>
            <a:ext cx="2113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Flow </a:t>
            </a:r>
            <a:r>
              <a:rPr lang="en-US" sz="2000" b="1" dirty="0" err="1">
                <a:solidFill>
                  <a:schemeClr val="accent4"/>
                </a:solidFill>
              </a:rPr>
              <a:t>cytometry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92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986543" y="2047458"/>
            <a:ext cx="5797451" cy="9592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38930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178" y="1287965"/>
            <a:ext cx="58342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accent4"/>
                </a:solidFill>
              </a:rPr>
              <a:t>Cell </a:t>
            </a:r>
            <a:r>
              <a:rPr lang="en-US" sz="2000" b="1" u="sng" dirty="0">
                <a:solidFill>
                  <a:schemeClr val="accent4"/>
                </a:solidFill>
              </a:rPr>
              <a:t>culture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is the process by which cells are grown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under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controlled artificial environment conditions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generally outside their natural environment, which stimulates the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in vivo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conditions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such as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temperature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nutrition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protection from microorganisms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After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the interest cells have been isolated from living tissue, then this cells can be maintained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in vitro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under carefully controlled conditions. 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8448" y="1520879"/>
            <a:ext cx="3018431" cy="2216233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6305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512" y="2281639"/>
            <a:ext cx="8899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Polymerase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chain reaction (PCR)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a technique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in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molecular biology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amplify a single copy or a few copies of a segment of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DNA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generating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thousands to millions of copies of a particular DNA sequence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to be then used for further testing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pic>
        <p:nvPicPr>
          <p:cNvPr id="8" name="Picture 7" descr="PCR Polymerase Chain Reaction Test Circle Banner Illustration / Novel  Coronavirus Stock Vector - Illustration of corona, diagnostics: 179249414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66857" y="304187"/>
            <a:ext cx="1834243" cy="1475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70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0370" y="1586252"/>
            <a:ext cx="8469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key components of a PCR reaction are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:</a:t>
            </a:r>
            <a:endParaRPr lang="en-US" sz="1800" b="1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DNA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template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(that contains the DNA region (target) to amplify).</a:t>
            </a:r>
          </a:p>
          <a:p>
            <a:pPr marL="342900" indent="-342900" algn="just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Primers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(which are short single strand DNA fragments that are a complementary sequence to the target DNA region). </a:t>
            </a:r>
          </a:p>
          <a:p>
            <a:pPr marL="342900" indent="-342900" algn="just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err="1" smtClean="0">
                <a:solidFill>
                  <a:schemeClr val="accent4"/>
                </a:solidFill>
                <a:sym typeface="Barlow Condensed SemiBold"/>
              </a:rPr>
              <a:t>Taq</a:t>
            </a: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polymerase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(DNA polymerase enzyme that makes new strands of DNA, using existing strands as templates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).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Nucleotides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(DNA building blocks). 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53141" y="946822"/>
            <a:ext cx="4626429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Components of PCR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39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561" y="1090175"/>
            <a:ext cx="8352068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basic steps are: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Denaturation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(96°C):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Heating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the reaction strongly to </a:t>
            </a:r>
            <a:r>
              <a:rPr lang="en-US" sz="1800" b="1" dirty="0" smtClean="0">
                <a:solidFill>
                  <a:schemeClr val="accent4"/>
                </a:solidFill>
              </a:rPr>
              <a:t>separate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or </a:t>
            </a:r>
            <a:r>
              <a:rPr lang="en-US" sz="1800" b="1" dirty="0" smtClean="0">
                <a:solidFill>
                  <a:schemeClr val="accent4"/>
                </a:solidFill>
              </a:rPr>
              <a:t>denature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DNA strands.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u="sng" dirty="0" smtClean="0">
                <a:solidFill>
                  <a:schemeClr val="accent2">
                    <a:lumMod val="75000"/>
                  </a:schemeClr>
                </a:solidFill>
              </a:rPr>
              <a:t>This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provides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single-stranded template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for the next step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63" y="2827563"/>
            <a:ext cx="5179422" cy="215809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7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061" y="1185656"/>
            <a:ext cx="8792939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basic steps are: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2-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Annealing (55-65°C):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Cooling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the reaction so </a:t>
            </a:r>
            <a:r>
              <a:rPr lang="en-US" sz="1800" b="1" dirty="0">
                <a:solidFill>
                  <a:schemeClr val="accent4"/>
                </a:solidFill>
              </a:rPr>
              <a:t>the primers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bind to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their complementary sequences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single-stranded template DNA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63" y="2827563"/>
            <a:ext cx="5179422" cy="215809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843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7761" y="1133718"/>
            <a:ext cx="8411939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basic steps are: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chemeClr val="accent6">
                  <a:lumMod val="75000"/>
                </a:schemeClr>
              </a:buClr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3-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Extension (72°C):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Raising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the reaction temperatures so </a:t>
            </a:r>
            <a:r>
              <a:rPr lang="en-US" sz="1800" b="1" dirty="0" err="1">
                <a:solidFill>
                  <a:schemeClr val="accent4"/>
                </a:solidFill>
              </a:rPr>
              <a:t>Taq</a:t>
            </a:r>
            <a:r>
              <a:rPr lang="en-US" sz="1800" b="1" dirty="0">
                <a:solidFill>
                  <a:schemeClr val="accent4"/>
                </a:solidFill>
              </a:rPr>
              <a:t> polymerase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extends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4"/>
                </a:solidFill>
              </a:rPr>
              <a:t>the primers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synthesizing new strands of DNA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63" y="2827563"/>
            <a:ext cx="5179422" cy="215809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900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605" y="1236104"/>
            <a:ext cx="892084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PCR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used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amplify genes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associated with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genetic disorders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from the DNA of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patients.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PCR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can also be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to test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 bacterium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DNA virus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a patient's body.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obtaining DNA for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cloning genes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DNA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for sequencing purposes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because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gene of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interest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can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easily be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amplified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if flanking sequences are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known.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Phylogenetic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studies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amplify genes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from various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environmental sources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Diagnostic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microbiology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566530" y="704493"/>
            <a:ext cx="355963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PCR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643" y="430084"/>
            <a:ext cx="749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PCR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19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2334422" y="2039576"/>
            <a:ext cx="5693937" cy="9243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Real-Time PCR </a:t>
            </a:r>
          </a:p>
        </p:txBody>
      </p:sp>
    </p:spTree>
    <p:extLst>
      <p:ext uri="{BB962C8B-B14F-4D97-AF65-F5344CB8AC3E}">
        <p14:creationId xmlns:p14="http://schemas.microsoft.com/office/powerpoint/2010/main" val="42847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249" y="1487072"/>
            <a:ext cx="86214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Real-time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polymerase chain reaction (real-time PCR),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laboratory technique of molecular biology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based 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polymerase chain reaction (PCR)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that allows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detection of PCR products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targeted DNA molecule accumulate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in "real-time" during the PCR amplification process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Real-time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PCR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commonly used to measure gene expression.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0807" y="383130"/>
            <a:ext cx="2048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4"/>
                </a:solidFill>
              </a:rPr>
              <a:t>Real-time </a:t>
            </a:r>
            <a:r>
              <a:rPr lang="en-US" sz="2000" b="1" dirty="0">
                <a:solidFill>
                  <a:schemeClr val="accent4"/>
                </a:solidFill>
              </a:rPr>
              <a:t>PCR 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pic>
        <p:nvPicPr>
          <p:cNvPr id="25602" name="Picture 2" descr="QuantStudioâ¢ 5 Real-Time PCR System, 384-well, lapto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6070" y="68263"/>
            <a:ext cx="1306285" cy="1276140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249" y="3283511"/>
            <a:ext cx="797106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Its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one major shortcoming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that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the sequence of the specific target gene of interest must be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known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hence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real-time PCR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can only be used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studying known genes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59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334" y="1026717"/>
            <a:ext cx="874939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Real-time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PCR steps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:</a:t>
            </a:r>
            <a:endParaRPr lang="en-US" sz="1800" b="1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first step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in a real-time PCR reaction is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conversion of RNA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cDNA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</a:t>
            </a:r>
            <a:r>
              <a:rPr lang="en-US" sz="1800" u="sng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this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process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known as </a:t>
            </a:r>
            <a:r>
              <a:rPr lang="en-US" sz="1800" b="1" u="sng" dirty="0">
                <a:solidFill>
                  <a:schemeClr val="accent4"/>
                </a:solidFill>
                <a:sym typeface="Barlow Condensed SemiBold"/>
              </a:rPr>
              <a:t>reverse transcription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200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Complementary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DNA (cDNA):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is DNA synthesized from a single-stranded RNA (e.g., messenger RNA (mRNA) or microRNA 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miRNA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)) template in a reaction catalyzed by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the enzyme reverse </a:t>
            </a:r>
            <a:r>
              <a:rPr lang="en-US" sz="1800" b="1" u="sng" dirty="0" smtClean="0">
                <a:solidFill>
                  <a:schemeClr val="accent6">
                    <a:lumMod val="75000"/>
                  </a:schemeClr>
                </a:solidFill>
                <a:sym typeface="Barlow Condensed SemiBold"/>
              </a:rPr>
              <a:t>transcriptase.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200" b="1" u="sng" dirty="0">
              <a:solidFill>
                <a:schemeClr val="accent6">
                  <a:lumMod val="75000"/>
                </a:schemeClr>
              </a:solidFill>
              <a:sym typeface="Barlow Condensed SemiBold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1800" b="1" dirty="0" smtClean="0">
                <a:solidFill>
                  <a:schemeClr val="accent4"/>
                </a:solidFill>
                <a:sym typeface="Barlow Condensed SemiBold"/>
              </a:rPr>
              <a:t>The </a:t>
            </a:r>
            <a:r>
              <a:rPr lang="en-US" sz="1800" b="1" dirty="0">
                <a:solidFill>
                  <a:schemeClr val="accent4"/>
                </a:solidFill>
                <a:sym typeface="Barlow Condensed SemiBold"/>
              </a:rPr>
              <a:t>next step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uses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fluorescent reporters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and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 PCR reaction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amplify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 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detect specific genes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94144" y="3766457"/>
            <a:ext cx="3473133" cy="137704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70807" y="383130"/>
            <a:ext cx="2048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4"/>
                </a:solidFill>
              </a:rPr>
              <a:t>Real-time </a:t>
            </a:r>
            <a:r>
              <a:rPr lang="en-US" sz="2000" b="1" dirty="0">
                <a:solidFill>
                  <a:schemeClr val="accent4"/>
                </a:solidFill>
              </a:rPr>
              <a:t>PCR 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95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99405" y="766074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real-time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PCR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9856" y="1343874"/>
            <a:ext cx="8371114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Applications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that would have been less effective with traditional PCR.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Viral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quantitation.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Quantitation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of gene expression.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Drug-therapy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efficacy.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DNA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damage measurement.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Pathogen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detection.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Genotyping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0807" y="383130"/>
            <a:ext cx="2048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4"/>
                </a:solidFill>
              </a:rPr>
              <a:t>Real-time </a:t>
            </a:r>
            <a:r>
              <a:rPr lang="en-US" sz="2000" b="1" dirty="0">
                <a:solidFill>
                  <a:schemeClr val="accent4"/>
                </a:solidFill>
              </a:rPr>
              <a:t>PCR 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73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172" y="1355124"/>
            <a:ext cx="56255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accent4"/>
                </a:solidFill>
              </a:rPr>
              <a:t>The </a:t>
            </a:r>
            <a:r>
              <a:rPr lang="en-US" sz="2000" b="1" u="sng" dirty="0">
                <a:solidFill>
                  <a:schemeClr val="accent4"/>
                </a:solidFill>
              </a:rPr>
              <a:t>cells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may be removed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directly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by mechanical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enzymatic action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Examples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of cells used to culture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fibroblast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lymphocytes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cells from cardiac and skeletal tissues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cells from liver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breast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skin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kidney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and different types of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tumor cells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7" name="Picture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8448" y="1520879"/>
            <a:ext cx="3018431" cy="2216233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094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5739" y="178906"/>
            <a:ext cx="6972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Difference between PCR and RT-PCR</a:t>
            </a:r>
            <a:endParaRPr lang="ar-SA" sz="2800" b="1" dirty="0">
              <a:latin typeface="Leelawadee UI" panose="020B0502040204020203" pitchFamily="34" charset="-34"/>
              <a:cs typeface="+mj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43198"/>
              </p:ext>
            </p:extLst>
          </p:nvPr>
        </p:nvGraphicFramePr>
        <p:xfrm>
          <a:off x="636103" y="774646"/>
          <a:ext cx="7409623" cy="4126877"/>
        </p:xfrm>
        <a:graphic>
          <a:graphicData uri="http://schemas.openxmlformats.org/drawingml/2006/table">
            <a:tbl>
              <a:tblPr rtl="1" firstRow="1" lastRow="1" bandRow="1">
                <a:tableStyleId>{C4B1156A-380E-4F78-BDF5-A606A8083BF9}</a:tableStyleId>
              </a:tblPr>
              <a:tblGrid>
                <a:gridCol w="3150935"/>
                <a:gridCol w="3114013"/>
                <a:gridCol w="1144675"/>
              </a:tblGrid>
              <a:tr h="382687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i="0" u="none" strike="noStrike" cap="none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RT-PCR</a:t>
                      </a:r>
                      <a:endParaRPr lang="ar-SA" sz="1400" b="1" i="0" u="none" strike="noStrike" cap="none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4"/>
                          </a:solidFill>
                        </a:rPr>
                        <a:t>PCR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endParaRPr lang="ar-SA" sz="1400" dirty="0"/>
                    </a:p>
                  </a:txBody>
                  <a:tcPr/>
                </a:tc>
              </a:tr>
              <a:tr h="1221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 variant of PCR </a:t>
                      </a:r>
                      <a:r>
                        <a:rPr lang="en-US" sz="1400" b="0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used in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detection of gene expression in molecular biology.</a:t>
                      </a:r>
                    </a:p>
                    <a:p>
                      <a:pPr algn="ctr" rtl="0"/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a technique used in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molecular biology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to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amplify a segment of DNA </a:t>
                      </a:r>
                      <a:r>
                        <a:rPr lang="en-US" sz="1400" b="0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generating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millions of copies of a DNA sequence.</a:t>
                      </a:r>
                    </a:p>
                    <a:p>
                      <a:pPr algn="ctr" rtl="0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Definition</a:t>
                      </a:r>
                      <a:endParaRPr lang="ar-SA" sz="1400" dirty="0"/>
                    </a:p>
                  </a:txBody>
                  <a:tcPr/>
                </a:tc>
              </a:tr>
              <a:tr h="824079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reverse transcription is followed by PCR</a:t>
                      </a:r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Denaturation, annealing, and extension are the three steps in PCR.</a:t>
                      </a:r>
                    </a:p>
                    <a:p>
                      <a:pPr algn="ctr" rtl="0"/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Steps</a:t>
                      </a:r>
                      <a:endParaRPr lang="ar-SA" sz="1400" dirty="0"/>
                    </a:p>
                  </a:txBody>
                  <a:tcPr/>
                </a:tc>
              </a:tr>
              <a:tr h="1577530">
                <a:tc>
                  <a:txBody>
                    <a:bodyPr/>
                    <a:lstStyle/>
                    <a:p>
                      <a:pPr marL="0" indent="0" algn="ctr" rtl="0">
                        <a:spcAft>
                          <a:spcPts val="800"/>
                        </a:spcAft>
                        <a:buClr>
                          <a:schemeClr val="accent4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 A single-stranded RNA molecule </a:t>
                      </a:r>
                      <a:r>
                        <a:rPr lang="en-US" sz="1400" b="0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serves as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template for the reverse transcription. </a:t>
                      </a:r>
                    </a:p>
                    <a:p>
                      <a:pPr marL="0" indent="0" algn="ctr" rtl="0"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 A single strand DNA molecule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0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serves as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template for the PCR.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 double-stranded DNA molecule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0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serves as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template for PCR.</a:t>
                      </a:r>
                    </a:p>
                    <a:p>
                      <a:pPr algn="ctr" rtl="0"/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Template</a:t>
                      </a:r>
                      <a:endParaRPr lang="ar-S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6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87523"/>
              </p:ext>
            </p:extLst>
          </p:nvPr>
        </p:nvGraphicFramePr>
        <p:xfrm>
          <a:off x="651015" y="784688"/>
          <a:ext cx="7394712" cy="4003969"/>
        </p:xfrm>
        <a:graphic>
          <a:graphicData uri="http://schemas.openxmlformats.org/drawingml/2006/table">
            <a:tbl>
              <a:tblPr rtl="1" firstRow="1" lastRow="1" bandRow="1">
                <a:tableStyleId>{C4B1156A-380E-4F78-BDF5-A606A8083BF9}</a:tableStyleId>
              </a:tblPr>
              <a:tblGrid>
                <a:gridCol w="3132311"/>
                <a:gridCol w="3000133"/>
                <a:gridCol w="1262268"/>
              </a:tblGrid>
              <a:tr h="327086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i="0" u="none" strike="noStrike" cap="none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RT-PCR</a:t>
                      </a:r>
                      <a:endParaRPr lang="ar-SA" sz="1400" b="1" i="0" u="none" strike="noStrike" cap="none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4"/>
                          </a:solidFill>
                        </a:rPr>
                        <a:t>PCR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endParaRPr lang="ar-SA" sz="1400" dirty="0"/>
                    </a:p>
                  </a:txBody>
                  <a:tcPr/>
                </a:tc>
              </a:tr>
              <a:tr h="7053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Reverse transcriptase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and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DNA polymerase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are used as enzymes in RT-PCR.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DNA polymerase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used as the enzyme in PCR.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Enzymes Used</a:t>
                      </a:r>
                      <a:endParaRPr lang="ar-SA" sz="1400" dirty="0"/>
                    </a:p>
                  </a:txBody>
                  <a:tcPr/>
                </a:tc>
              </a:tr>
              <a:tr h="954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Only the reverse primer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used for the reverse transcription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and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both forward and reverse primers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are used in the PCR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Forward and reverse primers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are used in the PCR.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Primers</a:t>
                      </a:r>
                      <a:endParaRPr lang="ar-SA" sz="1400" dirty="0"/>
                    </a:p>
                  </a:txBody>
                  <a:tcPr/>
                </a:tc>
              </a:tr>
              <a:tr h="596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more sensitive than PCR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a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sensitive method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Sensitivity</a:t>
                      </a:r>
                      <a:endParaRPr lang="ar-SA" sz="1400" dirty="0"/>
                    </a:p>
                  </a:txBody>
                  <a:tcPr/>
                </a:tc>
              </a:tr>
              <a:tr h="1319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used in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detection of gene expression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chemeClr val="accent2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 used in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functional analysis of genes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diagnosis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monitoring of hereditary diseases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DNA cloning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DNA sequencing</a:t>
                      </a:r>
                      <a:r>
                        <a:rPr lang="en-US" sz="1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and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ancient DNA amplification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Applications</a:t>
                      </a:r>
                      <a:endParaRPr lang="ar-SA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95739" y="178906"/>
            <a:ext cx="69722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Difference between PCR and RT-PCR</a:t>
            </a:r>
            <a:endParaRPr lang="ar-SA" sz="28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97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926061" y="2007702"/>
            <a:ext cx="6283660" cy="9243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800" b="1" dirty="0">
                <a:solidFill>
                  <a:schemeClr val="accent4"/>
                </a:solidFill>
              </a:rPr>
              <a:t>Gel electrophoresis</a:t>
            </a:r>
          </a:p>
        </p:txBody>
      </p:sp>
    </p:spTree>
    <p:extLst>
      <p:ext uri="{BB962C8B-B14F-4D97-AF65-F5344CB8AC3E}">
        <p14:creationId xmlns:p14="http://schemas.microsoft.com/office/powerpoint/2010/main" val="34744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775" y="1650754"/>
            <a:ext cx="46103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Gel </a:t>
            </a:r>
            <a:r>
              <a:rPr lang="en-US" sz="1800" b="1" dirty="0">
                <a:solidFill>
                  <a:schemeClr val="accent4"/>
                </a:solidFill>
              </a:rPr>
              <a:t>electrophoresis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a technique commonly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used for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separation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analysis of macromolecules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(DNA, RNA and proteins)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their fragments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4"/>
                </a:solidFill>
              </a:rPr>
              <a:t>according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their size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charge.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5" name="Picture 4" descr="Illustration of DNA electrophoresis equipment used to separate DNA fragments by size. A gel sits within a tank of buffer. The DNA samples are placed in wells at one end of the gel and an electrical current passed across the gel. The negatively-charged DNA moves towards the postive electrode. Image credit: Genome Research Limited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8958" y="1003328"/>
            <a:ext cx="3716324" cy="292759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62731" y="73245"/>
            <a:ext cx="23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Gel electrophoresis</a:t>
            </a:r>
            <a:endParaRPr lang="ar-SA" sz="18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60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2731" y="73245"/>
            <a:ext cx="23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Gel electrophoresis</a:t>
            </a:r>
            <a:endParaRPr lang="ar-SA" sz="18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2731" y="618406"/>
            <a:ext cx="8562975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According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to charge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Charged </a:t>
            </a:r>
            <a:r>
              <a:rPr lang="en-US" sz="1600" b="1" dirty="0">
                <a:solidFill>
                  <a:schemeClr val="accent4"/>
                </a:solidFill>
              </a:rPr>
              <a:t>molecules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move through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gel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when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an electric current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passed across it. 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An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electric current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applied across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gel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so that one end of the gel has </a:t>
            </a:r>
            <a:r>
              <a:rPr lang="en-US" sz="1600" b="1" dirty="0">
                <a:solidFill>
                  <a:schemeClr val="accent4"/>
                </a:solidFill>
              </a:rPr>
              <a:t>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4"/>
                </a:solidFill>
              </a:rPr>
              <a:t>positive charge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the other end has </a:t>
            </a:r>
            <a:r>
              <a:rPr lang="en-US" sz="1600" b="1" dirty="0">
                <a:solidFill>
                  <a:schemeClr val="accent4"/>
                </a:solidFill>
              </a:rPr>
              <a:t>a negative charge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movement of charged molecules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called </a:t>
            </a:r>
            <a:r>
              <a:rPr lang="en-US" sz="1600" b="1" dirty="0">
                <a:solidFill>
                  <a:schemeClr val="accent4"/>
                </a:solidFill>
              </a:rPr>
              <a:t>migration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Molecules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migrate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towards </a:t>
            </a:r>
            <a:r>
              <a:rPr lang="en-US" sz="1600" b="1" u="sng" dirty="0">
                <a:solidFill>
                  <a:schemeClr val="accent2">
                    <a:lumMod val="75000"/>
                  </a:schemeClr>
                </a:solidFill>
              </a:rPr>
              <a:t>the opposite charge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molecule with a negative charge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will therefore be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pulled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towards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positive end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88" t="3199" r="1250" b="7912"/>
          <a:stretch/>
        </p:blipFill>
        <p:spPr>
          <a:xfrm>
            <a:off x="1323975" y="3271836"/>
            <a:ext cx="4648200" cy="157223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3" name="5-Point Star 2"/>
          <p:cNvSpPr/>
          <p:nvPr/>
        </p:nvSpPr>
        <p:spPr>
          <a:xfrm>
            <a:off x="3481595" y="3435821"/>
            <a:ext cx="228393" cy="180975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20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2731" y="73245"/>
            <a:ext cx="23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Gel electrophoresis</a:t>
            </a:r>
            <a:endParaRPr lang="ar-SA" sz="18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331" y="1142772"/>
            <a:ext cx="74620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According to size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Smaller </a:t>
            </a:r>
            <a:r>
              <a:rPr lang="en-US" sz="1600" b="1" dirty="0">
                <a:solidFill>
                  <a:schemeClr val="accent4"/>
                </a:solidFill>
              </a:rPr>
              <a:t>molecules </a:t>
            </a:r>
            <a:r>
              <a:rPr lang="en-US" sz="1600" b="1" u="sng" dirty="0" smtClean="0">
                <a:solidFill>
                  <a:schemeClr val="accent2">
                    <a:lumMod val="75000"/>
                  </a:schemeClr>
                </a:solidFill>
              </a:rPr>
              <a:t>migrate through the gel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more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quickly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therefore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travel further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than </a:t>
            </a:r>
            <a:r>
              <a:rPr lang="en-US" sz="1600" b="1" dirty="0">
                <a:solidFill>
                  <a:schemeClr val="accent4"/>
                </a:solidFill>
              </a:rPr>
              <a:t>larger fragments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that </a:t>
            </a:r>
            <a:r>
              <a:rPr lang="en-US" sz="1600" b="1" u="sng" dirty="0">
                <a:solidFill>
                  <a:schemeClr val="accent2">
                    <a:lumMod val="75000"/>
                  </a:schemeClr>
                </a:solidFill>
              </a:rPr>
              <a:t>migrate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more slowly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therefore will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 travel a shorter distance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result </a:t>
            </a:r>
            <a:r>
              <a:rPr lang="en-US" sz="1600" b="1" dirty="0">
                <a:solidFill>
                  <a:schemeClr val="accent4"/>
                </a:solidFill>
              </a:rPr>
              <a:t>the molecules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US" sz="1600" b="1" u="sng" dirty="0">
                <a:solidFill>
                  <a:schemeClr val="accent2">
                    <a:lumMod val="75000"/>
                  </a:schemeClr>
                </a:solidFill>
              </a:rPr>
              <a:t>separated by size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88" t="3199" r="1250" b="7912"/>
          <a:stretch/>
        </p:blipFill>
        <p:spPr>
          <a:xfrm>
            <a:off x="1323975" y="3271836"/>
            <a:ext cx="4648200" cy="157223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3" name="5-Point Star 2"/>
          <p:cNvSpPr/>
          <p:nvPr/>
        </p:nvSpPr>
        <p:spPr>
          <a:xfrm>
            <a:off x="4719845" y="3488209"/>
            <a:ext cx="228393" cy="180975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26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2731" y="73245"/>
            <a:ext cx="23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Gel electrophoresis</a:t>
            </a:r>
            <a:endParaRPr lang="ar-SA" sz="18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223" y="503378"/>
            <a:ext cx="842962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Gel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electrophoresis and DNA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Electrophoresis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enables to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distinguish DNA fragments of different lengths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Gels </a:t>
            </a:r>
            <a:r>
              <a:rPr lang="en-US" sz="1600" b="1" dirty="0">
                <a:solidFill>
                  <a:schemeClr val="accent4"/>
                </a:solidFill>
              </a:rPr>
              <a:t>for DNA separation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are often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made out of a polysaccharide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called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agarose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DNA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600" b="1" u="sng" dirty="0">
                <a:solidFill>
                  <a:schemeClr val="accent4"/>
                </a:solidFill>
              </a:rPr>
              <a:t>negatively charged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therefore, when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an electric current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is applied to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the gel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DNA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will </a:t>
            </a:r>
            <a:r>
              <a:rPr lang="en-US" sz="1600" b="1" u="sng" dirty="0">
                <a:solidFill>
                  <a:schemeClr val="accent2">
                    <a:lumMod val="75000"/>
                  </a:schemeClr>
                </a:solidFill>
              </a:rPr>
              <a:t>migrate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towards </a:t>
            </a:r>
            <a:r>
              <a:rPr lang="en-US" sz="1600" b="1" u="sng" dirty="0">
                <a:solidFill>
                  <a:schemeClr val="accent4"/>
                </a:solidFill>
              </a:rPr>
              <a:t>the positively charged electrode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Shorter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strands of DNA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move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more quickly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through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the gel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than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longer strands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resulting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in the fragments being </a:t>
            </a:r>
            <a:r>
              <a:rPr lang="en-US" sz="1600" b="1" u="sng" dirty="0">
                <a:solidFill>
                  <a:schemeClr val="accent2">
                    <a:lumMod val="75000"/>
                  </a:schemeClr>
                </a:solidFill>
              </a:rPr>
              <a:t>arranged in order of size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8" descr="Illustration showing DNA bands separated on a gel. The length of the DNA fragments is compared to a marker containing fragments of known length. Image credit: Genome Research Limited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3875" y="2995614"/>
            <a:ext cx="1890714" cy="200136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2486022" y="3107771"/>
            <a:ext cx="65341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use of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dyes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fluorescent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tags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radioactive labels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enables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DNA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on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the gel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to be seen after they have been separated.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n-US" sz="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They will appear as </a:t>
            </a:r>
            <a:r>
              <a:rPr lang="en-US" sz="1600" b="1" dirty="0">
                <a:solidFill>
                  <a:schemeClr val="accent4"/>
                </a:solidFill>
              </a:rPr>
              <a:t>bands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on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the gel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94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2731" y="73245"/>
            <a:ext cx="23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accent4"/>
                </a:solidFill>
              </a:rPr>
              <a:t>Gel electrophoresis</a:t>
            </a:r>
            <a:endParaRPr lang="ar-SA" sz="18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026" y="1270884"/>
            <a:ext cx="90201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4"/>
                </a:solidFill>
              </a:rPr>
              <a:t>Gel electrophoresis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widely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used in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molecular biology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biochemistry labs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some key applications of the technique are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In </a:t>
            </a:r>
            <a:r>
              <a:rPr lang="en-US" sz="1600" b="1" dirty="0">
                <a:solidFill>
                  <a:schemeClr val="accent4"/>
                </a:solidFill>
              </a:rPr>
              <a:t>the separation of DNA fragments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for DNA fingerprinting to investigate crime scenes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analyze results of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polymerase chain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reaction (PCR)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analyze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genes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associated with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particular illness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In </a:t>
            </a:r>
            <a:r>
              <a:rPr lang="en-US" sz="1600" b="1" dirty="0">
                <a:solidFill>
                  <a:schemeClr val="accent4"/>
                </a:solidFill>
              </a:rPr>
              <a:t>DNA profiling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taxonomy studies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to distinguish different species.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In </a:t>
            </a:r>
            <a:r>
              <a:rPr lang="en-US" sz="1600" b="1" dirty="0">
                <a:solidFill>
                  <a:schemeClr val="accent4"/>
                </a:solidFill>
              </a:rPr>
              <a:t>paternity testing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DNA fingerprinting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study of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structure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function of proteins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analysis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of antibiotic resistance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7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In </a:t>
            </a:r>
            <a:r>
              <a:rPr lang="en-US" sz="1600" b="1" dirty="0">
                <a:solidFill>
                  <a:schemeClr val="accent4"/>
                </a:solidFill>
              </a:rPr>
              <a:t>blotting techniques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analysis of macromolecules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Google Shape;555;p22"/>
          <p:cNvSpPr txBox="1">
            <a:spLocks noGrp="1"/>
          </p:cNvSpPr>
          <p:nvPr>
            <p:ph type="ctrTitle"/>
          </p:nvPr>
        </p:nvSpPr>
        <p:spPr>
          <a:xfrm>
            <a:off x="718455" y="442577"/>
            <a:ext cx="477747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gel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electrophoresis -</a:t>
            </a:r>
            <a:endParaRPr sz="20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9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823357" y="2056984"/>
            <a:ext cx="6282418" cy="9243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Western blotting</a:t>
            </a:r>
          </a:p>
        </p:txBody>
      </p:sp>
    </p:spTree>
    <p:extLst>
      <p:ext uri="{BB962C8B-B14F-4D97-AF65-F5344CB8AC3E}">
        <p14:creationId xmlns:p14="http://schemas.microsoft.com/office/powerpoint/2010/main" val="7485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204" y="1240971"/>
            <a:ext cx="43213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Western </a:t>
            </a:r>
            <a:r>
              <a:rPr lang="en-US" sz="1800" b="1" dirty="0">
                <a:solidFill>
                  <a:schemeClr val="accent4"/>
                </a:solidFill>
              </a:rPr>
              <a:t>blotting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also called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</a:rPr>
              <a:t>immunoblotting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because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an antibody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used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specifically detect its antigen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1800" u="sng" dirty="0" smtClean="0">
                <a:solidFill>
                  <a:schemeClr val="accent2">
                    <a:lumMod val="75000"/>
                  </a:schemeClr>
                </a:solidFill>
              </a:rPr>
              <a:t>is technique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accent4"/>
                </a:solidFill>
              </a:rPr>
              <a:t>protein analysis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term “blotting”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refers to </a:t>
            </a:r>
            <a:r>
              <a:rPr lang="en-US" sz="1800" b="1" dirty="0">
                <a:solidFill>
                  <a:schemeClr val="accent4"/>
                </a:solidFill>
              </a:rPr>
              <a:t>the transfer of biological samples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from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a gel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to a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membrane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their subsequent detection on the surface of the membrane.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2923" y="1441938"/>
            <a:ext cx="4510595" cy="2537209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7143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p22"/>
          <p:cNvSpPr txBox="1">
            <a:spLocks noGrp="1"/>
          </p:cNvSpPr>
          <p:nvPr>
            <p:ph type="ctrTitle"/>
          </p:nvPr>
        </p:nvSpPr>
        <p:spPr>
          <a:xfrm>
            <a:off x="271470" y="1281303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Types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of animal cell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culture-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2169" y="1979806"/>
            <a:ext cx="8522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Based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on </a:t>
            </a:r>
            <a:r>
              <a:rPr lang="en-US" sz="2000" b="1" u="sng" dirty="0">
                <a:solidFill>
                  <a:schemeClr val="accent4"/>
                </a:solidFill>
                <a:sym typeface="Barlow Condensed SemiBold"/>
              </a:rPr>
              <a:t>the number of cell division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sym typeface="Barlow Condensed SemiBold"/>
              </a:rPr>
              <a:t>, cell culture can be classified as: </a:t>
            </a:r>
            <a:endParaRPr lang="ar-SA" sz="2000" b="1" dirty="0">
              <a:solidFill>
                <a:schemeClr val="accent2">
                  <a:lumMod val="75000"/>
                </a:schemeClr>
              </a:solidFill>
              <a:sym typeface="Barlow Condensed SemiBold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84582" y="3901949"/>
            <a:ext cx="465080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Secondary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cell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culture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cell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line.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3486" y="3084145"/>
            <a:ext cx="3136885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cell culture.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1315" y="3027193"/>
            <a:ext cx="322171" cy="400110"/>
            <a:chOff x="1342634" y="3027193"/>
            <a:chExt cx="322171" cy="400110"/>
          </a:xfrm>
        </p:grpSpPr>
        <p:grpSp>
          <p:nvGrpSpPr>
            <p:cNvPr id="13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1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A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4927" y="3886368"/>
            <a:ext cx="318559" cy="400110"/>
            <a:chOff x="1346246" y="3946292"/>
            <a:chExt cx="318559" cy="400110"/>
          </a:xfrm>
        </p:grpSpPr>
        <p:grpSp>
          <p:nvGrpSpPr>
            <p:cNvPr id="23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2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B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78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56" y="1225900"/>
            <a:ext cx="8245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In </a:t>
            </a:r>
            <a:r>
              <a:rPr lang="en-US" sz="1600" b="1" dirty="0">
                <a:solidFill>
                  <a:schemeClr val="accent4"/>
                </a:solidFill>
              </a:rPr>
              <a:t>this technique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mixture of proteins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separated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based on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molecular weight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and thus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by type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through </a:t>
            </a:r>
            <a:r>
              <a:rPr lang="en-US" sz="1600" b="1" dirty="0">
                <a:solidFill>
                  <a:schemeClr val="accent4"/>
                </a:solidFill>
              </a:rPr>
              <a:t>gel electrophoresis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order to make the proteins accessible to antibody detection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These results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are then </a:t>
            </a:r>
            <a:r>
              <a:rPr lang="en-US" sz="1600" b="1" dirty="0">
                <a:solidFill>
                  <a:schemeClr val="accent4"/>
                </a:solidFill>
              </a:rPr>
              <a:t>transferred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from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within the gel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onto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membrane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144" y="727223"/>
            <a:ext cx="4512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steps of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western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blotting technique: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143" y="3204448"/>
            <a:ext cx="5059346" cy="1727582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22253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016" y="896500"/>
            <a:ext cx="9037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 startAt="3"/>
            </a:pPr>
            <a:r>
              <a:rPr lang="en-US" sz="1600" b="1" dirty="0" smtClean="0">
                <a:solidFill>
                  <a:schemeClr val="accent4"/>
                </a:solidFill>
              </a:rPr>
              <a:t>After </a:t>
            </a:r>
            <a:r>
              <a:rPr lang="en-US" sz="1600" b="1" dirty="0">
                <a:solidFill>
                  <a:schemeClr val="accent4"/>
                </a:solidFill>
              </a:rPr>
              <a:t>transferring,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membrane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has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ability to bind to proteins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this case,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both the target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antibodies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are </a:t>
            </a:r>
            <a:r>
              <a:rPr lang="en-US" sz="1600" b="1" dirty="0">
                <a:solidFill>
                  <a:schemeClr val="accent4"/>
                </a:solidFill>
              </a:rPr>
              <a:t>proteins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and so there could be some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unwanted binding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Blocking </a:t>
            </a:r>
            <a:r>
              <a:rPr lang="en-US" sz="1600" b="1" dirty="0">
                <a:solidFill>
                  <a:schemeClr val="accent4"/>
                </a:solidFill>
              </a:rPr>
              <a:t>of non-specific binding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achieved by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placing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membrane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dilute solution of protein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Then,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protein in the dilute solution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attaches to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membrane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in all places where </a:t>
            </a:r>
            <a:r>
              <a:rPr lang="en-US" sz="1600" b="1" dirty="0">
                <a:solidFill>
                  <a:schemeClr val="accent4"/>
                </a:solidFill>
              </a:rPr>
              <a:t>the target proteins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have not attached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Thus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4"/>
                </a:solidFill>
              </a:rPr>
              <a:t>when the antibody is added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there is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no place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on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membrane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for it to attach other than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on the binding sites of the specific target protein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0144" y="727223"/>
            <a:ext cx="4512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steps of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western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blotting technique: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844" y="3451045"/>
            <a:ext cx="4667460" cy="1593767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4968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361" y="1619260"/>
            <a:ext cx="91490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4"/>
              </a:buClr>
              <a:buFont typeface="+mj-lt"/>
              <a:buAutoNum type="arabicPeriod" startAt="4"/>
            </a:pPr>
            <a:r>
              <a:rPr lang="en-US" sz="1600" b="1" dirty="0" smtClean="0">
                <a:solidFill>
                  <a:schemeClr val="accent4"/>
                </a:solidFill>
              </a:rPr>
              <a:t>The </a:t>
            </a:r>
            <a:r>
              <a:rPr lang="en-US" sz="1600" b="1" dirty="0">
                <a:solidFill>
                  <a:schemeClr val="accent4"/>
                </a:solidFill>
              </a:rPr>
              <a:t>detection of the target protein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there are two steps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4"/>
              </a:buClr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Primary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antibody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After </a:t>
            </a:r>
            <a:r>
              <a:rPr lang="en-US" sz="1600" b="1" dirty="0">
                <a:solidFill>
                  <a:schemeClr val="accent4"/>
                </a:solidFill>
              </a:rPr>
              <a:t>blocking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a dilute solution of primary antibody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incubated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with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membrane.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0144" y="727223"/>
            <a:ext cx="4512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steps of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western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blotting technique: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143" y="3204448"/>
            <a:ext cx="5059346" cy="1727582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3287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652" y="1329721"/>
            <a:ext cx="88726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Secondary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antibody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6">
                  <a:lumMod val="75000"/>
                </a:schemeClr>
              </a:buClr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After </a:t>
            </a:r>
            <a:r>
              <a:rPr lang="en-US" sz="1600" b="1" dirty="0">
                <a:solidFill>
                  <a:schemeClr val="accent4"/>
                </a:solidFill>
              </a:rPr>
              <a:t>rinsing the membrane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to remove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unbound primary antibody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membrane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is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exposed to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4"/>
                </a:solidFill>
              </a:rPr>
              <a:t>another antibody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directed at a species-specific portion of the primary antibody. 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4"/>
                </a:solidFill>
              </a:rPr>
              <a:t>Several </a:t>
            </a:r>
            <a:r>
              <a:rPr lang="en-US" sz="1600" b="1" dirty="0">
                <a:solidFill>
                  <a:schemeClr val="accent4"/>
                </a:solidFill>
              </a:rPr>
              <a:t>secondary antibodies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will bind to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one primary antibody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enhance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the signal.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0144" y="727223"/>
            <a:ext cx="4512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steps of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western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blotting technique: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143" y="3209472"/>
            <a:ext cx="5059346" cy="1727582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9317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635" y="279237"/>
            <a:ext cx="2375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Western blotting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652" y="1229238"/>
            <a:ext cx="8872695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determine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size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amount of protein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in given sample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Disease </a:t>
            </a:r>
            <a:r>
              <a:rPr lang="en-US" sz="1600" b="1" dirty="0">
                <a:solidFill>
                  <a:schemeClr val="accent4"/>
                </a:solidFill>
              </a:rPr>
              <a:t>diagnosis: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detects antibody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against virus or bacteria in serum.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Western </a:t>
            </a:r>
            <a:r>
              <a:rPr lang="en-US" sz="1600" b="1" dirty="0">
                <a:solidFill>
                  <a:schemeClr val="accent4"/>
                </a:solidFill>
              </a:rPr>
              <a:t>blotting technique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confirmatory test for HIV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It detects anti HIV antibody in patient’s serum.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Definitive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test for Lyme disease, Hepatitis B and Herpes.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Useful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detect defective proteins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Western </a:t>
            </a:r>
            <a:r>
              <a:rPr lang="en-US" sz="1600" b="1" dirty="0">
                <a:solidFill>
                  <a:schemeClr val="accent4"/>
                </a:solidFill>
              </a:rPr>
              <a:t>blotting test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used in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analysis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of biomarkers 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</a:rPr>
              <a:t>such as</a:t>
            </a:r>
            <a:r>
              <a:rPr lang="en-US" sz="1600" b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hormones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growth factors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cytokines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4"/>
                </a:solidFill>
              </a:rPr>
              <a:t>This </a:t>
            </a:r>
            <a:r>
              <a:rPr lang="en-US" sz="1600" b="1" dirty="0">
                <a:solidFill>
                  <a:schemeClr val="accent4"/>
                </a:solidFill>
              </a:rPr>
              <a:t>technique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 also employed in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the gene expression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studies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Google Shape;555;p22"/>
          <p:cNvSpPr txBox="1">
            <a:spLocks noGrp="1"/>
          </p:cNvSpPr>
          <p:nvPr>
            <p:ph type="ctrTitle"/>
          </p:nvPr>
        </p:nvSpPr>
        <p:spPr>
          <a:xfrm>
            <a:off x="698359" y="558133"/>
            <a:ext cx="477747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western blotting -</a:t>
            </a:r>
            <a:endParaRPr sz="20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227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2090057" y="2047459"/>
            <a:ext cx="5693937" cy="92434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Primers</a:t>
            </a:r>
          </a:p>
        </p:txBody>
      </p:sp>
    </p:spTree>
    <p:extLst>
      <p:ext uri="{BB962C8B-B14F-4D97-AF65-F5344CB8AC3E}">
        <p14:creationId xmlns:p14="http://schemas.microsoft.com/office/powerpoint/2010/main" val="16629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5593" y="338975"/>
            <a:ext cx="1169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Primers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628" y="1402276"/>
            <a:ext cx="83711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4"/>
                </a:solidFill>
              </a:rPr>
              <a:t>A </a:t>
            </a:r>
            <a:r>
              <a:rPr lang="en-GB" sz="1800" b="1" dirty="0">
                <a:solidFill>
                  <a:schemeClr val="accent4"/>
                </a:solidFill>
              </a:rPr>
              <a:t>primer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a short single-stranded nucleic acid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18-20 base pair in length, utilized by all living organisms in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the initiation of DNA synthesis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Living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organisms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use </a:t>
            </a:r>
            <a:r>
              <a:rPr lang="en-GB" sz="1800" b="1" dirty="0">
                <a:solidFill>
                  <a:schemeClr val="accent4"/>
                </a:solidFill>
              </a:rPr>
              <a:t>solely RNA primers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while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laboratory techniques in biochemistry and molecular biology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that require in vitro DNA synthesis (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such as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DNA sequencing and polymerase chain reaction) usually use </a:t>
            </a:r>
            <a:r>
              <a:rPr lang="en-GB" sz="1800" b="1" dirty="0">
                <a:solidFill>
                  <a:schemeClr val="accent4"/>
                </a:solidFill>
              </a:rPr>
              <a:t>DNA primers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since they are more temperature stable.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4"/>
                </a:solidFill>
              </a:rPr>
              <a:t>A </a:t>
            </a:r>
            <a:r>
              <a:rPr lang="en-GB" sz="1800" b="1" dirty="0">
                <a:solidFill>
                  <a:schemeClr val="accent4"/>
                </a:solidFill>
              </a:rPr>
              <a:t>primer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must be synthesized by an enzyme called </a:t>
            </a:r>
            <a:r>
              <a:rPr lang="en-GB" sz="1800" b="1" dirty="0" err="1">
                <a:solidFill>
                  <a:schemeClr val="accent6">
                    <a:lumMod val="75000"/>
                  </a:schemeClr>
                </a:solidFill>
              </a:rPr>
              <a:t>primase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which is a type of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RNA polymerase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before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DNA replication can occur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. 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2770" name="Picture 2" descr="Addgene: Protocol - How to Design Primer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9786" y="189888"/>
            <a:ext cx="2530021" cy="790222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9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742" y="1222318"/>
            <a:ext cx="87675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4"/>
                </a:solidFill>
              </a:rPr>
              <a:t>The </a:t>
            </a:r>
            <a:r>
              <a:rPr lang="en-GB" sz="1800" b="1" dirty="0">
                <a:solidFill>
                  <a:schemeClr val="accent4"/>
                </a:solidFill>
              </a:rPr>
              <a:t>synthesis of a primer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is necessary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because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the enzymes that responsible for DNA replication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which are called </a:t>
            </a:r>
            <a:r>
              <a:rPr lang="en-GB" sz="1800" b="1" dirty="0">
                <a:solidFill>
                  <a:schemeClr val="accent4"/>
                </a:solidFill>
              </a:rPr>
              <a:t>DNA polymerases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can only attach new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DNA nucleotides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an existing strand of nucleotides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and requiring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a primer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be bound to the template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before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DNA polymerase can begin a complementary strand.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4"/>
                </a:solidFill>
              </a:rPr>
              <a:t>The </a:t>
            </a:r>
            <a:r>
              <a:rPr lang="en-GB" sz="1800" b="1" dirty="0">
                <a:solidFill>
                  <a:schemeClr val="accent4"/>
                </a:solidFill>
              </a:rPr>
              <a:t>primer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therefore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serves to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prime and lay a foundation for DNA synthesis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4"/>
                </a:solidFill>
              </a:rPr>
              <a:t>The </a:t>
            </a:r>
            <a:r>
              <a:rPr lang="en-GB" sz="1800" b="1" dirty="0">
                <a:solidFill>
                  <a:schemeClr val="accent4"/>
                </a:solidFill>
              </a:rPr>
              <a:t>primers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removed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before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DNA replication is complete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the gaps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in the sequence are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filled in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with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DNA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by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DNA polymerases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Addgene: Protocol - How to Design Primer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9786" y="189888"/>
            <a:ext cx="2530021" cy="790222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05593" y="338975"/>
            <a:ext cx="1169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Primers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80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084" y="1309403"/>
            <a:ext cx="79193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Two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type of primers: 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Two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primers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are utilized, one for each of the complementary single strands of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DNA: 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The </a:t>
            </a:r>
            <a:r>
              <a:rPr lang="en-US" sz="1800" b="1" dirty="0">
                <a:solidFill>
                  <a:schemeClr val="accent4"/>
                </a:solidFill>
              </a:rPr>
              <a:t>forward primer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attaches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start codon of the template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DNA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The </a:t>
            </a:r>
            <a:r>
              <a:rPr lang="en-US" sz="1800" b="1" dirty="0">
                <a:solidFill>
                  <a:schemeClr val="accent4"/>
                </a:solidFill>
              </a:rPr>
              <a:t>reverse primer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attaches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stop codon of the complementary strand of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DNA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5' ends of both primers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bind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3' end of each DNA strand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38914" name="Picture 2" descr="Solved: 3. Compare The Outcome Of Standard PCR Reaction (u... | Chegg.com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29844" y="591687"/>
            <a:ext cx="3902530" cy="932038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5593" y="338975"/>
            <a:ext cx="1169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Primers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50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598" y="2310889"/>
            <a:ext cx="8240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These DNA primers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are commonly used to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perform the polymerase chain reaction to copy pieces of DNA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DNA sequencing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800" i="1" dirty="0" smtClean="0">
                <a:solidFill>
                  <a:schemeClr val="accent2">
                    <a:lumMod val="75000"/>
                  </a:schemeClr>
                </a:solidFill>
              </a:rPr>
              <a:t>in vitro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b="1" dirty="0" smtClean="0">
              <a:solidFill>
                <a:schemeClr val="accent4"/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These RNA primers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are used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in DNA replication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800" i="1" dirty="0" smtClean="0">
                <a:solidFill>
                  <a:schemeClr val="accent2">
                    <a:lumMod val="75000"/>
                  </a:schemeClr>
                </a:solidFill>
              </a:rPr>
              <a:t>in vivo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Google Shape;555;p22"/>
          <p:cNvSpPr txBox="1">
            <a:spLocks noGrp="1"/>
          </p:cNvSpPr>
          <p:nvPr>
            <p:ph type="ctrTitle"/>
          </p:nvPr>
        </p:nvSpPr>
        <p:spPr>
          <a:xfrm>
            <a:off x="552448" y="1353902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primers 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593" y="338975"/>
            <a:ext cx="1169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Primers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99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34370" y="222780"/>
            <a:ext cx="2348118" cy="1049429"/>
            <a:chOff x="3737113" y="482049"/>
            <a:chExt cx="5859117" cy="2330918"/>
          </a:xfrm>
        </p:grpSpPr>
        <p:pic>
          <p:nvPicPr>
            <p:cNvPr id="1026" name="Picture 2" descr="Doing Away With Animal Models Using Fish Primary Cultures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737113" y="482049"/>
              <a:ext cx="5859117" cy="2266121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737115" y="2191579"/>
              <a:ext cx="5859115" cy="6213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Primary cell culture</a:t>
              </a:r>
              <a:endParaRPr lang="ar-SA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23630" y="1203075"/>
            <a:ext cx="8716618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A. Primary cell culture: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Refers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the stage (primary step) of the culture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after </a:t>
            </a:r>
            <a:r>
              <a:rPr lang="en-US" sz="1800" b="1" dirty="0">
                <a:solidFill>
                  <a:schemeClr val="accent4"/>
                </a:solidFill>
              </a:rPr>
              <a:t>the cells are isolated straight from the host tissue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which can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grow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proliferate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on a suitable container under the appropriate conditions, thus the culture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obtained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called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</a:rPr>
              <a:t>primary cell culture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3630" y="3087291"/>
            <a:ext cx="8204753" cy="161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Primary culture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contains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 very heterogeneous population of cells and most of the cells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</a:rPr>
              <a:t>divide only for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4"/>
                </a:solidFill>
              </a:rPr>
              <a:t>a limited life span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Depending on their origin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primary cells grow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either as </a:t>
            </a:r>
            <a:r>
              <a:rPr lang="en-US" sz="1800" b="1" dirty="0">
                <a:solidFill>
                  <a:schemeClr val="accent4"/>
                </a:solidFill>
              </a:rPr>
              <a:t>an adherent monolayer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dirty="0">
                <a:solidFill>
                  <a:schemeClr val="accent4"/>
                </a:solidFill>
              </a:rPr>
              <a:t>in a suspension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9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2046515" y="1436914"/>
            <a:ext cx="5480957" cy="19050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DNA sequencing</a:t>
            </a:r>
          </a:p>
        </p:txBody>
      </p:sp>
    </p:spTree>
    <p:extLst>
      <p:ext uri="{BB962C8B-B14F-4D97-AF65-F5344CB8AC3E}">
        <p14:creationId xmlns:p14="http://schemas.microsoft.com/office/powerpoint/2010/main" val="28359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5776" y="319097"/>
            <a:ext cx="2242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DNA sequencing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49" y="1407374"/>
            <a:ext cx="6321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process of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determining the order of bases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adenine (A), thymine (T), cytosine (C), and guanine (G)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along a DNA strand.  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All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information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required for </a:t>
            </a:r>
            <a:r>
              <a:rPr lang="en-US" sz="1800" b="1" dirty="0">
                <a:solidFill>
                  <a:schemeClr val="accent4"/>
                </a:solidFill>
              </a:rPr>
              <a:t>the growth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4"/>
                </a:solidFill>
              </a:rPr>
              <a:t>development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of an organism is encoded in the DNA of its genome.   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DNA </a:t>
            </a:r>
            <a:r>
              <a:rPr lang="en-US" sz="1800" b="1" dirty="0">
                <a:solidFill>
                  <a:schemeClr val="accent4"/>
                </a:solidFill>
              </a:rPr>
              <a:t>sequencing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fundamental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genome analysis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understanding the biological processes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in general.</a:t>
            </a:r>
          </a:p>
        </p:txBody>
      </p:sp>
      <p:pic>
        <p:nvPicPr>
          <p:cNvPr id="39938" name="Picture 2" descr="DNA sequencing - Wikipedi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6036" y="1407374"/>
            <a:ext cx="1791796" cy="2549238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23" y="1475905"/>
            <a:ext cx="888002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There are a wide variety of medical applications for DNA sequencing, some examples include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Targeted </a:t>
            </a:r>
            <a:r>
              <a:rPr lang="en-US" sz="1800" b="1" dirty="0">
                <a:solidFill>
                  <a:schemeClr val="accent4"/>
                </a:solidFill>
              </a:rPr>
              <a:t>sequencing: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Sequencing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of select variants or areas within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gene's exons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full exons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(the segments of DNA that code for proteins).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 startAt="2"/>
            </a:pPr>
            <a:r>
              <a:rPr lang="en-US" sz="1800" b="1" dirty="0" smtClean="0">
                <a:solidFill>
                  <a:schemeClr val="accent4"/>
                </a:solidFill>
              </a:rPr>
              <a:t>Single </a:t>
            </a:r>
            <a:r>
              <a:rPr lang="en-US" sz="1800" b="1" dirty="0">
                <a:solidFill>
                  <a:schemeClr val="accent4"/>
                </a:solidFill>
              </a:rPr>
              <a:t>gene sequencing: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Sequencing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all exons of a gene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often including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parts of the non-coding areas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50419" y="829574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DNA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sequencing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5776" y="319097"/>
            <a:ext cx="2242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DNA sequencing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77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921" y="1475905"/>
            <a:ext cx="87493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There are a wide variety of medical applications for DNA sequencing, some examples include: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 startAt="3"/>
            </a:pPr>
            <a:r>
              <a:rPr lang="en-US" sz="1800" b="1" dirty="0" smtClean="0">
                <a:solidFill>
                  <a:schemeClr val="accent4"/>
                </a:solidFill>
              </a:rPr>
              <a:t>Multi-gene </a:t>
            </a:r>
            <a:r>
              <a:rPr lang="en-US" sz="1800" b="1" dirty="0">
                <a:solidFill>
                  <a:schemeClr val="accent4"/>
                </a:solidFill>
              </a:rPr>
              <a:t>panel sequencing: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Sequencing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parts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all of several genes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detect mutations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(disease-causing variants) that can cause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genetic disorder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 startAt="4"/>
            </a:pPr>
            <a:r>
              <a:rPr lang="en-US" sz="1800" b="1" dirty="0" smtClean="0">
                <a:solidFill>
                  <a:schemeClr val="accent4"/>
                </a:solidFill>
              </a:rPr>
              <a:t>Whole </a:t>
            </a:r>
            <a:r>
              <a:rPr lang="en-US" sz="1800" b="1" dirty="0">
                <a:solidFill>
                  <a:schemeClr val="accent4"/>
                </a:solidFill>
              </a:rPr>
              <a:t>genome </a:t>
            </a:r>
            <a:r>
              <a:rPr lang="en-US" sz="1800" b="1" dirty="0" smtClean="0">
                <a:solidFill>
                  <a:schemeClr val="accent4"/>
                </a:solidFill>
              </a:rPr>
              <a:t>sequencing</a:t>
            </a:r>
            <a:r>
              <a:rPr lang="en-US" sz="1800" dirty="0" smtClean="0">
                <a:solidFill>
                  <a:schemeClr val="accent4"/>
                </a:solidFill>
              </a:rPr>
              <a:t>.</a:t>
            </a:r>
            <a:endParaRPr lang="en-US" sz="1800" dirty="0">
              <a:solidFill>
                <a:schemeClr val="accent4"/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 startAt="4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4"/>
              </a:buClr>
              <a:buFont typeface="+mj-lt"/>
              <a:buAutoNum type="arabicPeriod" startAt="5"/>
            </a:pPr>
            <a:r>
              <a:rPr lang="en-US" sz="1800" b="1" dirty="0" smtClean="0">
                <a:solidFill>
                  <a:schemeClr val="accent4"/>
                </a:solidFill>
              </a:rPr>
              <a:t>Whole </a:t>
            </a:r>
            <a:r>
              <a:rPr lang="en-US" sz="1800" b="1" dirty="0">
                <a:solidFill>
                  <a:schemeClr val="accent4"/>
                </a:solidFill>
              </a:rPr>
              <a:t>genome sequencing of </a:t>
            </a:r>
            <a:r>
              <a:rPr lang="en-US" sz="1800" b="1" dirty="0" smtClean="0">
                <a:solidFill>
                  <a:schemeClr val="accent4"/>
                </a:solidFill>
              </a:rPr>
              <a:t>microbes</a:t>
            </a:r>
            <a:r>
              <a:rPr lang="en-US" sz="1800" b="1" dirty="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50419" y="829574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DNA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sequencing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5776" y="319097"/>
            <a:ext cx="2242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DNA sequencing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45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2841172" y="2362201"/>
            <a:ext cx="3347356" cy="77288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400" b="1" dirty="0">
                <a:solidFill>
                  <a:schemeClr val="accent4"/>
                </a:solidFill>
              </a:rPr>
              <a:t>SNP</a:t>
            </a:r>
          </a:p>
        </p:txBody>
      </p:sp>
    </p:spTree>
    <p:extLst>
      <p:ext uri="{BB962C8B-B14F-4D97-AF65-F5344CB8AC3E}">
        <p14:creationId xmlns:p14="http://schemas.microsoft.com/office/powerpoint/2010/main" val="17230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1576" y="353522"/>
            <a:ext cx="721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SNP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019" y="1136634"/>
            <a:ext cx="892901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A single-nucleotide polymorphism (SNP</a:t>
            </a:r>
            <a:r>
              <a:rPr lang="en-US" sz="1800" b="1" dirty="0" smtClean="0">
                <a:solidFill>
                  <a:schemeClr val="accent4"/>
                </a:solidFill>
              </a:rPr>
              <a:t>):</a:t>
            </a:r>
            <a:endParaRPr lang="en-US" sz="1800" b="1" dirty="0">
              <a:solidFill>
                <a:schemeClr val="accent4"/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most common type of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change in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DNA.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SNPs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occur when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 single nucleotide (building block of DNA)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at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specific position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in the genome is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replaced with another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For </a:t>
            </a:r>
            <a:r>
              <a:rPr lang="en-US" sz="1800" b="1" dirty="0">
                <a:solidFill>
                  <a:schemeClr val="accent4"/>
                </a:solidFill>
              </a:rPr>
              <a:t>example,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at a specific base position in the human genome,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C nucleotide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may appear in most individuals, but in a minority of individuals, the position is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occupied by an 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This means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that there is </a:t>
            </a:r>
            <a:r>
              <a:rPr lang="en-US" sz="1800" b="1" dirty="0">
                <a:solidFill>
                  <a:schemeClr val="accent4"/>
                </a:solidFill>
              </a:rPr>
              <a:t>a SNP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at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this specific position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and the two possible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nucleotide variations (C or A 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are said to be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alleles for this specific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position.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004" y="1615606"/>
            <a:ext cx="83357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Some of these genetic differences, have proven to be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very important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in the study of human health: 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SNPs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may help predict an individual’s response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certain drugs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susceptibility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environmental factors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such as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toxins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risk of developing particular diseases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/>
                </a:solidFill>
              </a:rPr>
              <a:t>SNPs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also be used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to track the inheritance of disease genes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within families.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715733" y="972705"/>
            <a:ext cx="5353052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SNP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1576" y="353522"/>
            <a:ext cx="721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SNP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951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291662" y="2307584"/>
            <a:ext cx="8920842" cy="77288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400" b="1" dirty="0">
                <a:solidFill>
                  <a:schemeClr val="accent4"/>
                </a:solidFill>
              </a:rPr>
              <a:t>Immunohistochemistry</a:t>
            </a:r>
          </a:p>
        </p:txBody>
      </p:sp>
    </p:spTree>
    <p:extLst>
      <p:ext uri="{BB962C8B-B14F-4D97-AF65-F5344CB8AC3E}">
        <p14:creationId xmlns:p14="http://schemas.microsoft.com/office/powerpoint/2010/main" val="6427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5714" y="348914"/>
            <a:ext cx="3007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Immunohistochemistry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807" y="1418259"/>
            <a:ext cx="89398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Immunohistochemistry </a:t>
            </a:r>
            <a:r>
              <a:rPr lang="en-US" sz="1800" b="1" dirty="0">
                <a:solidFill>
                  <a:schemeClr val="accent4"/>
                </a:solidFill>
              </a:rPr>
              <a:t>(IHC)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the most common application of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immunostaining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involves the process which is combines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histological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immunological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biochemical techniques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selectively identifying antigens (proteins)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in cells of a tissue section by exploiting </a:t>
            </a:r>
            <a:r>
              <a:rPr lang="en-US" sz="1800" b="1" dirty="0">
                <a:solidFill>
                  <a:schemeClr val="accent4"/>
                </a:solidFill>
              </a:rPr>
              <a:t>the principle of antibodies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binding specifically to certain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antigens (markers)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 biological tissues.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b="1" dirty="0">
              <a:solidFill>
                <a:schemeClr val="accent4"/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The </a:t>
            </a:r>
            <a:r>
              <a:rPr lang="en-US" sz="1800" b="1" dirty="0">
                <a:solidFill>
                  <a:schemeClr val="accent4"/>
                </a:solidFill>
              </a:rPr>
              <a:t>antibodies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are usually linked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an enzyme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fluorescent dye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58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1" y="1804702"/>
            <a:ext cx="91412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After </a:t>
            </a:r>
            <a:r>
              <a:rPr lang="en-US" sz="1800" b="1" dirty="0">
                <a:solidFill>
                  <a:schemeClr val="accent4"/>
                </a:solidFill>
              </a:rPr>
              <a:t>the antibodies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bind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antigen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 the tissue sample,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 enzyme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activated, 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antigen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then be seen under a microscope.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Immunohistochemistry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makes it possible to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visualize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distribution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localization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of specific cellular components within a cell or tissue.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5714" y="348914"/>
            <a:ext cx="3007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Immunohistochemistry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47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p22"/>
          <p:cNvSpPr txBox="1">
            <a:spLocks noGrp="1"/>
          </p:cNvSpPr>
          <p:nvPr>
            <p:ph type="ctrTitle"/>
          </p:nvPr>
        </p:nvSpPr>
        <p:spPr>
          <a:xfrm>
            <a:off x="360922" y="1564282"/>
            <a:ext cx="7500930" cy="9950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Primary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cell culture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is further classified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based on </a:t>
            </a:r>
            <a:r>
              <a:rPr lang="en-US" sz="24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the type of cell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84583" y="3901949"/>
            <a:ext cx="4244008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Suspension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cells.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23486" y="3084145"/>
            <a:ext cx="247072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Adherent cells.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1315" y="3027193"/>
            <a:ext cx="322171" cy="400110"/>
            <a:chOff x="1342634" y="3027193"/>
            <a:chExt cx="322171" cy="400110"/>
          </a:xfrm>
        </p:grpSpPr>
        <p:grpSp>
          <p:nvGrpSpPr>
            <p:cNvPr id="13" name="Google Shape;549;p22"/>
            <p:cNvGrpSpPr/>
            <p:nvPr/>
          </p:nvGrpSpPr>
          <p:grpSpPr>
            <a:xfrm>
              <a:off x="1346246" y="3069665"/>
              <a:ext cx="318559" cy="317537"/>
              <a:chOff x="917250" y="2165250"/>
              <a:chExt cx="980695" cy="982361"/>
            </a:xfrm>
          </p:grpSpPr>
          <p:sp>
            <p:nvSpPr>
              <p:cNvPr id="1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342634" y="3027193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4927" y="3886368"/>
            <a:ext cx="318559" cy="400110"/>
            <a:chOff x="1346246" y="3946292"/>
            <a:chExt cx="318559" cy="400110"/>
          </a:xfrm>
        </p:grpSpPr>
        <p:grpSp>
          <p:nvGrpSpPr>
            <p:cNvPr id="23" name="Google Shape;549;p22"/>
            <p:cNvGrpSpPr/>
            <p:nvPr/>
          </p:nvGrpSpPr>
          <p:grpSpPr>
            <a:xfrm>
              <a:off x="1346246" y="3987579"/>
              <a:ext cx="318559" cy="317537"/>
              <a:chOff x="917250" y="2165250"/>
              <a:chExt cx="980695" cy="982361"/>
            </a:xfrm>
          </p:grpSpPr>
          <p:sp>
            <p:nvSpPr>
              <p:cNvPr id="24" name="Google Shape;550;p22"/>
              <p:cNvSpPr/>
              <p:nvPr/>
            </p:nvSpPr>
            <p:spPr>
              <a:xfrm>
                <a:off x="917250" y="2165250"/>
                <a:ext cx="980695" cy="982361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551;p22"/>
              <p:cNvSpPr/>
              <p:nvPr/>
            </p:nvSpPr>
            <p:spPr>
              <a:xfrm>
                <a:off x="1037015" y="2285225"/>
                <a:ext cx="741167" cy="742427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14738" extrusionOk="0">
                    <a:moveTo>
                      <a:pt x="7419" y="1"/>
                    </a:moveTo>
                    <a:cubicBezTo>
                      <a:pt x="3334" y="1"/>
                      <a:pt x="0" y="3359"/>
                      <a:pt x="0" y="7420"/>
                    </a:cubicBezTo>
                    <a:cubicBezTo>
                      <a:pt x="0" y="11505"/>
                      <a:pt x="3334" y="14738"/>
                      <a:pt x="7419" y="14738"/>
                    </a:cubicBezTo>
                    <a:cubicBezTo>
                      <a:pt x="11479" y="14738"/>
                      <a:pt x="14712" y="11505"/>
                      <a:pt x="14712" y="7420"/>
                    </a:cubicBezTo>
                    <a:cubicBezTo>
                      <a:pt x="14712" y="3359"/>
                      <a:pt x="11479" y="1"/>
                      <a:pt x="7419" y="1"/>
                    </a:cubicBezTo>
                    <a:close/>
                  </a:path>
                </a:pathLst>
              </a:cu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346246" y="3946292"/>
              <a:ext cx="28326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2</a:t>
              </a:r>
              <a:endParaRPr lang="ar-SA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04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57" y="1295203"/>
            <a:ext cx="8926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4"/>
              </a:buClr>
              <a:buFont typeface="+mj-lt"/>
              <a:buAutoNum type="arabicPeriod"/>
            </a:pPr>
            <a:r>
              <a:rPr lang="en-US" sz="1800" b="1" dirty="0" err="1" smtClean="0">
                <a:solidFill>
                  <a:schemeClr val="accent4"/>
                </a:solidFill>
              </a:rPr>
              <a:t>Immunohistochemical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staining is widely used in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diagnosis of abnormal cells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such as those found in </a:t>
            </a:r>
            <a:r>
              <a:rPr lang="en-US" sz="1800" b="1" dirty="0">
                <a:solidFill>
                  <a:schemeClr val="accent4"/>
                </a:solidFill>
              </a:rPr>
              <a:t>cancerous tumors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may also be used to help tell the difference between </a:t>
            </a:r>
            <a:r>
              <a:rPr lang="en-US" sz="1800" b="1" dirty="0">
                <a:solidFill>
                  <a:schemeClr val="accent4"/>
                </a:solidFill>
              </a:rPr>
              <a:t>different types of cancer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50418" y="759418"/>
            <a:ext cx="7693481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immunohistochemistry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857" y="2303128"/>
            <a:ext cx="86922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4"/>
              </a:buClr>
              <a:buFont typeface="+mj-lt"/>
              <a:buAutoNum type="arabicPeriod" startAt="2"/>
            </a:pPr>
            <a:r>
              <a:rPr lang="en-US" sz="1800" b="1" dirty="0">
                <a:solidFill>
                  <a:schemeClr val="accent4"/>
                </a:solidFill>
              </a:rPr>
              <a:t>Specific molecular markers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are characteristic of particular cellular events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such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as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proliferation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cell death (apoptosis).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If cellular events associated with cancerous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tumors (</a:t>
            </a:r>
            <a:r>
              <a:rPr lang="en-US" sz="1800" u="sng" dirty="0" smtClean="0">
                <a:solidFill>
                  <a:schemeClr val="accent2">
                    <a:lumMod val="75000"/>
                  </a:schemeClr>
                </a:solidFill>
              </a:rPr>
              <a:t>such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increase in cell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death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) are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evident in the tissue,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then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the abnormal activity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will be highlighted by the stained tissue sample. 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Immunohistochemistry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cannot only help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in the identification of a tumor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but it can also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distinguish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whether or not </a:t>
            </a:r>
            <a:r>
              <a:rPr lang="en-US" sz="1800" b="1" dirty="0">
                <a:solidFill>
                  <a:schemeClr val="accent4"/>
                </a:solidFill>
              </a:rPr>
              <a:t>a tumor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benign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malignant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85714" y="348914"/>
            <a:ext cx="3007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Immunohistochemistry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71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473" y="1369273"/>
            <a:ext cx="892628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So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, the applications of Immunohistochemistry can be include: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Prognostic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markers in cancer.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Tumors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of uncertain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</a:rPr>
              <a:t>histogenesis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Metastasis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Responses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to treatments. 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Infections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Neurodegenerative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diseases.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Muscle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diseases.</a:t>
            </a:r>
          </a:p>
          <a:p>
            <a:pPr marL="342900" indent="-3429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Brain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trauma.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650419" y="829574"/>
            <a:ext cx="656681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immunohistochemistry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4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714" y="348914"/>
            <a:ext cx="30078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Immunohistochemistry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29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3"/>
          <p:cNvSpPr txBox="1">
            <a:spLocks noGrp="1"/>
          </p:cNvSpPr>
          <p:nvPr>
            <p:ph type="ctrTitle"/>
          </p:nvPr>
        </p:nvSpPr>
        <p:spPr>
          <a:xfrm>
            <a:off x="1395249" y="2271548"/>
            <a:ext cx="5965934" cy="11811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2800" b="1" dirty="0">
                <a:solidFill>
                  <a:schemeClr val="accent4"/>
                </a:solidFill>
              </a:rPr>
              <a:t>Cell proliferation, migration and invasion assays</a:t>
            </a:r>
          </a:p>
        </p:txBody>
      </p:sp>
    </p:spTree>
    <p:extLst>
      <p:ext uri="{BB962C8B-B14F-4D97-AF65-F5344CB8AC3E}">
        <p14:creationId xmlns:p14="http://schemas.microsoft.com/office/powerpoint/2010/main" val="64816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4828" y="310024"/>
            <a:ext cx="4922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4"/>
                </a:solidFill>
              </a:rPr>
              <a:t>Cell proliferation, migration and invasion assays</a:t>
            </a:r>
            <a:endParaRPr lang="ar-SA" sz="1600" b="1" dirty="0">
              <a:latin typeface="Leelawadee UI" panose="020B0502040204020203" pitchFamily="34" charset="-34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092" y="918920"/>
            <a:ext cx="88255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These </a:t>
            </a:r>
            <a:r>
              <a:rPr lang="en-US" sz="1800" b="1" dirty="0">
                <a:solidFill>
                  <a:schemeClr val="accent4"/>
                </a:solidFill>
              </a:rPr>
              <a:t>assays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be perform in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a label-free real-time settings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using the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xCELLigence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real-time cell-based analysis (RTCA) technology.</a:t>
            </a:r>
          </a:p>
          <a:p>
            <a:pPr algn="just"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The </a:t>
            </a:r>
            <a:r>
              <a:rPr lang="en-US" sz="1800" b="1" dirty="0" err="1">
                <a:solidFill>
                  <a:schemeClr val="accent4"/>
                </a:solidFill>
              </a:rPr>
              <a:t>xCELLigence</a:t>
            </a:r>
            <a:r>
              <a:rPr lang="en-US" sz="1800" b="1" dirty="0">
                <a:solidFill>
                  <a:schemeClr val="accent4"/>
                </a:solidFill>
              </a:rPr>
              <a:t> CIM assay: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</a:rPr>
              <a:t>xCELLigence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® real-time cell analysis (RTCA) DP Instrument in combination with CIM-plate® 16 devices (ACEA Biosciences)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allows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label-free, automated quantification of cell migration and invasion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in real time under physiological conditions.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447" y="2979023"/>
            <a:ext cx="849358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The </a:t>
            </a:r>
            <a:r>
              <a:rPr lang="en-US" sz="1800" b="1" dirty="0" err="1">
                <a:solidFill>
                  <a:schemeClr val="accent4"/>
                </a:solidFill>
              </a:rPr>
              <a:t>xCELLigence</a:t>
            </a:r>
            <a:r>
              <a:rPr lang="en-US" sz="1800" b="1" dirty="0">
                <a:solidFill>
                  <a:schemeClr val="accent4"/>
                </a:solidFill>
              </a:rPr>
              <a:t> CIM assay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be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used to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examine potential therapeutics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study the basic biology of migratory processes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4"/>
                </a:solidFill>
              </a:rPr>
              <a:t>This CIM assay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track migration in real-time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(at second or minute intervals) automatically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without exogenous labels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245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9162" y="2622535"/>
            <a:ext cx="83357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accent4"/>
                </a:solidFill>
              </a:rPr>
              <a:t>Cell </a:t>
            </a:r>
            <a:r>
              <a:rPr lang="en-US" sz="1800" b="1" dirty="0">
                <a:solidFill>
                  <a:schemeClr val="accent4"/>
                </a:solidFill>
              </a:rPr>
              <a:t>proliferation, migration and invasion assays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is a key procedure involved in many biological processes including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embryological development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tissue formation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immune defense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inflammation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cancer progression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Google Shape;555;p22"/>
          <p:cNvSpPr txBox="1">
            <a:spLocks noGrp="1"/>
          </p:cNvSpPr>
          <p:nvPr>
            <p:ph type="ctrTitle"/>
          </p:nvPr>
        </p:nvSpPr>
        <p:spPr>
          <a:xfrm>
            <a:off x="389162" y="1617880"/>
            <a:ext cx="8330296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 Applications of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cell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proliferation, migration and invasion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assays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2000" b="1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4828" y="310024"/>
            <a:ext cx="4922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4"/>
                </a:solidFill>
              </a:rPr>
              <a:t>Cell proliferation, migration and invasion assays</a:t>
            </a:r>
            <a:endParaRPr lang="ar-SA" sz="16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90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>
            <a:off x="2843866" y="2399727"/>
            <a:ext cx="8095500" cy="57780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Thanks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57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78903" y="1360462"/>
            <a:ext cx="8324500" cy="3435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Adherent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cells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Also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referred to as </a:t>
            </a:r>
            <a:r>
              <a:rPr lang="en-GB" sz="1800" b="1" u="sng" dirty="0">
                <a:solidFill>
                  <a:schemeClr val="accent2">
                    <a:lumMod val="75000"/>
                  </a:schemeClr>
                </a:solidFill>
              </a:rPr>
              <a:t>anchorage dependent cells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these are the type of cells that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require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b="1" dirty="0">
                <a:solidFill>
                  <a:schemeClr val="accent4"/>
                </a:solidFill>
              </a:rPr>
              <a:t>attachment to a solid or semi-solid substrate</a:t>
            </a:r>
            <a:r>
              <a:rPr lang="en-GB" sz="1800" dirty="0">
                <a:solidFill>
                  <a:schemeClr val="accent4"/>
                </a:solidFill>
              </a:rPr>
              <a:t>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proliferation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growth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this growth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is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limited to surface area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These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cells are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propagate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forms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as </a:t>
            </a:r>
            <a:r>
              <a:rPr lang="en-GB" sz="1800" b="1" dirty="0">
                <a:solidFill>
                  <a:schemeClr val="accent4"/>
                </a:solidFill>
              </a:rPr>
              <a:t>a monolayer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GB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</a:rPr>
              <a:t>Adherent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cells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GB" sz="1800" b="1" dirty="0">
                <a:solidFill>
                  <a:schemeClr val="accent4"/>
                </a:solidFill>
              </a:rPr>
              <a:t>immobile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</a:rPr>
              <a:t>Fibroblasts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</a:rPr>
              <a:t>epithelial cells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are of such types.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3" name="Picture 2" descr="JCM | Free Full-Text | In Vitro Characterization of Dental Pulp Stem Cells  Cultured in Two Microsphere-Forming Culture Plates | HTML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1571" y="224834"/>
            <a:ext cx="2775858" cy="1375148"/>
          </a:xfrm>
          <a:prstGeom prst="rect">
            <a:avLst/>
          </a:prstGeom>
          <a:noFill/>
          <a:ln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7259" y="310803"/>
            <a:ext cx="1639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Cell culture</a:t>
            </a:r>
            <a:endParaRPr lang="ar-SA" sz="2000" b="1" dirty="0">
              <a:latin typeface="Leelawadee UI" panose="020B05020402040202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05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 Creative CV by slidesgo">
  <a:themeElements>
    <a:clrScheme name="Simple Light">
      <a:dk1>
        <a:srgbClr val="E9E6E1"/>
      </a:dk1>
      <a:lt1>
        <a:srgbClr val="434343"/>
      </a:lt1>
      <a:dk2>
        <a:srgbClr val="0C2E3A"/>
      </a:dk2>
      <a:lt2>
        <a:srgbClr val="018790"/>
      </a:lt2>
      <a:accent1>
        <a:srgbClr val="FFD497"/>
      </a:accent1>
      <a:accent2>
        <a:srgbClr val="1DCDC3"/>
      </a:accent2>
      <a:accent3>
        <a:srgbClr val="78001B"/>
      </a:accent3>
      <a:accent4>
        <a:srgbClr val="F5340B"/>
      </a:accent4>
      <a:accent5>
        <a:srgbClr val="FF823B"/>
      </a:accent5>
      <a:accent6>
        <a:srgbClr val="FFA73B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3339</TotalTime>
  <Words>4666</Words>
  <Application>Microsoft Macintosh PowerPoint</Application>
  <PresentationFormat>On-screen Show (16:9)</PresentationFormat>
  <Paragraphs>588</Paragraphs>
  <Slides>85</Slides>
  <Notes>84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4" baseType="lpstr">
      <vt:lpstr>Arvo</vt:lpstr>
      <vt:lpstr>Barlow Condensed Medium</vt:lpstr>
      <vt:lpstr>Barlow Condensed SemiBold</vt:lpstr>
      <vt:lpstr>Calibri</vt:lpstr>
      <vt:lpstr>Leelawadee UI</vt:lpstr>
      <vt:lpstr>Arial</vt:lpstr>
      <vt:lpstr>Times New Roman</vt:lpstr>
      <vt:lpstr>Wingdings</vt:lpstr>
      <vt:lpstr>My Creative CV by slidesgo</vt:lpstr>
      <vt:lpstr>Zoo 651  </vt:lpstr>
      <vt:lpstr>PowerPoint Presentation</vt:lpstr>
      <vt:lpstr>Cell culture</vt:lpstr>
      <vt:lpstr>PowerPoint Presentation</vt:lpstr>
      <vt:lpstr>PowerPoint Presentation</vt:lpstr>
      <vt:lpstr>- Types of animal cell culture-</vt:lpstr>
      <vt:lpstr>PowerPoint Presentation</vt:lpstr>
      <vt:lpstr>- Primary cell culture is further classified based on the type of cell:</vt:lpstr>
      <vt:lpstr>PowerPoint Presentation</vt:lpstr>
      <vt:lpstr>PowerPoint Presentation</vt:lpstr>
      <vt:lpstr>PowerPoint Presentation</vt:lpstr>
      <vt:lpstr>- Secondary cell culture or cell line is further divided based on the life span of culture into two types:</vt:lpstr>
      <vt:lpstr>PowerPoint Presentation</vt:lpstr>
      <vt:lpstr>PowerPoint Presentation</vt:lpstr>
      <vt:lpstr>- Types of culture media-</vt:lpstr>
      <vt:lpstr>PowerPoint Presentation</vt:lpstr>
      <vt:lpstr>PowerPoint Presentation</vt:lpstr>
      <vt:lpstr>- Applications of cell culture-</vt:lpstr>
      <vt:lpstr>- Applications of cell culture-</vt:lpstr>
      <vt:lpstr>ELISA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Applications of ELISA -</vt:lpstr>
      <vt:lpstr>Comet assay</vt:lpstr>
      <vt:lpstr>PowerPoint Presentation</vt:lpstr>
      <vt:lpstr>- Applications of comet assay -</vt:lpstr>
      <vt:lpstr>MTT assay</vt:lpstr>
      <vt:lpstr>PowerPoint Presentation</vt:lpstr>
      <vt:lpstr>- Applications of MTT assay -</vt:lpstr>
      <vt:lpstr>Flow cytometry</vt:lpstr>
      <vt:lpstr>PowerPoint Presentation</vt:lpstr>
      <vt:lpstr>- Applications of flow cytometry -</vt:lpstr>
      <vt:lpstr>PCR</vt:lpstr>
      <vt:lpstr>PowerPoint Presentation</vt:lpstr>
      <vt:lpstr>- Components of PCR -</vt:lpstr>
      <vt:lpstr>PowerPoint Presentation</vt:lpstr>
      <vt:lpstr>PowerPoint Presentation</vt:lpstr>
      <vt:lpstr>PowerPoint Presentation</vt:lpstr>
      <vt:lpstr>- Applications of PCR -</vt:lpstr>
      <vt:lpstr>Real-Time PCR </vt:lpstr>
      <vt:lpstr>PowerPoint Presentation</vt:lpstr>
      <vt:lpstr>PowerPoint Presentation</vt:lpstr>
      <vt:lpstr>- Applications of real-time PCR  -</vt:lpstr>
      <vt:lpstr>PowerPoint Presentation</vt:lpstr>
      <vt:lpstr>PowerPoint Presentation</vt:lpstr>
      <vt:lpstr>Gel electrophoresis</vt:lpstr>
      <vt:lpstr>PowerPoint Presentation</vt:lpstr>
      <vt:lpstr>PowerPoint Presentation</vt:lpstr>
      <vt:lpstr>PowerPoint Presentation</vt:lpstr>
      <vt:lpstr>PowerPoint Presentation</vt:lpstr>
      <vt:lpstr>- Applications of gel electrophoresis -</vt:lpstr>
      <vt:lpstr>Western blotting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Applications of western blotting -</vt:lpstr>
      <vt:lpstr>Primers</vt:lpstr>
      <vt:lpstr>PowerPoint Presentation</vt:lpstr>
      <vt:lpstr>PowerPoint Presentation</vt:lpstr>
      <vt:lpstr>PowerPoint Presentation</vt:lpstr>
      <vt:lpstr>- Applications of primers -</vt:lpstr>
      <vt:lpstr>DNA sequencing</vt:lpstr>
      <vt:lpstr>PowerPoint Presentation</vt:lpstr>
      <vt:lpstr>- Applications of DNA sequencing -</vt:lpstr>
      <vt:lpstr>- Applications of DNA sequencing -</vt:lpstr>
      <vt:lpstr>SNP</vt:lpstr>
      <vt:lpstr>PowerPoint Presentation</vt:lpstr>
      <vt:lpstr>- Applications of SNP -</vt:lpstr>
      <vt:lpstr>Immunohistochemistry</vt:lpstr>
      <vt:lpstr>PowerPoint Presentation</vt:lpstr>
      <vt:lpstr>PowerPoint Presentation</vt:lpstr>
      <vt:lpstr>- Applications of immunohistochemistry -</vt:lpstr>
      <vt:lpstr>- Applications of immunohistochemistry -</vt:lpstr>
      <vt:lpstr>Cell proliferation, migration and invasion assays</vt:lpstr>
      <vt:lpstr>PowerPoint Presentation</vt:lpstr>
      <vt:lpstr>- Applications of cell proliferation, migration and invasion assays -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  Preparation by: Ala’a Alhussain  Supervised by: Dr. Rafa Almeer</dc:title>
  <dc:creator>Lulu</dc:creator>
  <cp:lastModifiedBy>Microsoft Office User</cp:lastModifiedBy>
  <cp:revision>141</cp:revision>
  <dcterms:modified xsi:type="dcterms:W3CDTF">2021-02-07T17:17:59Z</dcterms:modified>
</cp:coreProperties>
</file>