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2" r:id="rId27"/>
    <p:sldId id="260" r:id="rId28"/>
    <p:sldId id="261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ED02-8733-48CD-B6A4-F51CE27288A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2F47-D717-4391-B260-4C6AA6CEA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Water Softening </a:t>
            </a:r>
          </a:p>
          <a:p>
            <a:pPr lvl="1"/>
            <a:r>
              <a:rPr lang="en-US" dirty="0" smtClean="0"/>
              <a:t>Hard water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Hard water is usually defined as water which contains a high concentration of Ca++ and Mg++ ions. </a:t>
            </a:r>
          </a:p>
          <a:p>
            <a:pPr lvl="1"/>
            <a:r>
              <a:rPr lang="en-US" dirty="0" smtClean="0"/>
              <a:t>Water Softening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Softening is the removal of hardness from water. </a:t>
            </a:r>
          </a:p>
          <a:p>
            <a:pPr lvl="1"/>
            <a:r>
              <a:rPr lang="en-US" dirty="0" smtClean="0"/>
              <a:t>Types of Hardness </a:t>
            </a:r>
          </a:p>
          <a:p>
            <a:pPr lvl="2"/>
            <a:r>
              <a:rPr lang="en-US" dirty="0" smtClean="0"/>
              <a:t>Carbonate hardness (Temporary Hardness)</a:t>
            </a:r>
          </a:p>
          <a:p>
            <a:pPr lvl="3"/>
            <a:r>
              <a:rPr lang="en-US" dirty="0" smtClean="0"/>
              <a:t>Calcium bicarbonate Ca(HCO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lvl="3"/>
            <a:r>
              <a:rPr lang="en-US" dirty="0" smtClean="0"/>
              <a:t>Magnesium bicarbonate Mg(HCO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Non-carbonate hardness (Permanent Hardness)</a:t>
            </a:r>
          </a:p>
          <a:p>
            <a:pPr lvl="3"/>
            <a:r>
              <a:rPr lang="en-US" dirty="0" smtClean="0"/>
              <a:t>Calcium sulfate and chloride </a:t>
            </a:r>
          </a:p>
          <a:p>
            <a:pPr lvl="3"/>
            <a:r>
              <a:rPr lang="en-US" dirty="0" smtClean="0"/>
              <a:t>Magnesium sulfate and chloride </a:t>
            </a:r>
          </a:p>
          <a:p>
            <a:pPr lvl="1"/>
            <a:r>
              <a:rPr lang="en-US" dirty="0" smtClean="0"/>
              <a:t>Classification of water according to its hardness: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4800600"/>
          <a:ext cx="60960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50 mg/L</a:t>
                      </a:r>
                      <a:r>
                        <a:rPr lang="en-US" sz="1600" baseline="0" dirty="0" smtClean="0"/>
                        <a:t> as CaCO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Moderately Soft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 – 150 mg/L as CaCO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150 – 300</a:t>
                      </a:r>
                      <a:r>
                        <a:rPr lang="en-US" sz="1600" baseline="0" dirty="0" smtClean="0"/>
                        <a:t> mg/L as CaCO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Hard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&gt;300 mg/L as CaCO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Iron and Manganese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A well water supply contains 3.2 mg/L of iron and 0.8 mg/L of manganese. Estimate the dosage of potassium permanganate required for the iron and manganese oxidation.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KMnO</a:t>
            </a:r>
            <a:r>
              <a:rPr lang="en-US" baseline="-25000" dirty="0" smtClean="0"/>
              <a:t>4</a:t>
            </a:r>
            <a:r>
              <a:rPr lang="en-US" dirty="0" smtClean="0"/>
              <a:t> required = 3.2 x (1.0/1.06) + 0.8 x (1.0/0.52) = 3.02 + 1.54 = 4.6 mg/L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Taste and Odor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Causes of Taste and Odor</a:t>
            </a:r>
          </a:p>
          <a:p>
            <a:pPr lvl="1"/>
            <a:r>
              <a:rPr lang="en-US" dirty="0" smtClean="0"/>
              <a:t>Ground water: dissolved gases (e.g. H</a:t>
            </a:r>
            <a:r>
              <a:rPr lang="en-US" baseline="-25000" dirty="0" smtClean="0"/>
              <a:t>2</a:t>
            </a:r>
            <a:r>
              <a:rPr lang="en-US" dirty="0" smtClean="0"/>
              <a:t>S, volatile organics, salts, metals such as Fe)</a:t>
            </a:r>
          </a:p>
          <a:p>
            <a:pPr lvl="1"/>
            <a:r>
              <a:rPr lang="en-US" dirty="0" smtClean="0"/>
              <a:t>Surface water: decayed vegetation (organics), algae, industrial wastes. </a:t>
            </a:r>
          </a:p>
          <a:p>
            <a:r>
              <a:rPr lang="en-US" dirty="0" smtClean="0"/>
              <a:t>Measures for the control of taste and odor</a:t>
            </a:r>
          </a:p>
          <a:p>
            <a:pPr lvl="1"/>
            <a:r>
              <a:rPr lang="en-US" dirty="0" smtClean="0"/>
              <a:t>Prevention measures:</a:t>
            </a:r>
          </a:p>
          <a:p>
            <a:pPr lvl="2"/>
            <a:r>
              <a:rPr lang="en-US" dirty="0" smtClean="0"/>
              <a:t>Use of </a:t>
            </a:r>
            <a:r>
              <a:rPr lang="en-US" dirty="0" err="1" smtClean="0"/>
              <a:t>algicide</a:t>
            </a:r>
            <a:r>
              <a:rPr lang="en-US" dirty="0" smtClean="0"/>
              <a:t> to control of algae in surface water (e.g. copper sulfate). </a:t>
            </a:r>
          </a:p>
          <a:p>
            <a:pPr lvl="2"/>
            <a:r>
              <a:rPr lang="en-US" dirty="0" smtClean="0"/>
              <a:t>Maintain a proper pH (not less than 6.5) in water distribution systems to control the dissolution of copper and iron in water. </a:t>
            </a:r>
          </a:p>
          <a:p>
            <a:pPr lvl="2"/>
            <a:r>
              <a:rPr lang="en-US" dirty="0" smtClean="0"/>
              <a:t>Control discharges of industrial wastewater. </a:t>
            </a:r>
          </a:p>
          <a:p>
            <a:pPr lvl="1"/>
            <a:r>
              <a:rPr lang="en-US" dirty="0" smtClean="0"/>
              <a:t>Treatment measures:</a:t>
            </a:r>
          </a:p>
          <a:p>
            <a:pPr lvl="2"/>
            <a:r>
              <a:rPr lang="en-US" dirty="0" smtClean="0"/>
              <a:t>Aeration: to remove dissolved gases and volatile compounds. </a:t>
            </a:r>
          </a:p>
          <a:p>
            <a:pPr lvl="2"/>
            <a:r>
              <a:rPr lang="en-US" dirty="0" smtClean="0"/>
              <a:t>Oxidation methods: use of oxidants (e.g. chlorine, KMnO</a:t>
            </a:r>
            <a:r>
              <a:rPr lang="en-US" baseline="-25000" dirty="0" smtClean="0"/>
              <a:t>4</a:t>
            </a:r>
            <a:r>
              <a:rPr lang="en-US" dirty="0" smtClean="0"/>
              <a:t>, ozone)</a:t>
            </a:r>
          </a:p>
          <a:p>
            <a:pPr lvl="2"/>
            <a:r>
              <a:rPr lang="en-US" dirty="0" smtClean="0"/>
              <a:t>Carbon adsorption: use of activated carbon (expensive).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Removal of Dissolved Salts (Desalinization)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Processes used for desalinization/demineralization:</a:t>
            </a:r>
          </a:p>
          <a:p>
            <a:pPr>
              <a:buNone/>
            </a:pPr>
            <a:r>
              <a:rPr lang="en-US" dirty="0" smtClean="0"/>
              <a:t>	Distillation – Reverse Osmosis – Ion Exchange – </a:t>
            </a:r>
            <a:r>
              <a:rPr lang="en-US" dirty="0" err="1" smtClean="0"/>
              <a:t>Electrodialysis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Salinity of seawater = 35000 mg/L (mostly sodium chloride)</a:t>
            </a:r>
          </a:p>
          <a:p>
            <a:r>
              <a:rPr lang="en-US" dirty="0" smtClean="0"/>
              <a:t>Salinity of brackish groundwater &gt; 1000 mg/L</a:t>
            </a:r>
          </a:p>
          <a:p>
            <a:r>
              <a:rPr lang="en-US" dirty="0" smtClean="0"/>
              <a:t>Reverse Osmosis </a:t>
            </a:r>
          </a:p>
          <a:p>
            <a:pPr lvl="1"/>
            <a:r>
              <a:rPr lang="en-US" dirty="0" smtClean="0"/>
              <a:t>Osmosis: the process of diffusion/transfer of solvent (water) through a semi-permeable membrane from a solution of a lower to one of a higher concentration.</a:t>
            </a:r>
          </a:p>
          <a:p>
            <a:pPr lvl="1"/>
            <a:r>
              <a:rPr lang="en-US" dirty="0" smtClean="0"/>
              <a:t>Reverse Osmosis: the forced passage of water through a semi-permeable membrane against the natural osmotic pressure to accomplish separation of water and ions. </a:t>
            </a:r>
            <a:endParaRPr lang="en-US" dirty="0"/>
          </a:p>
        </p:txBody>
      </p:sp>
      <p:pic>
        <p:nvPicPr>
          <p:cNvPr id="1026" name="Picture 2" descr="http://library.thinkquest.org/C0131200/Flow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638800"/>
            <a:ext cx="49466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Removal of Dissolved Salts (Desalinization)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Membranes:</a:t>
            </a:r>
          </a:p>
          <a:p>
            <a:pPr lvl="1"/>
            <a:r>
              <a:rPr lang="en-US" dirty="0" smtClean="0"/>
              <a:t>100 – 150 microns (skin layer &lt; 1 micron + porous support structure) </a:t>
            </a:r>
          </a:p>
          <a:p>
            <a:pPr lvl="1"/>
            <a:r>
              <a:rPr lang="en-US" dirty="0" smtClean="0"/>
              <a:t>Size of pores : 0.001 microns (theoretical). </a:t>
            </a:r>
          </a:p>
          <a:p>
            <a:pPr lvl="1"/>
            <a:r>
              <a:rPr lang="en-US" dirty="0" smtClean="0"/>
              <a:t>Membrane material: cellulose acetate, polyamide.</a:t>
            </a:r>
          </a:p>
          <a:p>
            <a:pPr lvl="1"/>
            <a:r>
              <a:rPr lang="en-US" dirty="0" smtClean="0"/>
              <a:t>Membrane configuration/modules:</a:t>
            </a:r>
          </a:p>
          <a:p>
            <a:pPr lvl="2"/>
            <a:r>
              <a:rPr lang="en-US" dirty="0" smtClean="0"/>
              <a:t>Spiral-wound module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29698" name="Picture 2" descr="Reverse Osmosis Membrane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7162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Removal of Dissolved Salts (Desalinization)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Membranes:</a:t>
            </a:r>
          </a:p>
          <a:p>
            <a:pPr lvl="1"/>
            <a:r>
              <a:rPr lang="en-US" dirty="0" smtClean="0"/>
              <a:t>Membrane configuration/modules:</a:t>
            </a:r>
          </a:p>
          <a:p>
            <a:pPr lvl="2"/>
            <a:r>
              <a:rPr lang="en-US" dirty="0" smtClean="0"/>
              <a:t>Hollow </a:t>
            </a:r>
            <a:r>
              <a:rPr lang="en-US" dirty="0" smtClean="0"/>
              <a:t>fiber module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Outside diameter of hollow fibers = 80 – 100 microns</a:t>
            </a:r>
          </a:p>
          <a:p>
            <a:pPr lvl="3"/>
            <a:r>
              <a:rPr lang="en-US" dirty="0" smtClean="0"/>
              <a:t>Inside diameter  = 40  microns  </a:t>
            </a:r>
            <a:endParaRPr lang="en-US" dirty="0"/>
          </a:p>
        </p:txBody>
      </p:sp>
      <p:pic>
        <p:nvPicPr>
          <p:cNvPr id="30722" name="Picture 2" descr="http://buildingcriteria1.tpub.com/ufc_3_230_12a/ufc_3_230_12a0046im.jpg"/>
          <p:cNvPicPr>
            <a:picLocks noChangeAspect="1" noChangeArrowheads="1"/>
          </p:cNvPicPr>
          <p:nvPr/>
        </p:nvPicPr>
        <p:blipFill>
          <a:blip r:embed="rId2"/>
          <a:srcRect l="12767" t="9586" r="11139" b="20697"/>
          <a:stretch>
            <a:fillRect/>
          </a:stretch>
        </p:blipFill>
        <p:spPr bwMode="auto">
          <a:xfrm>
            <a:off x="4419600" y="3048000"/>
            <a:ext cx="3048000" cy="21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Removal of Dissolved Salts (Desalinization)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Operation pressure of RO systems: 350 – 1500 psi (24 – 1200 bar)</a:t>
            </a:r>
          </a:p>
          <a:p>
            <a:pPr lvl="1">
              <a:buNone/>
            </a:pPr>
            <a:r>
              <a:rPr lang="en-US" dirty="0" smtClean="0"/>
              <a:t>Note: 	Osmotic pressure of seawater = 350 psi</a:t>
            </a:r>
          </a:p>
          <a:p>
            <a:pPr lvl="1">
              <a:buNone/>
            </a:pPr>
            <a:r>
              <a:rPr lang="en-US" dirty="0" smtClean="0"/>
              <a:t>			Osmotic pressure of groundwater is much less (because TDS 		is low)	</a:t>
            </a:r>
          </a:p>
          <a:p>
            <a:r>
              <a:rPr lang="en-US" dirty="0" smtClean="0"/>
              <a:t>Pretreatment </a:t>
            </a:r>
          </a:p>
          <a:p>
            <a:pPr lvl="1"/>
            <a:r>
              <a:rPr lang="en-US" dirty="0" smtClean="0"/>
              <a:t>Saline water fed to RO system must be free of SS, organic matter, excessive hardness, and Fe and </a:t>
            </a:r>
            <a:r>
              <a:rPr lang="en-US" dirty="0" err="1" smtClean="0"/>
              <a:t>Mn</a:t>
            </a:r>
            <a:r>
              <a:rPr lang="en-US" dirty="0" smtClean="0"/>
              <a:t> to prevent fouling and scaling of membranes. </a:t>
            </a:r>
          </a:p>
          <a:p>
            <a:pPr lvl="1"/>
            <a:r>
              <a:rPr lang="en-US" dirty="0" smtClean="0"/>
              <a:t>Pre-treatment Methods:</a:t>
            </a:r>
          </a:p>
          <a:p>
            <a:pPr lvl="2"/>
            <a:r>
              <a:rPr lang="en-US" dirty="0" smtClean="0"/>
              <a:t>Coagulation and filtration: to remove turbidity, Fe and </a:t>
            </a:r>
            <a:r>
              <a:rPr lang="en-US" dirty="0" err="1" smtClean="0"/>
              <a:t>Mn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Softening: to remove hardness</a:t>
            </a:r>
          </a:p>
          <a:p>
            <a:pPr lvl="2"/>
            <a:r>
              <a:rPr lang="en-US" dirty="0" smtClean="0"/>
              <a:t>Adsorption (by AC): to remove organics.</a:t>
            </a:r>
          </a:p>
          <a:p>
            <a:pPr lvl="2"/>
            <a:r>
              <a:rPr lang="en-US" dirty="0" smtClean="0"/>
              <a:t>Acidification (addition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): to reduce pH to less than 6 to convert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to CO</a:t>
            </a:r>
            <a:r>
              <a:rPr lang="en-US" baseline="-25000" dirty="0" smtClean="0"/>
              <a:t>2</a:t>
            </a:r>
            <a:r>
              <a:rPr lang="en-US" dirty="0" smtClean="0"/>
              <a:t> gas in order to reduce CaCO</a:t>
            </a:r>
            <a:r>
              <a:rPr lang="en-US" baseline="-25000" dirty="0" smtClean="0"/>
              <a:t>3</a:t>
            </a:r>
            <a:r>
              <a:rPr lang="en-US" dirty="0" smtClean="0"/>
              <a:t> scale and oxidation of Fe and </a:t>
            </a:r>
            <a:r>
              <a:rPr lang="en-US" dirty="0" err="1" smtClean="0"/>
              <a:t>Mn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Addition of scale inhibitors (e.g. </a:t>
            </a:r>
            <a:r>
              <a:rPr lang="en-US" dirty="0" err="1" smtClean="0"/>
              <a:t>hexametaphosphate</a:t>
            </a:r>
            <a:r>
              <a:rPr lang="en-US" dirty="0" smtClean="0"/>
              <a:t>): to prevent chemical scaling. 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Removal of Dissolved Salts (Desalinization)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Post-treatment </a:t>
            </a:r>
          </a:p>
          <a:p>
            <a:pPr lvl="1"/>
            <a:r>
              <a:rPr lang="en-US" dirty="0" smtClean="0"/>
              <a:t>Ro product (permeate) must be stabilized. </a:t>
            </a:r>
          </a:p>
          <a:p>
            <a:pPr lvl="1"/>
            <a:r>
              <a:rPr lang="en-US" dirty="0" smtClean="0"/>
              <a:t>Post-treatment methods:</a:t>
            </a:r>
          </a:p>
          <a:p>
            <a:pPr lvl="2"/>
            <a:r>
              <a:rPr lang="en-US" dirty="0" smtClean="0"/>
              <a:t>Aeration: to remove CO2. </a:t>
            </a:r>
          </a:p>
          <a:p>
            <a:pPr lvl="2"/>
            <a:r>
              <a:rPr lang="en-US" dirty="0" smtClean="0"/>
              <a:t>Addition of lime and soda ash: to adjust pH to about 8.0. </a:t>
            </a:r>
          </a:p>
          <a:p>
            <a:r>
              <a:rPr lang="en-US" dirty="0" smtClean="0"/>
              <a:t>Membrane Cleaning </a:t>
            </a:r>
          </a:p>
          <a:p>
            <a:pPr lvl="1"/>
            <a:r>
              <a:rPr lang="en-US" dirty="0" smtClean="0"/>
              <a:t>Flushing with acid rinses and cleaning agents to remove buildup of salts, metal ions, organic matter, or biological growths. </a:t>
            </a:r>
          </a:p>
          <a:p>
            <a:r>
              <a:rPr lang="en-US" dirty="0" smtClean="0"/>
              <a:t>Reject Brine</a:t>
            </a:r>
          </a:p>
          <a:p>
            <a:pPr lvl="1"/>
            <a:r>
              <a:rPr lang="en-US" dirty="0" smtClean="0"/>
              <a:t>Reject Brine = 10 % to 30 % of the feed water.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pPr lvl="1"/>
            <a:endParaRPr lang="en-US" dirty="0"/>
          </a:p>
        </p:txBody>
      </p:sp>
      <p:pic>
        <p:nvPicPr>
          <p:cNvPr id="31746" name="Picture 2" descr="Flow Diagram of a reverse osmosis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62400"/>
            <a:ext cx="462915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sz="3100" dirty="0" smtClean="0"/>
              <a:t>Disinfection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Purpose of disinfecting drinking water: to kill micro-organisms that cause diseases in humans (pathogens). </a:t>
            </a:r>
          </a:p>
          <a:p>
            <a:r>
              <a:rPr lang="en-US" dirty="0" smtClean="0"/>
              <a:t>Disinfectants:</a:t>
            </a:r>
          </a:p>
          <a:p>
            <a:pPr lvl="1"/>
            <a:r>
              <a:rPr lang="en-US" dirty="0" smtClean="0"/>
              <a:t>Chlorine,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Chlorination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Calcium hypochlorite, Ca(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Chlorination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Sodium hypochlorite, </a:t>
            </a:r>
            <a:r>
              <a:rPr lang="en-US" dirty="0" err="1" smtClean="0">
                <a:sym typeface="Wingdings" pitchFamily="2" charset="2"/>
              </a:rPr>
              <a:t>NaOCl</a:t>
            </a:r>
            <a:r>
              <a:rPr lang="en-US" dirty="0" smtClean="0">
                <a:sym typeface="Wingdings" pitchFamily="2" charset="2"/>
              </a:rPr>
              <a:t>  Chlorination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Chlorine dioxide,  ClO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Chlorination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Ozone, 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Ozonation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Ultraviolet radiation (UV)  Disinfection with UV. </a:t>
            </a:r>
          </a:p>
          <a:p>
            <a:r>
              <a:rPr lang="en-US" dirty="0" smtClean="0">
                <a:sym typeface="Wingdings" pitchFamily="2" charset="2"/>
              </a:rPr>
              <a:t>Treatment processes assist in removing pathogens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Coagulation, settling, and filtration (over 90% removal is achieved).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Excess-lime softening (due to high pH involved).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Chlorine is added to water in form of:</a:t>
            </a:r>
          </a:p>
          <a:p>
            <a:pPr lvl="1"/>
            <a:r>
              <a:rPr lang="en-US" dirty="0" smtClean="0"/>
              <a:t>Chlorine gas (Cl</a:t>
            </a:r>
            <a:r>
              <a:rPr lang="en-US" baseline="-25000" dirty="0" smtClean="0"/>
              <a:t>2</a:t>
            </a:r>
            <a:r>
              <a:rPr lang="en-US" dirty="0" smtClean="0"/>
              <a:t>): a greenish-yellow-colored, toxic gas. (supplied as liquefied gas in cylinder)</a:t>
            </a:r>
          </a:p>
          <a:p>
            <a:pPr lvl="1"/>
            <a:r>
              <a:rPr lang="en-US" dirty="0" smtClean="0"/>
              <a:t>Salts:</a:t>
            </a:r>
          </a:p>
          <a:p>
            <a:pPr lvl="2"/>
            <a:r>
              <a:rPr lang="en-US" dirty="0" smtClean="0"/>
              <a:t>Calcium hypochlorite, Ca(</a:t>
            </a:r>
            <a:r>
              <a:rPr lang="en-US" dirty="0" err="1" smtClean="0"/>
              <a:t>OCl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(available in powdered, granular, pellet, or tablet forms used in swimming pool and small treatment plants, that contain about 70 % chlorine)</a:t>
            </a:r>
          </a:p>
          <a:p>
            <a:pPr lvl="2"/>
            <a:r>
              <a:rPr lang="en-US" dirty="0" smtClean="0"/>
              <a:t>Sodium hypochlorite, </a:t>
            </a:r>
            <a:r>
              <a:rPr lang="en-US" dirty="0" err="1" smtClean="0"/>
              <a:t>NaOCl</a:t>
            </a:r>
            <a:r>
              <a:rPr lang="en-US" dirty="0" smtClean="0"/>
              <a:t> (available in liquid form at concentrations between 12 % and 15 % chlorine)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Chemistry of Chlorine</a:t>
            </a:r>
          </a:p>
          <a:p>
            <a:pPr lvl="1"/>
            <a:r>
              <a:rPr lang="en-US" dirty="0" smtClean="0"/>
              <a:t>Chlorine Reactions in Water </a:t>
            </a:r>
          </a:p>
          <a:p>
            <a:pPr lvl="2"/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combines with water forming </a:t>
            </a:r>
            <a:r>
              <a:rPr lang="en-US" dirty="0" err="1" smtClean="0"/>
              <a:t>hypochlorous</a:t>
            </a:r>
            <a:r>
              <a:rPr lang="en-US" dirty="0" smtClean="0"/>
              <a:t> acid (</a:t>
            </a:r>
            <a:r>
              <a:rPr lang="en-US" dirty="0" err="1" smtClean="0"/>
              <a:t>HOCl</a:t>
            </a:r>
            <a:r>
              <a:rPr lang="en-US" dirty="0" smtClean="0"/>
              <a:t>):</a:t>
            </a:r>
          </a:p>
          <a:p>
            <a:pPr lvl="2">
              <a:buNone/>
            </a:pPr>
            <a:r>
              <a:rPr lang="en-US" dirty="0" smtClean="0"/>
              <a:t>	Cl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ionizes into H+ and hypochlorite ion (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) in a reversible reaction: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		------- pH &gt; 7.5 ------&gt; 	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					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30000" dirty="0" smtClean="0">
                <a:sym typeface="Wingdings" pitchFamily="2" charset="2"/>
              </a:rPr>
              <a:t>+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		&lt;----- pH &lt; 7.5 -------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Also calcium/sodium </a:t>
            </a:r>
            <a:r>
              <a:rPr lang="en-US" dirty="0" err="1" smtClean="0">
                <a:sym typeface="Wingdings" pitchFamily="2" charset="2"/>
              </a:rPr>
              <a:t>hypochlorites</a:t>
            </a:r>
            <a:r>
              <a:rPr lang="en-US" dirty="0" smtClean="0">
                <a:sym typeface="Wingdings" pitchFamily="2" charset="2"/>
              </a:rPr>
              <a:t> hydrolyze forming the hypochlorite ion (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Ca(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 2 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+ Ca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 killing efficiency of 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is about 40 to 80 times more than that of 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dirty="0" smtClean="0">
                <a:sym typeface="Wingdings" pitchFamily="2" charset="2"/>
              </a:rPr>
              <a:t>-.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Therefore, chlorination is more effective at low pH because 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is more dominant.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Chlorine existing in water as 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OCl</a:t>
            </a:r>
            <a:r>
              <a:rPr lang="en-US" dirty="0" smtClean="0">
                <a:sym typeface="Wingdings" pitchFamily="2" charset="2"/>
              </a:rPr>
              <a:t>- is called “free available chlorine”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Hardness Impact</a:t>
            </a:r>
          </a:p>
          <a:p>
            <a:pPr lvl="1"/>
            <a:r>
              <a:rPr lang="en-US" dirty="0" smtClean="0"/>
              <a:t>Case water to form scales and resist to soap.</a:t>
            </a:r>
          </a:p>
          <a:p>
            <a:pPr lvl="1"/>
            <a:r>
              <a:rPr lang="en-US" dirty="0" smtClean="0"/>
              <a:t>Clog pipes</a:t>
            </a:r>
          </a:p>
          <a:p>
            <a:pPr lvl="1"/>
            <a:r>
              <a:rPr lang="en-US" dirty="0" smtClean="0"/>
              <a:t>Causes excessive use of soaps and detergents. </a:t>
            </a:r>
          </a:p>
          <a:p>
            <a:pPr lvl="1"/>
            <a:r>
              <a:rPr lang="en-US" dirty="0" smtClean="0"/>
              <a:t>Hard water harms many industrial processes. </a:t>
            </a:r>
          </a:p>
          <a:p>
            <a:pPr lvl="1"/>
            <a:r>
              <a:rPr lang="en-US" dirty="0" smtClean="0"/>
              <a:t>Ruin water heaters and boilers. </a:t>
            </a:r>
          </a:p>
          <a:p>
            <a:pPr lvl="1"/>
            <a:r>
              <a:rPr lang="en-US" dirty="0" smtClean="0"/>
              <a:t>Reduce heating efficiency.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Chlorine reactions with Ammonia </a:t>
            </a:r>
          </a:p>
          <a:p>
            <a:pPr lvl="1"/>
            <a:r>
              <a:rPr lang="en-US" dirty="0" smtClean="0"/>
              <a:t>Chlorine reacts with ammonia in water to form chloramines: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HOCl</a:t>
            </a:r>
            <a:r>
              <a:rPr lang="en-US" dirty="0" smtClean="0"/>
              <a:t> +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NH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Cl </a:t>
            </a:r>
            <a:r>
              <a:rPr lang="en-US" sz="1900" dirty="0" smtClean="0">
                <a:sym typeface="Wingdings" pitchFamily="2" charset="2"/>
              </a:rPr>
              <a:t>(mono-</a:t>
            </a:r>
            <a:r>
              <a:rPr lang="en-US" sz="1900" dirty="0" err="1" smtClean="0">
                <a:sym typeface="Wingdings" pitchFamily="2" charset="2"/>
              </a:rPr>
              <a:t>chloramine</a:t>
            </a:r>
            <a:r>
              <a:rPr lang="en-US" sz="1900" dirty="0" smtClean="0">
                <a:sym typeface="Wingdings" pitchFamily="2" charset="2"/>
              </a:rPr>
              <a:t>) at a pH 4.5 – 8.5 and &gt; 8.5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+ NH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Cl 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NHCl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900" dirty="0" smtClean="0">
                <a:sym typeface="Wingdings" pitchFamily="2" charset="2"/>
              </a:rPr>
              <a:t>(</a:t>
            </a:r>
            <a:r>
              <a:rPr lang="en-US" sz="1900" dirty="0" err="1" smtClean="0">
                <a:sym typeface="Wingdings" pitchFamily="2" charset="2"/>
              </a:rPr>
              <a:t>di-chloramine</a:t>
            </a:r>
            <a:r>
              <a:rPr lang="en-US" sz="1900" dirty="0" smtClean="0">
                <a:sym typeface="Wingdings" pitchFamily="2" charset="2"/>
              </a:rPr>
              <a:t>) at pH 4.5 – 8.5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+ NHCl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NCl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900" dirty="0" smtClean="0">
                <a:sym typeface="Wingdings" pitchFamily="2" charset="2"/>
              </a:rPr>
              <a:t>(tri-</a:t>
            </a:r>
            <a:r>
              <a:rPr lang="en-US" sz="1900" dirty="0" err="1" smtClean="0">
                <a:sym typeface="Wingdings" pitchFamily="2" charset="2"/>
              </a:rPr>
              <a:t>chloramine</a:t>
            </a:r>
            <a:r>
              <a:rPr lang="en-US" sz="1900" dirty="0" smtClean="0">
                <a:sym typeface="Wingdings" pitchFamily="2" charset="2"/>
              </a:rPr>
              <a:t>) at pH &lt; 4.4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Chlorine in the form chloramines is called “combined available chlorine”.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addition of ammonia to chlorinated water to produce chloramines is called “</a:t>
            </a:r>
            <a:r>
              <a:rPr lang="en-US" dirty="0" err="1" smtClean="0">
                <a:sym typeface="Wingdings" pitchFamily="2" charset="2"/>
              </a:rPr>
              <a:t>chloramination</a:t>
            </a:r>
            <a:r>
              <a:rPr lang="en-US" dirty="0" smtClean="0">
                <a:sym typeface="Wingdings" pitchFamily="2" charset="2"/>
              </a:rPr>
              <a:t>”.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Chloramines are effective for disinfection but to a lesser degree than free available chlorine.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Chlorine reactions with substances in water</a:t>
            </a:r>
          </a:p>
          <a:p>
            <a:pPr lvl="1"/>
            <a:r>
              <a:rPr lang="en-US" dirty="0" smtClean="0"/>
              <a:t>When chlorine is added to water (dosages up to 1 mg/L according to the Figure shown below), it oxidizes any present compounds (reducing compounds: inorganic such as Fe</a:t>
            </a:r>
            <a:r>
              <a:rPr lang="en-US" baseline="30000" dirty="0" smtClean="0"/>
              <a:t>++</a:t>
            </a:r>
            <a:r>
              <a:rPr lang="en-US" dirty="0" smtClean="0"/>
              <a:t>, </a:t>
            </a:r>
            <a:r>
              <a:rPr lang="en-US" dirty="0" err="1" smtClean="0"/>
              <a:t>Mn</a:t>
            </a:r>
            <a:r>
              <a:rPr lang="en-US" baseline="30000" dirty="0" smtClean="0"/>
              <a:t>++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 and NH</a:t>
            </a:r>
            <a:r>
              <a:rPr lang="en-US" baseline="-25000" dirty="0" smtClean="0"/>
              <a:t>3</a:t>
            </a:r>
            <a:r>
              <a:rPr lang="en-US" dirty="0" smtClean="0"/>
              <a:t> and organics) and is converted to chloride ion. And thus, it is totally consumed and no residual appears (point A). </a:t>
            </a:r>
          </a:p>
          <a:p>
            <a:pPr lvl="1"/>
            <a:r>
              <a:rPr lang="en-US" dirty="0" smtClean="0"/>
              <a:t>If the initial dosage is higher (1 mg/L &lt; dosage &lt; 5 mg/L), chlorine reacts with ammonia to form chloramines, and reacts with organics to form </a:t>
            </a:r>
            <a:r>
              <a:rPr lang="en-US" dirty="0" err="1" smtClean="0"/>
              <a:t>chloro</a:t>
            </a:r>
            <a:r>
              <a:rPr lang="en-US" dirty="0" smtClean="0"/>
              <a:t>-organics. These products are called “combined chlorine residual” (points A and B). </a:t>
            </a:r>
          </a:p>
          <a:p>
            <a:pPr lvl="1"/>
            <a:r>
              <a:rPr lang="en-US" dirty="0" smtClean="0"/>
              <a:t>As the chlorine dosage is increased further (point B to point C) some of the chloramines and </a:t>
            </a:r>
            <a:r>
              <a:rPr lang="en-US" dirty="0" err="1" smtClean="0"/>
              <a:t>chloro</a:t>
            </a:r>
            <a:r>
              <a:rPr lang="en-US" dirty="0" smtClean="0"/>
              <a:t>-organics are destroyed (to form N</a:t>
            </a:r>
            <a:r>
              <a:rPr lang="en-US" baseline="-25000" dirty="0" smtClean="0"/>
              <a:t>2</a:t>
            </a:r>
            <a:r>
              <a:rPr lang="en-US" dirty="0" smtClean="0"/>
              <a:t>, nitrous  N</a:t>
            </a:r>
            <a:r>
              <a:rPr lang="en-US" baseline="-25000" dirty="0" smtClean="0"/>
              <a:t>2</a:t>
            </a:r>
            <a:r>
              <a:rPr lang="en-US" dirty="0" smtClean="0"/>
              <a:t>O) and thus the combined residual is reduced. </a:t>
            </a:r>
          </a:p>
          <a:p>
            <a:pPr lvl="1"/>
            <a:r>
              <a:rPr lang="en-US" dirty="0" smtClean="0"/>
              <a:t>At point C, the combined residual reaches its lowest point (Point C is called the breakpoint). </a:t>
            </a:r>
          </a:p>
          <a:p>
            <a:pPr lvl="1"/>
            <a:r>
              <a:rPr lang="en-US" dirty="0" smtClean="0"/>
              <a:t>Dosages in excess of point C, produce “free chlorine residuals” [“free” in the sense that it has not reacted with anything, and “available” in the sense that it can react if necessary].</a:t>
            </a:r>
          </a:p>
          <a:p>
            <a:pPr lvl="1"/>
            <a:r>
              <a:rPr lang="en-US" dirty="0" smtClean="0"/>
              <a:t>The addition of chlorine to reach the breakpoint is called “breakpoint chlorination”.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controlsystem-design.com/wp-content/uploads/2011/10/Breakpoin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96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Disinfection By-Products (DBPs)</a:t>
            </a:r>
          </a:p>
          <a:p>
            <a:pPr lvl="1"/>
            <a:r>
              <a:rPr lang="en-US" dirty="0" smtClean="0"/>
              <a:t>Chlorination of water containing natural </a:t>
            </a:r>
            <a:r>
              <a:rPr lang="en-US" dirty="0" err="1" smtClean="0"/>
              <a:t>humic</a:t>
            </a:r>
            <a:r>
              <a:rPr lang="en-US" dirty="0" smtClean="0"/>
              <a:t> organic substances produces toxic, carcinogenic chlorinated by-products:</a:t>
            </a:r>
          </a:p>
          <a:p>
            <a:pPr lvl="2"/>
            <a:r>
              <a:rPr lang="en-US" dirty="0" err="1" smtClean="0"/>
              <a:t>Trihalomethanes</a:t>
            </a:r>
            <a:r>
              <a:rPr lang="en-US" dirty="0" smtClean="0"/>
              <a:t>, THMs (e.g. chloroform, CHCl</a:t>
            </a:r>
            <a:r>
              <a:rPr lang="en-US" baseline="-25000" dirty="0" smtClean="0"/>
              <a:t>3</a:t>
            </a:r>
            <a:r>
              <a:rPr lang="en-US" dirty="0" smtClean="0"/>
              <a:t>, and </a:t>
            </a:r>
            <a:r>
              <a:rPr lang="en-US" dirty="0" err="1" smtClean="0"/>
              <a:t>bromodi-chloromethanes</a:t>
            </a:r>
            <a:r>
              <a:rPr lang="en-US" dirty="0" smtClean="0"/>
              <a:t>, CHBrCl</a:t>
            </a:r>
            <a:r>
              <a:rPr lang="en-US" baseline="-25000" dirty="0" smtClean="0"/>
              <a:t>2</a:t>
            </a:r>
            <a:r>
              <a:rPr lang="en-US" dirty="0" smtClean="0"/>
              <a:t>). </a:t>
            </a:r>
          </a:p>
          <a:p>
            <a:pPr lvl="2"/>
            <a:r>
              <a:rPr lang="en-US" dirty="0" err="1" smtClean="0"/>
              <a:t>Haloacetic</a:t>
            </a:r>
            <a:r>
              <a:rPr lang="en-US" dirty="0" smtClean="0"/>
              <a:t> acids, HAAs. </a:t>
            </a:r>
          </a:p>
          <a:p>
            <a:r>
              <a:rPr lang="en-US" dirty="0" smtClean="0"/>
              <a:t>Control of Disinfection By-Products</a:t>
            </a:r>
          </a:p>
          <a:p>
            <a:pPr lvl="1"/>
            <a:r>
              <a:rPr lang="en-US" dirty="0" smtClean="0"/>
              <a:t>Reduce the formation of DBPs by applying chlorine to later stages of treatment (e.g. after filtration) in order to remove </a:t>
            </a:r>
            <a:r>
              <a:rPr lang="en-US" dirty="0" err="1" smtClean="0"/>
              <a:t>humic</a:t>
            </a:r>
            <a:r>
              <a:rPr lang="en-US" dirty="0" smtClean="0"/>
              <a:t> organics before chlorination. </a:t>
            </a:r>
          </a:p>
          <a:p>
            <a:pPr lvl="1"/>
            <a:r>
              <a:rPr lang="en-US" dirty="0" smtClean="0"/>
              <a:t>Application of activated carbon to absorb organics prior to chlorination. </a:t>
            </a:r>
          </a:p>
          <a:p>
            <a:pPr lvl="1"/>
            <a:r>
              <a:rPr lang="en-US" dirty="0" smtClean="0"/>
              <a:t>Use of alternative disinfectants that do not form these DBPs (e.g. chloramines, ozone).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(1. Chlorination)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the action of Chlorination </a:t>
            </a:r>
          </a:p>
          <a:p>
            <a:pPr lvl="1"/>
            <a:r>
              <a:rPr lang="en-US" dirty="0" smtClean="0"/>
              <a:t>Dosage and contact time. </a:t>
            </a:r>
          </a:p>
          <a:p>
            <a:pPr lvl="1"/>
            <a:r>
              <a:rPr lang="en-US" dirty="0" smtClean="0"/>
              <a:t>Tests must be done to determine the proper dosage of chlorine. </a:t>
            </a:r>
          </a:p>
          <a:p>
            <a:pPr lvl="1"/>
            <a:r>
              <a:rPr lang="en-US" dirty="0" smtClean="0"/>
              <a:t>Sufficient contact time must be ensured to kill microorganisms (at least 30 minutes) depending on the temperature and </a:t>
            </a:r>
            <a:r>
              <a:rPr lang="en-US" dirty="0" err="1" smtClean="0"/>
              <a:t>pH.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Examples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Disinfection (2. </a:t>
            </a:r>
            <a:r>
              <a:rPr lang="en-US" dirty="0" err="1" smtClean="0"/>
              <a:t>Ozonation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decomposes in water to produce oxygen and free hydroxyl radicals (HO and HO</a:t>
            </a:r>
            <a:r>
              <a:rPr lang="en-US" baseline="-25000" dirty="0" smtClean="0"/>
              <a:t>2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Very strong oxidant (more effective than chlorine)</a:t>
            </a:r>
          </a:p>
          <a:p>
            <a:r>
              <a:rPr lang="en-US" dirty="0" smtClean="0"/>
              <a:t>Leaves no taste or odor </a:t>
            </a:r>
          </a:p>
          <a:p>
            <a:r>
              <a:rPr lang="en-US" dirty="0" smtClean="0"/>
              <a:t>No residual is produced to protect water during distribution and transfer. </a:t>
            </a:r>
          </a:p>
          <a:p>
            <a:r>
              <a:rPr lang="en-US" dirty="0" smtClean="0"/>
              <a:t>Must be generated on site because it decays rapidly. </a:t>
            </a:r>
          </a:p>
          <a:p>
            <a:r>
              <a:rPr lang="en-US" dirty="0" smtClean="0"/>
              <a:t>More costly than chlorination. </a:t>
            </a:r>
          </a:p>
          <a:p>
            <a:r>
              <a:rPr lang="en-US" dirty="0" smtClean="0"/>
              <a:t>Ozone forms carcinogenic and toxic DBPs such as </a:t>
            </a:r>
            <a:r>
              <a:rPr lang="en-US" dirty="0" err="1" smtClean="0"/>
              <a:t>aldehydes</a:t>
            </a:r>
            <a:r>
              <a:rPr lang="en-US" dirty="0" smtClean="0"/>
              <a:t> (e.g. formaldehyde),  various acids (e.g. acetic acid), and </a:t>
            </a:r>
            <a:r>
              <a:rPr lang="en-US" dirty="0" err="1" smtClean="0"/>
              <a:t>brominated</a:t>
            </a:r>
            <a:r>
              <a:rPr lang="en-US" dirty="0" smtClean="0"/>
              <a:t> byproducts in the presence  of bromide (e.g. </a:t>
            </a:r>
            <a:r>
              <a:rPr lang="en-US" dirty="0" err="1" smtClean="0"/>
              <a:t>bromate</a:t>
            </a:r>
            <a:r>
              <a:rPr lang="en-US" dirty="0" smtClean="0"/>
              <a:t> ion, </a:t>
            </a:r>
            <a:r>
              <a:rPr lang="en-US" dirty="0" err="1" smtClean="0"/>
              <a:t>bromoform</a:t>
            </a:r>
            <a:r>
              <a:rPr lang="en-US" dirty="0" smtClean="0"/>
              <a:t>, </a:t>
            </a:r>
            <a:r>
              <a:rPr lang="en-US" dirty="0" err="1" smtClean="0"/>
              <a:t>brominated</a:t>
            </a:r>
            <a:r>
              <a:rPr lang="en-US" dirty="0" smtClean="0"/>
              <a:t> acetic acids), and others.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7610" b="28302"/>
          <a:stretch>
            <a:fillRect/>
          </a:stretch>
        </p:blipFill>
        <p:spPr bwMode="auto">
          <a:xfrm>
            <a:off x="533400" y="24384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t="7831" b="23258"/>
          <a:stretch>
            <a:fillRect/>
          </a:stretch>
        </p:blipFill>
        <p:spPr bwMode="auto">
          <a:xfrm>
            <a:off x="228600" y="19050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556" b="39216"/>
          <a:stretch>
            <a:fillRect/>
          </a:stretch>
        </p:blipFill>
        <p:spPr bwMode="auto">
          <a:xfrm>
            <a:off x="76200" y="2133600"/>
            <a:ext cx="8817107" cy="36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497" r="3922" b="44444"/>
          <a:stretch>
            <a:fillRect/>
          </a:stretch>
        </p:blipFill>
        <p:spPr bwMode="auto">
          <a:xfrm>
            <a:off x="152400" y="1981200"/>
            <a:ext cx="8763000" cy="32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(Chemical Precipitation)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Softening Methods </a:t>
            </a:r>
          </a:p>
          <a:p>
            <a:pPr lvl="1"/>
            <a:r>
              <a:rPr lang="en-US" dirty="0" smtClean="0"/>
              <a:t>Chemical precipitation: [lime – soda ash softening]. By using lime Ca(OH)</a:t>
            </a:r>
            <a:r>
              <a:rPr lang="en-US" baseline="-25000" dirty="0" smtClean="0"/>
              <a:t>2</a:t>
            </a:r>
            <a:r>
              <a:rPr lang="en-US" dirty="0" smtClean="0"/>
              <a:t> and soda ash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Aids in coagulation </a:t>
            </a:r>
          </a:p>
          <a:p>
            <a:pPr lvl="2"/>
            <a:r>
              <a:rPr lang="en-US" dirty="0" smtClean="0"/>
              <a:t>Aids in disinfection </a:t>
            </a:r>
          </a:p>
          <a:p>
            <a:pPr lvl="2"/>
            <a:r>
              <a:rPr lang="en-US" dirty="0" smtClean="0"/>
              <a:t>Help precipitates heavy metals. </a:t>
            </a:r>
          </a:p>
          <a:p>
            <a:pPr lvl="1"/>
            <a:r>
              <a:rPr lang="en-US" dirty="0" smtClean="0"/>
              <a:t>Disadvantages </a:t>
            </a:r>
          </a:p>
          <a:p>
            <a:pPr lvl="2"/>
            <a:r>
              <a:rPr lang="en-US" dirty="0" smtClean="0"/>
              <a:t>Large quantities of sludge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(Chemical Precipitation)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Chemistry of Precipitation Softening</a:t>
            </a:r>
          </a:p>
          <a:p>
            <a:pPr lvl="1"/>
            <a:r>
              <a:rPr lang="en-US" dirty="0" smtClean="0"/>
              <a:t>Lime is added to remove carbonate hardness </a:t>
            </a:r>
          </a:p>
          <a:p>
            <a:pPr lvl="1"/>
            <a:r>
              <a:rPr lang="en-US" dirty="0" smtClean="0"/>
              <a:t>Soda ash is added to remove non-carbonate hardness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applied after lime treatment to lower pH (re-carbonation). </a:t>
            </a:r>
          </a:p>
          <a:p>
            <a:pPr lvl="1"/>
            <a:r>
              <a:rPr lang="en-US" dirty="0" smtClean="0"/>
              <a:t>Lime softening consists of raising the waters pH to produce calcium carbonate and magnesium hydroxide which settle out of the water. </a:t>
            </a:r>
          </a:p>
          <a:p>
            <a:pPr lvl="1"/>
            <a:r>
              <a:rPr lang="en-US" b="1" dirty="0" smtClean="0"/>
              <a:t>Lime Softening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Ca(HCO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Ca(OH)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(pH=9.25)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Mg(HCO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Ca(OH)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2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Mg(OH)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↓ + 2H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Soda Ash Softening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CaSO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+ Na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Na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CaCl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Na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+ 2 </a:t>
            </a:r>
            <a:r>
              <a:rPr lang="en-US" dirty="0" err="1" smtClean="0">
                <a:sym typeface="Wingdings" pitchFamily="2" charset="2"/>
              </a:rPr>
              <a:t>NaCl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Lime-Soda Ash Softening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MgSO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+ Ca(OH)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Na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Mg(OH)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↓ + NaCO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Re-carbonation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Ca(OH)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CaCO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+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 Ca(HCO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(</a:t>
            </a:r>
            <a:r>
              <a:rPr lang="en-US" dirty="0" err="1" smtClean="0"/>
              <a:t>Cation</a:t>
            </a:r>
            <a:r>
              <a:rPr lang="en-US" dirty="0" smtClean="0"/>
              <a:t>-Exchange)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Hard water is passed through a filter bed containing </a:t>
            </a:r>
            <a:r>
              <a:rPr lang="en-US" dirty="0" err="1" smtClean="0"/>
              <a:t>cation</a:t>
            </a:r>
            <a:r>
              <a:rPr lang="en-US" dirty="0" smtClean="0"/>
              <a:t>-exchange media (resins) where Ca</a:t>
            </a:r>
            <a:r>
              <a:rPr lang="en-US" baseline="30000" dirty="0" smtClean="0"/>
              <a:t>++</a:t>
            </a:r>
            <a:r>
              <a:rPr lang="en-US" dirty="0" smtClean="0"/>
              <a:t> and Mg</a:t>
            </a:r>
            <a:r>
              <a:rPr lang="en-US" baseline="30000" dirty="0" smtClean="0"/>
              <a:t>++</a:t>
            </a:r>
            <a:r>
              <a:rPr lang="en-US" dirty="0" smtClean="0"/>
              <a:t> are absorbed on the media and an equivalent amount of Na</a:t>
            </a:r>
            <a:r>
              <a:rPr lang="en-US" baseline="30000" dirty="0" smtClean="0"/>
              <a:t>+</a:t>
            </a:r>
            <a:r>
              <a:rPr lang="en-US" dirty="0" smtClean="0"/>
              <a:t> is released into solution. </a:t>
            </a:r>
          </a:p>
          <a:p>
            <a:pPr>
              <a:buNone/>
            </a:pPr>
            <a:r>
              <a:rPr lang="en-US" dirty="0" smtClean="0"/>
              <a:t>Note: </a:t>
            </a:r>
          </a:p>
          <a:p>
            <a:pPr>
              <a:buNone/>
            </a:pPr>
            <a:r>
              <a:rPr lang="en-US" dirty="0" smtClean="0"/>
              <a:t>	Resin: insoluble polymers containing fixed </a:t>
            </a:r>
            <a:r>
              <a:rPr lang="en-US" dirty="0" err="1" smtClean="0"/>
              <a:t>cations</a:t>
            </a:r>
            <a:r>
              <a:rPr lang="en-US" dirty="0" smtClean="0"/>
              <a:t> or anions capable of reversible exchange with mobile ions in the solution with which they are brought into contact. </a:t>
            </a:r>
          </a:p>
          <a:p>
            <a:r>
              <a:rPr lang="en-US" dirty="0" smtClean="0"/>
              <a:t>When the media is exhausted, a strong sodium chloride solution (</a:t>
            </a:r>
            <a:r>
              <a:rPr lang="en-US" dirty="0" err="1" smtClean="0"/>
              <a:t>NaCl</a:t>
            </a:r>
            <a:r>
              <a:rPr lang="en-US" dirty="0" smtClean="0"/>
              <a:t>) is passed through the bed to regenerate the media with Na</a:t>
            </a:r>
            <a:r>
              <a:rPr lang="en-US" baseline="30000" dirty="0" smtClean="0"/>
              <a:t>+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Softening </a:t>
            </a:r>
          </a:p>
          <a:p>
            <a:pPr>
              <a:buNone/>
            </a:pPr>
            <a:r>
              <a:rPr lang="en-US" dirty="0" smtClean="0"/>
              <a:t>		Ca</a:t>
            </a:r>
            <a:r>
              <a:rPr lang="en-US" baseline="30000" dirty="0" smtClean="0"/>
              <a:t>++</a:t>
            </a:r>
            <a:r>
              <a:rPr lang="en-US" dirty="0" smtClean="0"/>
              <a:t> 				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+ Na R (Resin)	</a:t>
            </a:r>
            <a:r>
              <a:rPr lang="en-US" dirty="0" smtClean="0">
                <a:sym typeface="Wingdings" pitchFamily="2" charset="2"/>
              </a:rPr>
              <a:t>		+ 	Na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		Mg</a:t>
            </a:r>
            <a:r>
              <a:rPr lang="en-US" baseline="30000" dirty="0" smtClean="0"/>
              <a:t>++</a:t>
            </a:r>
            <a:r>
              <a:rPr lang="en-US" dirty="0" smtClean="0"/>
              <a:t>				</a:t>
            </a:r>
            <a:r>
              <a:rPr lang="en-US" dirty="0" err="1" smtClean="0"/>
              <a:t>MgR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Regeneration </a:t>
            </a:r>
          </a:p>
          <a:p>
            <a:pPr>
              <a:buNone/>
            </a:pPr>
            <a:r>
              <a:rPr lang="en-US" dirty="0" smtClean="0"/>
              <a:t>		Ca R 						Ca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+ </a:t>
            </a:r>
            <a:r>
              <a:rPr lang="en-US" dirty="0" err="1" smtClean="0"/>
              <a:t>NaCl</a:t>
            </a: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	Na R	+ 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Mg R						Mg</a:t>
            </a:r>
            <a:r>
              <a:rPr lang="en-US" baseline="30000" dirty="0" smtClean="0"/>
              <a:t>++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(</a:t>
            </a:r>
            <a:r>
              <a:rPr lang="en-US" dirty="0" err="1" smtClean="0"/>
              <a:t>Cation</a:t>
            </a:r>
            <a:r>
              <a:rPr lang="en-US" dirty="0" smtClean="0"/>
              <a:t>-Exchange)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Example</a:t>
            </a:r>
          </a:p>
          <a:p>
            <a:pPr>
              <a:buNone/>
            </a:pPr>
            <a:r>
              <a:rPr lang="en-US" dirty="0" smtClean="0"/>
              <a:t>	For the water with the following chemical analysis to be softened by the </a:t>
            </a:r>
            <a:r>
              <a:rPr lang="en-US" dirty="0" err="1" smtClean="0"/>
              <a:t>cation</a:t>
            </a:r>
            <a:r>
              <a:rPr lang="en-US" dirty="0" smtClean="0"/>
              <a:t>-exchange process to zero hardness, sketch the </a:t>
            </a:r>
            <a:r>
              <a:rPr lang="en-US" dirty="0" err="1" smtClean="0"/>
              <a:t>meq</a:t>
            </a:r>
            <a:r>
              <a:rPr lang="en-US" dirty="0" smtClean="0"/>
              <a:t>/L bar graph of the softened water.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20040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9812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r>
                        <a:rPr lang="en-US" baseline="30000" dirty="0" smtClean="0"/>
                        <a:t>++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Mg</a:t>
                      </a:r>
                      <a:r>
                        <a:rPr lang="en-US" baseline="30000" dirty="0" smtClean="0"/>
                        <a:t>++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58140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4478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HCO</a:t>
                      </a:r>
                      <a:r>
                        <a:rPr lang="en-US" b="0" baseline="-25000" dirty="0" smtClean="0"/>
                        <a:t>3</a:t>
                      </a:r>
                      <a:r>
                        <a:rPr lang="en-US" b="0" baseline="30000" dirty="0" smtClean="0"/>
                        <a:t>-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--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29072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6714" y="3886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38978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886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495300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66800" y="533400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4478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HCO</a:t>
                      </a:r>
                      <a:r>
                        <a:rPr lang="en-US" b="0" baseline="-25000" dirty="0" smtClean="0"/>
                        <a:t>3</a:t>
                      </a:r>
                      <a:r>
                        <a:rPr lang="en-US" b="0" baseline="30000" dirty="0" smtClean="0"/>
                        <a:t>-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--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44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05800" y="46598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22914" y="5638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56504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5638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4. Softening (</a:t>
            </a:r>
            <a:r>
              <a:rPr lang="en-US" dirty="0" err="1" smtClean="0"/>
              <a:t>Cation</a:t>
            </a:r>
            <a:r>
              <a:rPr lang="en-US" dirty="0" smtClean="0"/>
              <a:t>-Exchange)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549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</a:t>
                      </a:r>
                      <a:r>
                        <a:rPr lang="en-US" baseline="0" dirty="0" smtClean="0"/>
                        <a:t> between Chemical and Ion-Exchange Treatment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2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Large quantities of chemical sludge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Brine product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5082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Hardness cannot be reduced to zero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Hardness can be reduced to zero</a:t>
                      </a:r>
                      <a:endParaRPr lang="en-US" sz="2000" dirty="0"/>
                    </a:p>
                  </a:txBody>
                  <a:tcPr/>
                </a:tc>
              </a:tr>
              <a:tr h="5082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Economical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Alkalinity is not consumed </a:t>
                      </a:r>
                      <a:endParaRPr lang="en-US" sz="2000" dirty="0"/>
                    </a:p>
                  </a:txBody>
                  <a:tcPr/>
                </a:tc>
              </a:tr>
              <a:tr h="8772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The softened</a:t>
                      </a:r>
                      <a:r>
                        <a:rPr lang="en-US" sz="2000" baseline="0" dirty="0" smtClean="0"/>
                        <a:t> water contains high level of Na+</a:t>
                      </a:r>
                      <a:endParaRPr lang="en-US" sz="2000" dirty="0"/>
                    </a:p>
                  </a:txBody>
                  <a:tcPr/>
                </a:tc>
              </a:tr>
              <a:tr h="8772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Water must be free of turbidity,</a:t>
                      </a:r>
                      <a:r>
                        <a:rPr lang="en-US" sz="2000" baseline="0" dirty="0" smtClean="0"/>
                        <a:t> Fe, and </a:t>
                      </a:r>
                      <a:r>
                        <a:rPr lang="en-US" sz="2000" baseline="0" dirty="0" err="1" smtClean="0"/>
                        <a:t>Mn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Iron and Manganese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Aeration, sedimentation and filtration </a:t>
            </a:r>
          </a:p>
          <a:p>
            <a:pPr lvl="1"/>
            <a:r>
              <a:rPr lang="en-US" dirty="0" smtClean="0"/>
              <a:t>Aeration oxidize the soluble ferrous iron (Fe++) to insoluble ferric iron (Fe+++)</a:t>
            </a:r>
          </a:p>
          <a:p>
            <a:pPr lvl="1"/>
            <a:r>
              <a:rPr lang="en-US" dirty="0" smtClean="0"/>
              <a:t>High removal of </a:t>
            </a:r>
            <a:r>
              <a:rPr lang="en-US" dirty="0" err="1" smtClean="0"/>
              <a:t>Mn</a:t>
            </a:r>
            <a:r>
              <a:rPr lang="en-US" dirty="0" smtClean="0"/>
              <a:t>++ is not possible by this technique because manganese cannot be oxidized as easily as iron with plain aeration. </a:t>
            </a:r>
          </a:p>
          <a:p>
            <a:pPr lvl="1"/>
            <a:r>
              <a:rPr lang="en-US" dirty="0" smtClean="0"/>
              <a:t>Aerator: tray type aerator, water is distributed on top of a series of trays from which it drips down the stack. </a:t>
            </a:r>
          </a:p>
          <a:p>
            <a:pPr lvl="1"/>
            <a:r>
              <a:rPr lang="en-US" dirty="0" smtClean="0"/>
              <a:t>Other types of aerators: spray nozzles, diffused air.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Iron and Manganese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Aeration, Chemical Oxidation, Sedimentation and filtration. </a:t>
            </a:r>
          </a:p>
          <a:p>
            <a:pPr lvl="1"/>
            <a:r>
              <a:rPr lang="en-US" dirty="0" smtClean="0"/>
              <a:t>The common method for the removal of Fe and </a:t>
            </a:r>
            <a:r>
              <a:rPr lang="en-US" dirty="0" err="1" smtClean="0"/>
              <a:t>Mn</a:t>
            </a:r>
            <a:r>
              <a:rPr lang="en-US" dirty="0" smtClean="0"/>
              <a:t> from well water without softening. </a:t>
            </a:r>
          </a:p>
          <a:p>
            <a:pPr lvl="1"/>
            <a:r>
              <a:rPr lang="en-US" dirty="0" smtClean="0"/>
              <a:t>Aeration: to initiate oxidation of Fe</a:t>
            </a:r>
            <a:r>
              <a:rPr lang="en-US" baseline="30000" dirty="0" smtClean="0"/>
              <a:t>++</a:t>
            </a:r>
            <a:r>
              <a:rPr lang="en-US" dirty="0" smtClean="0"/>
              <a:t> and </a:t>
            </a:r>
            <a:r>
              <a:rPr lang="en-US" dirty="0" err="1" smtClean="0"/>
              <a:t>Mn</a:t>
            </a:r>
            <a:r>
              <a:rPr lang="en-US" baseline="30000" dirty="0" smtClean="0"/>
              <a:t>++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Chemical oxidation (e.g. potassium permanganate KMnO4, chlorine): to oxide Fe</a:t>
            </a:r>
            <a:r>
              <a:rPr lang="en-US" baseline="30000" dirty="0" smtClean="0"/>
              <a:t>++</a:t>
            </a:r>
            <a:r>
              <a:rPr lang="en-US" dirty="0" smtClean="0"/>
              <a:t> and </a:t>
            </a:r>
            <a:r>
              <a:rPr lang="en-US" dirty="0" err="1" smtClean="0"/>
              <a:t>Mn</a:t>
            </a:r>
            <a:r>
              <a:rPr lang="en-US" baseline="30000" dirty="0" smtClean="0"/>
              <a:t>++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Fe(HCO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KMnO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Fe(OH)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↓ + MnO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↓</a:t>
            </a:r>
          </a:p>
          <a:p>
            <a:pPr lvl="1">
              <a:buNone/>
            </a:pPr>
            <a:r>
              <a:rPr lang="en-US" sz="1500" dirty="0" smtClean="0">
                <a:sym typeface="Wingdings" pitchFamily="2" charset="2"/>
              </a:rPr>
              <a:t>	Ferrous bicarbonate		Ferric hydroxide	Manganese dioxide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Mn</a:t>
            </a:r>
            <a:r>
              <a:rPr lang="en-US" dirty="0" smtClean="0">
                <a:sym typeface="Wingdings" pitchFamily="2" charset="2"/>
              </a:rPr>
              <a:t>(HCO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KMnO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 MnO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↓</a:t>
            </a:r>
          </a:p>
          <a:p>
            <a:pPr lvl="1">
              <a:buNone/>
            </a:pPr>
            <a:r>
              <a:rPr lang="en-US" sz="1500" dirty="0" smtClean="0">
                <a:sym typeface="Wingdings" pitchFamily="2" charset="2"/>
              </a:rPr>
              <a:t>	</a:t>
            </a:r>
            <a:r>
              <a:rPr lang="en-US" sz="1500" dirty="0" err="1" smtClean="0">
                <a:sym typeface="Wingdings" pitchFamily="2" charset="2"/>
              </a:rPr>
              <a:t>Manganous</a:t>
            </a:r>
            <a:r>
              <a:rPr lang="en-US" sz="1500" dirty="0" smtClean="0">
                <a:sym typeface="Wingdings" pitchFamily="2" charset="2"/>
              </a:rPr>
              <a:t> bicarbonate		Manganese dioxide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Theoretically, 1 mg/L of potassium permanganate oxidizes 1.06 mg/L of iron and 0.52 mg/L of manganese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1468</Words>
  <Application>Microsoft Office PowerPoint</Application>
  <PresentationFormat>On-screen Show (4:3)</PresentationFormat>
  <Paragraphs>288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Water Treatment  4. Softening </vt:lpstr>
      <vt:lpstr>Water Treatment  4. Softening</vt:lpstr>
      <vt:lpstr>Water Treatment  4. Softening (Chemical Precipitation) </vt:lpstr>
      <vt:lpstr>Water Treatment  4. Softening (Chemical Precipitation) </vt:lpstr>
      <vt:lpstr>Water Treatment  4. Softening (Cation-Exchange)</vt:lpstr>
      <vt:lpstr>Water Treatment  4. Softening (Cation-Exchange)</vt:lpstr>
      <vt:lpstr>Water Treatment  4. Softening (Cation-Exchange)</vt:lpstr>
      <vt:lpstr>Water Treatment  Iron and Manganese Removal</vt:lpstr>
      <vt:lpstr>Water Treatment  Iron and Manganese Removal</vt:lpstr>
      <vt:lpstr>Water Treatment  Iron and Manganese Removal</vt:lpstr>
      <vt:lpstr>Water Treatment  Taste and Odor Control </vt:lpstr>
      <vt:lpstr>Water Treatment  Removal of Dissolved Salts (Desalinization) </vt:lpstr>
      <vt:lpstr>Water Treatment  Removal of Dissolved Salts (Desalinization)</vt:lpstr>
      <vt:lpstr>Water Treatment  Removal of Dissolved Salts (Desalinization)</vt:lpstr>
      <vt:lpstr>Water Treatment  Removal of Dissolved Salts (Desalinization)</vt:lpstr>
      <vt:lpstr>Water Treatment  Removal of Dissolved Salts (Desalinization)</vt:lpstr>
      <vt:lpstr>Water Treatment  Disinfection</vt:lpstr>
      <vt:lpstr>Water Treatment  Disinfection (1. Chlorination)</vt:lpstr>
      <vt:lpstr>Water Treatment  Disinfection (1. Chlorination)</vt:lpstr>
      <vt:lpstr>Water Treatment  Disinfection (1. Chlorination)</vt:lpstr>
      <vt:lpstr>Water Treatment  Disinfection (1. Chlorination)</vt:lpstr>
      <vt:lpstr>Water Treatment  Disinfection (1. Chlorination)</vt:lpstr>
      <vt:lpstr>Water Treatment  Disinfection (1. Chlorination)</vt:lpstr>
      <vt:lpstr>Water Treatment  Disinfection (1. Chlorination)</vt:lpstr>
      <vt:lpstr>Water Treatment  Disinfection (2. Ozonation)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maamin</dc:creator>
  <cp:lastModifiedBy>maamin</cp:lastModifiedBy>
  <cp:revision>63</cp:revision>
  <dcterms:created xsi:type="dcterms:W3CDTF">2013-03-26T12:36:56Z</dcterms:created>
  <dcterms:modified xsi:type="dcterms:W3CDTF">2013-04-16T09:08:51Z</dcterms:modified>
</cp:coreProperties>
</file>