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71" r:id="rId8"/>
    <p:sldId id="270"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63" autoAdjust="0"/>
    <p:restoredTop sz="94660"/>
  </p:normalViewPr>
  <p:slideViewPr>
    <p:cSldViewPr snapToGrid="0">
      <p:cViewPr varScale="1">
        <p:scale>
          <a:sx n="84" d="100"/>
          <a:sy n="84" d="100"/>
        </p:scale>
        <p:origin x="1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8/26/2025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23E4F-3E7C-A561-A24D-5810229C662F}"/>
              </a:ext>
            </a:extLst>
          </p:cNvPr>
          <p:cNvSpPr>
            <a:spLocks noGrp="1"/>
          </p:cNvSpPr>
          <p:nvPr>
            <p:ph type="ctrTitle"/>
          </p:nvPr>
        </p:nvSpPr>
        <p:spPr/>
        <p:txBody>
          <a:bodyPr/>
          <a:lstStyle/>
          <a:p>
            <a:r>
              <a:rPr lang="en-GB" dirty="0"/>
              <a:t>Server side technology</a:t>
            </a:r>
          </a:p>
        </p:txBody>
      </p:sp>
      <p:sp>
        <p:nvSpPr>
          <p:cNvPr id="3" name="Subtitle 2">
            <a:extLst>
              <a:ext uri="{FF2B5EF4-FFF2-40B4-BE49-F238E27FC236}">
                <a16:creationId xmlns:a16="http://schemas.microsoft.com/office/drawing/2014/main" id="{F1DEAD28-CF5A-2A0D-A14C-E63C33A89E1F}"/>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45354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82D5D-30FC-F11B-F82B-DC6F7E719A71}"/>
              </a:ext>
            </a:extLst>
          </p:cNvPr>
          <p:cNvSpPr>
            <a:spLocks noGrp="1"/>
          </p:cNvSpPr>
          <p:nvPr>
            <p:ph type="title"/>
          </p:nvPr>
        </p:nvSpPr>
        <p:spPr/>
        <p:txBody>
          <a:bodyPr/>
          <a:lstStyle/>
          <a:p>
            <a:r>
              <a:rPr lang="en-GB" dirty="0"/>
              <a:t>server-side technologies</a:t>
            </a:r>
          </a:p>
        </p:txBody>
      </p:sp>
      <p:sp>
        <p:nvSpPr>
          <p:cNvPr id="3" name="Content Placeholder 2">
            <a:extLst>
              <a:ext uri="{FF2B5EF4-FFF2-40B4-BE49-F238E27FC236}">
                <a16:creationId xmlns:a16="http://schemas.microsoft.com/office/drawing/2014/main" id="{B6C42286-C158-6742-51C1-5CE84737AAD8}"/>
              </a:ext>
            </a:extLst>
          </p:cNvPr>
          <p:cNvSpPr>
            <a:spLocks noGrp="1"/>
          </p:cNvSpPr>
          <p:nvPr>
            <p:ph idx="1"/>
          </p:nvPr>
        </p:nvSpPr>
        <p:spPr>
          <a:xfrm>
            <a:off x="1141413" y="1680210"/>
            <a:ext cx="9905998" cy="4766310"/>
          </a:xfrm>
        </p:spPr>
        <p:txBody>
          <a:bodyPr>
            <a:noAutofit/>
          </a:bodyPr>
          <a:lstStyle/>
          <a:p>
            <a:pPr marL="0" indent="0">
              <a:buNone/>
            </a:pPr>
            <a:r>
              <a:rPr lang="en-GB" dirty="0"/>
              <a:t>It is worth noting that the stack must include four components: a operating system; a web-server instance; a database management system and a server-side scripting language.</a:t>
            </a:r>
          </a:p>
          <a:p>
            <a:pPr marL="0" indent="0">
              <a:buNone/>
            </a:pPr>
            <a:r>
              <a:rPr lang="en-GB" dirty="0" smtClean="0"/>
              <a:t>The </a:t>
            </a:r>
            <a:r>
              <a:rPr lang="en-GB" dirty="0"/>
              <a:t>essential combination of technologies required to build a service is known as a 'software-solution stack' and the original and most commonly used web-service software solution stack is known as LAMP (An acronym for Linux, Apache, MySQL and PHP</a:t>
            </a:r>
            <a:r>
              <a:rPr lang="en-GB" dirty="0" smtClean="0"/>
              <a:t>).</a:t>
            </a:r>
          </a:p>
          <a:p>
            <a:pPr marL="0" indent="0">
              <a:buNone/>
            </a:pPr>
            <a:r>
              <a:rPr lang="en-GB" dirty="0" smtClean="0"/>
              <a:t>The </a:t>
            </a:r>
            <a:r>
              <a:rPr lang="en-GB" dirty="0"/>
              <a:t>components of the stack are interchangeable and hundreds of other acronyms exist to encompass different technologies (WAMP uses Windows for example, MAMP uses Mac OS X</a:t>
            </a:r>
            <a:r>
              <a:rPr lang="en-GB" dirty="0" smtClean="0"/>
              <a:t>).</a:t>
            </a:r>
          </a:p>
        </p:txBody>
      </p:sp>
    </p:spTree>
    <p:extLst>
      <p:ext uri="{BB962C8B-B14F-4D97-AF65-F5344CB8AC3E}">
        <p14:creationId xmlns:p14="http://schemas.microsoft.com/office/powerpoint/2010/main" val="245760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48AF1-770F-0FEB-A004-75C5EC995D65}"/>
              </a:ext>
            </a:extLst>
          </p:cNvPr>
          <p:cNvSpPr>
            <a:spLocks noGrp="1"/>
          </p:cNvSpPr>
          <p:nvPr>
            <p:ph type="title"/>
          </p:nvPr>
        </p:nvSpPr>
        <p:spPr/>
        <p:txBody>
          <a:bodyPr/>
          <a:lstStyle/>
          <a:p>
            <a:r>
              <a:rPr lang="en-GB" dirty="0"/>
              <a:t>LAMP (An acronym for Linux, Apache, MySQL and PHP)</a:t>
            </a:r>
          </a:p>
        </p:txBody>
      </p:sp>
      <p:sp>
        <p:nvSpPr>
          <p:cNvPr id="3" name="Content Placeholder 2">
            <a:extLst>
              <a:ext uri="{FF2B5EF4-FFF2-40B4-BE49-F238E27FC236}">
                <a16:creationId xmlns:a16="http://schemas.microsoft.com/office/drawing/2014/main" id="{41B905C2-E7DB-3EF2-D25B-2BFF800CC143}"/>
              </a:ext>
            </a:extLst>
          </p:cNvPr>
          <p:cNvSpPr>
            <a:spLocks noGrp="1"/>
          </p:cNvSpPr>
          <p:nvPr>
            <p:ph idx="1"/>
          </p:nvPr>
        </p:nvSpPr>
        <p:spPr/>
        <p:txBody>
          <a:bodyPr>
            <a:normAutofit fontScale="85000" lnSpcReduction="20000"/>
          </a:bodyPr>
          <a:lstStyle/>
          <a:p>
            <a:r>
              <a:rPr lang="en-GB" dirty="0"/>
              <a:t>L – This component refers to the server's operating system, in the case of </a:t>
            </a:r>
            <a:r>
              <a:rPr lang="en-GB" dirty="0" err="1"/>
              <a:t>dialogplus</a:t>
            </a:r>
            <a:r>
              <a:rPr lang="en-GB" dirty="0"/>
              <a:t>; Linux. Now commonly interchangeable with Windows (WAMP), or Mac OS X (MAMP).</a:t>
            </a:r>
          </a:p>
          <a:p>
            <a:r>
              <a:rPr lang="en-GB" dirty="0"/>
              <a:t>A – Apache is still the most commonly used web-server software; however others are available such as NGINX.</a:t>
            </a:r>
          </a:p>
          <a:p>
            <a:r>
              <a:rPr lang="en-GB" dirty="0"/>
              <a:t>M – MySQL is an open-source and widely used Relational Database Management System (RDBMS). It is now commonly interchangeable with PostgreSQL, SQLite or Oracle.</a:t>
            </a:r>
          </a:p>
          <a:p>
            <a:r>
              <a:rPr lang="en-GB" dirty="0"/>
              <a:t>P – PHP is a server side scripting language that has the ability to connect to and query a database using query language (such as SQL for MySQL, or PGSQL for PostgreSQL). PHP has extensive functionality and is now interchangeable with other server-side scripting languages such as Ruby, Python or Perl.</a:t>
            </a:r>
          </a:p>
        </p:txBody>
      </p:sp>
    </p:spTree>
    <p:extLst>
      <p:ext uri="{BB962C8B-B14F-4D97-AF65-F5344CB8AC3E}">
        <p14:creationId xmlns:p14="http://schemas.microsoft.com/office/powerpoint/2010/main" val="675701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ECE8E-6818-0522-93DB-F6E6C9D99723}"/>
              </a:ext>
            </a:extLst>
          </p:cNvPr>
          <p:cNvSpPr>
            <a:spLocks noGrp="1"/>
          </p:cNvSpPr>
          <p:nvPr>
            <p:ph type="title"/>
          </p:nvPr>
        </p:nvSpPr>
        <p:spPr/>
        <p:txBody>
          <a:bodyPr>
            <a:normAutofit/>
          </a:bodyPr>
          <a:lstStyle/>
          <a:p>
            <a:r>
              <a:rPr lang="en-GB" dirty="0"/>
              <a:t>The Apache HTTP Server</a:t>
            </a:r>
          </a:p>
        </p:txBody>
      </p:sp>
      <p:sp>
        <p:nvSpPr>
          <p:cNvPr id="3" name="Content Placeholder 2">
            <a:extLst>
              <a:ext uri="{FF2B5EF4-FFF2-40B4-BE49-F238E27FC236}">
                <a16:creationId xmlns:a16="http://schemas.microsoft.com/office/drawing/2014/main" id="{CCCFFF6B-2743-D06F-A08A-7378A9363146}"/>
              </a:ext>
            </a:extLst>
          </p:cNvPr>
          <p:cNvSpPr>
            <a:spLocks noGrp="1"/>
          </p:cNvSpPr>
          <p:nvPr>
            <p:ph idx="1"/>
          </p:nvPr>
        </p:nvSpPr>
        <p:spPr>
          <a:xfrm>
            <a:off x="1141412" y="1701800"/>
            <a:ext cx="9905999" cy="4690533"/>
          </a:xfrm>
        </p:spPr>
        <p:txBody>
          <a:bodyPr>
            <a:normAutofit fontScale="92500"/>
          </a:bodyPr>
          <a:lstStyle/>
          <a:p>
            <a:pPr marL="0" indent="0" algn="just">
              <a:buNone/>
            </a:pPr>
            <a:r>
              <a:rPr lang="en-GB" dirty="0"/>
              <a:t>The second component of the web-service solution stack is the Apache HTTP web server. Apache is a free and open source cross-platform web server and is currently the world's most commonly used web server software. Released in 1995, Apache was originally based on the NCSA </a:t>
            </a:r>
            <a:r>
              <a:rPr lang="en-GB" dirty="0" err="1"/>
              <a:t>HTTPd</a:t>
            </a:r>
            <a:r>
              <a:rPr lang="en-GB" dirty="0"/>
              <a:t> server, one of the earliest web servers, and was developed by Robert McCool. When development on the NCSA </a:t>
            </a:r>
            <a:r>
              <a:rPr lang="en-GB" dirty="0" err="1"/>
              <a:t>HTTPd</a:t>
            </a:r>
            <a:r>
              <a:rPr lang="en-GB" dirty="0"/>
              <a:t> code stalled, development on Apache began and it quickly established itself as the dominant HTTP server, remaining popular ever since. Over 54% of web servers currently run Apache. The Apache software and its documentation are developed and maintained by the Apache Software Foundation; a group of volunteers located across the world. Apache was the first web server software to serve more than 100 million websites and played a crucial role in the initial growth of the World Wide Web.</a:t>
            </a:r>
          </a:p>
        </p:txBody>
      </p:sp>
    </p:spTree>
    <p:extLst>
      <p:ext uri="{BB962C8B-B14F-4D97-AF65-F5344CB8AC3E}">
        <p14:creationId xmlns:p14="http://schemas.microsoft.com/office/powerpoint/2010/main" val="3029077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A5FF9-8997-CF93-989A-5D89D19F6959}"/>
              </a:ext>
            </a:extLst>
          </p:cNvPr>
          <p:cNvSpPr>
            <a:spLocks noGrp="1"/>
          </p:cNvSpPr>
          <p:nvPr>
            <p:ph type="title"/>
          </p:nvPr>
        </p:nvSpPr>
        <p:spPr/>
        <p:txBody>
          <a:bodyPr>
            <a:normAutofit/>
          </a:bodyPr>
          <a:lstStyle/>
          <a:p>
            <a:r>
              <a:rPr lang="en-GB" dirty="0"/>
              <a:t>Database Management Systems (DBMS)</a:t>
            </a:r>
          </a:p>
        </p:txBody>
      </p:sp>
      <p:sp>
        <p:nvSpPr>
          <p:cNvPr id="3" name="Content Placeholder 2">
            <a:extLst>
              <a:ext uri="{FF2B5EF4-FFF2-40B4-BE49-F238E27FC236}">
                <a16:creationId xmlns:a16="http://schemas.microsoft.com/office/drawing/2014/main" id="{82BD5993-3506-F7D7-FFF4-8265757157BE}"/>
              </a:ext>
            </a:extLst>
          </p:cNvPr>
          <p:cNvSpPr>
            <a:spLocks noGrp="1"/>
          </p:cNvSpPr>
          <p:nvPr>
            <p:ph idx="1"/>
          </p:nvPr>
        </p:nvSpPr>
        <p:spPr/>
        <p:txBody>
          <a:bodyPr/>
          <a:lstStyle/>
          <a:p>
            <a:pPr marL="0" indent="0">
              <a:buNone/>
            </a:pPr>
            <a:r>
              <a:rPr lang="en-GB" dirty="0"/>
              <a:t>A Database Management System (DBMS) is a piece of software that sits in front of the database and allows a user to interact with the data itself. The terms DBMS and Database are often used interchangeably, but in reality the DBMS is the Graphical User Interface (GUI) and the Database is the data holding software itself.</a:t>
            </a:r>
          </a:p>
          <a:p>
            <a:pPr marL="0" indent="0">
              <a:buNone/>
            </a:pPr>
            <a:r>
              <a:rPr lang="en-GB" dirty="0"/>
              <a:t>There are several of DBMS such as MySQL (Well-known), Microsoft SQL Server and PostgreSQL.</a:t>
            </a:r>
          </a:p>
        </p:txBody>
      </p:sp>
    </p:spTree>
    <p:extLst>
      <p:ext uri="{BB962C8B-B14F-4D97-AF65-F5344CB8AC3E}">
        <p14:creationId xmlns:p14="http://schemas.microsoft.com/office/powerpoint/2010/main" val="3564284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B36C-69D9-AC81-913B-DBBF297D473C}"/>
              </a:ext>
            </a:extLst>
          </p:cNvPr>
          <p:cNvSpPr>
            <a:spLocks noGrp="1"/>
          </p:cNvSpPr>
          <p:nvPr>
            <p:ph type="title"/>
          </p:nvPr>
        </p:nvSpPr>
        <p:spPr>
          <a:xfrm>
            <a:off x="1141413" y="169785"/>
            <a:ext cx="9905998" cy="1478570"/>
          </a:xfrm>
        </p:spPr>
        <p:txBody>
          <a:bodyPr/>
          <a:lstStyle/>
          <a:p>
            <a:r>
              <a:rPr lang="en-GB" dirty="0"/>
              <a:t>PHP: Hypertext Preprocessor</a:t>
            </a:r>
          </a:p>
        </p:txBody>
      </p:sp>
      <p:sp>
        <p:nvSpPr>
          <p:cNvPr id="3" name="Content Placeholder 2">
            <a:extLst>
              <a:ext uri="{FF2B5EF4-FFF2-40B4-BE49-F238E27FC236}">
                <a16:creationId xmlns:a16="http://schemas.microsoft.com/office/drawing/2014/main" id="{F9D3A1B7-22B1-D9F6-83FF-0C56EB06CB4F}"/>
              </a:ext>
            </a:extLst>
          </p:cNvPr>
          <p:cNvSpPr>
            <a:spLocks noGrp="1"/>
          </p:cNvSpPr>
          <p:nvPr>
            <p:ph idx="1"/>
          </p:nvPr>
        </p:nvSpPr>
        <p:spPr>
          <a:xfrm>
            <a:off x="1141413" y="1648355"/>
            <a:ext cx="9905999" cy="4329112"/>
          </a:xfrm>
        </p:spPr>
        <p:txBody>
          <a:bodyPr>
            <a:normAutofit lnSpcReduction="10000"/>
          </a:bodyPr>
          <a:lstStyle/>
          <a:p>
            <a:r>
              <a:rPr lang="en-GB" dirty="0"/>
              <a:t>PHP is a server side scripting language which was originally created for web development but is also a general purpose programming language. </a:t>
            </a:r>
          </a:p>
          <a:p>
            <a:r>
              <a:rPr lang="en-GB" dirty="0"/>
              <a:t>PHP development began in 1994 when Rasmus </a:t>
            </a:r>
            <a:r>
              <a:rPr lang="en-GB" dirty="0" err="1"/>
              <a:t>Lerdorf</a:t>
            </a:r>
            <a:r>
              <a:rPr lang="en-GB" dirty="0"/>
              <a:t> wrote a number of Common Gateway Interface (CGI) binaries to maintain his personal homepage. These slowly turned from being independent tools to being function calls in a scripting language. Rasmus admits that he never intended to write a programming language; "...I have no idea how to write a programming language, I just kept adding the next logical step..." (Rasmus </a:t>
            </a:r>
            <a:r>
              <a:rPr lang="en-GB" dirty="0" err="1"/>
              <a:t>Lerdorf</a:t>
            </a:r>
            <a:r>
              <a:rPr lang="en-GB" dirty="0"/>
              <a:t>, 2003). The source code was originally released on the Usenet community discussion forum as a way to locate bugs and improve the code. </a:t>
            </a:r>
          </a:p>
        </p:txBody>
      </p:sp>
    </p:spTree>
    <p:extLst>
      <p:ext uri="{BB962C8B-B14F-4D97-AF65-F5344CB8AC3E}">
        <p14:creationId xmlns:p14="http://schemas.microsoft.com/office/powerpoint/2010/main" val="213568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B36C-69D9-AC81-913B-DBBF297D473C}"/>
              </a:ext>
            </a:extLst>
          </p:cNvPr>
          <p:cNvSpPr>
            <a:spLocks noGrp="1"/>
          </p:cNvSpPr>
          <p:nvPr>
            <p:ph type="title"/>
          </p:nvPr>
        </p:nvSpPr>
        <p:spPr>
          <a:xfrm>
            <a:off x="1141413" y="169785"/>
            <a:ext cx="9905998" cy="1478570"/>
          </a:xfrm>
        </p:spPr>
        <p:txBody>
          <a:bodyPr/>
          <a:lstStyle/>
          <a:p>
            <a:r>
              <a:rPr lang="en-GB" dirty="0"/>
              <a:t>PHP: Hypertext Preprocessor</a:t>
            </a:r>
          </a:p>
        </p:txBody>
      </p:sp>
      <p:sp>
        <p:nvSpPr>
          <p:cNvPr id="3" name="Content Placeholder 2">
            <a:extLst>
              <a:ext uri="{FF2B5EF4-FFF2-40B4-BE49-F238E27FC236}">
                <a16:creationId xmlns:a16="http://schemas.microsoft.com/office/drawing/2014/main" id="{F9D3A1B7-22B1-D9F6-83FF-0C56EB06CB4F}"/>
              </a:ext>
            </a:extLst>
          </p:cNvPr>
          <p:cNvSpPr>
            <a:spLocks noGrp="1"/>
          </p:cNvSpPr>
          <p:nvPr>
            <p:ph idx="1"/>
          </p:nvPr>
        </p:nvSpPr>
        <p:spPr>
          <a:xfrm>
            <a:off x="1141413" y="1648355"/>
            <a:ext cx="9905999" cy="4329112"/>
          </a:xfrm>
        </p:spPr>
        <p:txBody>
          <a:bodyPr>
            <a:normAutofit/>
          </a:bodyPr>
          <a:lstStyle/>
          <a:p>
            <a:pPr marL="0" indent="0">
              <a:buNone/>
            </a:pPr>
            <a:r>
              <a:rPr lang="en-GB" b="1" dirty="0"/>
              <a:t>Syntax and Functionality</a:t>
            </a:r>
          </a:p>
          <a:p>
            <a:r>
              <a:rPr lang="en-GB" dirty="0"/>
              <a:t>As PHP is executed on the server it can be used for a number of functions such as: evaluating form data sent from the client; sending and receiving cookies (to remember user data on the web), connecting to / querying databases with SQL, open / read /delete files on the server. Although PHP commonly returns plain HTML files, it can also output images, PDF files and videos.</a:t>
            </a:r>
          </a:p>
        </p:txBody>
      </p:sp>
    </p:spTree>
    <p:extLst>
      <p:ext uri="{BB962C8B-B14F-4D97-AF65-F5344CB8AC3E}">
        <p14:creationId xmlns:p14="http://schemas.microsoft.com/office/powerpoint/2010/main" val="1471633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B36C-69D9-AC81-913B-DBBF297D473C}"/>
              </a:ext>
            </a:extLst>
          </p:cNvPr>
          <p:cNvSpPr>
            <a:spLocks noGrp="1"/>
          </p:cNvSpPr>
          <p:nvPr>
            <p:ph type="title"/>
          </p:nvPr>
        </p:nvSpPr>
        <p:spPr>
          <a:xfrm>
            <a:off x="1141413" y="169785"/>
            <a:ext cx="9905998" cy="1478570"/>
          </a:xfrm>
        </p:spPr>
        <p:txBody>
          <a:bodyPr/>
          <a:lstStyle/>
          <a:p>
            <a:r>
              <a:rPr lang="en-GB" dirty="0"/>
              <a:t>PHP: Hypertext Preprocessor</a:t>
            </a:r>
          </a:p>
        </p:txBody>
      </p:sp>
      <p:sp>
        <p:nvSpPr>
          <p:cNvPr id="3" name="Content Placeholder 2">
            <a:extLst>
              <a:ext uri="{FF2B5EF4-FFF2-40B4-BE49-F238E27FC236}">
                <a16:creationId xmlns:a16="http://schemas.microsoft.com/office/drawing/2014/main" id="{F9D3A1B7-22B1-D9F6-83FF-0C56EB06CB4F}"/>
              </a:ext>
            </a:extLst>
          </p:cNvPr>
          <p:cNvSpPr>
            <a:spLocks noGrp="1"/>
          </p:cNvSpPr>
          <p:nvPr>
            <p:ph idx="1"/>
          </p:nvPr>
        </p:nvSpPr>
        <p:spPr>
          <a:xfrm>
            <a:off x="1141413" y="1199623"/>
            <a:ext cx="9905999" cy="4329112"/>
          </a:xfrm>
        </p:spPr>
        <p:txBody>
          <a:bodyPr>
            <a:normAutofit/>
          </a:bodyPr>
          <a:lstStyle/>
          <a:p>
            <a:r>
              <a:rPr lang="en-GB" dirty="0"/>
              <a:t>PHP code should be encased in the script tags &lt;?PHP and ?&gt; and saved with the file extension .</a:t>
            </a:r>
            <a:r>
              <a:rPr lang="en-GB" dirty="0" err="1"/>
              <a:t>php</a:t>
            </a:r>
            <a:r>
              <a:rPr lang="en-GB" dirty="0"/>
              <a:t>. You can access the PHP script directly from the browser and the browser will render output from the PHP file as plain text and display it, or the .</a:t>
            </a:r>
            <a:r>
              <a:rPr lang="en-GB" dirty="0" err="1"/>
              <a:t>php</a:t>
            </a:r>
            <a:r>
              <a:rPr lang="en-GB" dirty="0"/>
              <a:t> file can be a mix of PHP scripts and HTML if you wish to create a structured page. Often .</a:t>
            </a:r>
            <a:r>
              <a:rPr lang="en-GB" dirty="0" err="1"/>
              <a:t>php</a:t>
            </a:r>
            <a:r>
              <a:rPr lang="en-GB" dirty="0"/>
              <a:t> files are just HTML pages with PHP wired in (the PHP interpreter will send out the HTML in the .</a:t>
            </a:r>
            <a:r>
              <a:rPr lang="en-GB" dirty="0" err="1"/>
              <a:t>php</a:t>
            </a:r>
            <a:r>
              <a:rPr lang="en-GB" dirty="0"/>
              <a:t> file with the PHP language elements converted to HTML as well):</a:t>
            </a:r>
          </a:p>
          <a:p>
            <a:endParaRPr lang="en-GB" dirty="0"/>
          </a:p>
        </p:txBody>
      </p:sp>
    </p:spTree>
    <p:extLst>
      <p:ext uri="{BB962C8B-B14F-4D97-AF65-F5344CB8AC3E}">
        <p14:creationId xmlns:p14="http://schemas.microsoft.com/office/powerpoint/2010/main" val="4254348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3B36C-69D9-AC81-913B-DBBF297D473C}"/>
              </a:ext>
            </a:extLst>
          </p:cNvPr>
          <p:cNvSpPr>
            <a:spLocks noGrp="1"/>
          </p:cNvSpPr>
          <p:nvPr>
            <p:ph type="title"/>
          </p:nvPr>
        </p:nvSpPr>
        <p:spPr>
          <a:xfrm>
            <a:off x="1141413" y="169785"/>
            <a:ext cx="9905998" cy="1478570"/>
          </a:xfrm>
        </p:spPr>
        <p:txBody>
          <a:bodyPr/>
          <a:lstStyle/>
          <a:p>
            <a:r>
              <a:rPr lang="en-GB" dirty="0"/>
              <a:t>PHP: Hypertext Preprocessor</a:t>
            </a:r>
          </a:p>
        </p:txBody>
      </p:sp>
      <p:pic>
        <p:nvPicPr>
          <p:cNvPr id="7" name="Content Placeholder 6">
            <a:extLst>
              <a:ext uri="{FF2B5EF4-FFF2-40B4-BE49-F238E27FC236}">
                <a16:creationId xmlns:a16="http://schemas.microsoft.com/office/drawing/2014/main" id="{CC46D651-820F-6921-130F-317770385C5D}"/>
              </a:ext>
            </a:extLst>
          </p:cNvPr>
          <p:cNvPicPr>
            <a:picLocks noGrp="1" noChangeAspect="1"/>
          </p:cNvPicPr>
          <p:nvPr>
            <p:ph idx="1"/>
          </p:nvPr>
        </p:nvPicPr>
        <p:blipFill>
          <a:blip r:embed="rId2"/>
          <a:stretch>
            <a:fillRect/>
          </a:stretch>
        </p:blipFill>
        <p:spPr>
          <a:xfrm>
            <a:off x="2353678" y="1101185"/>
            <a:ext cx="6299256" cy="5587030"/>
          </a:xfrm>
        </p:spPr>
      </p:pic>
    </p:spTree>
    <p:extLst>
      <p:ext uri="{BB962C8B-B14F-4D97-AF65-F5344CB8AC3E}">
        <p14:creationId xmlns:p14="http://schemas.microsoft.com/office/powerpoint/2010/main" val="3636144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17332</TotalTime>
  <Words>839</Words>
  <Application>Microsoft Office PowerPoint</Application>
  <PresentationFormat>شاشة عريضة</PresentationFormat>
  <Paragraphs>24</Paragraphs>
  <Slides>9</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9</vt:i4>
      </vt:variant>
    </vt:vector>
  </HeadingPairs>
  <TitlesOfParts>
    <vt:vector size="13" baseType="lpstr">
      <vt:lpstr>Arial</vt:lpstr>
      <vt:lpstr>Trebuchet MS</vt:lpstr>
      <vt:lpstr>Tw Cen MT</vt:lpstr>
      <vt:lpstr>Circuit</vt:lpstr>
      <vt:lpstr>Server side technology</vt:lpstr>
      <vt:lpstr>server-side technologies</vt:lpstr>
      <vt:lpstr>LAMP (An acronym for Linux, Apache, MySQL and PHP)</vt:lpstr>
      <vt:lpstr>The Apache HTTP Server</vt:lpstr>
      <vt:lpstr>Database Management Systems (DBMS)</vt:lpstr>
      <vt:lpstr>PHP: Hypertext Preprocessor</vt:lpstr>
      <vt:lpstr>PHP: Hypertext Preprocessor</vt:lpstr>
      <vt:lpstr>PHP: Hypertext Preprocessor</vt:lpstr>
      <vt:lpstr>PHP: Hypertext Preprocessor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cPanel For?</dc:title>
  <dc:creator>Muhammed Alameer</dc:creator>
  <cp:lastModifiedBy>KSU</cp:lastModifiedBy>
  <cp:revision>9</cp:revision>
  <dcterms:created xsi:type="dcterms:W3CDTF">2023-11-13T04:57:08Z</dcterms:created>
  <dcterms:modified xsi:type="dcterms:W3CDTF">2025-08-26T17:49:31Z</dcterms:modified>
</cp:coreProperties>
</file>