
<file path=[Content_Types].xml><?xml version="1.0" encoding="utf-8"?>
<Types xmlns="http://schemas.openxmlformats.org/package/2006/content-types">
  <Default Extension="rels" ContentType="application/vnd.openxmlformats-package.relationships+xml"/>
  <Default Extension="xlsx" ContentType="application/vnd.openxmlformats-officedocument.spreadsheetml.sheet"/>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1"/>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81" r:id="rId28"/>
    <p:sldId id="283" r:id="rId29"/>
    <p:sldId id="284" r:id="rId30"/>
    <p:sldId id="285" r:id="rId31"/>
    <p:sldId id="286" r:id="rId32"/>
    <p:sldId id="287" r:id="rId33"/>
    <p:sldId id="288" r:id="rId34"/>
    <p:sldId id="289" r:id="rId35"/>
    <p:sldId id="290"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9" r:id="rId5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3" d="100"/>
          <a:sy n="113" d="100"/>
        </p:scale>
        <p:origin x="209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 Id="rId49" Type="http://schemas.openxmlformats.org/officeDocument/2006/relationships/slide" Target="slides/slide45.xml"/><Relationship Id="rId50" Type="http://schemas.openxmlformats.org/officeDocument/2006/relationships/slide" Target="slides/slide46.xml"/><Relationship Id="rId51" Type="http://schemas.openxmlformats.org/officeDocument/2006/relationships/notesMaster" Target="notesMasters/notesMaster1.xml"/><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Perceived confidence</c:v>
                </c:pt>
              </c:strCache>
            </c:strRef>
          </c:tx>
          <c:spPr>
            <a:ln w="31750" cap="flat">
              <a:solidFill>
                <a:srgbClr val="B15E28"/>
              </a:solidFill>
              <a:prstDash val="solid"/>
              <a:round/>
            </a:ln>
            <a:effectLst/>
          </c:spPr>
          <c:marker>
            <c:symbol val="circle"/>
            <c:size val="7"/>
            <c:spPr>
              <a:solidFill>
                <a:srgbClr val="B15E28"/>
              </a:solidFill>
              <a:ln w="9525" cap="flat">
                <a:solidFill>
                  <a:srgbClr val="B15E28"/>
                </a:solidFill>
                <a:prstDash val="solid"/>
                <a:round/>
              </a:ln>
              <a:effectLst/>
            </c:spPr>
          </c:marker>
          <c:cat>
            <c:strRef>
              <c:f>Sheet1!$A$2:$A$6</c:f>
              <c:strCache>
                <c:ptCount val="5"/>
                <c:pt idx="0">
                  <c:v>Kickoff</c:v>
                </c:pt>
                <c:pt idx="1">
                  <c:v>Proposal</c:v>
                </c:pt>
                <c:pt idx="2">
                  <c:v>Midterm</c:v>
                </c:pt>
                <c:pt idx="3">
                  <c:v>Build / test</c:v>
                </c:pt>
                <c:pt idx="4">
                  <c:v>Defense</c:v>
                </c:pt>
              </c:strCache>
            </c:strRef>
          </c:cat>
          <c:val>
            <c:numRef>
              <c:f>Sheet1!$B$2:$B$6</c:f>
              <c:numCache>
                <c:formatCode>General</c:formatCode>
                <c:ptCount val="5"/>
                <c:pt idx="0">
                  <c:v>78</c:v>
                </c:pt>
                <c:pt idx="1">
                  <c:v>88</c:v>
                </c:pt>
                <c:pt idx="2">
                  <c:v>40</c:v>
                </c:pt>
                <c:pt idx="3">
                  <c:v>58</c:v>
                </c:pt>
                <c:pt idx="4">
                  <c:v>92</c:v>
                </c:pt>
              </c:numCache>
            </c:numRef>
          </c:val>
          <c:smooth val="0"/>
          <c:extLst>
            <c:ext xmlns:c16="http://schemas.microsoft.com/office/drawing/2014/chart" uri="{C3380CC4-5D6E-409C-BE32-E72D297353CC}">
              <c16:uniqueId val="{00000000-83C7-4D49-B2C0-69E497A40D49}"/>
            </c:ext>
          </c:extLst>
        </c:ser>
        <c:ser>
          <c:idx val="1"/>
          <c:order val="1"/>
          <c:tx>
            <c:strRef>
              <c:f>Sheet1!$C$1</c:f>
              <c:strCache>
                <c:ptCount val="1"/>
                <c:pt idx="0">
                  <c:v>Actual competence</c:v>
                </c:pt>
              </c:strCache>
            </c:strRef>
          </c:tx>
          <c:spPr>
            <a:ln w="31750" cap="flat">
              <a:solidFill>
                <a:srgbClr val="1F6F4A"/>
              </a:solidFill>
              <a:prstDash val="solid"/>
              <a:round/>
            </a:ln>
            <a:effectLst/>
          </c:spPr>
          <c:marker>
            <c:symbol val="circle"/>
            <c:size val="7"/>
            <c:spPr>
              <a:solidFill>
                <a:srgbClr val="1F6F4A"/>
              </a:solidFill>
              <a:ln w="9525" cap="flat">
                <a:solidFill>
                  <a:srgbClr val="1F6F4A"/>
                </a:solidFill>
                <a:prstDash val="solid"/>
                <a:round/>
              </a:ln>
              <a:effectLst/>
            </c:spPr>
          </c:marker>
          <c:cat>
            <c:strRef>
              <c:f>Sheet1!$A$2:$A$6</c:f>
              <c:strCache>
                <c:ptCount val="5"/>
                <c:pt idx="0">
                  <c:v>Kickoff</c:v>
                </c:pt>
                <c:pt idx="1">
                  <c:v>Proposal</c:v>
                </c:pt>
                <c:pt idx="2">
                  <c:v>Midterm</c:v>
                </c:pt>
                <c:pt idx="3">
                  <c:v>Build / test</c:v>
                </c:pt>
                <c:pt idx="4">
                  <c:v>Defense</c:v>
                </c:pt>
              </c:strCache>
            </c:strRef>
          </c:cat>
          <c:val>
            <c:numRef>
              <c:f>Sheet1!$C$2:$C$6</c:f>
              <c:numCache>
                <c:formatCode>General</c:formatCode>
                <c:ptCount val="5"/>
                <c:pt idx="0">
                  <c:v>15</c:v>
                </c:pt>
                <c:pt idx="1">
                  <c:v>28</c:v>
                </c:pt>
                <c:pt idx="2">
                  <c:v>45</c:v>
                </c:pt>
                <c:pt idx="3">
                  <c:v>70</c:v>
                </c:pt>
                <c:pt idx="4">
                  <c:v>90</c:v>
                </c:pt>
              </c:numCache>
            </c:numRef>
          </c:val>
          <c:smooth val="0"/>
          <c:extLst>
            <c:ext xmlns:c16="http://schemas.microsoft.com/office/drawing/2014/chart" uri="{C3380CC4-5D6E-409C-BE32-E72D297353CC}">
              <c16:uniqueId val="{00000001-83C7-4D49-B2C0-69E497A40D49}"/>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000000"/>
                </a:solidFill>
                <a:latin typeface="Calibri"/>
              </a:defRPr>
            </a:pPr>
            <a:endParaRPr lang="en-US"/>
          </a:p>
        </c:txPr>
        <c:crossAx val="2094734552"/>
        <c:crosses val="autoZero"/>
        <c:auto val="1"/>
        <c:lblAlgn val="ctr"/>
        <c:lblOffset val="100"/>
        <c:noMultiLvlLbl val="1"/>
      </c:catAx>
      <c:valAx>
        <c:axId val="2094734552"/>
        <c:scaling>
          <c:orientation val="minMax"/>
          <c:max val="100"/>
          <c:min val="0"/>
        </c:scaling>
        <c:delete val="0"/>
        <c:axPos val="l"/>
        <c:majorGridlines>
          <c:spPr>
            <a:ln w="6350" cap="flat">
              <a:solidFill>
                <a:srgbClr val="DDD5C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000000"/>
                </a:solidFill>
                <a:latin typeface="Calibri"/>
              </a:defRPr>
            </a:pPr>
            <a:endParaRPr lang="en-US"/>
          </a:p>
        </c:txPr>
        <c:crossAx val="2094734554"/>
        <c:crosses val="autoZero"/>
        <c:crossBetween val="between"/>
      </c:valAx>
      <c:spPr>
        <a:solidFill>
          <a:srgbClr val="FBF8F2"/>
        </a:solidFill>
        <a:ln>
          <a:noFill/>
        </a:ln>
        <a:effectLst/>
      </c:spPr>
    </c:plotArea>
    <c:legend>
      <c:legendPos val="b"/>
      <c:overlay val="0"/>
      <c:txPr>
        <a:bodyPr/>
        <a:lstStyle/>
        <a:p>
          <a:pPr>
            <a:defRPr sz="1100">
              <a:latin typeface="Calibri"/>
              <a:cs typeface="Calibri"/>
            </a:defRPr>
          </a:pPr>
          <a:endParaRPr lang="en-US"/>
        </a:p>
      </c:txPr>
    </c:legend>
    <c:plotVisOnly val="1"/>
    <c:dispBlanksAs val="span"/>
    <c:showDLblsOverMax val="1"/>
  </c:chart>
  <c:spPr>
    <a:solidFill>
      <a:srgbClr val="FBF8F2"/>
    </a:solid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5763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the senior design project tutorial for EE 496 and EE 497. In the next forty minutes: what the two courses are, how to choose your project, what your supervisor does for you and what is expected from you, how you are graded, and how to prepare for the midterm, which is also how to start the project properly.</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session, in ten parts: what the courses are; choosing your project; your supervisor and your obligations; how you are graded; preparing for the midterm; the literature review; design and planning; using AI; the presentation; and, from students who went before you, pitfalls, tips, and a checklist.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EE 496 and 497 are one continuous capstone in two semesters. In 496 you define the problem, review the background, set requirements and constraints, check feasibility, and produce a preliminary design; it ends with the midterm design review and the final examination of the design. In 497 you build, integrate, test and validate, and finish with the final report and a defense with a working demonstration. Usually a team of two, occasionally three.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two-semester path. Fall, the design phase: team formation and supervisor, literature review, proposal and feasibility, preliminary design, midterm review, final examination. Spring, build and validate: detailed design, implementation, testing, final report, final defense and demo.</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two: choosing your project.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how selection works. You choose your project freely, with a professor who agrees to supervise it. There is no central list you have to pick from and no committee assigning you. Professors usually take up to three projects, but that is their choice. The only real deadline is registration: your project and supervisor must be settled when you register EE 496 in the first week of the ninth semester. For students who have not found a project by then, professors submit proposals shortly before the semester starts. But do not wait for that list; the best projects are agreed months earlier.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early? Three reasons. Professors fill up: once a professor has three teams, the fourth student is told to look elsewhere. Parts take time: anything ordered from abroad takes weeks, and a project started in week one of 496 is already behind if it needs hardware. And you get to choose a topic you like, instead of what is left. Aim to have your supervisor by the end of the eighth semester.</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out what a professor works on? The simplest way is to ask them. Beyond that: the department website lists each faculty member's field. Google Scholar shows their papers, and the titles of the last three or four years tell you exactly what they are doing now. Their courses are a clue: a professor teaching power electronics supervises power electronics projects. Look at past graduation projects in the department, and at the labs they run. Then approach the professors whose work interests you, not just the ones you know.</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approach a professor. Go in person during office hours, or send a short email and follow up in person. Say who you are, which courses you enjoyed, what interests you in their work, and ask whether they have a project or would supervise one you propose. Bring your transcript and your teammate. Keep the email to five lines; professors read dozens a day.</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also bring your own idea. Many of the best projects start with a student who saw a problem at an internship, at home, or in the news, and asked a professor to supervise it. The professor helps you shape it into a design project with clear objectives. Come with a one-paragraph description: the problem, who has it, and what you would build. Expect the professor to change it; that is their job.</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 ideas come from? Other universities publish their capstone projects: search for capstone design showcase with a university name and you will find hundreds of project pages with abstracts and posters. Papers: the future work section of a recent paper is a list of open problems. Industry: internships, company problems, the needs of a family business. Events: LEAP, industry exhibitions and conferences in Riyadh, where companies show what they need. National programs and their published challenges. Competitions from IEEE and other societies, hackathons, and open-source hardware projects you can extend.</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tools are useful for finding ideas if you use them as a brainstorming partner, not as a decision maker. Good: ask for twenty project ideas in a field and use them to notice what interests you; ask it to explain a field you do not know; ask it to compare two directions; ask it what an idea would require. Bad: letting it choose for you, believing its claims that something is novel or unsolved, and using references it produces without opening them. AI does not know what your professors work on, what the lab has, or what is realistic in two semesters. That is what the professor is for.</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three: your supervisor and your obligations. A supervisor is a resource, not an obstacle; and this is your project, nobody is more responsible for it than you.</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you can expect from your supervisor: regular meetings on a predictable schedule; help scoping a project that is ambitious but achievable; timely, constructive feedback on drafts and designs; fair access to lab space, equipment and budget; clarity on how you are graded; guidance through roadblocks, not solutions handed to you; professional treatment and fair mediation of team conflict; and honesty about their own availability.</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what is expected from you: attend every meeting prepared, with an agenda and an update; take ownership and drive the project; communicate early when something is wrong, not at the deadline; keep a logbook from day one; split the work fairly and hold your teammates accountable; follow lab safety rules; meet deadlines and flag slippage early; cite your sources and disclose AI use. It is one relationship with two sides.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four: how you are graded.</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how you are graded, because it changes how you work. Twenty percent is the midterm in week eight, scored in EE 496 by the department's Final Project Committee, four professors. Forty percent is your advisor's assessment of your work over the whole semester. Forty percent is the final examination by four examiners from your faculty group. In every part you are scored individually on five criteria, each from zero to five, against written descriptions. The important thing to understand: four means a good, complete project done properly. Five means the project makes a real contribution: an important problem solved, a new method, or a working physical prototype of a meaningful device.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criteria you are judged on in EE 496. At the midterm: the progress report's motivation and background; its problem statement, objectives and constraints; the design steps and plan; your team work and individual contribution; and how you answer questions. Your advisor scores your design criteria, use of engineering tools and analysis, planning, deliverables, and work attitude. The examiners score the report, the presentation, the discussion, the engineering design and analysis, and the deliverables. Notice what is on every list: understanding the problem, doing real engineering, and being able to explain it.</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an excellent project actually look like? A four is a good, complete project. A five needs something more, and it usually takes one of four forms. A working hardware prototype of a meaningful device, built and tested, not a simulation of one. Software that does something substantial and new, not a rearrangement of existing tools. A new and genuinely better solution to a known problem, better on a metric you can measure. Or solving a real problem that had not been solved before, even partially. You do not need all four; one is enough. And none of them requires a new theory: an undergraduate project earns its five by building something that works and matters.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five: preparing for the midterm, which is also starting the project properly. One effort, not two.</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midterm is in week eight. You submit a progress form before it, at least two pages, and give a presentation of at most ten minutes to the Final Project Committee, four professors, followed by their questions. Each of you is scored individually. Three of the five criteria are about the project: motivation and background, the problem and objectives, the design steps and plan. Two are about you: your contribution, and how you answer questions. So the form must be solid, and each of you must understand the whole project.</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progress form has seven sections: a summary; problem statement and motivation; objectives, specifications and constraints; background and alternatives; methodology and design; progress so far; and the work plan with individual roles. Your advisor may adjust the sections to fit your project. The next slides go through the ones students find hardest.</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introduction follows a funnel. Start wide with the motivation: why does this area matter, with a fact and a source. Narrow to the background: what exists today. Then the problem statement: what is missing or wrong, precisely. Then the objectives: what you will do about it. Then the scope: what you will not do. Each paragraph hands over to the next. A reader who only reads the introduction should know exactly what the project is.</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midterm, EE 496 is not over; it is where the real design work happens. Weeks nine to twelve: turn the chosen approach into a detailed design. For hardware, the schematic, the component selection with ratings, and the bill of materials, with parts ordered by week ten. For software or an algorithm, the architecture, the data, and the method you will implement. For an optimization or control project, the full formulation and the solver or controller you will use. Weeks eleven to thirteen: implement enough to show it works. A simulation, a calculation against a known case, a breadboard or a partial prototype. This is what the examiners call feasibility: evidence, not a promise. Weeks thirteen to fifteen: the preliminary results, the report, and the final examination of the design. Act on what the committee told you at the midterm; they will ask what you changed.</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EE 496 final examination, in the last week of classes, is worth forty percent. Four examiners from your faculty group read your report a week before and then hear a twenty-minute presentation followed by twenty minutes of questions, with each student questioned individually. They score five things: the report; the presentation; the discussion; the engineering design and analysis, meaning your tools, your alternatives, your justification and your verification; and the deliverables, meaning the quality of what you produced and whether the first phase went as planned and within budget. They also expect a clear plan for EE 497.</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six: the literature review.</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literature review is not a formality. Someone has probably solved part of your problem; find them and build on it instead of rediscovering it. Your alternatives come from what others tried. Standards and datasheets tell you what you must comply with and what your parts can really do. And the examiners will ask what exists and why your approach is better; the review is how you answer.</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to search. IEEE Xplore is the main source for electrical engineering. ScienceDirect covers Elsevier journals such as Applied Energy and Electric Power Systems Research. The IET Digital Library has the IET journals. Google Scholar searches everything and shows who cited a paper. Springer and MDPI have relevant journals too. On campus, IEEE Xplore and ScienceDirect open directly from the university Wi-Fi. Off campus, go through the Saudi Digital Library with your university account, which gives the same access.</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all papers are equal. Journal papers are longer, reviewed more carefully, and usually more reliable; IEEE Transactions are the top of the field. Conference papers are shorter and faster, good for recent ideas, but less thoroughly checked. Both are citable, but build your design on journal papers and standards, and use conference papers for what is new. Check a journal's rank on Scimago; quartile one or two is what you want. And avoid predatory journals: if it accepted the paper in a week for a fee, it does not count.</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search and read. Start with three or four keywords plus your application. Use a review paper to get the map of the field quickly. Take one good paper and go backwards through its references and forwards through who cited it. Read the abstract, figures and conclusion first, and only then the rest. Keep a review table from day one: one row per source with what they did, the key result, and what it means for you. That table becomes your background section.</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Cite everything that is not yours: facts, numbers, figures, equations, code. IEEE style, numbered in order. Write in your own words; copying sentences with a citation is still plagiarism. Copying a figure needs adapted from in the caption. Every reference must be a document you have opened. Reports are checked and examiners recognize copied text quickly; plagiarism is an academic offence.</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in the literature review, where it is most tempting and most dangerous. Useful: ask it for search keywords and synonyms; paste a paper you have downloaded and ask it to summarize it before you read it; ask it to explain an equation or a method from the paper; ask it to check your grammar. Not allowed: asking it to write the review; asking it for references, because it invents them; and citing a paper you have not opened. The rule is simple. AI can help you read; it cannot read for you. Every source in your review is one you opened, and every sentence is yours.</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eight: using AI on your project.</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is a tool on your bench, not a teammate. Reasonable uses: brainstorming and help with search keywords; scaffolding and debugging code you then understand; explaining a concept or a datasheet; tightening the writing in text you wrote. Where to be careful: never submit AI output you cannot explain in the exam; do not let it make core design decisions unverified; never paste confidential or sponsor data into public tools; and disclose your use in the report. You are accountable for every line of code and every claim, whatever produced the first draft.</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prompts that work, and the guidelines that go with them. Tell the tool who you are and what level you want: I am an EE undergraduate; explain at the level of a senior course. Give it your own text to critique rather than asking it to write: here is my problem statement, what is vague. Ask it to be the examiner: ask me the five questions an examiner would ask about this plan. Use it to explain, not to produce. And four rules: verify every fact and equation against a source; never paste anything confidential; keep a note of what you used it for; and disclose it in the form.</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nine: the midterm presentation.</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presentation. Ten minutes maximum, which is eight to ten slides. Title. The problem and why it matters, one slide. Objectives and constraints, one slide. What exists and why you chose your approach, one or two slides. The design so far: a block diagram and your preliminary results, two or three slides. The plan and who does what, one slide. That is it. One message per slide, in the title. Figures before text. Nothing smaller than twenty-four point.</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not to put on the slides. Paragraphs of text that you then read aloud. Screenshots of code. Full tables of results where one number matters. A history of the field. Twenty references. Animations. The committee has seen many presentations; clutter tells them you did not know what mattered. If a slide needs more than fifteen seconds to read, it is a document, not a slide.</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Divide the presentation between you so that each student presents a part, and practise the hand-overs. But every one of you must be able to answer questions about every part, because the committee questions each student individually and scores you separately. Rehearse three times with a timer; the committee will stop you at ten minutes. Answer the question that was asked, briefly. If you do not know, say so and say how you would find out. Never bluff.</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ten: what the students before you learned the hard way.</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pitfalls that sink projects. Scope creep: adding features instead of finishing the core. No backups or version control; one spilled coffee and it is gone. Leaving system integration until the last two weeks. Ignoring midterm feedback instead of acting on it. Ordering long-lead parts too late. And one person doing all the work, or none of it.</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Tips for a successful project. Start early; the first month sets the pace for both semesters. Know your deliverables checklist cold. Test early and often. Talk to your supervisor before you are stuck for days. Build in buffer time before every milestone. Play to teammates' strengths but cross-train the basics. Keep one shared source of truth. And present partial, honest progress, not a polished illusion.</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Debugging tips, because every project has a week where nothing works. Reproduce the fault reliably before you change anything. Isolate the system into blocks you can test on their own. Check power and connections first; most EE bugs are physical. Keep a debug log of what you tried and what happened. Change one variable at a time. Compare against a known-good reference or the datasheet. Reach for the scope, the logic analyser or the meter before guessing. And explain the problem out loud to a teammate before escalating.</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more thing to expect. Your confidence usually peaks early, before the real complexity of the problem is visible, then dips around the midterm as the unknowns surface. That dip is normal; it is what real learning feels like. Your actual competence keeps climbing underneath it, and the two meet again by the final defense. Treat the midterm as a checkpoint, not a verdict.</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checklist. Supervisor agreed early. Problem statement with a real need and sources. Measurable objectives and real constraints. At least ten sources you have opened, in a review table, cited properly. Two or more alternatives compared and a justified choice. A block diagram and a first calculation or simulation. A plan to the end of 497 with names and dates. An AI use statement. And a ten-minute presentation, rehearsed, where each of you can answer about everything. Good luck.</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semesters, one project, a supervisor in your corner. Start early, document everything, and treat the midterm as a checkpoint, not a verdict. Thank you. Questions.</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chart" Target="../charts/char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2211A"/>
        </a:solidFill>
        <a:effectLst/>
      </p:bgPr>
    </p:bg>
    <p:spTree>
      <p:nvGrpSpPr>
        <p:cNvPr id="1" name=""/>
        <p:cNvGrpSpPr/>
        <p:nvPr/>
      </p:nvGrpSpPr>
      <p:grpSpPr>
        <a:xfrm>
          <a:off x="0" y="0"/>
          <a:ext cx="0" cy="0"/>
          <a:chOff x="0" y="0"/>
          <a:chExt cx="0" cy="0"/>
        </a:xfrm>
      </p:grpSpPr>
      <p:sp>
        <p:nvSpPr>
          <p:cNvPr id="3" name="Shape 0"/>
          <p:cNvSpPr/>
          <p:nvPr/>
        </p:nvSpPr>
        <p:spPr>
          <a:xfrm>
            <a:off x="10917936" y="466344"/>
            <a:ext cx="73152" cy="73152"/>
          </a:xfrm>
          <a:prstGeom prst="rect">
            <a:avLst/>
          </a:prstGeom>
          <a:solidFill>
            <a:srgbClr val="B15E28"/>
          </a:solidFill>
          <a:ln w="12700">
            <a:solidFill>
              <a:srgbClr val="333333"/>
            </a:solidFill>
            <a:prstDash val="solid"/>
          </a:ln>
        </p:spPr>
        <p:txBody>
          <a:bodyPr/>
          <a:p/>
        </p:txBody>
      </p:sp>
      <p:sp>
        <p:nvSpPr>
          <p:cNvPr id="4" name="Shape 1"/>
          <p:cNvSpPr/>
          <p:nvPr/>
        </p:nvSpPr>
        <p:spPr>
          <a:xfrm>
            <a:off x="11375136" y="466344"/>
            <a:ext cx="73152" cy="73152"/>
          </a:xfrm>
          <a:prstGeom prst="rect">
            <a:avLst/>
          </a:prstGeom>
          <a:solidFill>
            <a:srgbClr val="B15E28"/>
          </a:solidFill>
          <a:ln w="12700">
            <a:solidFill>
              <a:srgbClr val="333333"/>
            </a:solidFill>
            <a:prstDash val="solid"/>
          </a:ln>
        </p:spPr>
        <p:txBody>
          <a:bodyPr/>
          <a:p/>
        </p:txBody>
      </p:sp>
      <p:sp>
        <p:nvSpPr>
          <p:cNvPr id="5" name="Shape 2"/>
          <p:cNvSpPr/>
          <p:nvPr/>
        </p:nvSpPr>
        <p:spPr>
          <a:xfrm>
            <a:off x="11375136" y="923544"/>
            <a:ext cx="73152" cy="73152"/>
          </a:xfrm>
          <a:prstGeom prst="rect">
            <a:avLst/>
          </a:prstGeom>
          <a:solidFill>
            <a:srgbClr val="B15E28"/>
          </a:solidFill>
          <a:ln w="12700">
            <a:solidFill>
              <a:srgbClr val="333333"/>
            </a:solidFill>
            <a:prstDash val="solid"/>
          </a:ln>
        </p:spPr>
        <p:txBody>
          <a:bodyPr/>
          <a:p/>
        </p:txBody>
      </p:sp>
      <p:sp>
        <p:nvSpPr>
          <p:cNvPr id="6" name="Text 3"/>
          <p:cNvSpPr txBox="1"/>
          <p:nvPr/>
        </p:nvSpPr>
        <p:spPr>
          <a:xfrm>
            <a:off x="640080" y="1828800"/>
            <a:ext cx="10908792" cy="457200"/>
          </a:xfrm>
          <a:prstGeom prst="rect">
            <a:avLst/>
          </a:prstGeom>
          <a:noFill/>
          <a:ln/>
        </p:spPr>
        <p:txBody>
          <a:bodyPr wrap="square" lIns="0" tIns="0" rIns="0" bIns="0" rtlCol="0" anchor="t"/>
          <a:lstStyle/>
          <a:p>
            <a:pPr marL="0" indent="0">
              <a:buNone/>
            </a:pPr>
            <a:r>
              <a:rPr lang="en-US" sz="1100" kern="0" spc="300" dirty="0">
                <a:solidFill>
                  <a:srgbClr val="B15E28"/>
                </a:solidFill>
                <a:latin typeface="Courier New" pitchFamily="34" charset="0"/>
                <a:ea typeface="Courier New" pitchFamily="34" charset="-122"/>
                <a:cs typeface="Courier New" pitchFamily="34" charset="-120"/>
              </a:rPr>
              <a:t>ELECTRICAL ENGINEERING DEPARTMENT · KING SAUD UNIVERSITY</a:t>
            </a:r>
            <a:endParaRPr lang="en-US" sz="1100" dirty="0"/>
          </a:p>
        </p:txBody>
      </p:sp>
      <p:sp>
        <p:nvSpPr>
          <p:cNvPr id="7" name="Text 4"/>
          <p:cNvSpPr txBox="1"/>
          <p:nvPr/>
        </p:nvSpPr>
        <p:spPr>
          <a:xfrm>
            <a:off x="640080" y="2743200"/>
            <a:ext cx="8778240" cy="182880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Senior Design Project Tutorial</a:t>
            </a:r>
            <a:endParaRPr lang="en-US" sz="4000" dirty="0"/>
          </a:p>
        </p:txBody>
      </p:sp>
      <p:sp>
        <p:nvSpPr>
          <p:cNvPr id="8" name="Text 5"/>
          <p:cNvSpPr txBox="1"/>
          <p:nvPr/>
        </p:nvSpPr>
        <p:spPr>
          <a:xfrm>
            <a:off x="640080" y="4572000"/>
            <a:ext cx="7772400" cy="1097280"/>
          </a:xfrm>
          <a:prstGeom prst="rect">
            <a:avLst/>
          </a:prstGeom>
          <a:noFill/>
          <a:ln/>
        </p:spPr>
        <p:txBody>
          <a:bodyPr wrap="square" lIns="0" tIns="0" rIns="0" bIns="0" rtlCol="0" anchor="t"/>
          <a:lstStyle/>
          <a:p>
            <a:pPr marL="0" indent="0">
              <a:buNone/>
            </a:pPr>
            <a:r>
              <a:rPr lang="en-US" sz="1400" dirty="0">
                <a:solidFill>
                  <a:srgbClr val="C9D3CB"/>
                </a:solidFill>
                <a:latin typeface="Calibri" pitchFamily="34" charset="0"/>
                <a:ea typeface="Calibri" pitchFamily="34" charset="-122"/>
                <a:cs typeface="Calibri" pitchFamily="34" charset="-120"/>
              </a:rPr>
              <a:t>EE 496 &amp; EE 497 — choosing your project, working with your supervisor, and preparing for the midterm</a:t>
            </a:r>
            <a:endParaRPr lang="en-US" sz="1400" dirty="0"/>
          </a:p>
        </p:txBody>
      </p:sp>
      <p:sp>
        <p:nvSpPr>
          <p:cNvPr id="9" name="Text 6"/>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6E7A70"/>
                </a:solidFill>
                <a:latin typeface="Courier New" pitchFamily="34" charset="0"/>
                <a:ea typeface="Courier New" pitchFamily="34" charset="-122"/>
                <a:cs typeface="Courier New" pitchFamily="34" charset="-120"/>
              </a:rPr>
              <a:t>EE SENIOR DESIGN TUTORIAL</a:t>
            </a:r>
            <a:endParaRPr lang="en-US" sz="800" dirty="0"/>
          </a:p>
        </p:txBody>
      </p:sp>
      <p:sp>
        <p:nvSpPr>
          <p:cNvPr id="10" name="Text 7"/>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ELECTRICAL ENGINEERING DEPARTMEN</a:t>
            </a:r>
            <a:endParaRPr lang="en-US" sz="800" dirty="0"/>
          </a:p>
        </p:txBody>
      </p:sp>
      <p:sp>
        <p:nvSpPr>
          <p:cNvPr id="11" name="Text 8"/>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6E7A70"/>
                </a:solidFill>
                <a:latin typeface="Courier New" pitchFamily="34" charset="0"/>
                <a:ea typeface="Courier New" pitchFamily="34" charset="-122"/>
                <a:cs typeface="Courier New" pitchFamily="34" charset="-120"/>
              </a:rPr>
              <a:t>SHEET 01 / 46</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TODAY'S SESSION</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Agenda</a:t>
            </a:r>
            <a:endParaRPr lang="en-US" sz="2800" dirty="0"/>
          </a:p>
        </p:txBody>
      </p:sp>
      <p:sp>
        <p:nvSpPr>
          <p:cNvPr id="5" name="Text 2"/>
          <p:cNvSpPr txBox="1"/>
          <p:nvPr/>
        </p:nvSpPr>
        <p:spPr>
          <a:xfrm>
            <a:off x="640080" y="1737360"/>
            <a:ext cx="5271516" cy="2011680"/>
          </a:xfrm>
          <a:prstGeom prst="rect">
            <a:avLst/>
          </a:prstGeom>
          <a:noFill/>
          <a:ln/>
        </p:spPr>
        <p:txBody>
          <a:bodyPr wrap="square" lIns="0" tIns="0" rIns="0" bIns="0" rtlCol="0" anchor="t"/>
          <a:lstStyle/>
          <a:p>
            <a:pPr marL="0" indent="0">
              <a:buNone/>
            </a:pPr>
            <a:r>
              <a:rPr lang="en-US" sz="1500" dirty="0">
                <a:solidFill>
                  <a:srgbClr val="B15E28"/>
                </a:solidFill>
                <a:latin typeface="Courier New" pitchFamily="34" charset="0"/>
                <a:ea typeface="Courier New" pitchFamily="34" charset="-122"/>
                <a:cs typeface="Courier New" pitchFamily="34" charset="-120"/>
              </a:rPr>
              <a:t>01   </a:t>
            </a:r>
            <a:r>
              <a:rPr lang="en-US" sz="1800" dirty="0">
                <a:solidFill>
                  <a:srgbClr val="182219"/>
                </a:solidFill>
                <a:latin typeface="Calibri" pitchFamily="34" charset="0"/>
                <a:ea typeface="Calibri" pitchFamily="34" charset="-122"/>
                <a:cs typeface="Calibri" pitchFamily="34" charset="-120"/>
              </a:rPr>
              <a:t>What is EE 496 / EE 497?</a:t>
            </a:r>
            <a:endParaRPr lang="en-US" sz="1600" dirty="0"/>
          </a:p>
          <a:p>
            <a:pPr marL="0" indent="0">
              <a:buNone/>
            </a:pPr>
            <a:r>
              <a:rPr lang="en-US" sz="1500" dirty="0">
                <a:solidFill>
                  <a:srgbClr val="B15E28"/>
                </a:solidFill>
                <a:latin typeface="Courier New" pitchFamily="34" charset="0"/>
                <a:ea typeface="Courier New" pitchFamily="34" charset="-122"/>
                <a:cs typeface="Courier New" pitchFamily="34" charset="-120"/>
              </a:rPr>
              <a:t>02   </a:t>
            </a:r>
            <a:r>
              <a:rPr lang="en-US" sz="1800" dirty="0">
                <a:solidFill>
                  <a:srgbClr val="182219"/>
                </a:solidFill>
                <a:latin typeface="Calibri" pitchFamily="34" charset="0"/>
                <a:ea typeface="Calibri" pitchFamily="34" charset="-122"/>
                <a:cs typeface="Calibri" pitchFamily="34" charset="-120"/>
              </a:rPr>
              <a:t>Choosing your project</a:t>
            </a:r>
            <a:endParaRPr lang="en-US" sz="1600" dirty="0"/>
          </a:p>
          <a:p>
            <a:pPr marL="0" indent="0">
              <a:buNone/>
            </a:pPr>
            <a:r>
              <a:rPr lang="en-US" sz="1500" dirty="0">
                <a:solidFill>
                  <a:srgbClr val="B15E28"/>
                </a:solidFill>
                <a:latin typeface="Courier New" pitchFamily="34" charset="0"/>
                <a:ea typeface="Courier New" pitchFamily="34" charset="-122"/>
                <a:cs typeface="Courier New" pitchFamily="34" charset="-120"/>
              </a:rPr>
              <a:t>03   </a:t>
            </a:r>
            <a:r>
              <a:rPr lang="en-US" sz="1800" dirty="0">
                <a:solidFill>
                  <a:srgbClr val="182219"/>
                </a:solidFill>
                <a:latin typeface="Calibri" pitchFamily="34" charset="0"/>
                <a:ea typeface="Calibri" pitchFamily="34" charset="-122"/>
                <a:cs typeface="Calibri" pitchFamily="34" charset="-120"/>
              </a:rPr>
              <a:t>Your supervisor and your obligations</a:t>
            </a:r>
            <a:endParaRPr lang="en-US" sz="1600" dirty="0"/>
          </a:p>
          <a:p>
            <a:pPr marL="0" indent="0">
              <a:buNone/>
            </a:pPr>
            <a:r>
              <a:rPr lang="en-US" sz="1500" dirty="0">
                <a:solidFill>
                  <a:srgbClr val="B15E28"/>
                </a:solidFill>
                <a:latin typeface="Courier New" pitchFamily="34" charset="0"/>
                <a:ea typeface="Courier New" pitchFamily="34" charset="-122"/>
                <a:cs typeface="Courier New" pitchFamily="34" charset="-120"/>
              </a:rPr>
              <a:t>04   </a:t>
            </a:r>
            <a:r>
              <a:rPr lang="en-US" sz="1800" dirty="0">
                <a:solidFill>
                  <a:srgbClr val="182219"/>
                </a:solidFill>
                <a:latin typeface="Calibri" pitchFamily="34" charset="0"/>
                <a:ea typeface="Calibri" pitchFamily="34" charset="-122"/>
                <a:cs typeface="Calibri" pitchFamily="34" charset="-120"/>
              </a:rPr>
              <a:t>How you are graded</a:t>
            </a:r>
            <a:endParaRPr lang="en-US" sz="1600" dirty="0"/>
          </a:p>
          <a:p>
            <a:pPr marL="0" indent="0">
              <a:buNone/>
            </a:pPr>
            <a:r>
              <a:rPr lang="en-US" sz="1500" dirty="0">
                <a:solidFill>
                  <a:srgbClr val="B15E28"/>
                </a:solidFill>
                <a:latin typeface="Courier New" pitchFamily="34" charset="0"/>
                <a:ea typeface="Courier New" pitchFamily="34" charset="-122"/>
                <a:cs typeface="Courier New" pitchFamily="34" charset="-120"/>
              </a:rPr>
              <a:t>05   </a:t>
            </a:r>
            <a:r>
              <a:rPr lang="en-US" sz="1800" dirty="0">
                <a:solidFill>
                  <a:srgbClr val="182219"/>
                </a:solidFill>
                <a:latin typeface="Calibri" pitchFamily="34" charset="0"/>
                <a:ea typeface="Calibri" pitchFamily="34" charset="-122"/>
                <a:cs typeface="Calibri" pitchFamily="34" charset="-120"/>
              </a:rPr>
              <a:t>Preparing for the midterm: the introduction</a:t>
            </a:r>
            <a:endParaRPr lang="en-US" sz="1600" dirty="0"/>
          </a:p>
        </p:txBody>
      </p:sp>
      <p:sp>
        <p:nvSpPr>
          <p:cNvPr id="6" name="Text 3"/>
          <p:cNvSpPr txBox="1"/>
          <p:nvPr/>
        </p:nvSpPr>
        <p:spPr>
          <a:xfrm>
            <a:off x="6277356" y="1737360"/>
            <a:ext cx="5271516" cy="2011680"/>
          </a:xfrm>
          <a:prstGeom prst="rect">
            <a:avLst/>
          </a:prstGeom>
          <a:noFill/>
          <a:ln/>
        </p:spPr>
        <p:txBody>
          <a:bodyPr wrap="square" lIns="0" tIns="0" rIns="0" bIns="0" rtlCol="0" anchor="t"/>
          <a:lstStyle/>
          <a:p>
            <a:pPr marL="0" indent="0">
              <a:buNone/>
            </a:pPr>
            <a:r>
              <a:rPr lang="en-US" sz="1500" dirty="0">
                <a:solidFill>
                  <a:srgbClr val="B15E28"/>
                </a:solidFill>
                <a:latin typeface="Courier New" pitchFamily="34" charset="0"/>
                <a:ea typeface="Courier New" pitchFamily="34" charset="-122"/>
                <a:cs typeface="Courier New" pitchFamily="34" charset="-120"/>
              </a:rPr>
              <a:t>06   </a:t>
            </a:r>
            <a:r>
              <a:rPr lang="en-US" sz="1800" dirty="0">
                <a:solidFill>
                  <a:srgbClr val="182219"/>
                </a:solidFill>
                <a:latin typeface="Calibri" pitchFamily="34" charset="0"/>
                <a:ea typeface="Calibri" pitchFamily="34" charset="-122"/>
                <a:cs typeface="Calibri" pitchFamily="34" charset="-120"/>
              </a:rPr>
              <a:t>The literature review</a:t>
            </a:r>
            <a:endParaRPr lang="en-US" sz="1600" dirty="0"/>
          </a:p>
          <a:p>
            <a:pPr marL="0" indent="0">
              <a:buNone/>
            </a:pPr>
            <a:r>
              <a:rPr lang="en-US" sz="1500" dirty="0">
                <a:solidFill>
                  <a:srgbClr val="B15E28"/>
                </a:solidFill>
                <a:latin typeface="Courier New" pitchFamily="34" charset="0"/>
                <a:ea typeface="Courier New" pitchFamily="34" charset="-122"/>
                <a:cs typeface="Courier New" pitchFamily="34" charset="-120"/>
              </a:rPr>
              <a:t>07   </a:t>
            </a:r>
            <a:r>
              <a:rPr lang="en-US" sz="1800" dirty="0">
                <a:solidFill>
                  <a:srgbClr val="182219"/>
                </a:solidFill>
                <a:latin typeface="Calibri" pitchFamily="34" charset="0"/>
                <a:ea typeface="Calibri" pitchFamily="34" charset="-122"/>
                <a:cs typeface="Calibri" pitchFamily="34" charset="-120"/>
              </a:rPr>
              <a:t>Using AI on your project</a:t>
            </a:r>
            <a:endParaRPr lang="en-US" sz="1600" dirty="0"/>
          </a:p>
          <a:p>
            <a:pPr marL="0" indent="0">
              <a:buNone/>
            </a:pPr>
            <a:r>
              <a:rPr lang="en-US" sz="1500" dirty="0">
                <a:solidFill>
                  <a:srgbClr val="B15E28"/>
                </a:solidFill>
                <a:latin typeface="Courier New" pitchFamily="34" charset="0"/>
                <a:ea typeface="Courier New" pitchFamily="34" charset="-122"/>
                <a:cs typeface="Courier New" pitchFamily="34" charset="-120"/>
              </a:rPr>
              <a:t>08   </a:t>
            </a:r>
            <a:r>
              <a:rPr lang="en-US" sz="1800" dirty="0">
                <a:solidFill>
                  <a:srgbClr val="182219"/>
                </a:solidFill>
                <a:latin typeface="Calibri" pitchFamily="34" charset="0"/>
                <a:ea typeface="Calibri" pitchFamily="34" charset="-122"/>
                <a:cs typeface="Calibri" pitchFamily="34" charset="-120"/>
              </a:rPr>
              <a:t>The midterm presentation</a:t>
            </a:r>
            <a:endParaRPr lang="en-US" sz="1600" dirty="0"/>
          </a:p>
          <a:p>
            <a:pPr marL="0" indent="0">
              <a:buNone/>
            </a:pPr>
            <a:r>
              <a:rPr lang="en-US" sz="1500" dirty="0">
                <a:solidFill>
                  <a:srgbClr val="B15E28"/>
                </a:solidFill>
                <a:latin typeface="Courier New" pitchFamily="34" charset="0"/>
                <a:ea typeface="Courier New" pitchFamily="34" charset="-122"/>
                <a:cs typeface="Courier New" pitchFamily="34" charset="-120"/>
              </a:rPr>
              <a:t>09   </a:t>
            </a:r>
            <a:r>
              <a:rPr lang="en-US" sz="1800" dirty="0">
                <a:solidFill>
                  <a:srgbClr val="182219"/>
                </a:solidFill>
                <a:latin typeface="Calibri" pitchFamily="34" charset="0"/>
                <a:ea typeface="Calibri" pitchFamily="34" charset="-122"/>
                <a:cs typeface="Calibri" pitchFamily="34" charset="-120"/>
              </a:rPr>
              <a:t>Pitfalls, tips, and checklist</a:t>
            </a:r>
            <a:endParaRPr lang="en-US" sz="1600" dirty="0"/>
          </a:p>
        </p:txBody>
      </p:sp>
      <p:sp>
        <p:nvSpPr>
          <p:cNvPr id="7" name="Text 4"/>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8" name="Text 5"/>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TODAY'S SESSION</a:t>
            </a:r>
            <a:endParaRPr lang="en-US" sz="800" dirty="0"/>
          </a:p>
        </p:txBody>
      </p:sp>
      <p:sp>
        <p:nvSpPr>
          <p:cNvPr id="9" name="Text 6"/>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02 / 46</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01 — COURSE OVERVIEW</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What is EE 496 / EE 497?</a:t>
            </a:r>
            <a:endParaRPr lang="en-US" sz="2800" dirty="0"/>
          </a:p>
        </p:txBody>
      </p:sp>
      <p:sp>
        <p:nvSpPr>
          <p:cNvPr id="5" name="Shape 2"/>
          <p:cNvSpPr/>
          <p:nvPr/>
        </p:nvSpPr>
        <p:spPr>
          <a:xfrm>
            <a:off x="640080" y="1991361"/>
            <a:ext cx="5271516" cy="2563707"/>
          </a:xfrm>
          <a:prstGeom prst="rect">
            <a:avLst/>
          </a:prstGeom>
          <a:solidFill>
            <a:srgbClr val="F1E3D3"/>
          </a:solidFill>
          <a:ln w="12700">
            <a:solidFill>
              <a:srgbClr val="333333"/>
            </a:solidFill>
            <a:prstDash val="solid"/>
          </a:ln>
        </p:spPr>
        <p:txBody>
          <a:bodyPr/>
          <a:p/>
        </p:txBody>
      </p:sp>
      <p:sp>
        <p:nvSpPr>
          <p:cNvPr id="6" name="Text 3"/>
          <p:cNvSpPr txBox="1"/>
          <p:nvPr/>
        </p:nvSpPr>
        <p:spPr>
          <a:xfrm>
            <a:off x="868680" y="2219962"/>
            <a:ext cx="4814316" cy="2066544"/>
          </a:xfrm>
          <a:prstGeom prst="rect">
            <a:avLst/>
          </a:prstGeom>
          <a:noFill/>
          <a:ln/>
        </p:spPr>
        <p:txBody>
          <a:bodyPr wrap="square" lIns="0" tIns="0" rIns="0" bIns="0" rtlCol="0" anchor="t"/>
          <a:lstStyle/>
          <a:p>
            <a:pPr marL="0" indent="0">
              <a:spcAft>
                <a:spcPts val="400"/>
              </a:spcAft>
              <a:buNone/>
            </a:pPr>
            <a:r>
              <a:rPr lang="en-US" sz="1900" b="1" dirty="0">
                <a:solidFill>
                  <a:srgbClr val="182219"/>
                </a:solidFill>
                <a:latin typeface="Cambria" pitchFamily="34" charset="0"/>
                <a:ea typeface="Cambria" pitchFamily="34" charset="-122"/>
                <a:cs typeface="Cambria" pitchFamily="34" charset="-120"/>
              </a:rPr>
              <a:t>EE 496 — Senior Design I</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Problem definition and background research</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Requirements, constraints, feasibility</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Preliminary design and project plan</a:t>
            </a:r>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Initial results</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Midterm design review (week 8) </a:t>
            </a:r>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Final examination of the design and initial results</a:t>
            </a:r>
            <a:endParaRPr lang="en-US" sz="1600" dirty="0"/>
          </a:p>
        </p:txBody>
      </p:sp>
      <p:sp>
        <p:nvSpPr>
          <p:cNvPr id="7" name="Shape 4"/>
          <p:cNvSpPr/>
          <p:nvPr/>
        </p:nvSpPr>
        <p:spPr>
          <a:xfrm>
            <a:off x="6277356" y="1991362"/>
            <a:ext cx="5271516" cy="2563706"/>
          </a:xfrm>
          <a:prstGeom prst="rect">
            <a:avLst/>
          </a:prstGeom>
          <a:solidFill>
            <a:srgbClr val="E1EEE5"/>
          </a:solidFill>
          <a:ln w="12700">
            <a:solidFill>
              <a:srgbClr val="333333"/>
            </a:solidFill>
            <a:prstDash val="solid"/>
          </a:ln>
        </p:spPr>
        <p:txBody>
          <a:bodyPr/>
          <a:p/>
        </p:txBody>
      </p:sp>
      <p:sp>
        <p:nvSpPr>
          <p:cNvPr id="8" name="Text 5"/>
          <p:cNvSpPr txBox="1"/>
          <p:nvPr/>
        </p:nvSpPr>
        <p:spPr>
          <a:xfrm>
            <a:off x="6505956" y="2219962"/>
            <a:ext cx="4814316" cy="1781251"/>
          </a:xfrm>
          <a:prstGeom prst="rect">
            <a:avLst/>
          </a:prstGeom>
          <a:noFill/>
          <a:ln/>
        </p:spPr>
        <p:txBody>
          <a:bodyPr wrap="square" lIns="0" tIns="0" rIns="0" bIns="0" rtlCol="0" anchor="t"/>
          <a:lstStyle/>
          <a:p>
            <a:pPr marL="0" indent="0">
              <a:spcAft>
                <a:spcPts val="400"/>
              </a:spcAft>
              <a:buNone/>
            </a:pPr>
            <a:r>
              <a:rPr lang="en-US" sz="1900" b="1" dirty="0">
                <a:solidFill>
                  <a:srgbClr val="182219"/>
                </a:solidFill>
                <a:latin typeface="Cambria" pitchFamily="34" charset="0"/>
                <a:ea typeface="Cambria" pitchFamily="34" charset="-122"/>
                <a:cs typeface="Cambria" pitchFamily="34" charset="-120"/>
              </a:rPr>
              <a:t>EE 497 — Senior Design II</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Detailed design, build and integration</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Testing, validation and design iteration</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Final report and documentation</a:t>
            </a:r>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Poster session</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Final defense with a working demonstration</a:t>
            </a:r>
            <a:endParaRPr lang="en-US" sz="1600" dirty="0"/>
          </a:p>
        </p:txBody>
      </p:sp>
      <p:sp>
        <p:nvSpPr>
          <p:cNvPr id="13" name="Text 10"/>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14" name="Text 11"/>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COURSE OVERVIEW</a:t>
            </a:r>
            <a:endParaRPr lang="en-US" sz="800" dirty="0"/>
          </a:p>
        </p:txBody>
      </p:sp>
      <p:sp>
        <p:nvSpPr>
          <p:cNvPr id="15" name="Text 12"/>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03 / 46</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01 — COURSE OVERVIEW</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The two-semester path – sample timeline</a:t>
            </a:r>
            <a:endParaRPr lang="en-US" sz="2800" dirty="0"/>
          </a:p>
        </p:txBody>
      </p:sp>
      <p:sp>
        <p:nvSpPr>
          <p:cNvPr id="5" name="Text 2"/>
          <p:cNvSpPr txBox="1"/>
          <p:nvPr/>
        </p:nvSpPr>
        <p:spPr>
          <a:xfrm>
            <a:off x="640080" y="1737360"/>
            <a:ext cx="10908792" cy="274320"/>
          </a:xfrm>
          <a:prstGeom prst="rect">
            <a:avLst/>
          </a:prstGeom>
          <a:noFill/>
          <a:ln/>
        </p:spPr>
        <p:txBody>
          <a:bodyPr wrap="square" lIns="0" tIns="0" rIns="0" bIns="0" rtlCol="0" anchor="t"/>
          <a:lstStyle/>
          <a:p>
            <a:pPr marL="0" indent="0">
              <a:buNone/>
            </a:pPr>
            <a:r>
              <a:rPr lang="en-US" sz="900" kern="0" spc="200" dirty="0">
                <a:solidFill>
                  <a:srgbClr val="B15E28"/>
                </a:solidFill>
                <a:latin typeface="Courier New" pitchFamily="34" charset="0"/>
                <a:ea typeface="Courier New" pitchFamily="34" charset="-122"/>
                <a:cs typeface="Courier New" pitchFamily="34" charset="-120"/>
              </a:rPr>
              <a:t>EE 496 · DESIGN PHASE</a:t>
            </a:r>
            <a:endParaRPr lang="en-US" sz="900" dirty="0"/>
          </a:p>
        </p:txBody>
      </p:sp>
      <p:sp>
        <p:nvSpPr>
          <p:cNvPr id="6" name="Shape 3"/>
          <p:cNvSpPr/>
          <p:nvPr/>
        </p:nvSpPr>
        <p:spPr>
          <a:xfrm>
            <a:off x="640080" y="2212848"/>
            <a:ext cx="1998878" cy="0"/>
          </a:xfrm>
          <a:prstGeom prst="line">
            <a:avLst/>
          </a:prstGeom>
          <a:noFill/>
          <a:ln w="25400">
            <a:solidFill>
              <a:srgbClr val="1F6F4A"/>
            </a:solidFill>
            <a:prstDash val="solid"/>
          </a:ln>
        </p:spPr>
        <p:txBody>
          <a:bodyPr/>
          <a:p/>
        </p:txBody>
      </p:sp>
      <p:sp>
        <p:nvSpPr>
          <p:cNvPr id="7" name="Shape 4"/>
          <p:cNvSpPr/>
          <p:nvPr/>
        </p:nvSpPr>
        <p:spPr>
          <a:xfrm>
            <a:off x="640080" y="2139696"/>
            <a:ext cx="146304" cy="146304"/>
          </a:xfrm>
          <a:prstGeom prst="ellipse">
            <a:avLst/>
          </a:prstGeom>
          <a:solidFill>
            <a:srgbClr val="1F6F4A"/>
          </a:solidFill>
          <a:ln w="12700">
            <a:solidFill>
              <a:srgbClr val="333333"/>
            </a:solidFill>
            <a:prstDash val="solid"/>
          </a:ln>
        </p:spPr>
        <p:txBody>
          <a:bodyPr/>
          <a:p/>
        </p:txBody>
      </p:sp>
      <p:sp>
        <p:nvSpPr>
          <p:cNvPr id="8" name="Text 5"/>
          <p:cNvSpPr txBox="1"/>
          <p:nvPr/>
        </p:nvSpPr>
        <p:spPr>
          <a:xfrm>
            <a:off x="640080" y="2377440"/>
            <a:ext cx="1998878" cy="365760"/>
          </a:xfrm>
          <a:prstGeom prst="rect">
            <a:avLst/>
          </a:prstGeom>
          <a:noFill/>
          <a:ln/>
        </p:spPr>
        <p:txBody>
          <a:bodyPr wrap="square" lIns="0" tIns="0" rIns="0" bIns="0" rtlCol="0" anchor="t"/>
          <a:lstStyle/>
          <a:p>
            <a:pPr marL="0" indent="0">
              <a:buNone/>
            </a:pPr>
            <a:r>
              <a:rPr lang="en-US" sz="1700" b="1" dirty="0">
                <a:solidFill>
                  <a:srgbClr val="182219"/>
                </a:solidFill>
                <a:latin typeface="Cambria" pitchFamily="34" charset="0"/>
                <a:ea typeface="Cambria" pitchFamily="34" charset="-122"/>
                <a:cs typeface="Cambria" pitchFamily="34" charset="-120"/>
              </a:rPr>
              <a:t>Before</a:t>
            </a:r>
            <a:endParaRPr lang="en-US" sz="1700" dirty="0"/>
          </a:p>
        </p:txBody>
      </p:sp>
      <p:sp>
        <p:nvSpPr>
          <p:cNvPr id="9" name="Text 6"/>
          <p:cNvSpPr txBox="1"/>
          <p:nvPr/>
        </p:nvSpPr>
        <p:spPr>
          <a:xfrm>
            <a:off x="640080" y="2743200"/>
            <a:ext cx="1998878" cy="914400"/>
          </a:xfrm>
          <a:prstGeom prst="rect">
            <a:avLst/>
          </a:prstGeom>
          <a:noFill/>
          <a:ln/>
        </p:spPr>
        <p:txBody>
          <a:bodyPr wrap="square" lIns="0" tIns="0" rIns="0" bIns="0" rtlCol="0" anchor="t"/>
          <a:lstStyle/>
          <a:p>
            <a:pPr marL="0" indent="0">
              <a:buNone/>
            </a:pPr>
            <a:r>
              <a:rPr lang="en-US" sz="1200" dirty="0">
                <a:solidFill>
                  <a:srgbClr val="3F4A42"/>
                </a:solidFill>
                <a:latin typeface="Calibri" pitchFamily="34" charset="0"/>
                <a:ea typeface="Calibri" pitchFamily="34" charset="-122"/>
                <a:cs typeface="Calibri" pitchFamily="34" charset="-120"/>
              </a:rPr>
              <a:t>Supervisor agreed; reading started</a:t>
            </a:r>
            <a:endParaRPr lang="en-US" sz="1200" dirty="0"/>
          </a:p>
        </p:txBody>
      </p:sp>
      <p:sp>
        <p:nvSpPr>
          <p:cNvPr id="10" name="Shape 7"/>
          <p:cNvSpPr/>
          <p:nvPr/>
        </p:nvSpPr>
        <p:spPr>
          <a:xfrm>
            <a:off x="2867558" y="2212848"/>
            <a:ext cx="1998878" cy="0"/>
          </a:xfrm>
          <a:prstGeom prst="line">
            <a:avLst/>
          </a:prstGeom>
          <a:noFill/>
          <a:ln w="25400">
            <a:solidFill>
              <a:srgbClr val="1F6F4A"/>
            </a:solidFill>
            <a:prstDash val="solid"/>
          </a:ln>
        </p:spPr>
        <p:txBody>
          <a:bodyPr/>
          <a:p/>
        </p:txBody>
      </p:sp>
      <p:sp>
        <p:nvSpPr>
          <p:cNvPr id="11" name="Shape 8"/>
          <p:cNvSpPr/>
          <p:nvPr/>
        </p:nvSpPr>
        <p:spPr>
          <a:xfrm>
            <a:off x="2867558" y="2139696"/>
            <a:ext cx="146304" cy="146304"/>
          </a:xfrm>
          <a:prstGeom prst="ellipse">
            <a:avLst/>
          </a:prstGeom>
          <a:solidFill>
            <a:srgbClr val="1F6F4A"/>
          </a:solidFill>
          <a:ln w="12700">
            <a:solidFill>
              <a:srgbClr val="333333"/>
            </a:solidFill>
            <a:prstDash val="solid"/>
          </a:ln>
        </p:spPr>
        <p:txBody>
          <a:bodyPr/>
          <a:p/>
        </p:txBody>
      </p:sp>
      <p:sp>
        <p:nvSpPr>
          <p:cNvPr id="12" name="Text 9"/>
          <p:cNvSpPr txBox="1"/>
          <p:nvPr/>
        </p:nvSpPr>
        <p:spPr>
          <a:xfrm>
            <a:off x="2867558" y="2377440"/>
            <a:ext cx="1998878" cy="365760"/>
          </a:xfrm>
          <a:prstGeom prst="rect">
            <a:avLst/>
          </a:prstGeom>
          <a:noFill/>
          <a:ln/>
        </p:spPr>
        <p:txBody>
          <a:bodyPr wrap="square" lIns="0" tIns="0" rIns="0" bIns="0" rtlCol="0" anchor="t"/>
          <a:lstStyle/>
          <a:p>
            <a:pPr marL="0" indent="0">
              <a:buNone/>
            </a:pPr>
            <a:r>
              <a:rPr lang="en-US" sz="1700" b="1" dirty="0">
                <a:solidFill>
                  <a:srgbClr val="182219"/>
                </a:solidFill>
                <a:latin typeface="Cambria" pitchFamily="34" charset="0"/>
                <a:ea typeface="Cambria" pitchFamily="34" charset="-122"/>
                <a:cs typeface="Cambria" pitchFamily="34" charset="-120"/>
              </a:rPr>
              <a:t>Weeks 1–4</a:t>
            </a:r>
            <a:endParaRPr lang="en-US" sz="1700" dirty="0"/>
          </a:p>
        </p:txBody>
      </p:sp>
      <p:sp>
        <p:nvSpPr>
          <p:cNvPr id="13" name="Text 10"/>
          <p:cNvSpPr txBox="1"/>
          <p:nvPr/>
        </p:nvSpPr>
        <p:spPr>
          <a:xfrm>
            <a:off x="2867558" y="2743200"/>
            <a:ext cx="1998878" cy="914400"/>
          </a:xfrm>
          <a:prstGeom prst="rect">
            <a:avLst/>
          </a:prstGeom>
          <a:noFill/>
          <a:ln/>
        </p:spPr>
        <p:txBody>
          <a:bodyPr wrap="square" lIns="0" tIns="0" rIns="0" bIns="0" rtlCol="0" anchor="t"/>
          <a:lstStyle/>
          <a:p>
            <a:pPr marL="0" indent="0">
              <a:buNone/>
            </a:pPr>
            <a:r>
              <a:rPr lang="en-US" sz="1200" dirty="0">
                <a:solidFill>
                  <a:srgbClr val="3F4A42"/>
                </a:solidFill>
                <a:latin typeface="Calibri" pitchFamily="34" charset="0"/>
                <a:ea typeface="Calibri" pitchFamily="34" charset="-122"/>
                <a:cs typeface="Calibri" pitchFamily="34" charset="-120"/>
              </a:rPr>
              <a:t>Problem, literature review</a:t>
            </a:r>
            <a:endParaRPr lang="en-US" sz="1200" dirty="0"/>
          </a:p>
        </p:txBody>
      </p:sp>
      <p:sp>
        <p:nvSpPr>
          <p:cNvPr id="14" name="Shape 11"/>
          <p:cNvSpPr/>
          <p:nvPr/>
        </p:nvSpPr>
        <p:spPr>
          <a:xfrm>
            <a:off x="5095037" y="2212848"/>
            <a:ext cx="1998878" cy="0"/>
          </a:xfrm>
          <a:prstGeom prst="line">
            <a:avLst/>
          </a:prstGeom>
          <a:noFill/>
          <a:ln w="25400">
            <a:solidFill>
              <a:srgbClr val="1F6F4A"/>
            </a:solidFill>
            <a:prstDash val="solid"/>
          </a:ln>
        </p:spPr>
        <p:txBody>
          <a:bodyPr/>
          <a:p/>
        </p:txBody>
      </p:sp>
      <p:sp>
        <p:nvSpPr>
          <p:cNvPr id="15" name="Shape 12"/>
          <p:cNvSpPr/>
          <p:nvPr/>
        </p:nvSpPr>
        <p:spPr>
          <a:xfrm>
            <a:off x="5095037" y="2139696"/>
            <a:ext cx="146304" cy="146304"/>
          </a:xfrm>
          <a:prstGeom prst="ellipse">
            <a:avLst/>
          </a:prstGeom>
          <a:solidFill>
            <a:srgbClr val="1F6F4A"/>
          </a:solidFill>
          <a:ln w="12700">
            <a:solidFill>
              <a:srgbClr val="333333"/>
            </a:solidFill>
            <a:prstDash val="solid"/>
          </a:ln>
        </p:spPr>
        <p:txBody>
          <a:bodyPr/>
          <a:p/>
        </p:txBody>
      </p:sp>
      <p:sp>
        <p:nvSpPr>
          <p:cNvPr id="16" name="Text 13"/>
          <p:cNvSpPr txBox="1"/>
          <p:nvPr/>
        </p:nvSpPr>
        <p:spPr>
          <a:xfrm>
            <a:off x="5095037" y="2377440"/>
            <a:ext cx="1998878" cy="365760"/>
          </a:xfrm>
          <a:prstGeom prst="rect">
            <a:avLst/>
          </a:prstGeom>
          <a:noFill/>
          <a:ln/>
        </p:spPr>
        <p:txBody>
          <a:bodyPr wrap="square" lIns="0" tIns="0" rIns="0" bIns="0" rtlCol="0" anchor="t"/>
          <a:lstStyle/>
          <a:p>
            <a:pPr marL="0" indent="0">
              <a:buNone/>
            </a:pPr>
            <a:r>
              <a:rPr lang="en-US" sz="1700" b="1" dirty="0">
                <a:solidFill>
                  <a:srgbClr val="182219"/>
                </a:solidFill>
                <a:latin typeface="Cambria" pitchFamily="34" charset="0"/>
                <a:ea typeface="Cambria" pitchFamily="34" charset="-122"/>
                <a:cs typeface="Cambria" pitchFamily="34" charset="-120"/>
              </a:rPr>
              <a:t>Weeks 5–7</a:t>
            </a:r>
            <a:endParaRPr lang="en-US" sz="1700" dirty="0"/>
          </a:p>
        </p:txBody>
      </p:sp>
      <p:sp>
        <p:nvSpPr>
          <p:cNvPr id="17" name="Text 14"/>
          <p:cNvSpPr txBox="1"/>
          <p:nvPr/>
        </p:nvSpPr>
        <p:spPr>
          <a:xfrm>
            <a:off x="5095037" y="2743200"/>
            <a:ext cx="1998878" cy="914400"/>
          </a:xfrm>
          <a:prstGeom prst="rect">
            <a:avLst/>
          </a:prstGeom>
          <a:noFill/>
          <a:ln/>
        </p:spPr>
        <p:txBody>
          <a:bodyPr wrap="square" lIns="0" tIns="0" rIns="0" bIns="0" rtlCol="0" anchor="t"/>
          <a:lstStyle/>
          <a:p>
            <a:pPr marL="0" indent="0">
              <a:buNone/>
            </a:pPr>
            <a:r>
              <a:rPr lang="en-US" sz="1200" dirty="0">
                <a:solidFill>
                  <a:srgbClr val="3F4A42"/>
                </a:solidFill>
                <a:latin typeface="Calibri" pitchFamily="34" charset="0"/>
                <a:ea typeface="Calibri" pitchFamily="34" charset="-122"/>
                <a:cs typeface="Calibri" pitchFamily="34" charset="-120"/>
              </a:rPr>
              <a:t>Alternatives, feasibility, plan</a:t>
            </a:r>
            <a:endParaRPr lang="en-US" sz="1200" dirty="0"/>
          </a:p>
        </p:txBody>
      </p:sp>
      <p:sp>
        <p:nvSpPr>
          <p:cNvPr id="18" name="Shape 15"/>
          <p:cNvSpPr/>
          <p:nvPr/>
        </p:nvSpPr>
        <p:spPr>
          <a:xfrm>
            <a:off x="7322515" y="2212848"/>
            <a:ext cx="1998878" cy="0"/>
          </a:xfrm>
          <a:prstGeom prst="line">
            <a:avLst/>
          </a:prstGeom>
          <a:noFill/>
          <a:ln w="25400">
            <a:solidFill>
              <a:srgbClr val="B15E28"/>
            </a:solidFill>
            <a:prstDash val="solid"/>
          </a:ln>
        </p:spPr>
        <p:txBody>
          <a:bodyPr/>
          <a:p/>
        </p:txBody>
      </p:sp>
      <p:sp>
        <p:nvSpPr>
          <p:cNvPr id="19" name="Shape 16"/>
          <p:cNvSpPr/>
          <p:nvPr/>
        </p:nvSpPr>
        <p:spPr>
          <a:xfrm>
            <a:off x="7322515" y="2139696"/>
            <a:ext cx="146304" cy="146304"/>
          </a:xfrm>
          <a:prstGeom prst="ellipse">
            <a:avLst/>
          </a:prstGeom>
          <a:solidFill>
            <a:srgbClr val="B15E28"/>
          </a:solidFill>
          <a:ln w="12700">
            <a:solidFill>
              <a:srgbClr val="333333"/>
            </a:solidFill>
            <a:prstDash val="solid"/>
          </a:ln>
        </p:spPr>
        <p:txBody>
          <a:bodyPr/>
          <a:p/>
        </p:txBody>
      </p:sp>
      <p:sp>
        <p:nvSpPr>
          <p:cNvPr id="20" name="Text 17"/>
          <p:cNvSpPr txBox="1"/>
          <p:nvPr/>
        </p:nvSpPr>
        <p:spPr>
          <a:xfrm>
            <a:off x="7322515" y="2377440"/>
            <a:ext cx="1998878" cy="365760"/>
          </a:xfrm>
          <a:prstGeom prst="rect">
            <a:avLst/>
          </a:prstGeom>
          <a:noFill/>
          <a:ln/>
        </p:spPr>
        <p:txBody>
          <a:bodyPr wrap="square" lIns="0" tIns="0" rIns="0" bIns="0" rtlCol="0" anchor="t"/>
          <a:lstStyle/>
          <a:p>
            <a:pPr marL="0" indent="0">
              <a:buNone/>
            </a:pPr>
            <a:r>
              <a:rPr lang="en-US" sz="1700" b="1" dirty="0">
                <a:solidFill>
                  <a:srgbClr val="182219"/>
                </a:solidFill>
                <a:latin typeface="Cambria" pitchFamily="34" charset="0"/>
                <a:ea typeface="Cambria" pitchFamily="34" charset="-122"/>
                <a:cs typeface="Cambria" pitchFamily="34" charset="-120"/>
              </a:rPr>
              <a:t>Week 8</a:t>
            </a:r>
            <a:endParaRPr lang="en-US" sz="1700" dirty="0"/>
          </a:p>
        </p:txBody>
      </p:sp>
      <p:sp>
        <p:nvSpPr>
          <p:cNvPr id="21" name="Text 18"/>
          <p:cNvSpPr txBox="1"/>
          <p:nvPr/>
        </p:nvSpPr>
        <p:spPr>
          <a:xfrm>
            <a:off x="7322515" y="2743200"/>
            <a:ext cx="1998878" cy="914400"/>
          </a:xfrm>
          <a:prstGeom prst="rect">
            <a:avLst/>
          </a:prstGeom>
          <a:noFill/>
          <a:ln/>
        </p:spPr>
        <p:txBody>
          <a:bodyPr wrap="square" lIns="0" tIns="0" rIns="0" bIns="0" rtlCol="0" anchor="t"/>
          <a:lstStyle/>
          <a:p>
            <a:r>
              <a:rPr lang="en-US" sz="1200" dirty="0">
                <a:solidFill>
                  <a:srgbClr val="3F4A42"/>
                </a:solidFill>
                <a:latin typeface="Calibri" pitchFamily="34" charset="0"/>
                <a:ea typeface="Calibri" pitchFamily="34" charset="-122"/>
                <a:cs typeface="Calibri" pitchFamily="34" charset="-120"/>
              </a:rPr>
              <a:t>Midterm design review. Order equipment if needed.</a:t>
            </a:r>
            <a:endParaRPr lang="en-US" sz="1200" dirty="0"/>
          </a:p>
        </p:txBody>
      </p:sp>
      <p:sp>
        <p:nvSpPr>
          <p:cNvPr id="22" name="Shape 19"/>
          <p:cNvSpPr/>
          <p:nvPr/>
        </p:nvSpPr>
        <p:spPr>
          <a:xfrm>
            <a:off x="9549994" y="2212848"/>
            <a:ext cx="1998878" cy="0"/>
          </a:xfrm>
          <a:prstGeom prst="line">
            <a:avLst/>
          </a:prstGeom>
          <a:noFill/>
          <a:ln w="25400">
            <a:solidFill>
              <a:srgbClr val="B15E28"/>
            </a:solidFill>
            <a:prstDash val="solid"/>
          </a:ln>
        </p:spPr>
        <p:txBody>
          <a:bodyPr/>
          <a:p/>
        </p:txBody>
      </p:sp>
      <p:sp>
        <p:nvSpPr>
          <p:cNvPr id="23" name="Shape 20"/>
          <p:cNvSpPr/>
          <p:nvPr/>
        </p:nvSpPr>
        <p:spPr>
          <a:xfrm>
            <a:off x="9549994" y="2139696"/>
            <a:ext cx="146304" cy="146304"/>
          </a:xfrm>
          <a:prstGeom prst="ellipse">
            <a:avLst/>
          </a:prstGeom>
          <a:solidFill>
            <a:srgbClr val="B15E28"/>
          </a:solidFill>
          <a:ln w="12700">
            <a:solidFill>
              <a:srgbClr val="333333"/>
            </a:solidFill>
            <a:prstDash val="solid"/>
          </a:ln>
        </p:spPr>
        <p:txBody>
          <a:bodyPr/>
          <a:p/>
        </p:txBody>
      </p:sp>
      <p:sp>
        <p:nvSpPr>
          <p:cNvPr id="24" name="Text 21"/>
          <p:cNvSpPr txBox="1"/>
          <p:nvPr/>
        </p:nvSpPr>
        <p:spPr>
          <a:xfrm>
            <a:off x="9549994" y="2377440"/>
            <a:ext cx="1998878" cy="365760"/>
          </a:xfrm>
          <a:prstGeom prst="rect">
            <a:avLst/>
          </a:prstGeom>
          <a:noFill/>
          <a:ln/>
        </p:spPr>
        <p:txBody>
          <a:bodyPr wrap="square" lIns="0" tIns="0" rIns="0" bIns="0" rtlCol="0" anchor="t"/>
          <a:lstStyle/>
          <a:p>
            <a:pPr marL="0" indent="0">
              <a:buNone/>
            </a:pPr>
            <a:r>
              <a:rPr lang="en-US" sz="1700" b="1" dirty="0">
                <a:solidFill>
                  <a:srgbClr val="182219"/>
                </a:solidFill>
                <a:latin typeface="Cambria" pitchFamily="34" charset="0"/>
                <a:ea typeface="Cambria" pitchFamily="34" charset="-122"/>
                <a:cs typeface="Cambria" pitchFamily="34" charset="-120"/>
              </a:rPr>
              <a:t>Week 15</a:t>
            </a:r>
            <a:endParaRPr lang="en-US" sz="1700" dirty="0"/>
          </a:p>
        </p:txBody>
      </p:sp>
      <p:sp>
        <p:nvSpPr>
          <p:cNvPr id="25" name="Text 22"/>
          <p:cNvSpPr txBox="1"/>
          <p:nvPr/>
        </p:nvSpPr>
        <p:spPr>
          <a:xfrm>
            <a:off x="9549994" y="2743200"/>
            <a:ext cx="1998878" cy="914400"/>
          </a:xfrm>
          <a:prstGeom prst="rect">
            <a:avLst/>
          </a:prstGeom>
          <a:noFill/>
          <a:ln/>
        </p:spPr>
        <p:txBody>
          <a:bodyPr wrap="square" lIns="0" tIns="0" rIns="0" bIns="0" rtlCol="0" anchor="t"/>
          <a:lstStyle/>
          <a:p>
            <a:pPr marL="0" indent="0">
              <a:buNone/>
            </a:pPr>
            <a:r>
              <a:rPr lang="en-US" sz="1200" dirty="0">
                <a:solidFill>
                  <a:srgbClr val="3F4A42"/>
                </a:solidFill>
                <a:latin typeface="Calibri" pitchFamily="34" charset="0"/>
                <a:ea typeface="Calibri" pitchFamily="34" charset="-122"/>
                <a:cs typeface="Calibri" pitchFamily="34" charset="-120"/>
              </a:rPr>
              <a:t>Final examination of the design and initial results. </a:t>
            </a:r>
            <a:endParaRPr lang="en-US" sz="1200" dirty="0"/>
          </a:p>
        </p:txBody>
      </p:sp>
      <p:sp>
        <p:nvSpPr>
          <p:cNvPr id="26" name="Text 23"/>
          <p:cNvSpPr txBox="1"/>
          <p:nvPr/>
        </p:nvSpPr>
        <p:spPr>
          <a:xfrm>
            <a:off x="640080" y="3630168"/>
            <a:ext cx="10908792" cy="274320"/>
          </a:xfrm>
          <a:prstGeom prst="rect">
            <a:avLst/>
          </a:prstGeom>
          <a:noFill/>
          <a:ln/>
        </p:spPr>
        <p:txBody>
          <a:bodyPr wrap="square" lIns="0" tIns="0" rIns="0" bIns="0" rtlCol="0" anchor="t"/>
          <a:lstStyle/>
          <a:p>
            <a:pPr marL="0" indent="0">
              <a:buNone/>
            </a:pPr>
            <a:r>
              <a:rPr lang="en-US" sz="900" kern="0" spc="200" dirty="0">
                <a:solidFill>
                  <a:srgbClr val="B15E28"/>
                </a:solidFill>
                <a:latin typeface="Courier New" pitchFamily="34" charset="0"/>
                <a:ea typeface="Courier New" pitchFamily="34" charset="-122"/>
                <a:cs typeface="Courier New" pitchFamily="34" charset="-120"/>
              </a:rPr>
              <a:t>EE 497 · BUILD AND VALIDATE</a:t>
            </a:r>
            <a:endParaRPr lang="en-US" sz="900" dirty="0"/>
          </a:p>
        </p:txBody>
      </p:sp>
      <p:sp>
        <p:nvSpPr>
          <p:cNvPr id="27" name="Shape 24"/>
          <p:cNvSpPr/>
          <p:nvPr/>
        </p:nvSpPr>
        <p:spPr>
          <a:xfrm>
            <a:off x="640080" y="4105656"/>
            <a:ext cx="1998878" cy="0"/>
          </a:xfrm>
          <a:prstGeom prst="line">
            <a:avLst/>
          </a:prstGeom>
          <a:noFill/>
          <a:ln w="25400">
            <a:solidFill>
              <a:srgbClr val="1F6F4A"/>
            </a:solidFill>
            <a:prstDash val="solid"/>
          </a:ln>
        </p:spPr>
        <p:txBody>
          <a:bodyPr/>
          <a:p/>
        </p:txBody>
      </p:sp>
      <p:sp>
        <p:nvSpPr>
          <p:cNvPr id="28" name="Shape 25"/>
          <p:cNvSpPr/>
          <p:nvPr/>
        </p:nvSpPr>
        <p:spPr>
          <a:xfrm>
            <a:off x="640080" y="4032504"/>
            <a:ext cx="146304" cy="146304"/>
          </a:xfrm>
          <a:prstGeom prst="ellipse">
            <a:avLst/>
          </a:prstGeom>
          <a:solidFill>
            <a:srgbClr val="1F6F4A"/>
          </a:solidFill>
          <a:ln w="12700">
            <a:solidFill>
              <a:srgbClr val="333333"/>
            </a:solidFill>
            <a:prstDash val="solid"/>
          </a:ln>
        </p:spPr>
        <p:txBody>
          <a:bodyPr/>
          <a:p/>
        </p:txBody>
      </p:sp>
      <p:sp>
        <p:nvSpPr>
          <p:cNvPr id="29" name="Text 26"/>
          <p:cNvSpPr txBox="1"/>
          <p:nvPr/>
        </p:nvSpPr>
        <p:spPr>
          <a:xfrm>
            <a:off x="640080" y="4270248"/>
            <a:ext cx="1998878" cy="365760"/>
          </a:xfrm>
          <a:prstGeom prst="rect">
            <a:avLst/>
          </a:prstGeom>
          <a:noFill/>
          <a:ln/>
        </p:spPr>
        <p:txBody>
          <a:bodyPr wrap="square" lIns="0" tIns="0" rIns="0" bIns="0" rtlCol="0" anchor="t"/>
          <a:lstStyle/>
          <a:p>
            <a:pPr marL="0" indent="0">
              <a:buNone/>
            </a:pPr>
            <a:r>
              <a:rPr lang="en-US" sz="1700" b="1" dirty="0">
                <a:solidFill>
                  <a:srgbClr val="182219"/>
                </a:solidFill>
                <a:latin typeface="Cambria" pitchFamily="34" charset="0"/>
                <a:ea typeface="Cambria" pitchFamily="34" charset="-122"/>
                <a:cs typeface="Cambria" pitchFamily="34" charset="-120"/>
              </a:rPr>
              <a:t>Weeks 1–4</a:t>
            </a:r>
            <a:endParaRPr lang="en-US" sz="1700" dirty="0"/>
          </a:p>
        </p:txBody>
      </p:sp>
      <p:sp>
        <p:nvSpPr>
          <p:cNvPr id="30" name="Text 27"/>
          <p:cNvSpPr txBox="1"/>
          <p:nvPr/>
        </p:nvSpPr>
        <p:spPr>
          <a:xfrm>
            <a:off x="640080" y="4636008"/>
            <a:ext cx="1998878" cy="914400"/>
          </a:xfrm>
          <a:prstGeom prst="rect">
            <a:avLst/>
          </a:prstGeom>
          <a:noFill/>
          <a:ln/>
        </p:spPr>
        <p:txBody>
          <a:bodyPr wrap="square" lIns="0" tIns="0" rIns="0" bIns="0" rtlCol="0" anchor="t"/>
          <a:lstStyle/>
          <a:p>
            <a:pPr marL="0" indent="0">
              <a:buNone/>
            </a:pPr>
            <a:r>
              <a:rPr lang="en-US" sz="1200" dirty="0">
                <a:solidFill>
                  <a:srgbClr val="3F4A42"/>
                </a:solidFill>
                <a:latin typeface="Calibri" pitchFamily="34" charset="0"/>
                <a:ea typeface="Calibri" pitchFamily="34" charset="-122"/>
                <a:cs typeface="Calibri" pitchFamily="34" charset="-120"/>
              </a:rPr>
              <a:t>Detailed design</a:t>
            </a:r>
            <a:endParaRPr lang="en-US" sz="1200" dirty="0"/>
          </a:p>
        </p:txBody>
      </p:sp>
      <p:sp>
        <p:nvSpPr>
          <p:cNvPr id="31" name="Shape 28"/>
          <p:cNvSpPr/>
          <p:nvPr/>
        </p:nvSpPr>
        <p:spPr>
          <a:xfrm>
            <a:off x="2867558" y="4105656"/>
            <a:ext cx="1998878" cy="0"/>
          </a:xfrm>
          <a:prstGeom prst="line">
            <a:avLst/>
          </a:prstGeom>
          <a:noFill/>
          <a:ln w="25400">
            <a:solidFill>
              <a:srgbClr val="1F6F4A"/>
            </a:solidFill>
            <a:prstDash val="solid"/>
          </a:ln>
        </p:spPr>
        <p:txBody>
          <a:bodyPr/>
          <a:p/>
        </p:txBody>
      </p:sp>
      <p:sp>
        <p:nvSpPr>
          <p:cNvPr id="32" name="Shape 29"/>
          <p:cNvSpPr/>
          <p:nvPr/>
        </p:nvSpPr>
        <p:spPr>
          <a:xfrm>
            <a:off x="2867558" y="4032504"/>
            <a:ext cx="146304" cy="146304"/>
          </a:xfrm>
          <a:prstGeom prst="ellipse">
            <a:avLst/>
          </a:prstGeom>
          <a:solidFill>
            <a:srgbClr val="1F6F4A"/>
          </a:solidFill>
          <a:ln w="12700">
            <a:solidFill>
              <a:srgbClr val="333333"/>
            </a:solidFill>
            <a:prstDash val="solid"/>
          </a:ln>
        </p:spPr>
        <p:txBody>
          <a:bodyPr/>
          <a:p/>
        </p:txBody>
      </p:sp>
      <p:sp>
        <p:nvSpPr>
          <p:cNvPr id="33" name="Text 30"/>
          <p:cNvSpPr txBox="1"/>
          <p:nvPr/>
        </p:nvSpPr>
        <p:spPr>
          <a:xfrm>
            <a:off x="2867558" y="4270248"/>
            <a:ext cx="1998878" cy="365760"/>
          </a:xfrm>
          <a:prstGeom prst="rect">
            <a:avLst/>
          </a:prstGeom>
          <a:noFill/>
          <a:ln/>
        </p:spPr>
        <p:txBody>
          <a:bodyPr wrap="square" lIns="0" tIns="0" rIns="0" bIns="0" rtlCol="0" anchor="t"/>
          <a:lstStyle/>
          <a:p>
            <a:pPr marL="0" indent="0">
              <a:buNone/>
            </a:pPr>
            <a:r>
              <a:rPr lang="en-US" sz="1700" b="1" dirty="0">
                <a:solidFill>
                  <a:srgbClr val="182219"/>
                </a:solidFill>
                <a:latin typeface="Cambria" pitchFamily="34" charset="0"/>
                <a:ea typeface="Cambria" pitchFamily="34" charset="-122"/>
                <a:cs typeface="Cambria" pitchFamily="34" charset="-120"/>
              </a:rPr>
              <a:t>Weeks 5–8</a:t>
            </a:r>
            <a:endParaRPr lang="en-US" sz="1700" dirty="0"/>
          </a:p>
        </p:txBody>
      </p:sp>
      <p:sp>
        <p:nvSpPr>
          <p:cNvPr id="34" name="Text 31"/>
          <p:cNvSpPr txBox="1"/>
          <p:nvPr/>
        </p:nvSpPr>
        <p:spPr>
          <a:xfrm>
            <a:off x="2867558" y="4636008"/>
            <a:ext cx="1998878" cy="914400"/>
          </a:xfrm>
          <a:prstGeom prst="rect">
            <a:avLst/>
          </a:prstGeom>
          <a:noFill/>
          <a:ln/>
        </p:spPr>
        <p:txBody>
          <a:bodyPr wrap="square" lIns="0" tIns="0" rIns="0" bIns="0" rtlCol="0" anchor="t"/>
          <a:lstStyle/>
          <a:p>
            <a:pPr marL="0" indent="0">
              <a:buNone/>
            </a:pPr>
            <a:r>
              <a:rPr lang="en-US" sz="1200" dirty="0">
                <a:solidFill>
                  <a:srgbClr val="3F4A42"/>
                </a:solidFill>
                <a:latin typeface="Calibri" pitchFamily="34" charset="0"/>
                <a:ea typeface="Calibri" pitchFamily="34" charset="-122"/>
                <a:cs typeface="Calibri" pitchFamily="34" charset="-120"/>
              </a:rPr>
              <a:t>Implementation and testing</a:t>
            </a:r>
            <a:endParaRPr lang="en-US" sz="1200" dirty="0"/>
          </a:p>
        </p:txBody>
      </p:sp>
      <p:sp>
        <p:nvSpPr>
          <p:cNvPr id="35" name="Shape 32"/>
          <p:cNvSpPr/>
          <p:nvPr/>
        </p:nvSpPr>
        <p:spPr>
          <a:xfrm>
            <a:off x="5095037" y="4105656"/>
            <a:ext cx="1998878" cy="0"/>
          </a:xfrm>
          <a:prstGeom prst="line">
            <a:avLst/>
          </a:prstGeom>
          <a:noFill/>
          <a:ln w="25400">
            <a:solidFill>
              <a:srgbClr val="B15E28"/>
            </a:solidFill>
            <a:prstDash val="solid"/>
          </a:ln>
        </p:spPr>
        <p:txBody>
          <a:bodyPr/>
          <a:p/>
        </p:txBody>
      </p:sp>
      <p:sp>
        <p:nvSpPr>
          <p:cNvPr id="36" name="Shape 33"/>
          <p:cNvSpPr/>
          <p:nvPr/>
        </p:nvSpPr>
        <p:spPr>
          <a:xfrm>
            <a:off x="5095037" y="4032504"/>
            <a:ext cx="146304" cy="146304"/>
          </a:xfrm>
          <a:prstGeom prst="ellipse">
            <a:avLst/>
          </a:prstGeom>
          <a:solidFill>
            <a:srgbClr val="B15E28"/>
          </a:solidFill>
          <a:ln w="12700">
            <a:solidFill>
              <a:srgbClr val="333333"/>
            </a:solidFill>
            <a:prstDash val="solid"/>
          </a:ln>
        </p:spPr>
        <p:txBody>
          <a:bodyPr/>
          <a:p/>
        </p:txBody>
      </p:sp>
      <p:sp>
        <p:nvSpPr>
          <p:cNvPr id="37" name="Text 34"/>
          <p:cNvSpPr txBox="1"/>
          <p:nvPr/>
        </p:nvSpPr>
        <p:spPr>
          <a:xfrm>
            <a:off x="5095037" y="4270248"/>
            <a:ext cx="1998878" cy="365760"/>
          </a:xfrm>
          <a:prstGeom prst="rect">
            <a:avLst/>
          </a:prstGeom>
          <a:noFill/>
          <a:ln/>
        </p:spPr>
        <p:txBody>
          <a:bodyPr wrap="square" lIns="0" tIns="0" rIns="0" bIns="0" rtlCol="0" anchor="t"/>
          <a:lstStyle/>
          <a:p>
            <a:pPr marL="0" indent="0">
              <a:buNone/>
            </a:pPr>
            <a:r>
              <a:rPr lang="en-US" sz="1700" b="1" dirty="0">
                <a:solidFill>
                  <a:srgbClr val="182219"/>
                </a:solidFill>
                <a:latin typeface="Cambria" pitchFamily="34" charset="0"/>
                <a:ea typeface="Cambria" pitchFamily="34" charset="-122"/>
                <a:cs typeface="Cambria" pitchFamily="34" charset="-120"/>
              </a:rPr>
              <a:t>Week 8</a:t>
            </a:r>
            <a:endParaRPr lang="en-US" sz="1700" dirty="0"/>
          </a:p>
        </p:txBody>
      </p:sp>
      <p:sp>
        <p:nvSpPr>
          <p:cNvPr id="38" name="Text 35"/>
          <p:cNvSpPr txBox="1"/>
          <p:nvPr/>
        </p:nvSpPr>
        <p:spPr>
          <a:xfrm>
            <a:off x="5095037" y="4636008"/>
            <a:ext cx="1998878" cy="914400"/>
          </a:xfrm>
          <a:prstGeom prst="rect">
            <a:avLst/>
          </a:prstGeom>
          <a:noFill/>
          <a:ln/>
        </p:spPr>
        <p:txBody>
          <a:bodyPr wrap="square" lIns="0" tIns="0" rIns="0" bIns="0" rtlCol="0" anchor="t"/>
          <a:lstStyle/>
          <a:p>
            <a:pPr marL="0" indent="0">
              <a:buNone/>
            </a:pPr>
            <a:r>
              <a:rPr lang="en-US" sz="1200" dirty="0">
                <a:solidFill>
                  <a:srgbClr val="3F4A42"/>
                </a:solidFill>
                <a:latin typeface="Calibri" pitchFamily="34" charset="0"/>
                <a:ea typeface="Calibri" pitchFamily="34" charset="-122"/>
                <a:cs typeface="Calibri" pitchFamily="34" charset="-120"/>
              </a:rPr>
              <a:t>Midterm progress review</a:t>
            </a:r>
            <a:endParaRPr lang="en-US" sz="1200" dirty="0"/>
          </a:p>
        </p:txBody>
      </p:sp>
      <p:sp>
        <p:nvSpPr>
          <p:cNvPr id="39" name="Shape 36"/>
          <p:cNvSpPr/>
          <p:nvPr/>
        </p:nvSpPr>
        <p:spPr>
          <a:xfrm>
            <a:off x="7322515" y="4105656"/>
            <a:ext cx="1998878" cy="0"/>
          </a:xfrm>
          <a:prstGeom prst="line">
            <a:avLst/>
          </a:prstGeom>
          <a:noFill/>
          <a:ln w="25400">
            <a:solidFill>
              <a:srgbClr val="1F6F4A"/>
            </a:solidFill>
            <a:prstDash val="solid"/>
          </a:ln>
        </p:spPr>
        <p:txBody>
          <a:bodyPr/>
          <a:p/>
        </p:txBody>
      </p:sp>
      <p:sp>
        <p:nvSpPr>
          <p:cNvPr id="40" name="Shape 37"/>
          <p:cNvSpPr/>
          <p:nvPr/>
        </p:nvSpPr>
        <p:spPr>
          <a:xfrm>
            <a:off x="7322515" y="4032504"/>
            <a:ext cx="146304" cy="146304"/>
          </a:xfrm>
          <a:prstGeom prst="ellipse">
            <a:avLst/>
          </a:prstGeom>
          <a:solidFill>
            <a:srgbClr val="1F6F4A"/>
          </a:solidFill>
          <a:ln w="12700">
            <a:solidFill>
              <a:srgbClr val="333333"/>
            </a:solidFill>
            <a:prstDash val="solid"/>
          </a:ln>
        </p:spPr>
        <p:txBody>
          <a:bodyPr/>
          <a:p/>
        </p:txBody>
      </p:sp>
      <p:sp>
        <p:nvSpPr>
          <p:cNvPr id="41" name="Text 38"/>
          <p:cNvSpPr txBox="1"/>
          <p:nvPr/>
        </p:nvSpPr>
        <p:spPr>
          <a:xfrm>
            <a:off x="7322515" y="4270248"/>
            <a:ext cx="1998878" cy="365760"/>
          </a:xfrm>
          <a:prstGeom prst="rect">
            <a:avLst/>
          </a:prstGeom>
          <a:noFill/>
          <a:ln/>
        </p:spPr>
        <p:txBody>
          <a:bodyPr wrap="square" lIns="0" tIns="0" rIns="0" bIns="0" rtlCol="0" anchor="t"/>
          <a:lstStyle/>
          <a:p>
            <a:pPr marL="0" indent="0">
              <a:buNone/>
            </a:pPr>
            <a:r>
              <a:rPr lang="en-US" sz="1700" b="1" dirty="0">
                <a:solidFill>
                  <a:srgbClr val="182219"/>
                </a:solidFill>
                <a:latin typeface="Cambria" pitchFamily="34" charset="0"/>
                <a:ea typeface="Cambria" pitchFamily="34" charset="-122"/>
                <a:cs typeface="Cambria" pitchFamily="34" charset="-120"/>
              </a:rPr>
              <a:t>Weeks 9–13</a:t>
            </a:r>
            <a:endParaRPr lang="en-US" sz="1700" dirty="0"/>
          </a:p>
        </p:txBody>
      </p:sp>
      <p:sp>
        <p:nvSpPr>
          <p:cNvPr id="42" name="Text 39"/>
          <p:cNvSpPr txBox="1"/>
          <p:nvPr/>
        </p:nvSpPr>
        <p:spPr>
          <a:xfrm>
            <a:off x="7322515" y="4636008"/>
            <a:ext cx="1998878" cy="914400"/>
          </a:xfrm>
          <a:prstGeom prst="rect">
            <a:avLst/>
          </a:prstGeom>
          <a:noFill/>
          <a:ln/>
        </p:spPr>
        <p:txBody>
          <a:bodyPr wrap="square" lIns="0" tIns="0" rIns="0" bIns="0" rtlCol="0" anchor="t"/>
          <a:lstStyle/>
          <a:p>
            <a:pPr marL="0" indent="0">
              <a:buNone/>
            </a:pPr>
            <a:r>
              <a:rPr lang="en-US" sz="1200" dirty="0">
                <a:solidFill>
                  <a:srgbClr val="3F4A42"/>
                </a:solidFill>
                <a:latin typeface="Calibri" pitchFamily="34" charset="0"/>
                <a:ea typeface="Calibri" pitchFamily="34" charset="-122"/>
                <a:cs typeface="Calibri" pitchFamily="34" charset="-120"/>
              </a:rPr>
              <a:t>Validation, final report</a:t>
            </a:r>
            <a:endParaRPr lang="en-US" sz="1200" dirty="0"/>
          </a:p>
        </p:txBody>
      </p:sp>
      <p:sp>
        <p:nvSpPr>
          <p:cNvPr id="43" name="Shape 40"/>
          <p:cNvSpPr/>
          <p:nvPr/>
        </p:nvSpPr>
        <p:spPr>
          <a:xfrm>
            <a:off x="9549994" y="4105656"/>
            <a:ext cx="1998878" cy="0"/>
          </a:xfrm>
          <a:prstGeom prst="line">
            <a:avLst/>
          </a:prstGeom>
          <a:noFill/>
          <a:ln w="25400">
            <a:solidFill>
              <a:srgbClr val="B15E28"/>
            </a:solidFill>
            <a:prstDash val="solid"/>
          </a:ln>
        </p:spPr>
        <p:txBody>
          <a:bodyPr/>
          <a:p/>
        </p:txBody>
      </p:sp>
      <p:sp>
        <p:nvSpPr>
          <p:cNvPr id="44" name="Shape 41"/>
          <p:cNvSpPr/>
          <p:nvPr/>
        </p:nvSpPr>
        <p:spPr>
          <a:xfrm>
            <a:off x="9549994" y="4032504"/>
            <a:ext cx="146304" cy="146304"/>
          </a:xfrm>
          <a:prstGeom prst="ellipse">
            <a:avLst/>
          </a:prstGeom>
          <a:solidFill>
            <a:srgbClr val="B15E28"/>
          </a:solidFill>
          <a:ln w="12700">
            <a:solidFill>
              <a:srgbClr val="333333"/>
            </a:solidFill>
            <a:prstDash val="solid"/>
          </a:ln>
        </p:spPr>
        <p:txBody>
          <a:bodyPr/>
          <a:p/>
        </p:txBody>
      </p:sp>
      <p:sp>
        <p:nvSpPr>
          <p:cNvPr id="45" name="Text 42"/>
          <p:cNvSpPr txBox="1"/>
          <p:nvPr/>
        </p:nvSpPr>
        <p:spPr>
          <a:xfrm>
            <a:off x="9549994" y="4270248"/>
            <a:ext cx="1998878" cy="365760"/>
          </a:xfrm>
          <a:prstGeom prst="rect">
            <a:avLst/>
          </a:prstGeom>
          <a:noFill/>
          <a:ln/>
        </p:spPr>
        <p:txBody>
          <a:bodyPr wrap="square" lIns="0" tIns="0" rIns="0" bIns="0" rtlCol="0" anchor="t"/>
          <a:lstStyle/>
          <a:p>
            <a:pPr marL="0" indent="0">
              <a:buNone/>
            </a:pPr>
            <a:r>
              <a:rPr lang="en-US" sz="1700" b="1" dirty="0">
                <a:solidFill>
                  <a:srgbClr val="182219"/>
                </a:solidFill>
                <a:latin typeface="Cambria" pitchFamily="34" charset="0"/>
                <a:ea typeface="Cambria" pitchFamily="34" charset="-122"/>
                <a:cs typeface="Cambria" pitchFamily="34" charset="-120"/>
              </a:rPr>
              <a:t>Week 15</a:t>
            </a:r>
            <a:endParaRPr lang="en-US" sz="1700" dirty="0"/>
          </a:p>
        </p:txBody>
      </p:sp>
      <p:sp>
        <p:nvSpPr>
          <p:cNvPr id="46" name="Text 43"/>
          <p:cNvSpPr txBox="1"/>
          <p:nvPr/>
        </p:nvSpPr>
        <p:spPr>
          <a:xfrm>
            <a:off x="9549994" y="4636008"/>
            <a:ext cx="1998878" cy="914400"/>
          </a:xfrm>
          <a:prstGeom prst="rect">
            <a:avLst/>
          </a:prstGeom>
          <a:noFill/>
          <a:ln/>
        </p:spPr>
        <p:txBody>
          <a:bodyPr wrap="square" lIns="0" tIns="0" rIns="0" bIns="0" rtlCol="0" anchor="t"/>
          <a:lstStyle/>
          <a:p>
            <a:pPr marL="0" indent="0">
              <a:buNone/>
            </a:pPr>
            <a:r>
              <a:rPr lang="en-US" sz="1200" dirty="0">
                <a:solidFill>
                  <a:srgbClr val="3F4A42"/>
                </a:solidFill>
                <a:latin typeface="Calibri" pitchFamily="34" charset="0"/>
                <a:ea typeface="Calibri" pitchFamily="34" charset="-122"/>
                <a:cs typeface="Calibri" pitchFamily="34" charset="-120"/>
              </a:rPr>
              <a:t>Final defense and Poster session</a:t>
            </a:r>
            <a:endParaRPr lang="en-US" sz="1200" dirty="0"/>
          </a:p>
        </p:txBody>
      </p:sp>
      <p:sp>
        <p:nvSpPr>
          <p:cNvPr id="47" name="Text 44"/>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48" name="Text 45"/>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COURSE OVERVIEW</a:t>
            </a:r>
            <a:endParaRPr lang="en-US" sz="800" dirty="0"/>
          </a:p>
        </p:txBody>
      </p:sp>
      <p:sp>
        <p:nvSpPr>
          <p:cNvPr id="49" name="Text 46"/>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04 / 46</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2211A"/>
        </a:solidFill>
        <a:effectLst/>
      </p:bgPr>
    </p:bg>
    <p:spTree>
      <p:nvGrpSpPr>
        <p:cNvPr id="1" name=""/>
        <p:cNvGrpSpPr/>
        <p:nvPr/>
      </p:nvGrpSpPr>
      <p:grpSpPr>
        <a:xfrm>
          <a:off x="0" y="0"/>
          <a:ext cx="0" cy="0"/>
          <a:chOff x="0" y="0"/>
          <a:chExt cx="0" cy="0"/>
        </a:xfrm>
      </p:grpSpPr>
      <p:sp>
        <p:nvSpPr>
          <p:cNvPr id="3" name="Shape 0"/>
          <p:cNvSpPr/>
          <p:nvPr/>
        </p:nvSpPr>
        <p:spPr>
          <a:xfrm>
            <a:off x="10917936" y="466344"/>
            <a:ext cx="73152" cy="73152"/>
          </a:xfrm>
          <a:prstGeom prst="rect">
            <a:avLst/>
          </a:prstGeom>
          <a:solidFill>
            <a:srgbClr val="B15E28"/>
          </a:solidFill>
          <a:ln w="12700">
            <a:solidFill>
              <a:srgbClr val="333333"/>
            </a:solidFill>
            <a:prstDash val="solid"/>
          </a:ln>
        </p:spPr>
        <p:txBody>
          <a:bodyPr/>
          <a:p/>
        </p:txBody>
      </p:sp>
      <p:sp>
        <p:nvSpPr>
          <p:cNvPr id="4" name="Shape 1"/>
          <p:cNvSpPr/>
          <p:nvPr/>
        </p:nvSpPr>
        <p:spPr>
          <a:xfrm>
            <a:off x="11375136" y="466344"/>
            <a:ext cx="73152" cy="73152"/>
          </a:xfrm>
          <a:prstGeom prst="rect">
            <a:avLst/>
          </a:prstGeom>
          <a:solidFill>
            <a:srgbClr val="B15E28"/>
          </a:solidFill>
          <a:ln w="12700">
            <a:solidFill>
              <a:srgbClr val="333333"/>
            </a:solidFill>
            <a:prstDash val="solid"/>
          </a:ln>
        </p:spPr>
        <p:txBody>
          <a:bodyPr/>
          <a:p/>
        </p:txBody>
      </p:sp>
      <p:sp>
        <p:nvSpPr>
          <p:cNvPr id="5" name="Shape 2"/>
          <p:cNvSpPr/>
          <p:nvPr/>
        </p:nvSpPr>
        <p:spPr>
          <a:xfrm>
            <a:off x="11375136" y="923544"/>
            <a:ext cx="73152" cy="73152"/>
          </a:xfrm>
          <a:prstGeom prst="rect">
            <a:avLst/>
          </a:prstGeom>
          <a:solidFill>
            <a:srgbClr val="B15E28"/>
          </a:solidFill>
          <a:ln w="12700">
            <a:solidFill>
              <a:srgbClr val="333333"/>
            </a:solidFill>
            <a:prstDash val="solid"/>
          </a:ln>
        </p:spPr>
        <p:txBody>
          <a:bodyPr/>
          <a:p/>
        </p:txBody>
      </p:sp>
      <p:sp>
        <p:nvSpPr>
          <p:cNvPr id="6" name="Text 3"/>
          <p:cNvSpPr txBox="1"/>
          <p:nvPr/>
        </p:nvSpPr>
        <p:spPr>
          <a:xfrm>
            <a:off x="640080" y="1828800"/>
            <a:ext cx="3657600" cy="1188720"/>
          </a:xfrm>
          <a:prstGeom prst="rect">
            <a:avLst/>
          </a:prstGeom>
          <a:noFill/>
          <a:ln/>
        </p:spPr>
        <p:txBody>
          <a:bodyPr wrap="square" lIns="0" tIns="0" rIns="0" bIns="0" rtlCol="0" anchor="t"/>
          <a:lstStyle/>
          <a:p>
            <a:pPr marL="0" indent="0">
              <a:buNone/>
            </a:pPr>
            <a:r>
              <a:rPr lang="en-US" sz="4400" dirty="0">
                <a:solidFill>
                  <a:srgbClr val="B15E28"/>
                </a:solidFill>
                <a:latin typeface="Cambria" pitchFamily="34" charset="0"/>
                <a:ea typeface="Cambria" pitchFamily="34" charset="-122"/>
                <a:cs typeface="Cambria" pitchFamily="34" charset="-120"/>
              </a:rPr>
              <a:t>02</a:t>
            </a:r>
            <a:endParaRPr lang="en-US" sz="4400" dirty="0"/>
          </a:p>
        </p:txBody>
      </p:sp>
      <p:sp>
        <p:nvSpPr>
          <p:cNvPr id="7" name="Text 4"/>
          <p:cNvSpPr txBox="1"/>
          <p:nvPr/>
        </p:nvSpPr>
        <p:spPr>
          <a:xfrm>
            <a:off x="640080" y="2743200"/>
            <a:ext cx="8778240" cy="1828800"/>
          </a:xfrm>
          <a:prstGeom prst="rect">
            <a:avLst/>
          </a:prstGeom>
          <a:noFill/>
          <a:ln/>
        </p:spPr>
        <p:txBody>
          <a:bodyPr wrap="square" lIns="0" tIns="0" rIns="0" bIns="0" rtlCol="0" anchor="t"/>
          <a:lstStyle/>
          <a:p>
            <a:pPr marL="0" indent="0">
              <a:buNone/>
            </a:pPr>
            <a:r>
              <a:rPr lang="en-US" sz="3400" b="1" dirty="0">
                <a:solidFill>
                  <a:srgbClr val="FFFFFF"/>
                </a:solidFill>
                <a:latin typeface="Cambria" pitchFamily="34" charset="0"/>
                <a:ea typeface="Cambria" pitchFamily="34" charset="-122"/>
                <a:cs typeface="Cambria" pitchFamily="34" charset="-120"/>
              </a:rPr>
              <a:t>Choosing your project</a:t>
            </a:r>
            <a:endParaRPr lang="en-US" sz="3400" dirty="0"/>
          </a:p>
        </p:txBody>
      </p:sp>
      <p:sp>
        <p:nvSpPr>
          <p:cNvPr id="8" name="Text 5"/>
          <p:cNvSpPr txBox="1"/>
          <p:nvPr/>
        </p:nvSpPr>
        <p:spPr>
          <a:xfrm>
            <a:off x="640080" y="4572000"/>
            <a:ext cx="7772400" cy="1097280"/>
          </a:xfrm>
          <a:prstGeom prst="rect">
            <a:avLst/>
          </a:prstGeom>
          <a:noFill/>
          <a:ln/>
        </p:spPr>
        <p:txBody>
          <a:bodyPr wrap="square" lIns="0" tIns="0" rIns="0" bIns="0" rtlCol="0" anchor="t"/>
          <a:lstStyle/>
          <a:p>
            <a:pPr marL="0" indent="0">
              <a:buNone/>
            </a:pPr>
            <a:r>
              <a:rPr lang="en-US" sz="1400" dirty="0">
                <a:solidFill>
                  <a:srgbClr val="C9D3CB"/>
                </a:solidFill>
                <a:latin typeface="Calibri" pitchFamily="34" charset="0"/>
                <a:ea typeface="Calibri" pitchFamily="34" charset="-122"/>
                <a:cs typeface="Calibri" pitchFamily="34" charset="-120"/>
              </a:rPr>
              <a:t>You choose freely, with a professor who agrees. The earlier you start, the better the project you get.</a:t>
            </a:r>
            <a:endParaRPr lang="en-US" sz="1400" dirty="0"/>
          </a:p>
        </p:txBody>
      </p:sp>
      <p:sp>
        <p:nvSpPr>
          <p:cNvPr id="9" name="Text 6"/>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6E7A70"/>
                </a:solidFill>
                <a:latin typeface="Courier New" pitchFamily="34" charset="0"/>
                <a:ea typeface="Courier New" pitchFamily="34" charset="-122"/>
                <a:cs typeface="Courier New" pitchFamily="34" charset="-120"/>
              </a:rPr>
              <a:t>EE SENIOR DESIGN TUTORIAL</a:t>
            </a:r>
            <a:endParaRPr lang="en-US" sz="800" dirty="0"/>
          </a:p>
        </p:txBody>
      </p:sp>
      <p:sp>
        <p:nvSpPr>
          <p:cNvPr id="10" name="Text 7"/>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02</a:t>
            </a:r>
            <a:endParaRPr lang="en-US" sz="800" dirty="0"/>
          </a:p>
        </p:txBody>
      </p:sp>
      <p:sp>
        <p:nvSpPr>
          <p:cNvPr id="11" name="Text 8"/>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6E7A70"/>
                </a:solidFill>
                <a:latin typeface="Courier New" pitchFamily="34" charset="0"/>
                <a:ea typeface="Courier New" pitchFamily="34" charset="-122"/>
                <a:cs typeface="Courier New" pitchFamily="34" charset="-120"/>
              </a:rPr>
              <a:t>SHEET 05 / 46</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02 — CHOOSING YOUR PROJECT</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You choose, with a professor who agrees</a:t>
            </a:r>
            <a:endParaRPr lang="en-US" sz="2800" dirty="0"/>
          </a:p>
        </p:txBody>
      </p:sp>
      <p:sp>
        <p:nvSpPr>
          <p:cNvPr id="5" name="Text 2"/>
          <p:cNvSpPr txBox="1"/>
          <p:nvPr/>
        </p:nvSpPr>
        <p:spPr>
          <a:xfrm>
            <a:off x="640080" y="1737360"/>
            <a:ext cx="5271516" cy="3449117"/>
          </a:xfrm>
          <a:prstGeom prst="rect">
            <a:avLst/>
          </a:prstGeom>
          <a:noFill/>
          <a:ln/>
        </p:spPr>
        <p:txBody>
          <a:bodyPr wrap="square" lIns="0" tIns="0" rIns="0" bIns="0" rtlCol="0" anchor="t"/>
          <a:lstStyle/>
          <a:p>
            <a:pPr marL="152400" indent="-152400">
              <a:spcAft>
                <a:spcPts val="400"/>
              </a:spcAft>
              <a:buSzPct val="100000"/>
              <a:buChar char="•"/>
            </a:pPr>
            <a:r>
              <a:rPr lang="en-US" sz="1600" b="1" dirty="0">
                <a:solidFill>
                  <a:srgbClr val="182219"/>
                </a:solidFill>
                <a:latin typeface="Calibri" pitchFamily="34" charset="0"/>
                <a:ea typeface="Calibri" pitchFamily="34" charset="-122"/>
                <a:cs typeface="Calibri" pitchFamily="34" charset="-120"/>
              </a:rPr>
              <a:t>Free selection.</a:t>
            </a:r>
            <a:r>
              <a:rPr lang="en-US" sz="1600" dirty="0">
                <a:solidFill>
                  <a:srgbClr val="3F4A42"/>
                </a:solidFill>
                <a:latin typeface="Calibri" pitchFamily="34" charset="0"/>
                <a:ea typeface="Calibri" pitchFamily="34" charset="-122"/>
                <a:cs typeface="Calibri" pitchFamily="34" charset="-120"/>
              </a:rPr>
              <a:t> You and a professor agree on a project</a:t>
            </a:r>
            <a:endParaRPr lang="en-US" sz="1600" dirty="0"/>
          </a:p>
          <a:p>
            <a:pPr marL="152400" indent="-152400">
              <a:spcAft>
                <a:spcPts val="400"/>
              </a:spcAft>
              <a:buSzPct val="100000"/>
              <a:buChar char="•"/>
            </a:pPr>
            <a:r>
              <a:rPr lang="en-US" sz="1600" b="1" dirty="0">
                <a:solidFill>
                  <a:srgbClr val="182219"/>
                </a:solidFill>
                <a:latin typeface="Calibri" pitchFamily="34" charset="0"/>
                <a:ea typeface="Calibri" pitchFamily="34" charset="-122"/>
                <a:cs typeface="Calibri" pitchFamily="34" charset="-120"/>
              </a:rPr>
              <a:t>Professors usually take up to three projects</a:t>
            </a:r>
            <a:endParaRPr lang="en-US" sz="1600" dirty="0"/>
          </a:p>
          <a:p>
            <a:pPr marL="152400" indent="-152400">
              <a:spcAft>
                <a:spcPts val="400"/>
              </a:spcAft>
              <a:buSzPct val="100000"/>
              <a:buChar char="•"/>
            </a:pPr>
            <a:r>
              <a:rPr lang="en-US" sz="1600" b="1" dirty="0">
                <a:solidFill>
                  <a:srgbClr val="182219"/>
                </a:solidFill>
                <a:latin typeface="Calibri" pitchFamily="34" charset="0"/>
                <a:ea typeface="Calibri" pitchFamily="34" charset="-122"/>
                <a:cs typeface="Calibri" pitchFamily="34" charset="-120"/>
              </a:rPr>
              <a:t>One real deadline:</a:t>
            </a:r>
            <a:r>
              <a:rPr lang="en-US" sz="1600" dirty="0">
                <a:solidFill>
                  <a:srgbClr val="3F4A42"/>
                </a:solidFill>
                <a:latin typeface="Calibri" pitchFamily="34" charset="0"/>
                <a:ea typeface="Calibri" pitchFamily="34" charset="-122"/>
                <a:cs typeface="Calibri" pitchFamily="34" charset="-120"/>
              </a:rPr>
              <a:t> the project and supervisor are settled when you register EE 496, first week of the 9th semester</a:t>
            </a:r>
            <a:endParaRPr lang="en-US" sz="1600" dirty="0"/>
          </a:p>
          <a:p>
            <a:pPr marL="152400" indent="-152400">
              <a:spcAft>
                <a:spcPts val="400"/>
              </a:spcAft>
              <a:buSzPct val="100000"/>
              <a:buChar char="•"/>
            </a:pPr>
            <a:r>
              <a:rPr lang="en-US" sz="1600" b="1" dirty="0">
                <a:solidFill>
                  <a:srgbClr val="182219"/>
                </a:solidFill>
                <a:latin typeface="Calibri" pitchFamily="34" charset="0"/>
                <a:ea typeface="Calibri" pitchFamily="34" charset="-122"/>
                <a:cs typeface="Calibri" pitchFamily="34" charset="-120"/>
              </a:rPr>
              <a:t>Safety net:</a:t>
            </a:r>
            <a:r>
              <a:rPr lang="en-US" sz="1600" dirty="0">
                <a:solidFill>
                  <a:srgbClr val="3F4A42"/>
                </a:solidFill>
                <a:latin typeface="Calibri" pitchFamily="34" charset="0"/>
                <a:ea typeface="Calibri" pitchFamily="34" charset="-122"/>
                <a:cs typeface="Calibri" pitchFamily="34" charset="-120"/>
              </a:rPr>
              <a:t> before the semester starts, professors submit proposals for students who still have no project</a:t>
            </a:r>
            <a:endParaRPr lang="en-US" sz="1600" dirty="0"/>
          </a:p>
        </p:txBody>
      </p:sp>
      <p:sp>
        <p:nvSpPr>
          <p:cNvPr id="6" name="Shape 3"/>
          <p:cNvSpPr/>
          <p:nvPr/>
        </p:nvSpPr>
        <p:spPr>
          <a:xfrm>
            <a:off x="6277356" y="1737360"/>
            <a:ext cx="5271516" cy="3357677"/>
          </a:xfrm>
          <a:prstGeom prst="rect">
            <a:avLst/>
          </a:prstGeom>
          <a:solidFill>
            <a:srgbClr val="F3EEE5"/>
          </a:solidFill>
          <a:ln w="12700">
            <a:solidFill>
              <a:srgbClr val="333333"/>
            </a:solidFill>
            <a:prstDash val="solid"/>
          </a:ln>
        </p:spPr>
        <p:txBody>
          <a:bodyPr/>
          <a:p/>
        </p:txBody>
      </p:sp>
      <p:sp>
        <p:nvSpPr>
          <p:cNvPr id="7" name="Text 4"/>
          <p:cNvSpPr txBox="1"/>
          <p:nvPr/>
        </p:nvSpPr>
        <p:spPr>
          <a:xfrm>
            <a:off x="6505956" y="1965960"/>
            <a:ext cx="4814316" cy="1920240"/>
          </a:xfrm>
          <a:prstGeom prst="rect">
            <a:avLst/>
          </a:prstGeom>
          <a:noFill/>
          <a:ln/>
        </p:spPr>
        <p:txBody>
          <a:bodyPr wrap="square" lIns="0" tIns="0" rIns="0" bIns="0" rtlCol="0" anchor="t"/>
          <a:lstStyle/>
          <a:p>
            <a:pPr marL="0" indent="0">
              <a:spcAft>
                <a:spcPts val="400"/>
              </a:spcAft>
              <a:buNone/>
            </a:pPr>
            <a:r>
              <a:rPr lang="en-US" sz="1900" b="1" dirty="0">
                <a:solidFill>
                  <a:srgbClr val="182219"/>
                </a:solidFill>
                <a:latin typeface="Cambria" pitchFamily="34" charset="0"/>
                <a:ea typeface="Cambria" pitchFamily="34" charset="-122"/>
                <a:cs typeface="Cambria" pitchFamily="34" charset="-120"/>
              </a:rPr>
              <a:t>Start early</a:t>
            </a:r>
            <a:endParaRPr lang="en-US" sz="1600" dirty="0"/>
          </a:p>
          <a:p>
            <a:pPr marL="0" indent="0">
              <a:spcAft>
                <a:spcPts val="500"/>
              </a:spcAft>
              <a:buNone/>
            </a:pPr>
            <a:r>
              <a:rPr lang="en-US" sz="1600" dirty="0">
                <a:solidFill>
                  <a:srgbClr val="3F4A42"/>
                </a:solidFill>
                <a:latin typeface="Calibri" pitchFamily="34" charset="0"/>
                <a:ea typeface="Calibri" pitchFamily="34" charset="-122"/>
                <a:cs typeface="Calibri" pitchFamily="34" charset="-120"/>
              </a:rPr>
              <a:t>Talk to professors in your 8th semester or before. You can agree a project, read, and even start work before EE 496 begins. The strong projects, and the popular professors, are usually taken early.</a:t>
            </a:r>
            <a:endParaRPr lang="en-US" sz="1600" dirty="0"/>
          </a:p>
        </p:txBody>
      </p:sp>
      <p:sp>
        <p:nvSpPr>
          <p:cNvPr id="8" name="Text 5"/>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9" name="Text 6"/>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CHOOSING YOUR PROJECT</a:t>
            </a:r>
            <a:endParaRPr lang="en-US" sz="800" dirty="0"/>
          </a:p>
        </p:txBody>
      </p:sp>
      <p:sp>
        <p:nvSpPr>
          <p:cNvPr id="10" name="Text 7"/>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06 / 46</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02 — CHOOSING YOUR PROJECT</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Why early matters</a:t>
            </a:r>
            <a:endParaRPr lang="en-US" sz="2800" dirty="0"/>
          </a:p>
        </p:txBody>
      </p:sp>
      <p:sp>
        <p:nvSpPr>
          <p:cNvPr id="5" name="Text 2"/>
          <p:cNvSpPr txBox="1"/>
          <p:nvPr/>
        </p:nvSpPr>
        <p:spPr>
          <a:xfrm>
            <a:off x="640080" y="1737360"/>
            <a:ext cx="10908792" cy="2007108"/>
          </a:xfrm>
          <a:prstGeom prst="rect">
            <a:avLst/>
          </a:prstGeom>
          <a:noFill/>
          <a:ln/>
        </p:spPr>
        <p:txBody>
          <a:bodyPr wrap="square" lIns="0" tIns="0" rIns="0" bIns="0" rtlCol="0" anchor="t"/>
          <a:lstStyle/>
          <a:p>
            <a:pPr marL="152400" indent="-152400">
              <a:spcAft>
                <a:spcPts val="400"/>
              </a:spcAft>
              <a:buSzPct val="100000"/>
              <a:buChar char="•"/>
            </a:pPr>
            <a:r>
              <a:rPr lang="en-US" sz="2000" b="1" dirty="0">
                <a:solidFill>
                  <a:srgbClr val="182219"/>
                </a:solidFill>
                <a:latin typeface="Calibri" pitchFamily="34" charset="0"/>
                <a:ea typeface="Calibri" pitchFamily="34" charset="-122"/>
                <a:cs typeface="Calibri" pitchFamily="34" charset="-120"/>
              </a:rPr>
              <a:t>Professors fill up.</a:t>
            </a:r>
            <a:r>
              <a:rPr lang="en-US" sz="2000" dirty="0">
                <a:solidFill>
                  <a:srgbClr val="3F4A42"/>
                </a:solidFill>
                <a:latin typeface="Calibri" pitchFamily="34" charset="0"/>
                <a:ea typeface="Calibri" pitchFamily="34" charset="-122"/>
                <a:cs typeface="Calibri" pitchFamily="34" charset="-120"/>
              </a:rPr>
              <a:t> Once a professor has three teams, the next student is sent elsewhere</a:t>
            </a:r>
            <a:endParaRPr lang="en-US" sz="2000" dirty="0"/>
          </a:p>
          <a:p>
            <a:pPr marL="152400" indent="-152400">
              <a:spcAft>
                <a:spcPts val="400"/>
              </a:spcAft>
              <a:buSzPct val="100000"/>
              <a:buChar char="•"/>
            </a:pPr>
            <a:r>
              <a:rPr lang="en-US" sz="2000" b="1" dirty="0">
                <a:solidFill>
                  <a:srgbClr val="182219"/>
                </a:solidFill>
                <a:latin typeface="Calibri" pitchFamily="34" charset="0"/>
                <a:ea typeface="Calibri" pitchFamily="34" charset="-122"/>
                <a:cs typeface="Calibri" pitchFamily="34" charset="-120"/>
              </a:rPr>
              <a:t>Parts take time.</a:t>
            </a:r>
            <a:r>
              <a:rPr lang="en-US" sz="2000" dirty="0">
                <a:solidFill>
                  <a:srgbClr val="3F4A42"/>
                </a:solidFill>
                <a:latin typeface="Calibri" pitchFamily="34" charset="0"/>
                <a:ea typeface="Calibri" pitchFamily="34" charset="-122"/>
                <a:cs typeface="Calibri" pitchFamily="34" charset="-120"/>
              </a:rPr>
              <a:t> Components ordered from abroad take weeks; a hardware project that starts in week 1 is already behind</a:t>
            </a:r>
            <a:endParaRPr lang="en-US" sz="2000" dirty="0"/>
          </a:p>
          <a:p>
            <a:pPr marL="152400" indent="-152400">
              <a:spcAft>
                <a:spcPts val="400"/>
              </a:spcAft>
              <a:buSzPct val="100000"/>
              <a:buChar char="•"/>
            </a:pPr>
            <a:r>
              <a:rPr lang="en-US" sz="2000" b="1" dirty="0">
                <a:solidFill>
                  <a:srgbClr val="182219"/>
                </a:solidFill>
                <a:latin typeface="Calibri" pitchFamily="34" charset="0"/>
                <a:ea typeface="Calibri" pitchFamily="34" charset="-122"/>
                <a:cs typeface="Calibri" pitchFamily="34" charset="-120"/>
              </a:rPr>
              <a:t>Choice.</a:t>
            </a:r>
            <a:r>
              <a:rPr lang="en-US" sz="2000" dirty="0">
                <a:solidFill>
                  <a:srgbClr val="3F4A42"/>
                </a:solidFill>
                <a:latin typeface="Calibri" pitchFamily="34" charset="0"/>
                <a:ea typeface="Calibri" pitchFamily="34" charset="-122"/>
                <a:cs typeface="Calibri" pitchFamily="34" charset="-120"/>
              </a:rPr>
              <a:t> Early, you pick a topic you like; late, you take what is left</a:t>
            </a:r>
            <a:endParaRPr lang="en-US" sz="2000" dirty="0"/>
          </a:p>
        </p:txBody>
      </p:sp>
      <p:sp>
        <p:nvSpPr>
          <p:cNvPr id="6" name="Text 3"/>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7" name="Text 4"/>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CHOOSING YOUR PROJECT</a:t>
            </a:r>
            <a:endParaRPr lang="en-US" sz="800" dirty="0"/>
          </a:p>
        </p:txBody>
      </p:sp>
      <p:sp>
        <p:nvSpPr>
          <p:cNvPr id="8" name="Text 5"/>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07 / 46</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02 — CHOOSING YOUR PROJECT</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What does this professor actually work on?</a:t>
            </a:r>
            <a:endParaRPr lang="en-US" sz="2800" dirty="0"/>
          </a:p>
        </p:txBody>
      </p:sp>
      <p:sp>
        <p:nvSpPr>
          <p:cNvPr id="5" name="Text 2"/>
          <p:cNvSpPr txBox="1"/>
          <p:nvPr/>
        </p:nvSpPr>
        <p:spPr>
          <a:xfrm>
            <a:off x="640080" y="1737360"/>
            <a:ext cx="5271516" cy="2648102"/>
          </a:xfrm>
          <a:prstGeom prst="rect">
            <a:avLst/>
          </a:prstGeom>
          <a:noFill/>
          <a:ln/>
        </p:spPr>
        <p:txBody>
          <a:bodyPr wrap="square" lIns="0" tIns="0" rIns="0" bIns="0" rtlCol="0" anchor="t"/>
          <a:lstStyle/>
          <a:p>
            <a:pPr marL="152400" indent="-152400">
              <a:spcAft>
                <a:spcPts val="400"/>
              </a:spcAft>
              <a:buSzPct val="100000"/>
              <a:buChar char="•"/>
            </a:pPr>
            <a:r>
              <a:rPr lang="en-US" b="1" dirty="0">
                <a:solidFill>
                  <a:srgbClr val="182219"/>
                </a:solidFill>
                <a:latin typeface="Calibri" pitchFamily="34" charset="0"/>
                <a:ea typeface="Calibri" pitchFamily="34" charset="-122"/>
                <a:cs typeface="Calibri" pitchFamily="34" charset="-120"/>
              </a:rPr>
              <a:t>Ask them.</a:t>
            </a:r>
            <a:r>
              <a:rPr lang="en-US" dirty="0">
                <a:solidFill>
                  <a:srgbClr val="3F4A42"/>
                </a:solidFill>
                <a:latin typeface="Calibri" pitchFamily="34" charset="0"/>
                <a:ea typeface="Calibri" pitchFamily="34" charset="-122"/>
                <a:cs typeface="Calibri" pitchFamily="34" charset="-120"/>
              </a:rPr>
              <a:t> Office hours exist for this</a:t>
            </a:r>
            <a:endParaRPr lang="en-US" dirty="0"/>
          </a:p>
          <a:p>
            <a:pPr marL="152400" indent="-152400">
              <a:spcAft>
                <a:spcPts val="400"/>
              </a:spcAft>
              <a:buSzPct val="100000"/>
              <a:buChar char="•"/>
            </a:pPr>
            <a:r>
              <a:rPr lang="en-US" b="1" dirty="0">
                <a:solidFill>
                  <a:srgbClr val="182219"/>
                </a:solidFill>
                <a:latin typeface="Calibri" pitchFamily="34" charset="0"/>
                <a:ea typeface="Calibri" pitchFamily="34" charset="-122"/>
                <a:cs typeface="Calibri" pitchFamily="34" charset="-120"/>
              </a:rPr>
              <a:t>Department website</a:t>
            </a:r>
            <a:endParaRPr lang="en-US" dirty="0"/>
          </a:p>
          <a:p>
            <a:pPr marL="152400" indent="-152400">
              <a:spcAft>
                <a:spcPts val="400"/>
              </a:spcAft>
              <a:buSzPct val="100000"/>
              <a:buChar char="•"/>
            </a:pPr>
            <a:r>
              <a:rPr lang="en-US" b="1" dirty="0">
                <a:solidFill>
                  <a:srgbClr val="182219"/>
                </a:solidFill>
                <a:latin typeface="Calibri" pitchFamily="34" charset="0"/>
                <a:ea typeface="Calibri" pitchFamily="34" charset="-122"/>
                <a:cs typeface="Calibri" pitchFamily="34" charset="-120"/>
              </a:rPr>
              <a:t>Google Scholar:</a:t>
            </a:r>
            <a:r>
              <a:rPr lang="en-US" dirty="0">
                <a:solidFill>
                  <a:srgbClr val="3F4A42"/>
                </a:solidFill>
                <a:latin typeface="Calibri" pitchFamily="34" charset="0"/>
                <a:ea typeface="Calibri" pitchFamily="34" charset="-122"/>
                <a:cs typeface="Calibri" pitchFamily="34" charset="-120"/>
              </a:rPr>
              <a:t> search the name; the titles of the last 3–4 years show what they do now</a:t>
            </a:r>
            <a:endParaRPr lang="en-US" dirty="0"/>
          </a:p>
          <a:p>
            <a:pPr marL="152400" indent="-152400">
              <a:spcAft>
                <a:spcPts val="400"/>
              </a:spcAft>
              <a:buSzPct val="100000"/>
              <a:buChar char="•"/>
            </a:pPr>
            <a:r>
              <a:rPr lang="en-US" b="1" dirty="0">
                <a:solidFill>
                  <a:srgbClr val="182219"/>
                </a:solidFill>
                <a:latin typeface="Calibri" pitchFamily="34" charset="0"/>
                <a:ea typeface="Calibri" pitchFamily="34" charset="-122"/>
                <a:cs typeface="Calibri" pitchFamily="34" charset="-120"/>
              </a:rPr>
              <a:t>Past graduation projects</a:t>
            </a:r>
            <a:r>
              <a:rPr lang="en-US" dirty="0">
                <a:solidFill>
                  <a:srgbClr val="3F4A42"/>
                </a:solidFill>
                <a:latin typeface="Calibri" pitchFamily="34" charset="0"/>
                <a:ea typeface="Calibri" pitchFamily="34" charset="-122"/>
                <a:cs typeface="Calibri" pitchFamily="34" charset="-120"/>
              </a:rPr>
              <a:t> and the poster day</a:t>
            </a:r>
            <a:endParaRPr lang="en-US" dirty="0"/>
          </a:p>
        </p:txBody>
      </p:sp>
      <p:sp>
        <p:nvSpPr>
          <p:cNvPr id="6" name="Shape 3"/>
          <p:cNvSpPr/>
          <p:nvPr/>
        </p:nvSpPr>
        <p:spPr>
          <a:xfrm>
            <a:off x="6277356" y="1737360"/>
            <a:ext cx="5271516" cy="2556662"/>
          </a:xfrm>
          <a:prstGeom prst="rect">
            <a:avLst/>
          </a:prstGeom>
          <a:solidFill>
            <a:srgbClr val="F3EEE5"/>
          </a:solidFill>
          <a:ln w="12700">
            <a:solidFill>
              <a:srgbClr val="333333"/>
            </a:solidFill>
            <a:prstDash val="solid"/>
          </a:ln>
        </p:spPr>
        <p:txBody>
          <a:bodyPr/>
          <a:p/>
        </p:txBody>
      </p:sp>
      <p:sp>
        <p:nvSpPr>
          <p:cNvPr id="7" name="Text 4"/>
          <p:cNvSpPr txBox="1"/>
          <p:nvPr/>
        </p:nvSpPr>
        <p:spPr>
          <a:xfrm>
            <a:off x="6505956" y="1965960"/>
            <a:ext cx="4814316" cy="1634947"/>
          </a:xfrm>
          <a:prstGeom prst="rect">
            <a:avLst/>
          </a:prstGeom>
          <a:noFill/>
          <a:ln/>
        </p:spPr>
        <p:txBody>
          <a:bodyPr wrap="square" lIns="0" tIns="0" rIns="0" bIns="0" rtlCol="0" anchor="t"/>
          <a:lstStyle/>
          <a:p>
            <a:pPr marL="0" indent="0">
              <a:spcAft>
                <a:spcPts val="400"/>
              </a:spcAft>
              <a:buNone/>
            </a:pPr>
            <a:r>
              <a:rPr lang="en-US" sz="2000" b="1" dirty="0">
                <a:solidFill>
                  <a:srgbClr val="182219"/>
                </a:solidFill>
                <a:latin typeface="Cambria" pitchFamily="34" charset="0"/>
                <a:ea typeface="Cambria" pitchFamily="34" charset="-122"/>
                <a:cs typeface="Cambria" pitchFamily="34" charset="-120"/>
              </a:rPr>
              <a:t>Then</a:t>
            </a:r>
            <a:endParaRPr lang="en-US" dirty="0"/>
          </a:p>
          <a:p>
            <a:pPr marL="0" indent="0">
              <a:spcAft>
                <a:spcPts val="500"/>
              </a:spcAft>
              <a:buNone/>
            </a:pPr>
            <a:r>
              <a:rPr lang="en-US" dirty="0">
                <a:solidFill>
                  <a:srgbClr val="3F4A42"/>
                </a:solidFill>
                <a:latin typeface="Calibri" pitchFamily="34" charset="0"/>
                <a:ea typeface="Calibri" pitchFamily="34" charset="-122"/>
                <a:cs typeface="Calibri" pitchFamily="34" charset="-120"/>
              </a:rPr>
              <a:t>Shortlist three or four professors whose work interests you, including ones you have not taken a course with. Approach them in order of interest, not of familiarity.</a:t>
            </a:r>
            <a:endParaRPr lang="en-US" dirty="0"/>
          </a:p>
        </p:txBody>
      </p:sp>
      <p:sp>
        <p:nvSpPr>
          <p:cNvPr id="8" name="Text 5"/>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9" name="Text 6"/>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CHOOSING YOUR PROJECT</a:t>
            </a:r>
            <a:endParaRPr lang="en-US" sz="800" dirty="0"/>
          </a:p>
        </p:txBody>
      </p:sp>
      <p:sp>
        <p:nvSpPr>
          <p:cNvPr id="10" name="Text 7"/>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08 / 46</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02 — CHOOSING YOUR PROJECT</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How to approach them</a:t>
            </a:r>
            <a:endParaRPr lang="en-US" sz="2800" dirty="0"/>
          </a:p>
        </p:txBody>
      </p:sp>
      <p:sp>
        <p:nvSpPr>
          <p:cNvPr id="5" name="Text 2"/>
          <p:cNvSpPr txBox="1"/>
          <p:nvPr/>
        </p:nvSpPr>
        <p:spPr>
          <a:xfrm>
            <a:off x="640080" y="1737360"/>
            <a:ext cx="5271516" cy="2593238"/>
          </a:xfrm>
          <a:prstGeom prst="rect">
            <a:avLst/>
          </a:prstGeom>
          <a:noFill/>
          <a:ln/>
        </p:spPr>
        <p:txBody>
          <a:bodyPr wrap="square" lIns="0" tIns="0" rIns="0" bIns="0" rtlCol="0" anchor="t"/>
          <a:lstStyle/>
          <a:p>
            <a:pPr marL="152400" indent="-152400">
              <a:spcAft>
                <a:spcPts val="400"/>
              </a:spcAft>
              <a:buSzPct val="100000"/>
              <a:buChar char="•"/>
            </a:pPr>
            <a:r>
              <a:rPr lang="en-US" b="1" dirty="0">
                <a:solidFill>
                  <a:srgbClr val="182219"/>
                </a:solidFill>
                <a:latin typeface="Calibri" pitchFamily="34" charset="0"/>
                <a:ea typeface="Calibri" pitchFamily="34" charset="-122"/>
                <a:cs typeface="Calibri" pitchFamily="34" charset="-120"/>
              </a:rPr>
              <a:t>In person first,</a:t>
            </a:r>
            <a:r>
              <a:rPr lang="en-US" dirty="0">
                <a:solidFill>
                  <a:srgbClr val="3F4A42"/>
                </a:solidFill>
                <a:latin typeface="Calibri" pitchFamily="34" charset="0"/>
                <a:ea typeface="Calibri" pitchFamily="34" charset="-122"/>
                <a:cs typeface="Calibri" pitchFamily="34" charset="-120"/>
              </a:rPr>
              <a:t> in office hours; or a short email followed by a visit</a:t>
            </a:r>
            <a:endParaRPr lang="en-US" dirty="0"/>
          </a:p>
          <a:p>
            <a:pPr marL="152400" indent="-152400">
              <a:spcAft>
                <a:spcPts val="400"/>
              </a:spcAft>
              <a:buSzPct val="100000"/>
              <a:buChar char="•"/>
            </a:pPr>
            <a:r>
              <a:rPr lang="en-US" b="1" dirty="0">
                <a:solidFill>
                  <a:srgbClr val="182219"/>
                </a:solidFill>
                <a:latin typeface="Calibri" pitchFamily="34" charset="0"/>
                <a:ea typeface="Calibri" pitchFamily="34" charset="-122"/>
                <a:cs typeface="Calibri" pitchFamily="34" charset="-120"/>
              </a:rPr>
              <a:t>Say:</a:t>
            </a:r>
            <a:r>
              <a:rPr lang="en-US" dirty="0">
                <a:solidFill>
                  <a:srgbClr val="3F4A42"/>
                </a:solidFill>
                <a:latin typeface="Calibri" pitchFamily="34" charset="0"/>
                <a:ea typeface="Calibri" pitchFamily="34" charset="-122"/>
                <a:cs typeface="Calibri" pitchFamily="34" charset="-120"/>
              </a:rPr>
              <a:t> who you are, what courses you enjoyed, what interests you in their work, and what you are asking for</a:t>
            </a:r>
            <a:endParaRPr lang="en-US" dirty="0"/>
          </a:p>
          <a:p>
            <a:pPr marL="152400" indent="-152400">
              <a:spcAft>
                <a:spcPts val="400"/>
              </a:spcAft>
              <a:buSzPct val="100000"/>
              <a:buChar char="•"/>
            </a:pPr>
            <a:r>
              <a:rPr lang="en-US" b="1" dirty="0">
                <a:solidFill>
                  <a:srgbClr val="182219"/>
                </a:solidFill>
                <a:latin typeface="Calibri" pitchFamily="34" charset="0"/>
                <a:ea typeface="Calibri" pitchFamily="34" charset="-122"/>
                <a:cs typeface="Calibri" pitchFamily="34" charset="-120"/>
              </a:rPr>
              <a:t>Bring:</a:t>
            </a:r>
            <a:r>
              <a:rPr lang="en-US" dirty="0">
                <a:solidFill>
                  <a:srgbClr val="3F4A42"/>
                </a:solidFill>
                <a:latin typeface="Calibri" pitchFamily="34" charset="0"/>
                <a:ea typeface="Calibri" pitchFamily="34" charset="-122"/>
                <a:cs typeface="Calibri" pitchFamily="34" charset="-120"/>
              </a:rPr>
              <a:t> your teammate, your transcript, and any idea you have</a:t>
            </a:r>
            <a:endParaRPr lang="en-US" dirty="0"/>
          </a:p>
        </p:txBody>
      </p:sp>
      <p:sp>
        <p:nvSpPr>
          <p:cNvPr id="6" name="Shape 3"/>
          <p:cNvSpPr/>
          <p:nvPr/>
        </p:nvSpPr>
        <p:spPr>
          <a:xfrm>
            <a:off x="6277356" y="1737360"/>
            <a:ext cx="5271516" cy="2571293"/>
          </a:xfrm>
          <a:prstGeom prst="rect">
            <a:avLst/>
          </a:prstGeom>
          <a:solidFill>
            <a:srgbClr val="F3EEE5"/>
          </a:solidFill>
          <a:ln w="12700">
            <a:solidFill>
              <a:srgbClr val="333333"/>
            </a:solidFill>
            <a:prstDash val="solid"/>
          </a:ln>
        </p:spPr>
        <p:txBody>
          <a:bodyPr/>
          <a:p/>
        </p:txBody>
      </p:sp>
      <p:sp>
        <p:nvSpPr>
          <p:cNvPr id="7" name="Text 4"/>
          <p:cNvSpPr txBox="1"/>
          <p:nvPr/>
        </p:nvSpPr>
        <p:spPr>
          <a:xfrm>
            <a:off x="6505956" y="1965960"/>
            <a:ext cx="4814316" cy="2205533"/>
          </a:xfrm>
          <a:prstGeom prst="rect">
            <a:avLst/>
          </a:prstGeom>
          <a:noFill/>
          <a:ln/>
        </p:spPr>
        <p:txBody>
          <a:bodyPr wrap="square" lIns="0" tIns="0" rIns="0" bIns="0" rtlCol="0" anchor="t"/>
          <a:lstStyle/>
          <a:p>
            <a:pPr marL="0" indent="0">
              <a:spcAft>
                <a:spcPts val="400"/>
              </a:spcAft>
              <a:buNone/>
            </a:pPr>
            <a:r>
              <a:rPr lang="en-US" sz="2000" b="1" dirty="0">
                <a:solidFill>
                  <a:srgbClr val="182219"/>
                </a:solidFill>
                <a:latin typeface="Cambria" pitchFamily="34" charset="0"/>
                <a:ea typeface="Cambria" pitchFamily="34" charset="-122"/>
                <a:cs typeface="Cambria" pitchFamily="34" charset="-120"/>
              </a:rPr>
              <a:t>Example</a:t>
            </a:r>
            <a:endParaRPr lang="en-US" dirty="0"/>
          </a:p>
          <a:p>
            <a:pPr marL="0" indent="0">
              <a:spcAft>
                <a:spcPts val="500"/>
              </a:spcAft>
              <a:buNone/>
            </a:pPr>
            <a:r>
              <a:rPr lang="en-US" dirty="0">
                <a:solidFill>
                  <a:srgbClr val="3F4A42"/>
                </a:solidFill>
                <a:latin typeface="Calibri" pitchFamily="34" charset="0"/>
                <a:ea typeface="Calibri" pitchFamily="34" charset="-122"/>
                <a:cs typeface="Calibri" pitchFamily="34" charset="-120"/>
              </a:rPr>
              <a:t>Dear Dr. …, I am a 7th-semester EE student (GPA …) with my teammate …. I enjoyed EE 4xx and I read your paper on …. Would you have a senior design project in this area, or supervise a project on …? We can meet at your convenience. Thank you.</a:t>
            </a:r>
            <a:endParaRPr lang="en-US" dirty="0"/>
          </a:p>
        </p:txBody>
      </p:sp>
      <p:sp>
        <p:nvSpPr>
          <p:cNvPr id="8" name="Text 5"/>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9" name="Text 6"/>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CHOOSING YOUR PROJECT</a:t>
            </a:r>
            <a:endParaRPr lang="en-US" sz="800" dirty="0"/>
          </a:p>
        </p:txBody>
      </p:sp>
      <p:sp>
        <p:nvSpPr>
          <p:cNvPr id="10" name="Text 7"/>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09 / 46</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02 — CHOOSING YOUR PROJECT</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Bring your own idea, then find the professor to shape it</a:t>
            </a:r>
            <a:endParaRPr lang="en-US" sz="2800" dirty="0"/>
          </a:p>
        </p:txBody>
      </p:sp>
      <p:sp>
        <p:nvSpPr>
          <p:cNvPr id="5" name="Text 2"/>
          <p:cNvSpPr txBox="1"/>
          <p:nvPr/>
        </p:nvSpPr>
        <p:spPr>
          <a:xfrm>
            <a:off x="640080" y="1737360"/>
            <a:ext cx="5271516" cy="2878531"/>
          </a:xfrm>
          <a:prstGeom prst="rect">
            <a:avLst/>
          </a:prstGeom>
          <a:noFill/>
          <a:ln/>
        </p:spPr>
        <p:txBody>
          <a:bodyPr wrap="square" lIns="0" tIns="0" rIns="0" bIns="0" rtlCol="0" anchor="t"/>
          <a:lstStyle/>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A problem you saw at an internship, at home, in a company, in the news</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Write one paragraph: the problem, who has it, what you would build</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Find the professor whose field fits and ask them to supervise</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Expect the idea to change; the professor turns it into a design project with measurable objectives</a:t>
            </a:r>
            <a:endParaRPr lang="en-US" sz="1600" dirty="0"/>
          </a:p>
        </p:txBody>
      </p:sp>
      <p:sp>
        <p:nvSpPr>
          <p:cNvPr id="6" name="Shape 3"/>
          <p:cNvSpPr/>
          <p:nvPr/>
        </p:nvSpPr>
        <p:spPr>
          <a:xfrm>
            <a:off x="6277356" y="1737360"/>
            <a:ext cx="5271516" cy="2787091"/>
          </a:xfrm>
          <a:prstGeom prst="rect">
            <a:avLst/>
          </a:prstGeom>
          <a:solidFill>
            <a:srgbClr val="F3EEE5"/>
          </a:solidFill>
          <a:ln w="12700">
            <a:solidFill>
              <a:srgbClr val="333333"/>
            </a:solidFill>
            <a:prstDash val="solid"/>
          </a:ln>
        </p:spPr>
        <p:txBody>
          <a:bodyPr/>
          <a:p/>
        </p:txBody>
      </p:sp>
      <p:sp>
        <p:nvSpPr>
          <p:cNvPr id="7" name="Text 4"/>
          <p:cNvSpPr txBox="1"/>
          <p:nvPr/>
        </p:nvSpPr>
        <p:spPr>
          <a:xfrm>
            <a:off x="6505956" y="1965960"/>
            <a:ext cx="4814316" cy="1634947"/>
          </a:xfrm>
          <a:prstGeom prst="rect">
            <a:avLst/>
          </a:prstGeom>
          <a:noFill/>
          <a:ln/>
        </p:spPr>
        <p:txBody>
          <a:bodyPr wrap="square" lIns="0" tIns="0" rIns="0" bIns="0" rtlCol="0" anchor="t"/>
          <a:lstStyle/>
          <a:p>
            <a:pPr marL="0" indent="0">
              <a:spcAft>
                <a:spcPts val="400"/>
              </a:spcAft>
              <a:buNone/>
            </a:pPr>
            <a:r>
              <a:rPr lang="en-US" sz="1900" b="1" dirty="0">
                <a:solidFill>
                  <a:srgbClr val="182219"/>
                </a:solidFill>
                <a:latin typeface="Cambria" pitchFamily="34" charset="0"/>
                <a:ea typeface="Cambria" pitchFamily="34" charset="-122"/>
                <a:cs typeface="Cambria" pitchFamily="34" charset="-120"/>
              </a:rPr>
              <a:t>A design project is</a:t>
            </a:r>
            <a:endParaRPr lang="en-US" sz="1600" dirty="0"/>
          </a:p>
          <a:p>
            <a:pPr marL="0" indent="0">
              <a:spcAft>
                <a:spcPts val="500"/>
              </a:spcAft>
              <a:buNone/>
            </a:pPr>
            <a:r>
              <a:rPr lang="en-US" sz="1600" dirty="0">
                <a:solidFill>
                  <a:srgbClr val="3F4A42"/>
                </a:solidFill>
                <a:latin typeface="Calibri" pitchFamily="34" charset="0"/>
                <a:ea typeface="Calibri" pitchFamily="34" charset="-122"/>
                <a:cs typeface="Calibri" pitchFamily="34" charset="-120"/>
              </a:rPr>
              <a:t>A real need, measurable specifications, realistic constraints, alternatives compared, and something you build and test. </a:t>
            </a:r>
            <a:endParaRPr lang="en-US" sz="1600" dirty="0"/>
          </a:p>
        </p:txBody>
      </p:sp>
      <p:sp>
        <p:nvSpPr>
          <p:cNvPr id="8" name="Text 5"/>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9" name="Text 6"/>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CHOOSING YOUR PROJECT</a:t>
            </a:r>
            <a:endParaRPr lang="en-US" sz="800" dirty="0"/>
          </a:p>
        </p:txBody>
      </p:sp>
      <p:sp>
        <p:nvSpPr>
          <p:cNvPr id="10" name="Text 7"/>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10 / 46</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02 — CHOOSING YOUR PROJECT</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Where ideas come from</a:t>
            </a:r>
            <a:endParaRPr lang="en-US" sz="2800" dirty="0"/>
          </a:p>
        </p:txBody>
      </p:sp>
      <p:sp>
        <p:nvSpPr>
          <p:cNvPr id="5" name="Text 2"/>
          <p:cNvSpPr txBox="1"/>
          <p:nvPr/>
        </p:nvSpPr>
        <p:spPr>
          <a:xfrm>
            <a:off x="640080" y="1737360"/>
            <a:ext cx="5271516" cy="2878531"/>
          </a:xfrm>
          <a:prstGeom prst="rect">
            <a:avLst/>
          </a:prstGeom>
          <a:noFill/>
          <a:ln/>
        </p:spPr>
        <p:txBody>
          <a:bodyPr wrap="square" lIns="0" tIns="0" rIns="0" bIns="0" rtlCol="0" anchor="t"/>
          <a:lstStyle/>
          <a:p>
            <a:pPr marL="152400" indent="-152400">
              <a:spcAft>
                <a:spcPts val="400"/>
              </a:spcAft>
              <a:buSzPct val="100000"/>
              <a:buChar char="•"/>
            </a:pPr>
            <a:r>
              <a:rPr lang="en-US" sz="1600" b="1" dirty="0">
                <a:solidFill>
                  <a:srgbClr val="182219"/>
                </a:solidFill>
                <a:latin typeface="Calibri" pitchFamily="34" charset="0"/>
                <a:ea typeface="Calibri" pitchFamily="34" charset="-122"/>
                <a:cs typeface="Calibri" pitchFamily="34" charset="-120"/>
              </a:rPr>
              <a:t>Other universities' capstone showcases:</a:t>
            </a:r>
            <a:r>
              <a:rPr lang="en-US" sz="1600" dirty="0">
                <a:solidFill>
                  <a:srgbClr val="3F4A42"/>
                </a:solidFill>
                <a:latin typeface="Calibri" pitchFamily="34" charset="0"/>
                <a:ea typeface="Calibri" pitchFamily="34" charset="-122"/>
                <a:cs typeface="Calibri" pitchFamily="34" charset="-120"/>
              </a:rPr>
              <a:t> search “capstone design showcase” + a university name; hundreds of abstracts and posters</a:t>
            </a:r>
            <a:endParaRPr lang="en-US" sz="1600" dirty="0"/>
          </a:p>
          <a:p>
            <a:pPr marL="152400" indent="-152400">
              <a:spcAft>
                <a:spcPts val="400"/>
              </a:spcAft>
              <a:buSzPct val="100000"/>
              <a:buChar char="•"/>
            </a:pPr>
            <a:r>
              <a:rPr lang="en-US" sz="1600" b="1" dirty="0">
                <a:solidFill>
                  <a:srgbClr val="182219"/>
                </a:solidFill>
                <a:latin typeface="Calibri" pitchFamily="34" charset="0"/>
                <a:ea typeface="Calibri" pitchFamily="34" charset="-122"/>
                <a:cs typeface="Calibri" pitchFamily="34" charset="-120"/>
              </a:rPr>
              <a:t>Papers:</a:t>
            </a:r>
            <a:r>
              <a:rPr lang="en-US" sz="1600" dirty="0">
                <a:solidFill>
                  <a:srgbClr val="3F4A42"/>
                </a:solidFill>
                <a:latin typeface="Calibri" pitchFamily="34" charset="0"/>
                <a:ea typeface="Calibri" pitchFamily="34" charset="-122"/>
                <a:cs typeface="Calibri" pitchFamily="34" charset="-120"/>
              </a:rPr>
              <a:t> the future work section of a recent paper is a list of open problems</a:t>
            </a:r>
            <a:endParaRPr lang="en-US" sz="1600" dirty="0"/>
          </a:p>
          <a:p>
            <a:pPr marL="152400" indent="-152400">
              <a:spcAft>
                <a:spcPts val="400"/>
              </a:spcAft>
              <a:buSzPct val="100000"/>
              <a:buChar char="•"/>
            </a:pPr>
            <a:r>
              <a:rPr lang="en-US" sz="1600" b="1" dirty="0">
                <a:solidFill>
                  <a:srgbClr val="182219"/>
                </a:solidFill>
                <a:latin typeface="Calibri" pitchFamily="34" charset="0"/>
                <a:ea typeface="Calibri" pitchFamily="34" charset="-122"/>
                <a:cs typeface="Calibri" pitchFamily="34" charset="-120"/>
              </a:rPr>
              <a:t>Industry:</a:t>
            </a:r>
            <a:r>
              <a:rPr lang="en-US" sz="1600" dirty="0">
                <a:solidFill>
                  <a:srgbClr val="3F4A42"/>
                </a:solidFill>
                <a:latin typeface="Calibri" pitchFamily="34" charset="0"/>
                <a:ea typeface="Calibri" pitchFamily="34" charset="-122"/>
                <a:cs typeface="Calibri" pitchFamily="34" charset="-120"/>
              </a:rPr>
              <a:t> your internship, a company you know, a family business</a:t>
            </a:r>
            <a:endParaRPr lang="en-US" sz="1600" dirty="0"/>
          </a:p>
          <a:p>
            <a:pPr marL="152400" indent="-152400">
              <a:spcAft>
                <a:spcPts val="400"/>
              </a:spcAft>
              <a:buSzPct val="100000"/>
              <a:buChar char="•"/>
            </a:pPr>
            <a:r>
              <a:rPr lang="en-US" sz="1600" b="1" dirty="0">
                <a:solidFill>
                  <a:srgbClr val="182219"/>
                </a:solidFill>
                <a:latin typeface="Calibri" pitchFamily="34" charset="0"/>
                <a:ea typeface="Calibri" pitchFamily="34" charset="-122"/>
                <a:cs typeface="Calibri" pitchFamily="34" charset="-120"/>
              </a:rPr>
              <a:t>Events:</a:t>
            </a:r>
            <a:r>
              <a:rPr lang="en-US" sz="1600" dirty="0">
                <a:solidFill>
                  <a:srgbClr val="3F4A42"/>
                </a:solidFill>
                <a:latin typeface="Calibri" pitchFamily="34" charset="0"/>
                <a:ea typeface="Calibri" pitchFamily="34" charset="-122"/>
                <a:cs typeface="Calibri" pitchFamily="34" charset="-120"/>
              </a:rPr>
              <a:t> LEAP, industry exhibitions and conferences in Riyadh; companies show what they are doing or what they need</a:t>
            </a:r>
            <a:endParaRPr lang="en-US" sz="1600" dirty="0"/>
          </a:p>
        </p:txBody>
      </p:sp>
      <p:sp>
        <p:nvSpPr>
          <p:cNvPr id="6" name="Text 3"/>
          <p:cNvSpPr txBox="1"/>
          <p:nvPr/>
        </p:nvSpPr>
        <p:spPr>
          <a:xfrm>
            <a:off x="6277356" y="1737360"/>
            <a:ext cx="5271516" cy="2593238"/>
          </a:xfrm>
          <a:prstGeom prst="rect">
            <a:avLst/>
          </a:prstGeom>
          <a:noFill/>
          <a:ln/>
        </p:spPr>
        <p:txBody>
          <a:bodyPr wrap="square" lIns="0" tIns="0" rIns="0" bIns="0" rtlCol="0" anchor="t"/>
          <a:lstStyle/>
          <a:p>
            <a:pPr marL="152400" indent="-152400">
              <a:spcAft>
                <a:spcPts val="400"/>
              </a:spcAft>
              <a:buSzPct val="100000"/>
              <a:buChar char="•"/>
            </a:pPr>
            <a:r>
              <a:rPr lang="en-US" sz="1600" b="1" dirty="0">
                <a:solidFill>
                  <a:srgbClr val="182219"/>
                </a:solidFill>
                <a:latin typeface="Calibri" pitchFamily="34" charset="0"/>
                <a:ea typeface="Calibri" pitchFamily="34" charset="-122"/>
                <a:cs typeface="Calibri" pitchFamily="34" charset="-120"/>
              </a:rPr>
              <a:t>National programs</a:t>
            </a:r>
            <a:r>
              <a:rPr lang="en-US" sz="1600" dirty="0">
                <a:solidFill>
                  <a:srgbClr val="3F4A42"/>
                </a:solidFill>
                <a:latin typeface="Calibri" pitchFamily="34" charset="0"/>
                <a:ea typeface="Calibri" pitchFamily="34" charset="-122"/>
                <a:cs typeface="Calibri" pitchFamily="34" charset="-120"/>
              </a:rPr>
              <a:t> and their published challenges: energy, water, mobility, health, smart cities</a:t>
            </a:r>
            <a:endParaRPr lang="en-US" sz="1600" dirty="0"/>
          </a:p>
          <a:p>
            <a:pPr marL="152400" indent="-152400">
              <a:spcAft>
                <a:spcPts val="400"/>
              </a:spcAft>
              <a:buSzPct val="100000"/>
              <a:buChar char="•"/>
            </a:pPr>
            <a:r>
              <a:rPr lang="en-US" sz="1600" b="1" dirty="0">
                <a:solidFill>
                  <a:srgbClr val="182219"/>
                </a:solidFill>
                <a:latin typeface="Calibri" pitchFamily="34" charset="0"/>
                <a:ea typeface="Calibri" pitchFamily="34" charset="-122"/>
                <a:cs typeface="Calibri" pitchFamily="34" charset="-120"/>
              </a:rPr>
              <a:t>Competitions:</a:t>
            </a:r>
            <a:r>
              <a:rPr lang="en-US" sz="1600" dirty="0">
                <a:solidFill>
                  <a:srgbClr val="3F4A42"/>
                </a:solidFill>
                <a:latin typeface="Calibri" pitchFamily="34" charset="0"/>
                <a:ea typeface="Calibri" pitchFamily="34" charset="-122"/>
                <a:cs typeface="Calibri" pitchFamily="34" charset="-120"/>
              </a:rPr>
              <a:t> IEEE student competitions, hackathons, robotics contests</a:t>
            </a:r>
            <a:endParaRPr lang="en-US" sz="1600" dirty="0"/>
          </a:p>
          <a:p>
            <a:pPr marL="152400" indent="-152400">
              <a:spcAft>
                <a:spcPts val="400"/>
              </a:spcAft>
              <a:buSzPct val="100000"/>
              <a:buChar char="•"/>
            </a:pPr>
            <a:r>
              <a:rPr lang="en-US" sz="1600" b="1" dirty="0">
                <a:solidFill>
                  <a:srgbClr val="182219"/>
                </a:solidFill>
                <a:latin typeface="Calibri" pitchFamily="34" charset="0"/>
                <a:ea typeface="Calibri" pitchFamily="34" charset="-122"/>
                <a:cs typeface="Calibri" pitchFamily="34" charset="-120"/>
              </a:rPr>
              <a:t>Open-source hardware</a:t>
            </a:r>
            <a:r>
              <a:rPr lang="en-US" sz="1600" dirty="0">
                <a:solidFill>
                  <a:srgbClr val="3F4A42"/>
                </a:solidFill>
                <a:latin typeface="Calibri" pitchFamily="34" charset="0"/>
                <a:ea typeface="Calibri" pitchFamily="34" charset="-122"/>
                <a:cs typeface="Calibri" pitchFamily="34" charset="-120"/>
              </a:rPr>
              <a:t> you can extend or improve</a:t>
            </a:r>
            <a:endParaRPr lang="en-US" sz="1600" dirty="0"/>
          </a:p>
          <a:p>
            <a:pPr marL="152400" indent="-152400">
              <a:spcAft>
                <a:spcPts val="400"/>
              </a:spcAft>
              <a:buSzPct val="100000"/>
              <a:buChar char="•"/>
            </a:pPr>
            <a:r>
              <a:rPr lang="en-US" sz="1600" b="1" dirty="0">
                <a:solidFill>
                  <a:srgbClr val="182219"/>
                </a:solidFill>
                <a:latin typeface="Calibri" pitchFamily="34" charset="0"/>
                <a:ea typeface="Calibri" pitchFamily="34" charset="-122"/>
                <a:cs typeface="Calibri" pitchFamily="34" charset="-120"/>
              </a:rPr>
              <a:t>Your courses:</a:t>
            </a:r>
            <a:r>
              <a:rPr lang="en-US" sz="1600" dirty="0">
                <a:solidFill>
                  <a:srgbClr val="3F4A42"/>
                </a:solidFill>
                <a:latin typeface="Calibri" pitchFamily="34" charset="0"/>
                <a:ea typeface="Calibri" pitchFamily="34" charset="-122"/>
                <a:cs typeface="Calibri" pitchFamily="34" charset="-120"/>
              </a:rPr>
              <a:t> the lab you wanted to go further in</a:t>
            </a:r>
            <a:endParaRPr lang="en-US" sz="1600" dirty="0"/>
          </a:p>
        </p:txBody>
      </p:sp>
      <p:sp>
        <p:nvSpPr>
          <p:cNvPr id="7" name="Text 4"/>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8" name="Text 5"/>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CHOOSING YOUR PROJECT</a:t>
            </a:r>
            <a:endParaRPr lang="en-US" sz="800" dirty="0"/>
          </a:p>
        </p:txBody>
      </p:sp>
      <p:sp>
        <p:nvSpPr>
          <p:cNvPr id="9" name="Text 6"/>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11 / 46</a:t>
            </a:r>
            <a:endParaRPr lang="en-US"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02 — CHOOSING YOUR PROJECT</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AI as a brainstorming partner, not a decision maker</a:t>
            </a:r>
            <a:endParaRPr lang="en-US" sz="2800" dirty="0"/>
          </a:p>
        </p:txBody>
      </p:sp>
      <p:sp>
        <p:nvSpPr>
          <p:cNvPr id="5" name="Shape 2"/>
          <p:cNvSpPr/>
          <p:nvPr/>
        </p:nvSpPr>
        <p:spPr>
          <a:xfrm>
            <a:off x="640080" y="1737360"/>
            <a:ext cx="5271516" cy="3288182"/>
          </a:xfrm>
          <a:prstGeom prst="rect">
            <a:avLst/>
          </a:prstGeom>
          <a:solidFill>
            <a:srgbClr val="F3EEE5"/>
          </a:solidFill>
          <a:ln w="12700">
            <a:solidFill>
              <a:srgbClr val="333333"/>
            </a:solidFill>
            <a:prstDash val="solid"/>
          </a:ln>
        </p:spPr>
        <p:txBody>
          <a:bodyPr/>
          <a:p/>
        </p:txBody>
      </p:sp>
      <p:sp>
        <p:nvSpPr>
          <p:cNvPr id="6" name="Text 3"/>
          <p:cNvSpPr txBox="1"/>
          <p:nvPr/>
        </p:nvSpPr>
        <p:spPr>
          <a:xfrm>
            <a:off x="868680" y="1965960"/>
            <a:ext cx="4814316" cy="2922422"/>
          </a:xfrm>
          <a:prstGeom prst="rect">
            <a:avLst/>
          </a:prstGeom>
          <a:noFill/>
          <a:ln/>
        </p:spPr>
        <p:txBody>
          <a:bodyPr wrap="square" lIns="0" tIns="0" rIns="0" bIns="0" rtlCol="0" anchor="t"/>
          <a:lstStyle/>
          <a:p>
            <a:pPr marL="0" indent="0">
              <a:spcAft>
                <a:spcPts val="400"/>
              </a:spcAft>
              <a:buNone/>
            </a:pPr>
            <a:r>
              <a:rPr lang="en-US" sz="1900" b="1" dirty="0">
                <a:solidFill>
                  <a:srgbClr val="182219"/>
                </a:solidFill>
                <a:latin typeface="Cambria" pitchFamily="34" charset="0"/>
                <a:ea typeface="Cambria" pitchFamily="34" charset="-122"/>
                <a:cs typeface="Cambria" pitchFamily="34" charset="-120"/>
              </a:rPr>
              <a:t>Good use</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“Give me 20 senior design project ideas in power electronics for a two-student team” → use the list to notice what excites you</a:t>
            </a:r>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Then go deeper with each idea, raise expectations to get better ideas</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Explain a field you do not know</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Compare two directions: what each would require</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Turn a vague interest into three concrete problem statements</a:t>
            </a:r>
            <a:endParaRPr lang="en-US" sz="1600" dirty="0"/>
          </a:p>
        </p:txBody>
      </p:sp>
      <p:sp>
        <p:nvSpPr>
          <p:cNvPr id="7" name="Shape 4"/>
          <p:cNvSpPr/>
          <p:nvPr/>
        </p:nvSpPr>
        <p:spPr>
          <a:xfrm>
            <a:off x="6277356" y="1737360"/>
            <a:ext cx="5271516" cy="3288182"/>
          </a:xfrm>
          <a:prstGeom prst="rect">
            <a:avLst/>
          </a:prstGeom>
          <a:solidFill>
            <a:srgbClr val="F3EEE5"/>
          </a:solidFill>
          <a:ln w="12700">
            <a:solidFill>
              <a:srgbClr val="333333"/>
            </a:solidFill>
            <a:prstDash val="solid"/>
          </a:ln>
        </p:spPr>
        <p:txBody>
          <a:bodyPr/>
          <a:p/>
        </p:txBody>
      </p:sp>
      <p:sp>
        <p:nvSpPr>
          <p:cNvPr id="8" name="Text 5"/>
          <p:cNvSpPr txBox="1"/>
          <p:nvPr/>
        </p:nvSpPr>
        <p:spPr>
          <a:xfrm>
            <a:off x="6505956" y="1965960"/>
            <a:ext cx="4814316" cy="2637130"/>
          </a:xfrm>
          <a:prstGeom prst="rect">
            <a:avLst/>
          </a:prstGeom>
          <a:noFill/>
          <a:ln/>
        </p:spPr>
        <p:txBody>
          <a:bodyPr wrap="square" lIns="0" tIns="0" rIns="0" bIns="0" rtlCol="0" anchor="t"/>
          <a:lstStyle/>
          <a:p>
            <a:pPr marL="0" indent="0">
              <a:spcAft>
                <a:spcPts val="400"/>
              </a:spcAft>
              <a:buNone/>
            </a:pPr>
            <a:r>
              <a:rPr lang="en-US" sz="1900" b="1" dirty="0">
                <a:solidFill>
                  <a:srgbClr val="182219"/>
                </a:solidFill>
                <a:latin typeface="Cambria" pitchFamily="34" charset="0"/>
                <a:ea typeface="Cambria" pitchFamily="34" charset="-122"/>
                <a:cs typeface="Cambria" pitchFamily="34" charset="-120"/>
              </a:rPr>
              <a:t>Bad use</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Letting it choose the project</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Believing “this is novel” or “this has not been done”; it does not know. You need to research and you can also ask it to do a deep research on the topic</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Using references it produces without opening them; some times they do not exists. Also, AI cannot access all papers</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Asking it what your professor works on or what the lab has; ask the professor</a:t>
            </a:r>
            <a:endParaRPr lang="en-US" sz="1600" dirty="0"/>
          </a:p>
        </p:txBody>
      </p:sp>
      <p:sp>
        <p:nvSpPr>
          <p:cNvPr id="9" name="Text 6"/>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10" name="Text 7"/>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CHOOSING YOUR PROJECT</a:t>
            </a:r>
            <a:endParaRPr lang="en-US" sz="800" dirty="0"/>
          </a:p>
        </p:txBody>
      </p:sp>
      <p:sp>
        <p:nvSpPr>
          <p:cNvPr id="11" name="Text 8"/>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12 / 46</a:t>
            </a:r>
            <a:endParaRPr lang="en-US" sz="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2211A"/>
        </a:solidFill>
        <a:effectLst/>
      </p:bgPr>
    </p:bg>
    <p:spTree>
      <p:nvGrpSpPr>
        <p:cNvPr id="1" name=""/>
        <p:cNvGrpSpPr/>
        <p:nvPr/>
      </p:nvGrpSpPr>
      <p:grpSpPr>
        <a:xfrm>
          <a:off x="0" y="0"/>
          <a:ext cx="0" cy="0"/>
          <a:chOff x="0" y="0"/>
          <a:chExt cx="0" cy="0"/>
        </a:xfrm>
      </p:grpSpPr>
      <p:sp>
        <p:nvSpPr>
          <p:cNvPr id="3" name="Shape 0"/>
          <p:cNvSpPr/>
          <p:nvPr/>
        </p:nvSpPr>
        <p:spPr>
          <a:xfrm>
            <a:off x="10917936" y="466344"/>
            <a:ext cx="73152" cy="73152"/>
          </a:xfrm>
          <a:prstGeom prst="rect">
            <a:avLst/>
          </a:prstGeom>
          <a:solidFill>
            <a:srgbClr val="B15E28"/>
          </a:solidFill>
          <a:ln w="12700">
            <a:solidFill>
              <a:srgbClr val="333333"/>
            </a:solidFill>
            <a:prstDash val="solid"/>
          </a:ln>
        </p:spPr>
        <p:txBody>
          <a:bodyPr/>
          <a:p/>
        </p:txBody>
      </p:sp>
      <p:sp>
        <p:nvSpPr>
          <p:cNvPr id="4" name="Shape 1"/>
          <p:cNvSpPr/>
          <p:nvPr/>
        </p:nvSpPr>
        <p:spPr>
          <a:xfrm>
            <a:off x="11375136" y="466344"/>
            <a:ext cx="73152" cy="73152"/>
          </a:xfrm>
          <a:prstGeom prst="rect">
            <a:avLst/>
          </a:prstGeom>
          <a:solidFill>
            <a:srgbClr val="B15E28"/>
          </a:solidFill>
          <a:ln w="12700">
            <a:solidFill>
              <a:srgbClr val="333333"/>
            </a:solidFill>
            <a:prstDash val="solid"/>
          </a:ln>
        </p:spPr>
        <p:txBody>
          <a:bodyPr/>
          <a:p/>
        </p:txBody>
      </p:sp>
      <p:sp>
        <p:nvSpPr>
          <p:cNvPr id="5" name="Shape 2"/>
          <p:cNvSpPr/>
          <p:nvPr/>
        </p:nvSpPr>
        <p:spPr>
          <a:xfrm>
            <a:off x="11375136" y="923544"/>
            <a:ext cx="73152" cy="73152"/>
          </a:xfrm>
          <a:prstGeom prst="rect">
            <a:avLst/>
          </a:prstGeom>
          <a:solidFill>
            <a:srgbClr val="B15E28"/>
          </a:solidFill>
          <a:ln w="12700">
            <a:solidFill>
              <a:srgbClr val="333333"/>
            </a:solidFill>
            <a:prstDash val="solid"/>
          </a:ln>
        </p:spPr>
        <p:txBody>
          <a:bodyPr/>
          <a:p/>
        </p:txBody>
      </p:sp>
      <p:sp>
        <p:nvSpPr>
          <p:cNvPr id="6" name="Text 3"/>
          <p:cNvSpPr txBox="1"/>
          <p:nvPr/>
        </p:nvSpPr>
        <p:spPr>
          <a:xfrm>
            <a:off x="640080" y="1828800"/>
            <a:ext cx="3657600" cy="1188720"/>
          </a:xfrm>
          <a:prstGeom prst="rect">
            <a:avLst/>
          </a:prstGeom>
          <a:noFill/>
          <a:ln/>
        </p:spPr>
        <p:txBody>
          <a:bodyPr wrap="square" lIns="0" tIns="0" rIns="0" bIns="0" rtlCol="0" anchor="t"/>
          <a:lstStyle/>
          <a:p>
            <a:pPr marL="0" indent="0">
              <a:buNone/>
            </a:pPr>
            <a:r>
              <a:rPr lang="en-US" sz="4400" dirty="0">
                <a:solidFill>
                  <a:srgbClr val="B15E28"/>
                </a:solidFill>
                <a:latin typeface="Cambria" pitchFamily="34" charset="0"/>
                <a:ea typeface="Cambria" pitchFamily="34" charset="-122"/>
                <a:cs typeface="Cambria" pitchFamily="34" charset="-120"/>
              </a:rPr>
              <a:t>03</a:t>
            </a:r>
            <a:endParaRPr lang="en-US" sz="4400" dirty="0"/>
          </a:p>
        </p:txBody>
      </p:sp>
      <p:sp>
        <p:nvSpPr>
          <p:cNvPr id="7" name="Text 4"/>
          <p:cNvSpPr txBox="1"/>
          <p:nvPr/>
        </p:nvSpPr>
        <p:spPr>
          <a:xfrm>
            <a:off x="640080" y="2743200"/>
            <a:ext cx="8778240" cy="1828800"/>
          </a:xfrm>
          <a:prstGeom prst="rect">
            <a:avLst/>
          </a:prstGeom>
          <a:noFill/>
          <a:ln/>
        </p:spPr>
        <p:txBody>
          <a:bodyPr wrap="square" lIns="0" tIns="0" rIns="0" bIns="0" rtlCol="0" anchor="t"/>
          <a:lstStyle/>
          <a:p>
            <a:pPr marL="0" indent="0">
              <a:buNone/>
            </a:pPr>
            <a:r>
              <a:rPr lang="en-US" sz="3400" b="1" dirty="0">
                <a:solidFill>
                  <a:srgbClr val="FFFFFF"/>
                </a:solidFill>
                <a:latin typeface="Cambria" pitchFamily="34" charset="0"/>
                <a:ea typeface="Cambria" pitchFamily="34" charset="-122"/>
                <a:cs typeface="Cambria" pitchFamily="34" charset="-120"/>
              </a:rPr>
              <a:t>Your supervisor and your obligations</a:t>
            </a:r>
            <a:endParaRPr lang="en-US" sz="3400" dirty="0"/>
          </a:p>
        </p:txBody>
      </p:sp>
      <p:sp>
        <p:nvSpPr>
          <p:cNvPr id="8" name="Text 5"/>
          <p:cNvSpPr txBox="1"/>
          <p:nvPr/>
        </p:nvSpPr>
        <p:spPr>
          <a:xfrm>
            <a:off x="640080" y="4572000"/>
            <a:ext cx="7772400" cy="1097280"/>
          </a:xfrm>
          <a:prstGeom prst="rect">
            <a:avLst/>
          </a:prstGeom>
          <a:noFill/>
          <a:ln/>
        </p:spPr>
        <p:txBody>
          <a:bodyPr wrap="square" lIns="0" tIns="0" rIns="0" bIns="0" rtlCol="0" anchor="t"/>
          <a:lstStyle/>
          <a:p>
            <a:pPr marL="0" indent="0">
              <a:buNone/>
            </a:pPr>
            <a:r>
              <a:rPr lang="en-US" sz="1400" dirty="0">
                <a:solidFill>
                  <a:srgbClr val="C9D3CB"/>
                </a:solidFill>
                <a:latin typeface="Calibri" pitchFamily="34" charset="0"/>
                <a:ea typeface="Calibri" pitchFamily="34" charset="-122"/>
                <a:cs typeface="Calibri" pitchFamily="34" charset="-120"/>
              </a:rPr>
              <a:t>A supervisor is a resource, not an obstacle. And this is your project: nobody is more responsible for its success than you.</a:t>
            </a:r>
            <a:endParaRPr lang="en-US" sz="1400" dirty="0"/>
          </a:p>
        </p:txBody>
      </p:sp>
      <p:sp>
        <p:nvSpPr>
          <p:cNvPr id="9" name="Text 6"/>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6E7A70"/>
                </a:solidFill>
                <a:latin typeface="Courier New" pitchFamily="34" charset="0"/>
                <a:ea typeface="Courier New" pitchFamily="34" charset="-122"/>
                <a:cs typeface="Courier New" pitchFamily="34" charset="-120"/>
              </a:rPr>
              <a:t>EE SENIOR DESIGN TUTORIAL</a:t>
            </a:r>
            <a:endParaRPr lang="en-US" sz="800" dirty="0"/>
          </a:p>
        </p:txBody>
      </p:sp>
      <p:sp>
        <p:nvSpPr>
          <p:cNvPr id="10" name="Text 7"/>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03</a:t>
            </a:r>
            <a:endParaRPr lang="en-US" sz="800" dirty="0"/>
          </a:p>
        </p:txBody>
      </p:sp>
      <p:sp>
        <p:nvSpPr>
          <p:cNvPr id="11" name="Text 8"/>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6E7A70"/>
                </a:solidFill>
                <a:latin typeface="Courier New" pitchFamily="34" charset="0"/>
                <a:ea typeface="Courier New" pitchFamily="34" charset="-122"/>
                <a:cs typeface="Courier New" pitchFamily="34" charset="-120"/>
              </a:rPr>
              <a:t>SHEET 13 / 46</a:t>
            </a:r>
            <a:endParaRPr lang="en-US"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03 — YOUR SUPERVISOR</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What your supervisor should do for you</a:t>
            </a:r>
            <a:endParaRPr lang="en-US" sz="2800" dirty="0"/>
          </a:p>
        </p:txBody>
      </p:sp>
      <p:sp>
        <p:nvSpPr>
          <p:cNvPr id="5" name="Text 2"/>
          <p:cNvSpPr txBox="1"/>
          <p:nvPr/>
        </p:nvSpPr>
        <p:spPr>
          <a:xfrm>
            <a:off x="643129" y="1838859"/>
            <a:ext cx="5271516" cy="2593238"/>
          </a:xfrm>
          <a:prstGeom prst="rect">
            <a:avLst/>
          </a:prstGeom>
          <a:noFill/>
          <a:ln/>
        </p:spPr>
        <p:txBody>
          <a:bodyPr wrap="square" lIns="0" tIns="0" rIns="0" bIns="0" rtlCol="0" anchor="t"/>
          <a:lstStyle/>
          <a:p>
            <a:pPr marL="0" indent="0">
              <a:spcAft>
                <a:spcPts val="500"/>
              </a:spcAft>
              <a:buNone/>
            </a:pPr>
            <a:r>
              <a:rPr lang="en-US" sz="1600" b="1" dirty="0">
                <a:solidFill>
                  <a:srgbClr val="1F6F4A"/>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Meet with you on a regular, predictable schedule</a:t>
            </a:r>
            <a:endParaRPr lang="en-US" sz="1600" dirty="0"/>
          </a:p>
          <a:p>
            <a:pPr marL="0" indent="0">
              <a:spcAft>
                <a:spcPts val="500"/>
              </a:spcAft>
              <a:buNone/>
            </a:pPr>
            <a:r>
              <a:rPr lang="en-US" sz="1600" b="1" dirty="0">
                <a:solidFill>
                  <a:srgbClr val="1F6F4A"/>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Help scope a project that is ambitious yet achievable</a:t>
            </a:r>
            <a:endParaRPr lang="en-US" sz="1600" dirty="0"/>
          </a:p>
          <a:p>
            <a:pPr marL="0" indent="0">
              <a:spcAft>
                <a:spcPts val="500"/>
              </a:spcAft>
              <a:buNone/>
            </a:pPr>
            <a:r>
              <a:rPr lang="en-US" sz="1600" b="1" dirty="0">
                <a:solidFill>
                  <a:srgbClr val="1F6F4A"/>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Give timely, constructive feedback on drafts and designs</a:t>
            </a:r>
            <a:endParaRPr lang="en-US" sz="1600" dirty="0"/>
          </a:p>
          <a:p>
            <a:pPr marL="0" indent="0">
              <a:spcAft>
                <a:spcPts val="500"/>
              </a:spcAft>
              <a:buNone/>
            </a:pPr>
            <a:r>
              <a:rPr lang="en-US" sz="1600" b="1" dirty="0">
                <a:solidFill>
                  <a:srgbClr val="1F6F4A"/>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Ensure fair access to lab space, equipment and budget</a:t>
            </a:r>
            <a:endParaRPr lang="en-US" sz="1600" dirty="0"/>
          </a:p>
        </p:txBody>
      </p:sp>
      <p:sp>
        <p:nvSpPr>
          <p:cNvPr id="6" name="Text 3"/>
          <p:cNvSpPr txBox="1"/>
          <p:nvPr/>
        </p:nvSpPr>
        <p:spPr>
          <a:xfrm>
            <a:off x="6277356" y="1823077"/>
            <a:ext cx="5271516" cy="2593238"/>
          </a:xfrm>
          <a:prstGeom prst="rect">
            <a:avLst/>
          </a:prstGeom>
          <a:noFill/>
          <a:ln/>
        </p:spPr>
        <p:txBody>
          <a:bodyPr wrap="square" lIns="0" tIns="0" rIns="0" bIns="0" rtlCol="0" anchor="t"/>
          <a:lstStyle/>
          <a:p>
            <a:pPr marL="0" indent="0">
              <a:spcAft>
                <a:spcPts val="500"/>
              </a:spcAft>
              <a:buNone/>
            </a:pPr>
            <a:r>
              <a:rPr lang="en-US" sz="1600" b="1" dirty="0">
                <a:solidFill>
                  <a:srgbClr val="1F6F4A"/>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Clarify how you will be graded and what is expected</a:t>
            </a:r>
            <a:endParaRPr lang="en-US" sz="1600" dirty="0"/>
          </a:p>
          <a:p>
            <a:pPr marL="0" indent="0">
              <a:spcAft>
                <a:spcPts val="500"/>
              </a:spcAft>
              <a:buNone/>
            </a:pPr>
            <a:r>
              <a:rPr lang="en-US" sz="1600" b="1" dirty="0">
                <a:solidFill>
                  <a:srgbClr val="1F6F4A"/>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Guide you through roadblocks, not solve them for you</a:t>
            </a:r>
            <a:endParaRPr lang="en-US" sz="1600" dirty="0"/>
          </a:p>
          <a:p>
            <a:pPr marL="0" indent="0">
              <a:spcAft>
                <a:spcPts val="500"/>
              </a:spcAft>
              <a:buNone/>
            </a:pPr>
            <a:r>
              <a:rPr lang="en-US" sz="1600" b="1" dirty="0">
                <a:solidFill>
                  <a:srgbClr val="1F6F4A"/>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Treat you professionally and mediate team conflict fairly</a:t>
            </a:r>
            <a:endParaRPr lang="en-US" sz="1600" dirty="0"/>
          </a:p>
          <a:p>
            <a:pPr marL="0" indent="0">
              <a:spcAft>
                <a:spcPts val="500"/>
              </a:spcAft>
              <a:buNone/>
            </a:pPr>
            <a:r>
              <a:rPr lang="en-US" sz="1600" b="1" dirty="0">
                <a:solidFill>
                  <a:srgbClr val="1F6F4A"/>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Be upfront about their own availability and response time</a:t>
            </a:r>
            <a:endParaRPr lang="en-US" sz="1600" dirty="0"/>
          </a:p>
        </p:txBody>
      </p:sp>
      <p:sp>
        <p:nvSpPr>
          <p:cNvPr id="7" name="Shape 4"/>
          <p:cNvSpPr/>
          <p:nvPr/>
        </p:nvSpPr>
        <p:spPr>
          <a:xfrm>
            <a:off x="640080" y="5669280"/>
            <a:ext cx="10908792" cy="566928"/>
          </a:xfrm>
          <a:prstGeom prst="rect">
            <a:avLst/>
          </a:prstGeom>
          <a:solidFill>
            <a:srgbClr val="F1E3D3"/>
          </a:solidFill>
          <a:ln w="12700">
            <a:solidFill>
              <a:srgbClr val="333333"/>
            </a:solidFill>
            <a:prstDash val="solid"/>
          </a:ln>
        </p:spPr>
        <p:txBody>
          <a:bodyPr/>
          <a:p/>
        </p:txBody>
      </p:sp>
      <p:sp>
        <p:nvSpPr>
          <p:cNvPr id="8" name="Shape 5"/>
          <p:cNvSpPr/>
          <p:nvPr/>
        </p:nvSpPr>
        <p:spPr>
          <a:xfrm>
            <a:off x="768096" y="5806440"/>
            <a:ext cx="292608" cy="292608"/>
          </a:xfrm>
          <a:prstGeom prst="ellipse">
            <a:avLst/>
          </a:prstGeom>
          <a:solidFill>
            <a:srgbClr val="FFFFFF"/>
          </a:solidFill>
          <a:ln w="12700">
            <a:solidFill>
              <a:srgbClr val="333333"/>
            </a:solidFill>
            <a:prstDash val="solid"/>
          </a:ln>
        </p:spPr>
        <p:txBody>
          <a:bodyPr/>
          <a:p/>
        </p:txBody>
      </p:sp>
      <p:sp>
        <p:nvSpPr>
          <p:cNvPr id="9" name="Text 6"/>
          <p:cNvSpPr txBox="1"/>
          <p:nvPr/>
        </p:nvSpPr>
        <p:spPr>
          <a:xfrm>
            <a:off x="768096" y="5788152"/>
            <a:ext cx="292608" cy="329184"/>
          </a:xfrm>
          <a:prstGeom prst="rect">
            <a:avLst/>
          </a:prstGeom>
          <a:noFill/>
          <a:ln/>
        </p:spPr>
        <p:txBody>
          <a:bodyPr wrap="square" lIns="0" tIns="0" rIns="0" bIns="0" rtlCol="0" anchor="t"/>
          <a:lstStyle/>
          <a:p>
            <a:pPr marL="0" indent="0" algn="ctr">
              <a:buNone/>
            </a:pPr>
            <a:r>
              <a:rPr lang="en-US" sz="1400" b="1" dirty="0">
                <a:solidFill>
                  <a:srgbClr val="7A3E19"/>
                </a:solidFill>
                <a:latin typeface="Cambria" pitchFamily="34" charset="0"/>
                <a:ea typeface="Cambria" pitchFamily="34" charset="-122"/>
                <a:cs typeface="Cambria" pitchFamily="34" charset="-120"/>
              </a:rPr>
              <a:t>!</a:t>
            </a:r>
            <a:endParaRPr lang="en-US" sz="1400" dirty="0"/>
          </a:p>
        </p:txBody>
      </p:sp>
      <p:sp>
        <p:nvSpPr>
          <p:cNvPr id="10" name="Text 7"/>
          <p:cNvSpPr txBox="1"/>
          <p:nvPr/>
        </p:nvSpPr>
        <p:spPr>
          <a:xfrm>
            <a:off x="1170432" y="5742432"/>
            <a:ext cx="10268712" cy="457200"/>
          </a:xfrm>
          <a:prstGeom prst="rect">
            <a:avLst/>
          </a:prstGeom>
          <a:noFill/>
          <a:ln/>
        </p:spPr>
        <p:txBody>
          <a:bodyPr wrap="square" lIns="0" tIns="0" rIns="0" bIns="0" rtlCol="0" anchor="ctr"/>
          <a:lstStyle/>
          <a:p>
            <a:pPr marL="0" indent="0">
              <a:buNone/>
            </a:pPr>
            <a:r>
              <a:rPr lang="en-US" sz="1100" dirty="0">
                <a:solidFill>
                  <a:srgbClr val="3F4A42"/>
                </a:solidFill>
                <a:latin typeface="Calibri" pitchFamily="34" charset="0"/>
                <a:ea typeface="Calibri" pitchFamily="34" charset="-122"/>
                <a:cs typeface="Calibri" pitchFamily="34" charset="-120"/>
              </a:rPr>
              <a:t>If meetings are not happening or feedback is not coming, say so to your supervisor first; then to the Graduation Projects Committee.</a:t>
            </a:r>
            <a:endParaRPr lang="en-US" sz="1100" dirty="0"/>
          </a:p>
        </p:txBody>
      </p:sp>
      <p:sp>
        <p:nvSpPr>
          <p:cNvPr id="11" name="Text 8"/>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12" name="Text 9"/>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YOUR SUPERVISOR</a:t>
            </a:r>
            <a:endParaRPr lang="en-US" sz="800" dirty="0"/>
          </a:p>
        </p:txBody>
      </p:sp>
      <p:sp>
        <p:nvSpPr>
          <p:cNvPr id="13" name="Text 10"/>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14 / 46</a:t>
            </a:r>
            <a:endParaRPr lang="en-US"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03 — KNOW YOUR OBLIGATIONS</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What you should do to succeed</a:t>
            </a:r>
            <a:endParaRPr lang="en-US" sz="2800" dirty="0"/>
          </a:p>
        </p:txBody>
      </p:sp>
      <p:sp>
        <p:nvSpPr>
          <p:cNvPr id="5" name="Text 2"/>
          <p:cNvSpPr txBox="1"/>
          <p:nvPr/>
        </p:nvSpPr>
        <p:spPr>
          <a:xfrm>
            <a:off x="640080" y="1737360"/>
            <a:ext cx="5271516" cy="2307946"/>
          </a:xfrm>
          <a:prstGeom prst="rect">
            <a:avLst/>
          </a:prstGeom>
          <a:noFill/>
          <a:ln/>
        </p:spPr>
        <p:txBody>
          <a:bodyPr wrap="square" lIns="0" tIns="0" rIns="0" bIns="0" rtlCol="0" anchor="t"/>
          <a:lstStyle/>
          <a:p>
            <a:pPr marL="0" indent="0">
              <a:spcAft>
                <a:spcPts val="500"/>
              </a:spcAft>
              <a:buNone/>
            </a:pPr>
            <a:r>
              <a:rPr lang="en-US" sz="1600" b="1" dirty="0">
                <a:solidFill>
                  <a:srgbClr val="7A3E19"/>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Attend every meeting, prepared with an agenda and an update</a:t>
            </a:r>
            <a:endParaRPr lang="en-US" sz="1600" dirty="0"/>
          </a:p>
          <a:p>
            <a:pPr marL="0" indent="0">
              <a:spcAft>
                <a:spcPts val="500"/>
              </a:spcAft>
              <a:buNone/>
            </a:pPr>
            <a:r>
              <a:rPr lang="en-US" sz="1600" b="1" dirty="0">
                <a:solidFill>
                  <a:srgbClr val="7A3E19"/>
                </a:solidFill>
                <a:latin typeface="Calibri" pitchFamily="34" charset="0"/>
                <a:ea typeface="Calibri" pitchFamily="34" charset="-122"/>
                <a:cs typeface="Calibri" pitchFamily="34" charset="-120"/>
              </a:rPr>
              <a:t>!  </a:t>
            </a:r>
            <a:r>
              <a:rPr lang="en-US" sz="1600" b="1" dirty="0">
                <a:solidFill>
                  <a:srgbClr val="3F4A42"/>
                </a:solidFill>
                <a:latin typeface="Calibri" pitchFamily="34" charset="0"/>
                <a:ea typeface="Calibri" pitchFamily="34" charset="-122"/>
                <a:cs typeface="Calibri" pitchFamily="34" charset="-120"/>
              </a:rPr>
              <a:t>Take ownership: drive the project, do not wait to be driven</a:t>
            </a:r>
            <a:endParaRPr lang="en-US" sz="1600" b="1" dirty="0"/>
          </a:p>
          <a:p>
            <a:pPr marL="0" indent="0">
              <a:spcAft>
                <a:spcPts val="500"/>
              </a:spcAft>
              <a:buNone/>
            </a:pPr>
            <a:r>
              <a:rPr lang="en-US" sz="1600" b="1" dirty="0">
                <a:solidFill>
                  <a:srgbClr val="7A3E19"/>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Communicate early when something is wrong, not at the deadline</a:t>
            </a:r>
            <a:endParaRPr lang="en-US" sz="1600" dirty="0"/>
          </a:p>
          <a:p>
            <a:pPr marL="0" indent="0">
              <a:spcAft>
                <a:spcPts val="500"/>
              </a:spcAft>
              <a:buNone/>
            </a:pPr>
            <a:r>
              <a:rPr lang="en-US" sz="1600" b="1" dirty="0">
                <a:solidFill>
                  <a:srgbClr val="7A3E19"/>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Keep a logbook and document work from day one</a:t>
            </a:r>
            <a:endParaRPr lang="en-US" sz="1600" dirty="0"/>
          </a:p>
        </p:txBody>
      </p:sp>
      <p:sp>
        <p:nvSpPr>
          <p:cNvPr id="6" name="Text 3"/>
          <p:cNvSpPr txBox="1"/>
          <p:nvPr/>
        </p:nvSpPr>
        <p:spPr>
          <a:xfrm>
            <a:off x="6277356" y="1737360"/>
            <a:ext cx="5271516" cy="2307946"/>
          </a:xfrm>
          <a:prstGeom prst="rect">
            <a:avLst/>
          </a:prstGeom>
          <a:noFill/>
          <a:ln/>
        </p:spPr>
        <p:txBody>
          <a:bodyPr wrap="square" lIns="0" tIns="0" rIns="0" bIns="0" rtlCol="0" anchor="t"/>
          <a:lstStyle/>
          <a:p>
            <a:pPr marL="0" indent="0">
              <a:spcAft>
                <a:spcPts val="500"/>
              </a:spcAft>
              <a:buNone/>
            </a:pPr>
            <a:r>
              <a:rPr lang="en-US" sz="1600" b="1" dirty="0">
                <a:solidFill>
                  <a:srgbClr val="7A3E19"/>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Split work fairly and hold your teammates accountable</a:t>
            </a:r>
            <a:endParaRPr lang="en-US" sz="1600" dirty="0"/>
          </a:p>
          <a:p>
            <a:pPr marL="0" indent="0">
              <a:spcAft>
                <a:spcPts val="500"/>
              </a:spcAft>
              <a:buNone/>
            </a:pPr>
            <a:r>
              <a:rPr lang="en-US" sz="1600" b="1" dirty="0">
                <a:solidFill>
                  <a:srgbClr val="7A3E19"/>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Follow lab safety rules and equipment procedures</a:t>
            </a:r>
            <a:endParaRPr lang="en-US" sz="1600" dirty="0"/>
          </a:p>
          <a:p>
            <a:pPr marL="0" indent="0">
              <a:spcAft>
                <a:spcPts val="500"/>
              </a:spcAft>
              <a:buNone/>
            </a:pPr>
            <a:r>
              <a:rPr lang="en-US" sz="1600" b="1" dirty="0">
                <a:solidFill>
                  <a:srgbClr val="7A3E19"/>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Meet deadlines; flag slippage early, never silently</a:t>
            </a:r>
            <a:endParaRPr lang="en-US" sz="1600" dirty="0"/>
          </a:p>
          <a:p>
            <a:pPr marL="0" indent="0">
              <a:spcAft>
                <a:spcPts val="500"/>
              </a:spcAft>
              <a:buNone/>
            </a:pPr>
            <a:r>
              <a:rPr lang="en-US" sz="1600" b="1" dirty="0">
                <a:solidFill>
                  <a:srgbClr val="7A3E19"/>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Cite sources and disclose AI use</a:t>
            </a:r>
            <a:endParaRPr lang="en-US" sz="1600" dirty="0"/>
          </a:p>
        </p:txBody>
      </p:sp>
      <p:sp>
        <p:nvSpPr>
          <p:cNvPr id="7" name="Shape 4"/>
          <p:cNvSpPr/>
          <p:nvPr/>
        </p:nvSpPr>
        <p:spPr>
          <a:xfrm>
            <a:off x="640080" y="5669280"/>
            <a:ext cx="10908792" cy="566928"/>
          </a:xfrm>
          <a:prstGeom prst="rect">
            <a:avLst/>
          </a:prstGeom>
          <a:solidFill>
            <a:srgbClr val="F1E3D3"/>
          </a:solidFill>
          <a:ln w="12700">
            <a:solidFill>
              <a:srgbClr val="333333"/>
            </a:solidFill>
            <a:prstDash val="solid"/>
          </a:ln>
        </p:spPr>
        <p:txBody>
          <a:bodyPr/>
          <a:p/>
        </p:txBody>
      </p:sp>
      <p:sp>
        <p:nvSpPr>
          <p:cNvPr id="8" name="Shape 5"/>
          <p:cNvSpPr/>
          <p:nvPr/>
        </p:nvSpPr>
        <p:spPr>
          <a:xfrm>
            <a:off x="768096" y="5806440"/>
            <a:ext cx="292608" cy="292608"/>
          </a:xfrm>
          <a:prstGeom prst="ellipse">
            <a:avLst/>
          </a:prstGeom>
          <a:solidFill>
            <a:srgbClr val="FFFFFF"/>
          </a:solidFill>
          <a:ln w="12700">
            <a:solidFill>
              <a:srgbClr val="333333"/>
            </a:solidFill>
            <a:prstDash val="solid"/>
          </a:ln>
        </p:spPr>
        <p:txBody>
          <a:bodyPr/>
          <a:p/>
        </p:txBody>
      </p:sp>
      <p:sp>
        <p:nvSpPr>
          <p:cNvPr id="9" name="Text 6"/>
          <p:cNvSpPr txBox="1"/>
          <p:nvPr/>
        </p:nvSpPr>
        <p:spPr>
          <a:xfrm>
            <a:off x="768096" y="5788152"/>
            <a:ext cx="292608" cy="329184"/>
          </a:xfrm>
          <a:prstGeom prst="rect">
            <a:avLst/>
          </a:prstGeom>
          <a:noFill/>
          <a:ln/>
        </p:spPr>
        <p:txBody>
          <a:bodyPr wrap="square" lIns="0" tIns="0" rIns="0" bIns="0" rtlCol="0" anchor="t"/>
          <a:lstStyle/>
          <a:p>
            <a:pPr marL="0" indent="0" algn="ctr">
              <a:buNone/>
            </a:pPr>
            <a:r>
              <a:rPr lang="en-US" sz="1400" b="1" dirty="0">
                <a:solidFill>
                  <a:srgbClr val="7A3E19"/>
                </a:solidFill>
                <a:latin typeface="Cambria" pitchFamily="34" charset="0"/>
                <a:ea typeface="Cambria" pitchFamily="34" charset="-122"/>
                <a:cs typeface="Cambria" pitchFamily="34" charset="-120"/>
              </a:rPr>
              <a:t>!</a:t>
            </a:r>
            <a:endParaRPr lang="en-US" sz="1400" dirty="0"/>
          </a:p>
        </p:txBody>
      </p:sp>
      <p:sp>
        <p:nvSpPr>
          <p:cNvPr id="10" name="Text 7"/>
          <p:cNvSpPr txBox="1"/>
          <p:nvPr/>
        </p:nvSpPr>
        <p:spPr>
          <a:xfrm>
            <a:off x="1170432" y="5742432"/>
            <a:ext cx="10268712" cy="457200"/>
          </a:xfrm>
          <a:prstGeom prst="rect">
            <a:avLst/>
          </a:prstGeom>
          <a:noFill/>
          <a:ln/>
        </p:spPr>
        <p:txBody>
          <a:bodyPr wrap="square" lIns="0" tIns="0" rIns="0" bIns="0" rtlCol="0" anchor="ctr"/>
          <a:lstStyle/>
          <a:p>
            <a:pPr marL="0" indent="0">
              <a:buNone/>
            </a:pPr>
            <a:r>
              <a:rPr lang="en-US" sz="1100" dirty="0">
                <a:solidFill>
                  <a:srgbClr val="3F4A42"/>
                </a:solidFill>
                <a:latin typeface="Calibri" pitchFamily="34" charset="0"/>
                <a:ea typeface="Calibri" pitchFamily="34" charset="-122"/>
                <a:cs typeface="Calibri" pitchFamily="34" charset="-120"/>
              </a:rPr>
              <a:t>Two sides of one relationship: the more reliably you hold up your side, the more your supervisor can hold up theirs.</a:t>
            </a:r>
            <a:endParaRPr lang="en-US" sz="1100" dirty="0"/>
          </a:p>
        </p:txBody>
      </p:sp>
      <p:sp>
        <p:nvSpPr>
          <p:cNvPr id="11" name="Text 8"/>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12" name="Text 9"/>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KNOW YOUR OBLIGATIONS</a:t>
            </a:r>
            <a:endParaRPr lang="en-US" sz="800" dirty="0"/>
          </a:p>
        </p:txBody>
      </p:sp>
      <p:sp>
        <p:nvSpPr>
          <p:cNvPr id="13" name="Text 10"/>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15 / 46</a:t>
            </a:r>
            <a:endParaRPr lang="en-US"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2211A"/>
        </a:solidFill>
        <a:effectLst/>
      </p:bgPr>
    </p:bg>
    <p:spTree>
      <p:nvGrpSpPr>
        <p:cNvPr id="1" name=""/>
        <p:cNvGrpSpPr/>
        <p:nvPr/>
      </p:nvGrpSpPr>
      <p:grpSpPr>
        <a:xfrm>
          <a:off x="0" y="0"/>
          <a:ext cx="0" cy="0"/>
          <a:chOff x="0" y="0"/>
          <a:chExt cx="0" cy="0"/>
        </a:xfrm>
      </p:grpSpPr>
      <p:sp>
        <p:nvSpPr>
          <p:cNvPr id="3" name="Shape 0"/>
          <p:cNvSpPr/>
          <p:nvPr/>
        </p:nvSpPr>
        <p:spPr>
          <a:xfrm>
            <a:off x="10917936" y="466344"/>
            <a:ext cx="73152" cy="73152"/>
          </a:xfrm>
          <a:prstGeom prst="rect">
            <a:avLst/>
          </a:prstGeom>
          <a:solidFill>
            <a:srgbClr val="B15E28"/>
          </a:solidFill>
          <a:ln w="12700">
            <a:solidFill>
              <a:srgbClr val="333333"/>
            </a:solidFill>
            <a:prstDash val="solid"/>
          </a:ln>
        </p:spPr>
        <p:txBody>
          <a:bodyPr/>
          <a:p/>
        </p:txBody>
      </p:sp>
      <p:sp>
        <p:nvSpPr>
          <p:cNvPr id="4" name="Shape 1"/>
          <p:cNvSpPr/>
          <p:nvPr/>
        </p:nvSpPr>
        <p:spPr>
          <a:xfrm>
            <a:off x="11375136" y="466344"/>
            <a:ext cx="73152" cy="73152"/>
          </a:xfrm>
          <a:prstGeom prst="rect">
            <a:avLst/>
          </a:prstGeom>
          <a:solidFill>
            <a:srgbClr val="B15E28"/>
          </a:solidFill>
          <a:ln w="12700">
            <a:solidFill>
              <a:srgbClr val="333333"/>
            </a:solidFill>
            <a:prstDash val="solid"/>
          </a:ln>
        </p:spPr>
        <p:txBody>
          <a:bodyPr/>
          <a:p/>
        </p:txBody>
      </p:sp>
      <p:sp>
        <p:nvSpPr>
          <p:cNvPr id="5" name="Shape 2"/>
          <p:cNvSpPr/>
          <p:nvPr/>
        </p:nvSpPr>
        <p:spPr>
          <a:xfrm>
            <a:off x="11375136" y="923544"/>
            <a:ext cx="73152" cy="73152"/>
          </a:xfrm>
          <a:prstGeom prst="rect">
            <a:avLst/>
          </a:prstGeom>
          <a:solidFill>
            <a:srgbClr val="B15E28"/>
          </a:solidFill>
          <a:ln w="12700">
            <a:solidFill>
              <a:srgbClr val="333333"/>
            </a:solidFill>
            <a:prstDash val="solid"/>
          </a:ln>
        </p:spPr>
        <p:txBody>
          <a:bodyPr/>
          <a:p/>
        </p:txBody>
      </p:sp>
      <p:sp>
        <p:nvSpPr>
          <p:cNvPr id="6" name="Text 3"/>
          <p:cNvSpPr txBox="1"/>
          <p:nvPr/>
        </p:nvSpPr>
        <p:spPr>
          <a:xfrm>
            <a:off x="640080" y="1828800"/>
            <a:ext cx="3657600" cy="1188720"/>
          </a:xfrm>
          <a:prstGeom prst="rect">
            <a:avLst/>
          </a:prstGeom>
          <a:noFill/>
          <a:ln/>
        </p:spPr>
        <p:txBody>
          <a:bodyPr wrap="square" lIns="0" tIns="0" rIns="0" bIns="0" rtlCol="0" anchor="t"/>
          <a:lstStyle/>
          <a:p>
            <a:pPr marL="0" indent="0">
              <a:buNone/>
            </a:pPr>
            <a:r>
              <a:rPr lang="en-US" sz="4400" dirty="0">
                <a:solidFill>
                  <a:srgbClr val="B15E28"/>
                </a:solidFill>
                <a:latin typeface="Cambria" pitchFamily="34" charset="0"/>
                <a:ea typeface="Cambria" pitchFamily="34" charset="-122"/>
                <a:cs typeface="Cambria" pitchFamily="34" charset="-120"/>
              </a:rPr>
              <a:t>04</a:t>
            </a:r>
            <a:endParaRPr lang="en-US" sz="4400" dirty="0"/>
          </a:p>
        </p:txBody>
      </p:sp>
      <p:sp>
        <p:nvSpPr>
          <p:cNvPr id="7" name="Text 4"/>
          <p:cNvSpPr txBox="1"/>
          <p:nvPr/>
        </p:nvSpPr>
        <p:spPr>
          <a:xfrm>
            <a:off x="640080" y="2743200"/>
            <a:ext cx="8778240" cy="1828800"/>
          </a:xfrm>
          <a:prstGeom prst="rect">
            <a:avLst/>
          </a:prstGeom>
          <a:noFill/>
          <a:ln/>
        </p:spPr>
        <p:txBody>
          <a:bodyPr wrap="square" lIns="0" tIns="0" rIns="0" bIns="0" rtlCol="0" anchor="t"/>
          <a:lstStyle/>
          <a:p>
            <a:pPr marL="0" indent="0">
              <a:buNone/>
            </a:pPr>
            <a:r>
              <a:rPr lang="en-US" sz="3400" b="1" dirty="0">
                <a:solidFill>
                  <a:srgbClr val="FFFFFF"/>
                </a:solidFill>
                <a:latin typeface="Cambria" pitchFamily="34" charset="0"/>
                <a:ea typeface="Cambria" pitchFamily="34" charset="-122"/>
                <a:cs typeface="Cambria" pitchFamily="34" charset="-120"/>
              </a:rPr>
              <a:t>How you are graded</a:t>
            </a:r>
            <a:endParaRPr lang="en-US" sz="3400" dirty="0"/>
          </a:p>
        </p:txBody>
      </p:sp>
      <p:sp>
        <p:nvSpPr>
          <p:cNvPr id="8" name="Text 5"/>
          <p:cNvSpPr txBox="1"/>
          <p:nvPr/>
        </p:nvSpPr>
        <p:spPr>
          <a:xfrm>
            <a:off x="640080" y="4572000"/>
            <a:ext cx="7772400" cy="1097280"/>
          </a:xfrm>
          <a:prstGeom prst="rect">
            <a:avLst/>
          </a:prstGeom>
          <a:noFill/>
          <a:ln/>
        </p:spPr>
        <p:txBody>
          <a:bodyPr wrap="square" lIns="0" tIns="0" rIns="0" bIns="0" rtlCol="0" anchor="t"/>
          <a:lstStyle/>
          <a:p>
            <a:pPr marL="0" indent="0">
              <a:buNone/>
            </a:pPr>
            <a:r>
              <a:rPr lang="en-US" sz="1400" dirty="0">
                <a:solidFill>
                  <a:srgbClr val="C9D3CB"/>
                </a:solidFill>
                <a:latin typeface="Calibri" pitchFamily="34" charset="0"/>
                <a:ea typeface="Calibri" pitchFamily="34" charset="-122"/>
                <a:cs typeface="Calibri" pitchFamily="34" charset="-120"/>
              </a:rPr>
              <a:t>Three assessments, five criteria each, scored individually.</a:t>
            </a:r>
            <a:endParaRPr lang="en-US" sz="1400" dirty="0"/>
          </a:p>
        </p:txBody>
      </p:sp>
      <p:sp>
        <p:nvSpPr>
          <p:cNvPr id="9" name="Text 6"/>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6E7A70"/>
                </a:solidFill>
                <a:latin typeface="Courier New" pitchFamily="34" charset="0"/>
                <a:ea typeface="Courier New" pitchFamily="34" charset="-122"/>
                <a:cs typeface="Courier New" pitchFamily="34" charset="-120"/>
              </a:rPr>
              <a:t>EE SENIOR DESIGN TUTORIAL</a:t>
            </a:r>
            <a:endParaRPr lang="en-US" sz="800" dirty="0"/>
          </a:p>
        </p:txBody>
      </p:sp>
      <p:sp>
        <p:nvSpPr>
          <p:cNvPr id="10" name="Text 7"/>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04</a:t>
            </a:r>
            <a:endParaRPr lang="en-US" sz="800" dirty="0"/>
          </a:p>
        </p:txBody>
      </p:sp>
      <p:sp>
        <p:nvSpPr>
          <p:cNvPr id="11" name="Text 8"/>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6E7A70"/>
                </a:solidFill>
                <a:latin typeface="Courier New" pitchFamily="34" charset="0"/>
                <a:ea typeface="Courier New" pitchFamily="34" charset="-122"/>
                <a:cs typeface="Courier New" pitchFamily="34" charset="-120"/>
              </a:rPr>
              <a:t>SHEET 16 / 46</a:t>
            </a:r>
            <a:endParaRPr lang="en-US" sz="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04 — GRADING CRITERIA</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How you are graded</a:t>
            </a:r>
            <a:endParaRPr lang="en-US" sz="28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640080" y="1737360"/>
          <a:ext cx="10908792" cy="1112520"/>
        </p:xfrm>
        <a:graphic>
          <a:graphicData uri="http://schemas.openxmlformats.org/drawingml/2006/table">
            <a:tbl>
              <a:tblPr/>
              <a:tblGrid>
                <a:gridCol w="1825073">
                  <a:extLst>
                    <a:ext uri="{9D8B030D-6E8A-4147-A177-3AD203B41FA5}">
                      <a16:colId xmlns:a16="http://schemas.microsoft.com/office/drawing/2014/main" val="20000"/>
                    </a:ext>
                  </a:extLst>
                </a:gridCol>
                <a:gridCol w="972284">
                  <a:extLst>
                    <a:ext uri="{9D8B030D-6E8A-4147-A177-3AD203B41FA5}">
                      <a16:colId xmlns:a16="http://schemas.microsoft.com/office/drawing/2014/main" val="20001"/>
                    </a:ext>
                  </a:extLst>
                </a:gridCol>
                <a:gridCol w="6083576">
                  <a:extLst>
                    <a:ext uri="{9D8B030D-6E8A-4147-A177-3AD203B41FA5}">
                      <a16:colId xmlns:a16="http://schemas.microsoft.com/office/drawing/2014/main" val="20002"/>
                    </a:ext>
                  </a:extLst>
                </a:gridCol>
                <a:gridCol w="2027859">
                  <a:extLst>
                    <a:ext uri="{9D8B030D-6E8A-4147-A177-3AD203B41FA5}">
                      <a16:colId xmlns:a16="http://schemas.microsoft.com/office/drawing/2014/main" val="20003"/>
                    </a:ext>
                  </a:extLst>
                </a:gridCol>
              </a:tblGrid>
              <a:tr h="0">
                <a:tc>
                  <a:txBody>
                    <a:bodyPr/>
                    <a:lstStyle/>
                    <a:p>
                      <a:pPr marL="0" indent="0">
                        <a:buNone/>
                      </a:pPr>
                      <a:r>
                        <a:rPr lang="en-US" sz="1100" dirty="0">
                          <a:solidFill>
                            <a:srgbClr val="B15E28"/>
                          </a:solidFill>
                          <a:latin typeface="Courier New" pitchFamily="34" charset="0"/>
                          <a:ea typeface="Courier New" pitchFamily="34" charset="-122"/>
                          <a:cs typeface="Courier New" pitchFamily="34" charset="-120"/>
                        </a:rPr>
                        <a:t>ASSESSMENT</a:t>
                      </a:r>
                      <a:endParaRPr lang="en-US" sz="1100" dirty="0">
                        <a:latin typeface="Courier New" charset="0"/>
                        <a:ea typeface="Courier New" charset="0"/>
                        <a:cs typeface="Courier New" charset="0"/>
                      </a:endParaRPr>
                    </a:p>
                  </a:txBody>
                  <a:tcPr marL="63500" marR="63500" marT="38100" marB="38100" anchor="ctr">
                    <a:lnL w="0" cap="flat" cmpd="sng" algn="ctr">
                      <a:noFill/>
                    </a:lnL>
                    <a:lnR w="0" cap="flat" cmpd="sng" algn="ctr">
                      <a:noFill/>
                    </a:lnR>
                    <a:lnT w="0" cap="flat" cmpd="sng" algn="ctr">
                      <a:noFill/>
                    </a:lnT>
                    <a:lnB w="6350" cap="flat" cmpd="sng" algn="ctr">
                      <a:solidFill>
                        <a:srgbClr val="DDD5C8"/>
                      </a:solidFill>
                      <a:prstDash val="solid"/>
                      <a:round/>
                      <a:headEnd type="none" w="med" len="med"/>
                      <a:tailEnd type="none" w="med" len="med"/>
                    </a:lnB>
                    <a:solidFill>
                      <a:srgbClr val="F1E3D3"/>
                    </a:solidFill>
                  </a:tcPr>
                </a:tc>
                <a:tc>
                  <a:txBody>
                    <a:bodyPr/>
                    <a:lstStyle/>
                    <a:p>
                      <a:pPr marL="0" indent="0">
                        <a:buNone/>
                      </a:pPr>
                      <a:r>
                        <a:rPr lang="en-US" sz="1100" dirty="0">
                          <a:solidFill>
                            <a:srgbClr val="B15E28"/>
                          </a:solidFill>
                          <a:latin typeface="Courier New" pitchFamily="34" charset="0"/>
                          <a:ea typeface="Courier New" pitchFamily="34" charset="-122"/>
                          <a:cs typeface="Courier New" pitchFamily="34" charset="-120"/>
                        </a:rPr>
                        <a:t>WEIGHT</a:t>
                      </a:r>
                      <a:endParaRPr lang="en-US" sz="1100" dirty="0">
                        <a:latin typeface="Courier New" charset="0"/>
                        <a:ea typeface="Courier New" charset="0"/>
                        <a:cs typeface="Courier New" charset="0"/>
                      </a:endParaRPr>
                    </a:p>
                  </a:txBody>
                  <a:tcPr marL="63500" marR="63500" marT="38100" marB="38100" anchor="ctr">
                    <a:lnL w="0" cap="flat" cmpd="sng" algn="ctr">
                      <a:noFill/>
                    </a:lnL>
                    <a:lnR w="0" cap="flat" cmpd="sng" algn="ctr">
                      <a:noFill/>
                    </a:lnR>
                    <a:lnT w="0" cap="flat" cmpd="sng" algn="ctr">
                      <a:noFill/>
                    </a:lnT>
                    <a:lnB w="6350" cap="flat" cmpd="sng" algn="ctr">
                      <a:solidFill>
                        <a:srgbClr val="DDD5C8"/>
                      </a:solidFill>
                      <a:prstDash val="solid"/>
                      <a:round/>
                      <a:headEnd type="none" w="med" len="med"/>
                      <a:tailEnd type="none" w="med" len="med"/>
                    </a:lnB>
                    <a:solidFill>
                      <a:srgbClr val="F1E3D3"/>
                    </a:solidFill>
                  </a:tcPr>
                </a:tc>
                <a:tc>
                  <a:txBody>
                    <a:bodyPr/>
                    <a:lstStyle/>
                    <a:p>
                      <a:pPr marL="0" indent="0">
                        <a:buNone/>
                      </a:pPr>
                      <a:r>
                        <a:rPr lang="en-US" sz="1100" dirty="0">
                          <a:solidFill>
                            <a:srgbClr val="B15E28"/>
                          </a:solidFill>
                          <a:latin typeface="Courier New" pitchFamily="34" charset="0"/>
                          <a:ea typeface="Courier New" pitchFamily="34" charset="-122"/>
                          <a:cs typeface="Courier New" pitchFamily="34" charset="-120"/>
                        </a:rPr>
                        <a:t>WHO</a:t>
                      </a:r>
                      <a:endParaRPr lang="en-US" sz="1100" dirty="0">
                        <a:latin typeface="Courier New" charset="0"/>
                        <a:ea typeface="Courier New" charset="0"/>
                        <a:cs typeface="Courier New" charset="0"/>
                      </a:endParaRPr>
                    </a:p>
                  </a:txBody>
                  <a:tcPr marL="63500" marR="63500" marT="38100" marB="38100" anchor="ctr">
                    <a:lnL w="0" cap="flat" cmpd="sng" algn="ctr">
                      <a:noFill/>
                    </a:lnL>
                    <a:lnR w="0" cap="flat" cmpd="sng" algn="ctr">
                      <a:noFill/>
                    </a:lnR>
                    <a:lnT w="0" cap="flat" cmpd="sng" algn="ctr">
                      <a:noFill/>
                    </a:lnT>
                    <a:lnB w="6350" cap="flat" cmpd="sng" algn="ctr">
                      <a:solidFill>
                        <a:srgbClr val="DDD5C8"/>
                      </a:solidFill>
                      <a:prstDash val="solid"/>
                      <a:round/>
                      <a:headEnd type="none" w="med" len="med"/>
                      <a:tailEnd type="none" w="med" len="med"/>
                    </a:lnB>
                    <a:solidFill>
                      <a:srgbClr val="F1E3D3"/>
                    </a:solidFill>
                  </a:tcPr>
                </a:tc>
                <a:tc>
                  <a:txBody>
                    <a:bodyPr/>
                    <a:lstStyle/>
                    <a:p>
                      <a:pPr marL="0" indent="0">
                        <a:buNone/>
                      </a:pPr>
                      <a:r>
                        <a:rPr lang="en-US" sz="1100" dirty="0">
                          <a:solidFill>
                            <a:srgbClr val="B15E28"/>
                          </a:solidFill>
                          <a:latin typeface="Courier New" pitchFamily="34" charset="0"/>
                          <a:ea typeface="Courier New" pitchFamily="34" charset="-122"/>
                          <a:cs typeface="Courier New" pitchFamily="34" charset="-120"/>
                        </a:rPr>
                        <a:t>WHEN</a:t>
                      </a:r>
                      <a:endParaRPr lang="en-US" sz="1100" dirty="0">
                        <a:latin typeface="Courier New" charset="0"/>
                        <a:ea typeface="Courier New" charset="0"/>
                        <a:cs typeface="Courier New" charset="0"/>
                      </a:endParaRPr>
                    </a:p>
                  </a:txBody>
                  <a:tcPr marL="63500" marR="63500" marT="38100" marB="38100" anchor="ctr">
                    <a:lnL w="0" cap="flat" cmpd="sng" algn="ctr">
                      <a:noFill/>
                    </a:lnL>
                    <a:lnR w="0" cap="flat" cmpd="sng" algn="ctr">
                      <a:noFill/>
                    </a:lnR>
                    <a:lnT w="0" cap="flat" cmpd="sng" algn="ctr">
                      <a:noFill/>
                    </a:lnT>
                    <a:lnB w="6350" cap="flat" cmpd="sng" algn="ctr">
                      <a:solidFill>
                        <a:srgbClr val="DDD5C8"/>
                      </a:solidFill>
                      <a:prstDash val="solid"/>
                      <a:round/>
                      <a:headEnd type="none" w="med" len="med"/>
                      <a:tailEnd type="none" w="med" len="med"/>
                    </a:lnB>
                    <a:solidFill>
                      <a:srgbClr val="F1E3D3"/>
                    </a:solidFill>
                  </a:tcPr>
                </a:tc>
                <a:extLst>
                  <a:ext uri="{0D108BD9-81ED-4DB2-BD59-A6C34878D82A}">
                    <a16:rowId xmlns:a16="http://schemas.microsoft.com/office/drawing/2014/main" val="10000"/>
                  </a:ext>
                </a:extLst>
              </a:tr>
              <a:tr h="0">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Midterm</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20%</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EE 496: the Final Project Committee (4 professors) · EE 497: your advisor</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Week 8</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0">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Advisor assessment</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40%</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Your main advisor, over the whole semester</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End of semester</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Final examination</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40%</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4 examiners of your faculty group</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Last week of classes</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6" name="Text 2"/>
          <p:cNvSpPr txBox="1"/>
          <p:nvPr/>
        </p:nvSpPr>
        <p:spPr>
          <a:xfrm>
            <a:off x="640080" y="4475074"/>
            <a:ext cx="10908792" cy="1325880"/>
          </a:xfrm>
          <a:prstGeom prst="rect">
            <a:avLst/>
          </a:prstGeom>
          <a:noFill/>
          <a:ln/>
        </p:spPr>
        <p:txBody>
          <a:bodyPr wrap="square" lIns="0" tIns="0" rIns="0" bIns="0" rtlCol="0" anchor="t"/>
          <a:lstStyle/>
          <a:p>
            <a:pPr marL="0" indent="0">
              <a:spcAft>
                <a:spcPts val="500"/>
              </a:spcAft>
              <a:buNone/>
            </a:pPr>
            <a:r>
              <a:rPr lang="en-US" sz="1500" dirty="0">
                <a:solidFill>
                  <a:srgbClr val="3F4A42"/>
                </a:solidFill>
                <a:latin typeface="Calibri" pitchFamily="34" charset="0"/>
                <a:ea typeface="Calibri" pitchFamily="34" charset="-122"/>
                <a:cs typeface="Calibri" pitchFamily="34" charset="-120"/>
              </a:rPr>
              <a:t>Every part: </a:t>
            </a:r>
            <a:r>
              <a:rPr lang="en-US" sz="1500" b="1" dirty="0">
                <a:solidFill>
                  <a:srgbClr val="182219"/>
                </a:solidFill>
                <a:latin typeface="Calibri" pitchFamily="34" charset="0"/>
                <a:ea typeface="Calibri" pitchFamily="34" charset="-122"/>
                <a:cs typeface="Calibri" pitchFamily="34" charset="-120"/>
              </a:rPr>
              <a:t>five criteria, each scored 0–5</a:t>
            </a:r>
            <a:r>
              <a:rPr lang="en-US" sz="1500" dirty="0">
                <a:solidFill>
                  <a:srgbClr val="3F4A42"/>
                </a:solidFill>
                <a:latin typeface="Calibri" pitchFamily="34" charset="0"/>
                <a:ea typeface="Calibri" pitchFamily="34" charset="-122"/>
                <a:cs typeface="Calibri" pitchFamily="34" charset="-120"/>
              </a:rPr>
              <a:t> against written descriptions, </a:t>
            </a:r>
            <a:r>
              <a:rPr lang="en-US" sz="1500" b="1" dirty="0">
                <a:solidFill>
                  <a:srgbClr val="182219"/>
                </a:solidFill>
                <a:latin typeface="Calibri" pitchFamily="34" charset="0"/>
                <a:ea typeface="Calibri" pitchFamily="34" charset="-122"/>
                <a:cs typeface="Calibri" pitchFamily="34" charset="-120"/>
              </a:rPr>
              <a:t>individually</a:t>
            </a:r>
            <a:r>
              <a:rPr lang="en-US" sz="1500" dirty="0">
                <a:solidFill>
                  <a:srgbClr val="3F4A42"/>
                </a:solidFill>
                <a:latin typeface="Calibri" pitchFamily="34" charset="0"/>
                <a:ea typeface="Calibri" pitchFamily="34" charset="-122"/>
                <a:cs typeface="Calibri" pitchFamily="34" charset="-120"/>
              </a:rPr>
              <a:t> per student. </a:t>
            </a:r>
            <a:r>
              <a:rPr lang="en-US" sz="1500" b="1" dirty="0">
                <a:solidFill>
                  <a:srgbClr val="182219"/>
                </a:solidFill>
                <a:latin typeface="Calibri" pitchFamily="34" charset="0"/>
                <a:ea typeface="Calibri" pitchFamily="34" charset="-122"/>
                <a:cs typeface="Calibri" pitchFamily="34" charset="-120"/>
              </a:rPr>
              <a:t>4 = a good, complete project done properly. 5 = a real contribution:</a:t>
            </a:r>
            <a:r>
              <a:rPr lang="en-US" sz="1500" dirty="0">
                <a:solidFill>
                  <a:srgbClr val="3F4A42"/>
                </a:solidFill>
                <a:latin typeface="Calibri" pitchFamily="34" charset="0"/>
                <a:ea typeface="Calibri" pitchFamily="34" charset="-122"/>
                <a:cs typeface="Calibri" pitchFamily="34" charset="-120"/>
              </a:rPr>
              <a:t> an important problem solved, a new method, or a working physical prototype of a meaningful device. A good project is an A.</a:t>
            </a:r>
            <a:endParaRPr lang="en-US" sz="1500" dirty="0"/>
          </a:p>
        </p:txBody>
      </p:sp>
      <p:sp>
        <p:nvSpPr>
          <p:cNvPr id="7" name="Text 3"/>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8" name="Text 4"/>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GRADING CRITERIA</a:t>
            </a:r>
            <a:endParaRPr lang="en-US" sz="800" dirty="0"/>
          </a:p>
        </p:txBody>
      </p:sp>
      <p:sp>
        <p:nvSpPr>
          <p:cNvPr id="9" name="Text 5"/>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17 / 46</a:t>
            </a:r>
            <a:endParaRPr lang="en-US"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04 — GRADING CRITERIA</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The criteria (EE 496)</a:t>
            </a:r>
            <a:endParaRPr lang="en-US" sz="28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640080" y="1737360"/>
          <a:ext cx="10908792" cy="2758440"/>
        </p:xfrm>
        <a:graphic>
          <a:graphicData uri="http://schemas.openxmlformats.org/drawingml/2006/table">
            <a:tbl>
              <a:tblPr/>
              <a:tblGrid>
                <a:gridCol w="3636264">
                  <a:extLst>
                    <a:ext uri="{9D8B030D-6E8A-4147-A177-3AD203B41FA5}">
                      <a16:colId xmlns:a16="http://schemas.microsoft.com/office/drawing/2014/main" val="20000"/>
                    </a:ext>
                  </a:extLst>
                </a:gridCol>
                <a:gridCol w="3636264">
                  <a:extLst>
                    <a:ext uri="{9D8B030D-6E8A-4147-A177-3AD203B41FA5}">
                      <a16:colId xmlns:a16="http://schemas.microsoft.com/office/drawing/2014/main" val="20001"/>
                    </a:ext>
                  </a:extLst>
                </a:gridCol>
                <a:gridCol w="3636264">
                  <a:extLst>
                    <a:ext uri="{9D8B030D-6E8A-4147-A177-3AD203B41FA5}">
                      <a16:colId xmlns:a16="http://schemas.microsoft.com/office/drawing/2014/main" val="20002"/>
                    </a:ext>
                  </a:extLst>
                </a:gridCol>
              </a:tblGrid>
              <a:tr h="0">
                <a:tc>
                  <a:txBody>
                    <a:bodyPr/>
                    <a:lstStyle/>
                    <a:p>
                      <a:pPr marL="0" indent="0">
                        <a:buNone/>
                      </a:pPr>
                      <a:r>
                        <a:rPr lang="en-US" sz="1100" dirty="0">
                          <a:solidFill>
                            <a:srgbClr val="B15E28"/>
                          </a:solidFill>
                          <a:latin typeface="Courier New" pitchFamily="34" charset="0"/>
                          <a:ea typeface="Courier New" pitchFamily="34" charset="-122"/>
                          <a:cs typeface="Courier New" pitchFamily="34" charset="-120"/>
                        </a:rPr>
                        <a:t>MIDTERM (20%)</a:t>
                      </a:r>
                      <a:endParaRPr lang="en-US" sz="1100" dirty="0">
                        <a:latin typeface="Courier New" charset="0"/>
                        <a:ea typeface="Courier New" charset="0"/>
                        <a:cs typeface="Courier New" charset="0"/>
                      </a:endParaRPr>
                    </a:p>
                  </a:txBody>
                  <a:tcPr marL="63500" marR="63500" marT="38100" marB="38100" anchor="ctr">
                    <a:lnL w="0" cap="flat" cmpd="sng" algn="ctr">
                      <a:noFill/>
                    </a:lnL>
                    <a:lnR w="0" cap="flat" cmpd="sng" algn="ctr">
                      <a:noFill/>
                    </a:lnR>
                    <a:lnT w="0" cap="flat" cmpd="sng" algn="ctr">
                      <a:noFill/>
                    </a:lnT>
                    <a:lnB w="6350" cap="flat" cmpd="sng" algn="ctr">
                      <a:solidFill>
                        <a:srgbClr val="DDD5C8"/>
                      </a:solidFill>
                      <a:prstDash val="solid"/>
                      <a:round/>
                      <a:headEnd type="none" w="med" len="med"/>
                      <a:tailEnd type="none" w="med" len="med"/>
                    </a:lnB>
                    <a:solidFill>
                      <a:srgbClr val="F1E3D3"/>
                    </a:solidFill>
                  </a:tcPr>
                </a:tc>
                <a:tc>
                  <a:txBody>
                    <a:bodyPr/>
                    <a:lstStyle/>
                    <a:p>
                      <a:pPr marL="0" indent="0">
                        <a:buNone/>
                      </a:pPr>
                      <a:r>
                        <a:rPr lang="en-US" sz="1100" dirty="0">
                          <a:solidFill>
                            <a:srgbClr val="B15E28"/>
                          </a:solidFill>
                          <a:latin typeface="Courier New" pitchFamily="34" charset="0"/>
                          <a:ea typeface="Courier New" pitchFamily="34" charset="-122"/>
                          <a:cs typeface="Courier New" pitchFamily="34" charset="-120"/>
                        </a:rPr>
                        <a:t>ADVISOR (40%)</a:t>
                      </a:r>
                      <a:endParaRPr lang="en-US" sz="1100" dirty="0">
                        <a:latin typeface="Courier New" charset="0"/>
                        <a:ea typeface="Courier New" charset="0"/>
                        <a:cs typeface="Courier New" charset="0"/>
                      </a:endParaRPr>
                    </a:p>
                  </a:txBody>
                  <a:tcPr marL="63500" marR="63500" marT="38100" marB="38100" anchor="ctr">
                    <a:lnL w="0" cap="flat" cmpd="sng" algn="ctr">
                      <a:noFill/>
                    </a:lnL>
                    <a:lnR w="0" cap="flat" cmpd="sng" algn="ctr">
                      <a:noFill/>
                    </a:lnR>
                    <a:lnT w="0" cap="flat" cmpd="sng" algn="ctr">
                      <a:noFill/>
                    </a:lnT>
                    <a:lnB w="6350" cap="flat" cmpd="sng" algn="ctr">
                      <a:solidFill>
                        <a:srgbClr val="DDD5C8"/>
                      </a:solidFill>
                      <a:prstDash val="solid"/>
                      <a:round/>
                      <a:headEnd type="none" w="med" len="med"/>
                      <a:tailEnd type="none" w="med" len="med"/>
                    </a:lnB>
                    <a:solidFill>
                      <a:srgbClr val="F1E3D3"/>
                    </a:solidFill>
                  </a:tcPr>
                </a:tc>
                <a:tc>
                  <a:txBody>
                    <a:bodyPr/>
                    <a:lstStyle/>
                    <a:p>
                      <a:pPr marL="0" indent="0">
                        <a:buNone/>
                      </a:pPr>
                      <a:r>
                        <a:rPr lang="en-US" sz="1100" dirty="0">
                          <a:solidFill>
                            <a:srgbClr val="B15E28"/>
                          </a:solidFill>
                          <a:latin typeface="Courier New" pitchFamily="34" charset="0"/>
                          <a:ea typeface="Courier New" pitchFamily="34" charset="-122"/>
                          <a:cs typeface="Courier New" pitchFamily="34" charset="-120"/>
                        </a:rPr>
                        <a:t>FINAL EXAMINATION (40%)</a:t>
                      </a:r>
                      <a:endParaRPr lang="en-US" sz="1100" dirty="0">
                        <a:latin typeface="Courier New" charset="0"/>
                        <a:ea typeface="Courier New" charset="0"/>
                        <a:cs typeface="Courier New" charset="0"/>
                      </a:endParaRPr>
                    </a:p>
                  </a:txBody>
                  <a:tcPr marL="63500" marR="63500" marT="38100" marB="38100" anchor="ctr">
                    <a:lnL w="0" cap="flat" cmpd="sng" algn="ctr">
                      <a:noFill/>
                    </a:lnL>
                    <a:lnR w="0" cap="flat" cmpd="sng" algn="ctr">
                      <a:noFill/>
                    </a:lnR>
                    <a:lnT w="0" cap="flat" cmpd="sng" algn="ctr">
                      <a:noFill/>
                    </a:lnT>
                    <a:lnB w="6350" cap="flat" cmpd="sng" algn="ctr">
                      <a:solidFill>
                        <a:srgbClr val="DDD5C8"/>
                      </a:solidFill>
                      <a:prstDash val="solid"/>
                      <a:round/>
                      <a:headEnd type="none" w="med" len="med"/>
                      <a:tailEnd type="none" w="med" len="med"/>
                    </a:lnB>
                    <a:solidFill>
                      <a:srgbClr val="F1E3D3"/>
                    </a:solidFill>
                  </a:tcPr>
                </a:tc>
                <a:extLst>
                  <a:ext uri="{0D108BD9-81ED-4DB2-BD59-A6C34878D82A}">
                    <a16:rowId xmlns:a16="http://schemas.microsoft.com/office/drawing/2014/main" val="10000"/>
                  </a:ext>
                </a:extLst>
              </a:tr>
              <a:tr h="0">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Progress report: motivation and background</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Design criteria: need, objectives, constraints, evaluation criteria</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Report: organization, writing, ethics, design process and results</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0">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Progress report: problem statement, objectives and constraints</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Engineering tools and analysis</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Presentation</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Engineering design: design steps and project plan</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Project planning and progress against plan</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Discussion: knowledge, contemporary issues, continued learning</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0">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Team work and individual contribution</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Deliverables: solution development and initial verification</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Engineering design and analysis: tools, iterative design, verification</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Discussion: scientific and engineering knowledge</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Work attitude: independence, team interaction, professional and ethical responsibility</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Deliverables and performance: quality; first phase as planned and within budget</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6" name="Text 2"/>
          <p:cNvSpPr txBox="1"/>
          <p:nvPr/>
        </p:nvSpPr>
        <p:spPr>
          <a:xfrm>
            <a:off x="640080" y="5729630"/>
            <a:ext cx="10908792" cy="790956"/>
          </a:xfrm>
          <a:prstGeom prst="rect">
            <a:avLst/>
          </a:prstGeom>
          <a:noFill/>
          <a:ln/>
        </p:spPr>
        <p:txBody>
          <a:bodyPr wrap="square" lIns="0" tIns="0" rIns="0" bIns="0" rtlCol="0" anchor="t"/>
          <a:lstStyle/>
          <a:p>
            <a:pPr marL="0" indent="0">
              <a:spcAft>
                <a:spcPts val="500"/>
              </a:spcAft>
              <a:buNone/>
            </a:pPr>
            <a:r>
              <a:rPr lang="en-US" sz="1500" dirty="0">
                <a:solidFill>
                  <a:srgbClr val="3F4A42"/>
                </a:solidFill>
                <a:latin typeface="Calibri" pitchFamily="34" charset="0"/>
                <a:ea typeface="Calibri" pitchFamily="34" charset="-122"/>
                <a:cs typeface="Calibri" pitchFamily="34" charset="-120"/>
              </a:rPr>
              <a:t>Criteria about the project as a whole (report, design, deliverable, problem definition) are scored once for the team; the rest are scored per student.</a:t>
            </a:r>
            <a:endParaRPr lang="en-US" sz="1500" dirty="0"/>
          </a:p>
        </p:txBody>
      </p:sp>
      <p:sp>
        <p:nvSpPr>
          <p:cNvPr id="7" name="Text 3"/>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8" name="Text 4"/>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GRADING CRITERIA</a:t>
            </a:r>
            <a:endParaRPr lang="en-US" sz="800" dirty="0"/>
          </a:p>
        </p:txBody>
      </p:sp>
      <p:sp>
        <p:nvSpPr>
          <p:cNvPr id="9" name="Text 5"/>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18 / 46</a:t>
            </a:r>
            <a:endParaRPr lang="en-US" sz="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04 — GRADING CRITERIA</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What an excellent project looks like</a:t>
            </a:r>
            <a:endParaRPr lang="en-US" sz="2800" dirty="0"/>
          </a:p>
        </p:txBody>
      </p:sp>
      <p:sp>
        <p:nvSpPr>
          <p:cNvPr id="5" name="Shape 2"/>
          <p:cNvSpPr/>
          <p:nvPr/>
        </p:nvSpPr>
        <p:spPr>
          <a:xfrm>
            <a:off x="640080" y="1737360"/>
            <a:ext cx="5271516" cy="3181773"/>
          </a:xfrm>
          <a:prstGeom prst="rect">
            <a:avLst/>
          </a:prstGeom>
          <a:solidFill>
            <a:srgbClr val="E1EEE5"/>
          </a:solidFill>
          <a:ln w="12700">
            <a:solidFill>
              <a:srgbClr val="333333"/>
            </a:solidFill>
            <a:prstDash val="solid"/>
          </a:ln>
        </p:spPr>
        <p:txBody>
          <a:bodyPr/>
          <a:p/>
        </p:txBody>
      </p:sp>
      <p:sp>
        <p:nvSpPr>
          <p:cNvPr id="6" name="Text 3"/>
          <p:cNvSpPr txBox="1"/>
          <p:nvPr/>
        </p:nvSpPr>
        <p:spPr>
          <a:xfrm>
            <a:off x="868680" y="1965960"/>
            <a:ext cx="4814316" cy="3493008"/>
          </a:xfrm>
          <a:prstGeom prst="rect">
            <a:avLst/>
          </a:prstGeom>
          <a:noFill/>
          <a:ln/>
        </p:spPr>
        <p:txBody>
          <a:bodyPr wrap="square" lIns="0" tIns="0" rIns="0" bIns="0" rtlCol="0" anchor="t"/>
          <a:lstStyle/>
          <a:p>
            <a:pPr marL="0" indent="0">
              <a:spcAft>
                <a:spcPts val="400"/>
              </a:spcAft>
              <a:buNone/>
            </a:pPr>
            <a:r>
              <a:rPr lang="en-US" sz="1900" b="1" dirty="0">
                <a:solidFill>
                  <a:srgbClr val="182219"/>
                </a:solidFill>
                <a:latin typeface="Cambria" pitchFamily="34" charset="0"/>
                <a:ea typeface="Cambria" pitchFamily="34" charset="-122"/>
                <a:cs typeface="Cambria" pitchFamily="34" charset="-120"/>
              </a:rPr>
              <a:t>Any one of these earns a 5</a:t>
            </a:r>
            <a:endParaRPr lang="en-US" sz="1600" dirty="0"/>
          </a:p>
          <a:p>
            <a:pPr marL="152400" indent="-152400">
              <a:spcAft>
                <a:spcPts val="400"/>
              </a:spcAft>
              <a:buSzPct val="100000"/>
              <a:buChar char="•"/>
            </a:pPr>
            <a:r>
              <a:rPr lang="en-US" sz="1600" b="1" dirty="0">
                <a:solidFill>
                  <a:srgbClr val="182219"/>
                </a:solidFill>
                <a:latin typeface="Calibri" pitchFamily="34" charset="0"/>
                <a:ea typeface="Calibri" pitchFamily="34" charset="-122"/>
                <a:cs typeface="Calibri" pitchFamily="34" charset="-120"/>
              </a:rPr>
              <a:t>A working hardware prototype</a:t>
            </a:r>
            <a:r>
              <a:rPr lang="en-US" sz="1600" dirty="0">
                <a:solidFill>
                  <a:srgbClr val="3F4A42"/>
                </a:solidFill>
                <a:latin typeface="Calibri" pitchFamily="34" charset="0"/>
                <a:ea typeface="Calibri" pitchFamily="34" charset="-122"/>
                <a:cs typeface="Calibri" pitchFamily="34" charset="-120"/>
              </a:rPr>
              <a:t> of a meaningful device: built, tested, and demonstrated, not a simulation of one</a:t>
            </a:r>
            <a:endParaRPr lang="en-US" sz="1600" dirty="0"/>
          </a:p>
          <a:p>
            <a:pPr marL="152400" indent="-152400">
              <a:spcAft>
                <a:spcPts val="400"/>
              </a:spcAft>
              <a:buSzPct val="100000"/>
              <a:buChar char="•"/>
            </a:pPr>
            <a:r>
              <a:rPr lang="en-US" sz="1600" b="1" dirty="0">
                <a:solidFill>
                  <a:srgbClr val="182219"/>
                </a:solidFill>
                <a:latin typeface="Calibri" pitchFamily="34" charset="0"/>
                <a:ea typeface="Calibri" pitchFamily="34" charset="-122"/>
                <a:cs typeface="Calibri" pitchFamily="34" charset="-120"/>
              </a:rPr>
              <a:t>Software that does something substantial and new,</a:t>
            </a:r>
            <a:r>
              <a:rPr lang="en-US" sz="1600" dirty="0">
                <a:solidFill>
                  <a:srgbClr val="3F4A42"/>
                </a:solidFill>
                <a:latin typeface="Calibri" pitchFamily="34" charset="0"/>
                <a:ea typeface="Calibri" pitchFamily="34" charset="-122"/>
                <a:cs typeface="Calibri" pitchFamily="34" charset="-120"/>
              </a:rPr>
              <a:t> not a rearrangement of existing tools</a:t>
            </a:r>
            <a:endParaRPr lang="en-US" sz="1600" dirty="0"/>
          </a:p>
          <a:p>
            <a:pPr marL="152400" indent="-152400">
              <a:spcAft>
                <a:spcPts val="400"/>
              </a:spcAft>
              <a:buSzPct val="100000"/>
              <a:buChar char="•"/>
            </a:pPr>
            <a:r>
              <a:rPr lang="en-US" sz="1600" b="1" dirty="0">
                <a:solidFill>
                  <a:srgbClr val="182219"/>
                </a:solidFill>
                <a:latin typeface="Calibri" pitchFamily="34" charset="0"/>
                <a:ea typeface="Calibri" pitchFamily="34" charset="-122"/>
                <a:cs typeface="Calibri" pitchFamily="34" charset="-120"/>
              </a:rPr>
              <a:t>A new and better solution to a known problem,</a:t>
            </a:r>
            <a:r>
              <a:rPr lang="en-US" sz="1600" dirty="0">
                <a:solidFill>
                  <a:srgbClr val="3F4A42"/>
                </a:solidFill>
                <a:latin typeface="Calibri" pitchFamily="34" charset="0"/>
                <a:ea typeface="Calibri" pitchFamily="34" charset="-122"/>
                <a:cs typeface="Calibri" pitchFamily="34" charset="-120"/>
              </a:rPr>
              <a:t> better on a metric you can measure</a:t>
            </a:r>
            <a:endParaRPr lang="en-US" sz="1600" dirty="0"/>
          </a:p>
          <a:p>
            <a:pPr marL="152400" indent="-152400">
              <a:spcAft>
                <a:spcPts val="400"/>
              </a:spcAft>
              <a:buSzPct val="100000"/>
              <a:buChar char="•"/>
            </a:pPr>
            <a:r>
              <a:rPr lang="en-US" sz="1600" b="1" dirty="0">
                <a:solidFill>
                  <a:srgbClr val="182219"/>
                </a:solidFill>
                <a:latin typeface="Calibri" pitchFamily="34" charset="0"/>
                <a:ea typeface="Calibri" pitchFamily="34" charset="-122"/>
                <a:cs typeface="Calibri" pitchFamily="34" charset="-120"/>
              </a:rPr>
              <a:t>A real problem solved that had not been solved before,</a:t>
            </a:r>
            <a:r>
              <a:rPr lang="en-US" sz="1600" dirty="0">
                <a:solidFill>
                  <a:srgbClr val="3F4A42"/>
                </a:solidFill>
                <a:latin typeface="Calibri" pitchFamily="34" charset="0"/>
                <a:ea typeface="Calibri" pitchFamily="34" charset="-122"/>
                <a:cs typeface="Calibri" pitchFamily="34" charset="-120"/>
              </a:rPr>
              <a:t> even partially</a:t>
            </a:r>
            <a:endParaRPr lang="en-US" sz="1600" dirty="0"/>
          </a:p>
        </p:txBody>
      </p:sp>
      <p:sp>
        <p:nvSpPr>
          <p:cNvPr id="7" name="Shape 4"/>
          <p:cNvSpPr/>
          <p:nvPr/>
        </p:nvSpPr>
        <p:spPr>
          <a:xfrm>
            <a:off x="6277356" y="1737360"/>
            <a:ext cx="5271516" cy="3181773"/>
          </a:xfrm>
          <a:prstGeom prst="rect">
            <a:avLst/>
          </a:prstGeom>
          <a:solidFill>
            <a:srgbClr val="F3EEE5"/>
          </a:solidFill>
          <a:ln w="12700">
            <a:solidFill>
              <a:srgbClr val="333333"/>
            </a:solidFill>
            <a:prstDash val="solid"/>
          </a:ln>
        </p:spPr>
        <p:txBody>
          <a:bodyPr/>
          <a:p/>
        </p:txBody>
      </p:sp>
      <p:sp>
        <p:nvSpPr>
          <p:cNvPr id="8" name="Text 5"/>
          <p:cNvSpPr txBox="1"/>
          <p:nvPr/>
        </p:nvSpPr>
        <p:spPr>
          <a:xfrm>
            <a:off x="6505956" y="1965960"/>
            <a:ext cx="4814316" cy="3749040"/>
          </a:xfrm>
          <a:prstGeom prst="rect">
            <a:avLst/>
          </a:prstGeom>
          <a:noFill/>
          <a:ln/>
        </p:spPr>
        <p:txBody>
          <a:bodyPr wrap="square" lIns="0" tIns="0" rIns="0" bIns="0" rtlCol="0" anchor="t"/>
          <a:lstStyle/>
          <a:p>
            <a:pPr marL="0" indent="0">
              <a:spcAft>
                <a:spcPts val="400"/>
              </a:spcAft>
              <a:buNone/>
            </a:pPr>
            <a:r>
              <a:rPr lang="en-US" sz="1900" b="1" dirty="0">
                <a:solidFill>
                  <a:srgbClr val="182219"/>
                </a:solidFill>
                <a:latin typeface="Cambria" pitchFamily="34" charset="0"/>
                <a:ea typeface="Cambria" pitchFamily="34" charset="-122"/>
                <a:cs typeface="Cambria" pitchFamily="34" charset="-120"/>
              </a:rPr>
              <a:t>And what a 4 is</a:t>
            </a:r>
            <a:endParaRPr lang="en-US" sz="1600" dirty="0"/>
          </a:p>
          <a:p>
            <a:pPr marL="0" indent="0">
              <a:spcAft>
                <a:spcPts val="500"/>
              </a:spcAft>
              <a:buNone/>
            </a:pPr>
            <a:r>
              <a:rPr lang="en-US" sz="1600" dirty="0">
                <a:solidFill>
                  <a:srgbClr val="3F4A42"/>
                </a:solidFill>
                <a:latin typeface="Calibri" pitchFamily="34" charset="0"/>
                <a:ea typeface="Calibri" pitchFamily="34" charset="-122"/>
                <a:cs typeface="Calibri" pitchFamily="34" charset="-120"/>
              </a:rPr>
              <a:t>A good, complete project: the problem is clear, the design is sound, the work is done properly and tested, the report is good. Nothing is missing, but there is no contribution beyond doing the job well. </a:t>
            </a:r>
          </a:p>
          <a:p>
            <a:pPr marL="0" indent="0">
              <a:spcAft>
                <a:spcPts val="500"/>
              </a:spcAft>
              <a:buNone/>
            </a:pPr>
            <a:r>
              <a:rPr lang="en-US" sz="1600" dirty="0">
                <a:solidFill>
                  <a:srgbClr val="3F4A42"/>
                </a:solidFill>
                <a:latin typeface="Calibri" pitchFamily="34" charset="0"/>
                <a:ea typeface="Calibri" pitchFamily="34" charset="-122"/>
                <a:cs typeface="Calibri" pitchFamily="34" charset="-120"/>
              </a:rPr>
              <a:t>An undergraduate project earns its 5 by building something that works and matters.</a:t>
            </a:r>
            <a:endParaRPr lang="en-US" sz="1600" dirty="0"/>
          </a:p>
        </p:txBody>
      </p:sp>
      <p:sp>
        <p:nvSpPr>
          <p:cNvPr id="13" name="Text 10"/>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14" name="Text 11"/>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GRADING CRITERIA</a:t>
            </a:r>
            <a:endParaRPr lang="en-US" sz="800" dirty="0"/>
          </a:p>
        </p:txBody>
      </p:sp>
      <p:sp>
        <p:nvSpPr>
          <p:cNvPr id="15" name="Text 12"/>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19 / 46</a:t>
            </a:r>
            <a:endParaRPr lang="en-US" sz="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2211A"/>
        </a:solidFill>
        <a:effectLst/>
      </p:bgPr>
    </p:bg>
    <p:spTree>
      <p:nvGrpSpPr>
        <p:cNvPr id="1" name=""/>
        <p:cNvGrpSpPr/>
        <p:nvPr/>
      </p:nvGrpSpPr>
      <p:grpSpPr>
        <a:xfrm>
          <a:off x="0" y="0"/>
          <a:ext cx="0" cy="0"/>
          <a:chOff x="0" y="0"/>
          <a:chExt cx="0" cy="0"/>
        </a:xfrm>
      </p:grpSpPr>
      <p:sp>
        <p:nvSpPr>
          <p:cNvPr id="3" name="Shape 0"/>
          <p:cNvSpPr/>
          <p:nvPr/>
        </p:nvSpPr>
        <p:spPr>
          <a:xfrm>
            <a:off x="10917936" y="466344"/>
            <a:ext cx="73152" cy="73152"/>
          </a:xfrm>
          <a:prstGeom prst="rect">
            <a:avLst/>
          </a:prstGeom>
          <a:solidFill>
            <a:srgbClr val="B15E28"/>
          </a:solidFill>
          <a:ln w="12700">
            <a:solidFill>
              <a:srgbClr val="333333"/>
            </a:solidFill>
            <a:prstDash val="solid"/>
          </a:ln>
        </p:spPr>
        <p:txBody>
          <a:bodyPr/>
          <a:p/>
        </p:txBody>
      </p:sp>
      <p:sp>
        <p:nvSpPr>
          <p:cNvPr id="4" name="Shape 1"/>
          <p:cNvSpPr/>
          <p:nvPr/>
        </p:nvSpPr>
        <p:spPr>
          <a:xfrm>
            <a:off x="11375136" y="466344"/>
            <a:ext cx="73152" cy="73152"/>
          </a:xfrm>
          <a:prstGeom prst="rect">
            <a:avLst/>
          </a:prstGeom>
          <a:solidFill>
            <a:srgbClr val="B15E28"/>
          </a:solidFill>
          <a:ln w="12700">
            <a:solidFill>
              <a:srgbClr val="333333"/>
            </a:solidFill>
            <a:prstDash val="solid"/>
          </a:ln>
        </p:spPr>
        <p:txBody>
          <a:bodyPr/>
          <a:p/>
        </p:txBody>
      </p:sp>
      <p:sp>
        <p:nvSpPr>
          <p:cNvPr id="5" name="Shape 2"/>
          <p:cNvSpPr/>
          <p:nvPr/>
        </p:nvSpPr>
        <p:spPr>
          <a:xfrm>
            <a:off x="11375136" y="923544"/>
            <a:ext cx="73152" cy="73152"/>
          </a:xfrm>
          <a:prstGeom prst="rect">
            <a:avLst/>
          </a:prstGeom>
          <a:solidFill>
            <a:srgbClr val="B15E28"/>
          </a:solidFill>
          <a:ln w="12700">
            <a:solidFill>
              <a:srgbClr val="333333"/>
            </a:solidFill>
            <a:prstDash val="solid"/>
          </a:ln>
        </p:spPr>
        <p:txBody>
          <a:bodyPr/>
          <a:p/>
        </p:txBody>
      </p:sp>
      <p:sp>
        <p:nvSpPr>
          <p:cNvPr id="6" name="Text 3"/>
          <p:cNvSpPr txBox="1"/>
          <p:nvPr/>
        </p:nvSpPr>
        <p:spPr>
          <a:xfrm>
            <a:off x="640080" y="1828800"/>
            <a:ext cx="3657600" cy="1188720"/>
          </a:xfrm>
          <a:prstGeom prst="rect">
            <a:avLst/>
          </a:prstGeom>
          <a:noFill/>
          <a:ln/>
        </p:spPr>
        <p:txBody>
          <a:bodyPr wrap="square" lIns="0" tIns="0" rIns="0" bIns="0" rtlCol="0" anchor="t"/>
          <a:lstStyle/>
          <a:p>
            <a:pPr marL="0" indent="0">
              <a:buNone/>
            </a:pPr>
            <a:r>
              <a:rPr lang="en-US" sz="4400" dirty="0">
                <a:solidFill>
                  <a:srgbClr val="B15E28"/>
                </a:solidFill>
                <a:latin typeface="Cambria" pitchFamily="34" charset="0"/>
                <a:ea typeface="Cambria" pitchFamily="34" charset="-122"/>
                <a:cs typeface="Cambria" pitchFamily="34" charset="-120"/>
              </a:rPr>
              <a:t>05</a:t>
            </a:r>
            <a:endParaRPr lang="en-US" sz="4400" dirty="0"/>
          </a:p>
        </p:txBody>
      </p:sp>
      <p:sp>
        <p:nvSpPr>
          <p:cNvPr id="7" name="Text 4"/>
          <p:cNvSpPr txBox="1"/>
          <p:nvPr/>
        </p:nvSpPr>
        <p:spPr>
          <a:xfrm>
            <a:off x="640080" y="2743200"/>
            <a:ext cx="8778240" cy="1828800"/>
          </a:xfrm>
          <a:prstGeom prst="rect">
            <a:avLst/>
          </a:prstGeom>
          <a:noFill/>
          <a:ln/>
        </p:spPr>
        <p:txBody>
          <a:bodyPr wrap="square" lIns="0" tIns="0" rIns="0" bIns="0" rtlCol="0" anchor="t"/>
          <a:lstStyle/>
          <a:p>
            <a:pPr marL="0" indent="0">
              <a:buNone/>
            </a:pPr>
            <a:r>
              <a:rPr lang="en-US" sz="3400" b="1" dirty="0">
                <a:solidFill>
                  <a:srgbClr val="FFFFFF"/>
                </a:solidFill>
                <a:latin typeface="Cambria" pitchFamily="34" charset="0"/>
                <a:ea typeface="Cambria" pitchFamily="34" charset="-122"/>
                <a:cs typeface="Cambria" pitchFamily="34" charset="-120"/>
              </a:rPr>
              <a:t>Preparing for the midterm</a:t>
            </a:r>
            <a:endParaRPr lang="en-US" sz="3400" dirty="0"/>
          </a:p>
        </p:txBody>
      </p:sp>
      <p:sp>
        <p:nvSpPr>
          <p:cNvPr id="8" name="Text 5"/>
          <p:cNvSpPr txBox="1"/>
          <p:nvPr/>
        </p:nvSpPr>
        <p:spPr>
          <a:xfrm>
            <a:off x="640080" y="4572000"/>
            <a:ext cx="7772400" cy="1097280"/>
          </a:xfrm>
          <a:prstGeom prst="rect">
            <a:avLst/>
          </a:prstGeom>
          <a:noFill/>
          <a:ln/>
        </p:spPr>
        <p:txBody>
          <a:bodyPr wrap="square" lIns="0" tIns="0" rIns="0" bIns="0" rtlCol="0" anchor="t"/>
          <a:lstStyle/>
          <a:p>
            <a:pPr marL="0" indent="0">
              <a:buNone/>
            </a:pPr>
            <a:r>
              <a:rPr lang="en-US" sz="1400" dirty="0">
                <a:solidFill>
                  <a:srgbClr val="C9D3CB"/>
                </a:solidFill>
                <a:latin typeface="Calibri" pitchFamily="34" charset="0"/>
                <a:ea typeface="Calibri" pitchFamily="34" charset="-122"/>
                <a:cs typeface="Calibri" pitchFamily="34" charset="-120"/>
              </a:rPr>
              <a:t>Everything you do for the midterm is also the right way to start the project. </a:t>
            </a:r>
            <a:endParaRPr lang="en-US" sz="1400" dirty="0"/>
          </a:p>
        </p:txBody>
      </p:sp>
      <p:sp>
        <p:nvSpPr>
          <p:cNvPr id="9" name="Text 6"/>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6E7A70"/>
                </a:solidFill>
                <a:latin typeface="Courier New" pitchFamily="34" charset="0"/>
                <a:ea typeface="Courier New" pitchFamily="34" charset="-122"/>
                <a:cs typeface="Courier New" pitchFamily="34" charset="-120"/>
              </a:rPr>
              <a:t>EE SENIOR DESIGN TUTORIAL</a:t>
            </a:r>
            <a:endParaRPr lang="en-US" sz="800" dirty="0"/>
          </a:p>
        </p:txBody>
      </p:sp>
      <p:sp>
        <p:nvSpPr>
          <p:cNvPr id="10" name="Text 7"/>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05</a:t>
            </a:r>
            <a:endParaRPr lang="en-US" sz="800" dirty="0"/>
          </a:p>
        </p:txBody>
      </p:sp>
      <p:sp>
        <p:nvSpPr>
          <p:cNvPr id="11" name="Text 8"/>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6E7A70"/>
                </a:solidFill>
                <a:latin typeface="Courier New" pitchFamily="34" charset="0"/>
                <a:ea typeface="Courier New" pitchFamily="34" charset="-122"/>
                <a:cs typeface="Courier New" pitchFamily="34" charset="-120"/>
              </a:rPr>
              <a:t>SHEET 20 / 46</a:t>
            </a:r>
            <a:endParaRPr lang="en-US" sz="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05 — PREPARING FOR THE MIDTERM</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Week 8: a progress form and a ten-minute presentation</a:t>
            </a:r>
            <a:endParaRPr lang="en-US" sz="2800" dirty="0"/>
          </a:p>
        </p:txBody>
      </p:sp>
      <p:sp>
        <p:nvSpPr>
          <p:cNvPr id="5" name="Shape 2"/>
          <p:cNvSpPr/>
          <p:nvPr/>
        </p:nvSpPr>
        <p:spPr>
          <a:xfrm>
            <a:off x="640080" y="1737360"/>
            <a:ext cx="5271516" cy="3002890"/>
          </a:xfrm>
          <a:prstGeom prst="rect">
            <a:avLst/>
          </a:prstGeom>
          <a:solidFill>
            <a:srgbClr val="F3EEE5"/>
          </a:solidFill>
          <a:ln w="12700">
            <a:solidFill>
              <a:srgbClr val="333333"/>
            </a:solidFill>
            <a:prstDash val="solid"/>
          </a:ln>
        </p:spPr>
        <p:txBody>
          <a:bodyPr/>
          <a:p/>
        </p:txBody>
      </p:sp>
      <p:sp>
        <p:nvSpPr>
          <p:cNvPr id="6" name="Text 3"/>
          <p:cNvSpPr txBox="1"/>
          <p:nvPr/>
        </p:nvSpPr>
        <p:spPr>
          <a:xfrm>
            <a:off x="868680" y="1965960"/>
            <a:ext cx="4814316" cy="2637130"/>
          </a:xfrm>
          <a:prstGeom prst="rect">
            <a:avLst/>
          </a:prstGeom>
          <a:noFill/>
          <a:ln/>
        </p:spPr>
        <p:txBody>
          <a:bodyPr wrap="square" lIns="0" tIns="0" rIns="0" bIns="0" rtlCol="0" anchor="t"/>
          <a:lstStyle/>
          <a:p>
            <a:pPr marL="0" indent="0">
              <a:spcAft>
                <a:spcPts val="400"/>
              </a:spcAft>
              <a:buNone/>
            </a:pPr>
            <a:r>
              <a:rPr lang="en-US" sz="1900" b="1" dirty="0">
                <a:solidFill>
                  <a:srgbClr val="182219"/>
                </a:solidFill>
                <a:latin typeface="Cambria" pitchFamily="34" charset="0"/>
                <a:ea typeface="Cambria" pitchFamily="34" charset="-122"/>
                <a:cs typeface="Cambria" pitchFamily="34" charset="-120"/>
              </a:rPr>
              <a:t>Format</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Progress form (5-10 pages) submitted before the presentation</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Presentation: ~</a:t>
            </a:r>
            <a:r>
              <a:rPr lang="en-US" sz="1600" b="1" dirty="0">
                <a:solidFill>
                  <a:srgbClr val="182219"/>
                </a:solidFill>
                <a:latin typeface="Calibri" pitchFamily="34" charset="0"/>
                <a:ea typeface="Calibri" pitchFamily="34" charset="-122"/>
                <a:cs typeface="Calibri" pitchFamily="34" charset="-120"/>
              </a:rPr>
              <a:t>10 minutes</a:t>
            </a:r>
            <a:r>
              <a:rPr lang="en-US" sz="1600" dirty="0">
                <a:solidFill>
                  <a:srgbClr val="3F4A42"/>
                </a:solidFill>
                <a:latin typeface="Calibri" pitchFamily="34" charset="0"/>
                <a:ea typeface="Calibri" pitchFamily="34" charset="-122"/>
                <a:cs typeface="Calibri" pitchFamily="34" charset="-120"/>
              </a:rPr>
              <a:t>, then questions</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To the Final Project Committee (4 professors)</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Each student scored individually</a:t>
            </a:r>
            <a:endParaRPr lang="en-US" sz="1600" dirty="0"/>
          </a:p>
        </p:txBody>
      </p:sp>
      <p:sp>
        <p:nvSpPr>
          <p:cNvPr id="7" name="Shape 4"/>
          <p:cNvSpPr/>
          <p:nvPr/>
        </p:nvSpPr>
        <p:spPr>
          <a:xfrm>
            <a:off x="6277356" y="1737360"/>
            <a:ext cx="5271516" cy="3002890"/>
          </a:xfrm>
          <a:prstGeom prst="rect">
            <a:avLst/>
          </a:prstGeom>
          <a:solidFill>
            <a:srgbClr val="F3EEE5"/>
          </a:solidFill>
          <a:ln w="12700">
            <a:solidFill>
              <a:srgbClr val="333333"/>
            </a:solidFill>
            <a:prstDash val="solid"/>
          </a:ln>
        </p:spPr>
        <p:txBody>
          <a:bodyPr/>
          <a:p/>
        </p:txBody>
      </p:sp>
      <p:sp>
        <p:nvSpPr>
          <p:cNvPr id="8" name="Text 5"/>
          <p:cNvSpPr txBox="1"/>
          <p:nvPr/>
        </p:nvSpPr>
        <p:spPr>
          <a:xfrm>
            <a:off x="6505956" y="1965960"/>
            <a:ext cx="4814316" cy="2406701"/>
          </a:xfrm>
          <a:prstGeom prst="rect">
            <a:avLst/>
          </a:prstGeom>
          <a:noFill/>
          <a:ln/>
        </p:spPr>
        <p:txBody>
          <a:bodyPr wrap="square" lIns="0" tIns="0" rIns="0" bIns="0" rtlCol="0" anchor="t"/>
          <a:lstStyle/>
          <a:p>
            <a:pPr marL="0" indent="0">
              <a:spcAft>
                <a:spcPts val="400"/>
              </a:spcAft>
              <a:buNone/>
            </a:pPr>
            <a:r>
              <a:rPr lang="en-US" sz="1900" b="1" dirty="0">
                <a:solidFill>
                  <a:srgbClr val="182219"/>
                </a:solidFill>
                <a:latin typeface="Cambria" pitchFamily="34" charset="0"/>
                <a:ea typeface="Cambria" pitchFamily="34" charset="-122"/>
                <a:cs typeface="Cambria" pitchFamily="34" charset="-120"/>
              </a:rPr>
              <a:t>Judged on</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Motivation and background</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Problem statement, objectives, constraints</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Design steps and plan</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Your individual contribution</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Your answers to questions, on the whole project</a:t>
            </a:r>
            <a:endParaRPr lang="en-US" sz="1600" dirty="0"/>
          </a:p>
        </p:txBody>
      </p:sp>
      <p:sp>
        <p:nvSpPr>
          <p:cNvPr id="9" name="Text 6"/>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10" name="Text 7"/>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PREPARING FOR THE MIDTERM</a:t>
            </a:r>
            <a:endParaRPr lang="en-US" sz="800" dirty="0"/>
          </a:p>
        </p:txBody>
      </p:sp>
      <p:sp>
        <p:nvSpPr>
          <p:cNvPr id="11" name="Text 8"/>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21 / 46</a:t>
            </a:r>
            <a:endParaRPr lang="en-US" sz="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05 — PREPARING FOR THE MIDTERM</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Seven sections, adjustable with your advisor</a:t>
            </a:r>
            <a:endParaRPr lang="en-US" sz="2800" dirty="0"/>
          </a:p>
        </p:txBody>
      </p:sp>
      <p:graphicFrame>
        <p:nvGraphicFramePr>
          <p:cNvPr id="23" name="Table 0"/>
          <p:cNvGraphicFramePr>
            <a:graphicFrameLocks noGrp="1"/>
          </p:cNvGraphicFramePr>
          <p:nvPr>
            <p:extLst>
              <p:ext uri="{D42A27DB-BD31-4B8C-83A1-F6EECF244321}">
                <p14:modId xmlns:p14="http://schemas.microsoft.com/office/powerpoint/2010/main" val="728908314"/>
              </p:ext>
            </p:extLst>
          </p:nvPr>
        </p:nvGraphicFramePr>
        <p:xfrm>
          <a:off x="640080" y="1737360"/>
          <a:ext cx="10908792" cy="2270760"/>
        </p:xfrm>
        <a:graphic>
          <a:graphicData uri="http://schemas.openxmlformats.org/drawingml/2006/table">
            <a:tbl>
              <a:tblPr/>
              <a:tblGrid>
                <a:gridCol w="4675197">
                  <a:extLst>
                    <a:ext uri="{9D8B030D-6E8A-4147-A177-3AD203B41FA5}">
                      <a16:colId xmlns:a16="http://schemas.microsoft.com/office/drawing/2014/main" val="20000"/>
                    </a:ext>
                  </a:extLst>
                </a:gridCol>
                <a:gridCol w="6233595">
                  <a:extLst>
                    <a:ext uri="{9D8B030D-6E8A-4147-A177-3AD203B41FA5}">
                      <a16:colId xmlns:a16="http://schemas.microsoft.com/office/drawing/2014/main" val="20001"/>
                    </a:ext>
                  </a:extLst>
                </a:gridCol>
              </a:tblGrid>
              <a:tr h="0">
                <a:tc>
                  <a:txBody>
                    <a:bodyPr/>
                    <a:lstStyle/>
                    <a:p>
                      <a:pPr marL="0" indent="0">
                        <a:buNone/>
                      </a:pPr>
                      <a:r>
                        <a:rPr lang="en-US" sz="1100" dirty="0">
                          <a:solidFill>
                            <a:srgbClr val="B15E28"/>
                          </a:solidFill>
                          <a:latin typeface="Courier New" pitchFamily="34" charset="0"/>
                          <a:ea typeface="Courier New" pitchFamily="34" charset="-122"/>
                          <a:cs typeface="Courier New" pitchFamily="34" charset="-120"/>
                        </a:rPr>
                        <a:t>SECTION</a:t>
                      </a:r>
                      <a:endParaRPr lang="en-US" sz="1100" dirty="0">
                        <a:latin typeface="Courier New" charset="0"/>
                        <a:ea typeface="Courier New" charset="0"/>
                        <a:cs typeface="Courier New" charset="0"/>
                      </a:endParaRPr>
                    </a:p>
                  </a:txBody>
                  <a:tcPr marL="63500" marR="63500" marT="38100" marB="38100" anchor="ctr">
                    <a:lnL w="0" cap="flat" cmpd="sng" algn="ctr">
                      <a:noFill/>
                    </a:lnL>
                    <a:lnR w="0" cap="flat" cmpd="sng" algn="ctr">
                      <a:noFill/>
                    </a:lnR>
                    <a:lnT w="0" cap="flat" cmpd="sng" algn="ctr">
                      <a:noFill/>
                    </a:lnT>
                    <a:lnB w="6350" cap="flat" cmpd="sng" algn="ctr">
                      <a:solidFill>
                        <a:srgbClr val="DDD5C8"/>
                      </a:solidFill>
                      <a:prstDash val="solid"/>
                      <a:round/>
                      <a:headEnd type="none" w="med" len="med"/>
                      <a:tailEnd type="none" w="med" len="med"/>
                    </a:lnB>
                    <a:solidFill>
                      <a:srgbClr val="F1E3D3"/>
                    </a:solidFill>
                  </a:tcPr>
                </a:tc>
                <a:tc>
                  <a:txBody>
                    <a:bodyPr/>
                    <a:lstStyle/>
                    <a:p>
                      <a:pPr marL="0" indent="0">
                        <a:buNone/>
                      </a:pPr>
                      <a:r>
                        <a:rPr lang="en-US" sz="1100" dirty="0">
                          <a:solidFill>
                            <a:srgbClr val="B15E28"/>
                          </a:solidFill>
                          <a:latin typeface="Courier New" pitchFamily="34" charset="0"/>
                          <a:ea typeface="Courier New" pitchFamily="34" charset="-122"/>
                          <a:cs typeface="Courier New" pitchFamily="34" charset="-120"/>
                        </a:rPr>
                        <a:t>WHAT GOES IN IT</a:t>
                      </a:r>
                      <a:endParaRPr lang="en-US" sz="1100" dirty="0">
                        <a:latin typeface="Courier New" charset="0"/>
                        <a:ea typeface="Courier New" charset="0"/>
                        <a:cs typeface="Courier New" charset="0"/>
                      </a:endParaRPr>
                    </a:p>
                  </a:txBody>
                  <a:tcPr marL="63500" marR="63500" marT="38100" marB="38100" anchor="ctr">
                    <a:lnL w="0" cap="flat" cmpd="sng" algn="ctr">
                      <a:noFill/>
                    </a:lnL>
                    <a:lnR w="0" cap="flat" cmpd="sng" algn="ctr">
                      <a:noFill/>
                    </a:lnR>
                    <a:lnT w="0" cap="flat" cmpd="sng" algn="ctr">
                      <a:noFill/>
                    </a:lnT>
                    <a:lnB w="6350" cap="flat" cmpd="sng" algn="ctr">
                      <a:solidFill>
                        <a:srgbClr val="DDD5C8"/>
                      </a:solidFill>
                      <a:prstDash val="solid"/>
                      <a:round/>
                      <a:headEnd type="none" w="med" len="med"/>
                      <a:tailEnd type="none" w="med" len="med"/>
                    </a:lnB>
                    <a:solidFill>
                      <a:srgbClr val="F1E3D3"/>
                    </a:solidFill>
                  </a:tcPr>
                </a:tc>
                <a:extLst>
                  <a:ext uri="{0D108BD9-81ED-4DB2-BD59-A6C34878D82A}">
                    <a16:rowId xmlns:a16="http://schemas.microsoft.com/office/drawing/2014/main" val="10000"/>
                  </a:ext>
                </a:extLst>
              </a:tr>
              <a:tr h="0">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1. Project summary</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Half a page: what, why, what you will deliver</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0">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2. Problem statement and motivation</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The need, what is missing today, who benefits</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3. Objectives, specifications and constraints</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Measurable objectives; specifications; realistic constraints</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0">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4. Background and literature review</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What exists; alternatives compared; your choice</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5. Methodology and design</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Approach, tools, preliminary design or formulation</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0">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6. Progress and results</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What you have done so far</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0">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7. Work plan</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Tasks and dates to the end of EE 497; who does what</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6" name="Text 2"/>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7" name="Text 3"/>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PREPARING FOR THE MIDTERM</a:t>
            </a:r>
            <a:endParaRPr lang="en-US" sz="800" dirty="0"/>
          </a:p>
        </p:txBody>
      </p:sp>
      <p:sp>
        <p:nvSpPr>
          <p:cNvPr id="8" name="Text 4"/>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22 / 46</a:t>
            </a:r>
            <a:endParaRPr lang="en-US" sz="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05 — PREPARING FOR THE MIDTERM</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The introduction is a funnel</a:t>
            </a:r>
            <a:endParaRPr lang="en-US" sz="2800" dirty="0"/>
          </a:p>
        </p:txBody>
      </p:sp>
      <p:sp>
        <p:nvSpPr>
          <p:cNvPr id="5" name="Shape 2"/>
          <p:cNvSpPr/>
          <p:nvPr/>
        </p:nvSpPr>
        <p:spPr>
          <a:xfrm>
            <a:off x="640080" y="1920240"/>
            <a:ext cx="1998878" cy="0"/>
          </a:xfrm>
          <a:prstGeom prst="line">
            <a:avLst/>
          </a:prstGeom>
          <a:noFill/>
          <a:ln w="25400">
            <a:solidFill>
              <a:srgbClr val="1F6F4A"/>
            </a:solidFill>
            <a:prstDash val="solid"/>
          </a:ln>
        </p:spPr>
        <p:txBody>
          <a:bodyPr/>
          <a:p/>
        </p:txBody>
      </p:sp>
      <p:sp>
        <p:nvSpPr>
          <p:cNvPr id="6" name="Shape 3"/>
          <p:cNvSpPr/>
          <p:nvPr/>
        </p:nvSpPr>
        <p:spPr>
          <a:xfrm>
            <a:off x="640080" y="1847088"/>
            <a:ext cx="146304" cy="146304"/>
          </a:xfrm>
          <a:prstGeom prst="ellipse">
            <a:avLst/>
          </a:prstGeom>
          <a:solidFill>
            <a:srgbClr val="1F6F4A"/>
          </a:solidFill>
          <a:ln w="12700">
            <a:solidFill>
              <a:srgbClr val="333333"/>
            </a:solidFill>
            <a:prstDash val="solid"/>
          </a:ln>
        </p:spPr>
        <p:txBody>
          <a:bodyPr/>
          <a:p/>
        </p:txBody>
      </p:sp>
      <p:sp>
        <p:nvSpPr>
          <p:cNvPr id="7" name="Text 4"/>
          <p:cNvSpPr txBox="1"/>
          <p:nvPr/>
        </p:nvSpPr>
        <p:spPr>
          <a:xfrm>
            <a:off x="640080" y="2084832"/>
            <a:ext cx="1998878" cy="365760"/>
          </a:xfrm>
          <a:prstGeom prst="rect">
            <a:avLst/>
          </a:prstGeom>
          <a:noFill/>
          <a:ln/>
        </p:spPr>
        <p:txBody>
          <a:bodyPr wrap="square" lIns="0" tIns="0" rIns="0" bIns="0" rtlCol="0" anchor="t"/>
          <a:lstStyle/>
          <a:p>
            <a:pPr marL="0" indent="0">
              <a:buNone/>
            </a:pPr>
            <a:r>
              <a:rPr lang="en-US" sz="1700" b="1" dirty="0">
                <a:solidFill>
                  <a:srgbClr val="182219"/>
                </a:solidFill>
                <a:latin typeface="Cambria" pitchFamily="34" charset="0"/>
                <a:ea typeface="Cambria" pitchFamily="34" charset="-122"/>
                <a:cs typeface="Cambria" pitchFamily="34" charset="-120"/>
              </a:rPr>
              <a:t>Motivation</a:t>
            </a:r>
            <a:endParaRPr lang="en-US" sz="1700" dirty="0"/>
          </a:p>
        </p:txBody>
      </p:sp>
      <p:sp>
        <p:nvSpPr>
          <p:cNvPr id="8" name="Text 5"/>
          <p:cNvSpPr txBox="1"/>
          <p:nvPr/>
        </p:nvSpPr>
        <p:spPr>
          <a:xfrm>
            <a:off x="640080" y="2450592"/>
            <a:ext cx="1998878" cy="914400"/>
          </a:xfrm>
          <a:prstGeom prst="rect">
            <a:avLst/>
          </a:prstGeom>
          <a:noFill/>
          <a:ln/>
        </p:spPr>
        <p:txBody>
          <a:bodyPr wrap="square" lIns="0" tIns="0" rIns="0" bIns="0" rtlCol="0" anchor="t"/>
          <a:lstStyle/>
          <a:p>
            <a:pPr marL="0" indent="0">
              <a:buNone/>
            </a:pPr>
            <a:r>
              <a:rPr lang="en-US" sz="1200" dirty="0">
                <a:solidFill>
                  <a:srgbClr val="3F4A42"/>
                </a:solidFill>
                <a:latin typeface="Calibri" pitchFamily="34" charset="0"/>
                <a:ea typeface="Calibri" pitchFamily="34" charset="-122"/>
                <a:cs typeface="Calibri" pitchFamily="34" charset="-120"/>
              </a:rPr>
              <a:t>Why the area matters, with a fact and a source</a:t>
            </a:r>
            <a:endParaRPr lang="en-US" sz="1200" dirty="0"/>
          </a:p>
        </p:txBody>
      </p:sp>
      <p:sp>
        <p:nvSpPr>
          <p:cNvPr id="9" name="Shape 6"/>
          <p:cNvSpPr/>
          <p:nvPr/>
        </p:nvSpPr>
        <p:spPr>
          <a:xfrm>
            <a:off x="2867558" y="1920240"/>
            <a:ext cx="1998878" cy="0"/>
          </a:xfrm>
          <a:prstGeom prst="line">
            <a:avLst/>
          </a:prstGeom>
          <a:noFill/>
          <a:ln w="25400">
            <a:solidFill>
              <a:srgbClr val="1F6F4A"/>
            </a:solidFill>
            <a:prstDash val="solid"/>
          </a:ln>
        </p:spPr>
        <p:txBody>
          <a:bodyPr/>
          <a:p/>
        </p:txBody>
      </p:sp>
      <p:sp>
        <p:nvSpPr>
          <p:cNvPr id="10" name="Shape 7"/>
          <p:cNvSpPr/>
          <p:nvPr/>
        </p:nvSpPr>
        <p:spPr>
          <a:xfrm>
            <a:off x="2867558" y="1847088"/>
            <a:ext cx="146304" cy="146304"/>
          </a:xfrm>
          <a:prstGeom prst="ellipse">
            <a:avLst/>
          </a:prstGeom>
          <a:solidFill>
            <a:srgbClr val="1F6F4A"/>
          </a:solidFill>
          <a:ln w="12700">
            <a:solidFill>
              <a:srgbClr val="333333"/>
            </a:solidFill>
            <a:prstDash val="solid"/>
          </a:ln>
        </p:spPr>
        <p:txBody>
          <a:bodyPr/>
          <a:p/>
        </p:txBody>
      </p:sp>
      <p:sp>
        <p:nvSpPr>
          <p:cNvPr id="11" name="Text 8"/>
          <p:cNvSpPr txBox="1"/>
          <p:nvPr/>
        </p:nvSpPr>
        <p:spPr>
          <a:xfrm>
            <a:off x="2867558" y="2084832"/>
            <a:ext cx="1998878" cy="365760"/>
          </a:xfrm>
          <a:prstGeom prst="rect">
            <a:avLst/>
          </a:prstGeom>
          <a:noFill/>
          <a:ln/>
        </p:spPr>
        <p:txBody>
          <a:bodyPr wrap="square" lIns="0" tIns="0" rIns="0" bIns="0" rtlCol="0" anchor="t"/>
          <a:lstStyle/>
          <a:p>
            <a:pPr marL="0" indent="0">
              <a:buNone/>
            </a:pPr>
            <a:r>
              <a:rPr lang="en-US" sz="1700" b="1" dirty="0">
                <a:solidFill>
                  <a:srgbClr val="182219"/>
                </a:solidFill>
                <a:latin typeface="Cambria" pitchFamily="34" charset="0"/>
                <a:ea typeface="Cambria" pitchFamily="34" charset="-122"/>
                <a:cs typeface="Cambria" pitchFamily="34" charset="-120"/>
              </a:rPr>
              <a:t>Background</a:t>
            </a:r>
            <a:endParaRPr lang="en-US" sz="1700" dirty="0"/>
          </a:p>
        </p:txBody>
      </p:sp>
      <p:sp>
        <p:nvSpPr>
          <p:cNvPr id="12" name="Text 9"/>
          <p:cNvSpPr txBox="1"/>
          <p:nvPr/>
        </p:nvSpPr>
        <p:spPr>
          <a:xfrm>
            <a:off x="2867558" y="2450592"/>
            <a:ext cx="1998878" cy="914400"/>
          </a:xfrm>
          <a:prstGeom prst="rect">
            <a:avLst/>
          </a:prstGeom>
          <a:noFill/>
          <a:ln/>
        </p:spPr>
        <p:txBody>
          <a:bodyPr wrap="square" lIns="0" tIns="0" rIns="0" bIns="0" rtlCol="0" anchor="t"/>
          <a:lstStyle/>
          <a:p>
            <a:pPr marL="0" indent="0">
              <a:buNone/>
            </a:pPr>
            <a:r>
              <a:rPr lang="en-US" sz="1200" dirty="0">
                <a:solidFill>
                  <a:srgbClr val="3F4A42"/>
                </a:solidFill>
                <a:latin typeface="Calibri" pitchFamily="34" charset="0"/>
                <a:ea typeface="Calibri" pitchFamily="34" charset="-122"/>
                <a:cs typeface="Calibri" pitchFamily="34" charset="-120"/>
              </a:rPr>
              <a:t>What exists today, briefly</a:t>
            </a:r>
            <a:endParaRPr lang="en-US" sz="1200" dirty="0"/>
          </a:p>
        </p:txBody>
      </p:sp>
      <p:sp>
        <p:nvSpPr>
          <p:cNvPr id="13" name="Shape 10"/>
          <p:cNvSpPr/>
          <p:nvPr/>
        </p:nvSpPr>
        <p:spPr>
          <a:xfrm>
            <a:off x="5095037" y="1920240"/>
            <a:ext cx="1998878" cy="0"/>
          </a:xfrm>
          <a:prstGeom prst="line">
            <a:avLst/>
          </a:prstGeom>
          <a:noFill/>
          <a:ln w="25400">
            <a:solidFill>
              <a:srgbClr val="B15E28"/>
            </a:solidFill>
            <a:prstDash val="solid"/>
          </a:ln>
        </p:spPr>
        <p:txBody>
          <a:bodyPr/>
          <a:p/>
        </p:txBody>
      </p:sp>
      <p:sp>
        <p:nvSpPr>
          <p:cNvPr id="14" name="Shape 11"/>
          <p:cNvSpPr/>
          <p:nvPr/>
        </p:nvSpPr>
        <p:spPr>
          <a:xfrm>
            <a:off x="5095037" y="1847088"/>
            <a:ext cx="146304" cy="146304"/>
          </a:xfrm>
          <a:prstGeom prst="ellipse">
            <a:avLst/>
          </a:prstGeom>
          <a:solidFill>
            <a:srgbClr val="B15E28"/>
          </a:solidFill>
          <a:ln w="12700">
            <a:solidFill>
              <a:srgbClr val="333333"/>
            </a:solidFill>
            <a:prstDash val="solid"/>
          </a:ln>
        </p:spPr>
        <p:txBody>
          <a:bodyPr/>
          <a:p/>
        </p:txBody>
      </p:sp>
      <p:sp>
        <p:nvSpPr>
          <p:cNvPr id="15" name="Text 12"/>
          <p:cNvSpPr txBox="1"/>
          <p:nvPr/>
        </p:nvSpPr>
        <p:spPr>
          <a:xfrm>
            <a:off x="5095037" y="2084832"/>
            <a:ext cx="1998878" cy="365760"/>
          </a:xfrm>
          <a:prstGeom prst="rect">
            <a:avLst/>
          </a:prstGeom>
          <a:noFill/>
          <a:ln/>
        </p:spPr>
        <p:txBody>
          <a:bodyPr wrap="square" lIns="0" tIns="0" rIns="0" bIns="0" rtlCol="0" anchor="t"/>
          <a:lstStyle/>
          <a:p>
            <a:pPr marL="0" indent="0">
              <a:buNone/>
            </a:pPr>
            <a:r>
              <a:rPr lang="en-US" sz="1700" b="1" dirty="0">
                <a:solidFill>
                  <a:srgbClr val="182219"/>
                </a:solidFill>
                <a:latin typeface="Cambria" pitchFamily="34" charset="0"/>
                <a:ea typeface="Cambria" pitchFamily="34" charset="-122"/>
                <a:cs typeface="Cambria" pitchFamily="34" charset="-120"/>
              </a:rPr>
              <a:t>Problem</a:t>
            </a:r>
            <a:endParaRPr lang="en-US" sz="1700" dirty="0"/>
          </a:p>
        </p:txBody>
      </p:sp>
      <p:sp>
        <p:nvSpPr>
          <p:cNvPr id="16" name="Text 13"/>
          <p:cNvSpPr txBox="1"/>
          <p:nvPr/>
        </p:nvSpPr>
        <p:spPr>
          <a:xfrm>
            <a:off x="5095037" y="2450592"/>
            <a:ext cx="1998878" cy="914400"/>
          </a:xfrm>
          <a:prstGeom prst="rect">
            <a:avLst/>
          </a:prstGeom>
          <a:noFill/>
          <a:ln/>
        </p:spPr>
        <p:txBody>
          <a:bodyPr wrap="square" lIns="0" tIns="0" rIns="0" bIns="0" rtlCol="0" anchor="t"/>
          <a:lstStyle/>
          <a:p>
            <a:pPr marL="0" indent="0">
              <a:buNone/>
            </a:pPr>
            <a:r>
              <a:rPr lang="en-US" sz="1200" dirty="0">
                <a:solidFill>
                  <a:srgbClr val="3F4A42"/>
                </a:solidFill>
                <a:latin typeface="Calibri" pitchFamily="34" charset="0"/>
                <a:ea typeface="Calibri" pitchFamily="34" charset="-122"/>
                <a:cs typeface="Calibri" pitchFamily="34" charset="-120"/>
              </a:rPr>
              <a:t>What is missing or wrong, precisely</a:t>
            </a:r>
            <a:endParaRPr lang="en-US" sz="1200" dirty="0"/>
          </a:p>
        </p:txBody>
      </p:sp>
      <p:sp>
        <p:nvSpPr>
          <p:cNvPr id="17" name="Shape 14"/>
          <p:cNvSpPr/>
          <p:nvPr/>
        </p:nvSpPr>
        <p:spPr>
          <a:xfrm>
            <a:off x="7322515" y="1920240"/>
            <a:ext cx="1998878" cy="0"/>
          </a:xfrm>
          <a:prstGeom prst="line">
            <a:avLst/>
          </a:prstGeom>
          <a:noFill/>
          <a:ln w="25400">
            <a:solidFill>
              <a:srgbClr val="B15E28"/>
            </a:solidFill>
            <a:prstDash val="solid"/>
          </a:ln>
        </p:spPr>
        <p:txBody>
          <a:bodyPr/>
          <a:p/>
        </p:txBody>
      </p:sp>
      <p:sp>
        <p:nvSpPr>
          <p:cNvPr id="18" name="Shape 15"/>
          <p:cNvSpPr/>
          <p:nvPr/>
        </p:nvSpPr>
        <p:spPr>
          <a:xfrm>
            <a:off x="7322515" y="1847088"/>
            <a:ext cx="146304" cy="146304"/>
          </a:xfrm>
          <a:prstGeom prst="ellipse">
            <a:avLst/>
          </a:prstGeom>
          <a:solidFill>
            <a:srgbClr val="B15E28"/>
          </a:solidFill>
          <a:ln w="12700">
            <a:solidFill>
              <a:srgbClr val="333333"/>
            </a:solidFill>
            <a:prstDash val="solid"/>
          </a:ln>
        </p:spPr>
        <p:txBody>
          <a:bodyPr/>
          <a:p/>
        </p:txBody>
      </p:sp>
      <p:sp>
        <p:nvSpPr>
          <p:cNvPr id="19" name="Text 16"/>
          <p:cNvSpPr txBox="1"/>
          <p:nvPr/>
        </p:nvSpPr>
        <p:spPr>
          <a:xfrm>
            <a:off x="7322515" y="2084832"/>
            <a:ext cx="1998878" cy="365760"/>
          </a:xfrm>
          <a:prstGeom prst="rect">
            <a:avLst/>
          </a:prstGeom>
          <a:noFill/>
          <a:ln/>
        </p:spPr>
        <p:txBody>
          <a:bodyPr wrap="square" lIns="0" tIns="0" rIns="0" bIns="0" rtlCol="0" anchor="t"/>
          <a:lstStyle/>
          <a:p>
            <a:pPr marL="0" indent="0">
              <a:buNone/>
            </a:pPr>
            <a:r>
              <a:rPr lang="en-US" sz="1700" b="1" dirty="0">
                <a:solidFill>
                  <a:srgbClr val="182219"/>
                </a:solidFill>
                <a:latin typeface="Cambria" pitchFamily="34" charset="0"/>
                <a:ea typeface="Cambria" pitchFamily="34" charset="-122"/>
                <a:cs typeface="Cambria" pitchFamily="34" charset="-120"/>
              </a:rPr>
              <a:t>Objectives</a:t>
            </a:r>
            <a:endParaRPr lang="en-US" sz="1700" dirty="0"/>
          </a:p>
        </p:txBody>
      </p:sp>
      <p:sp>
        <p:nvSpPr>
          <p:cNvPr id="20" name="Text 17"/>
          <p:cNvSpPr txBox="1"/>
          <p:nvPr/>
        </p:nvSpPr>
        <p:spPr>
          <a:xfrm>
            <a:off x="7322515" y="2450592"/>
            <a:ext cx="1998878" cy="914400"/>
          </a:xfrm>
          <a:prstGeom prst="rect">
            <a:avLst/>
          </a:prstGeom>
          <a:noFill/>
          <a:ln/>
        </p:spPr>
        <p:txBody>
          <a:bodyPr wrap="square" lIns="0" tIns="0" rIns="0" bIns="0" rtlCol="0" anchor="t"/>
          <a:lstStyle/>
          <a:p>
            <a:pPr marL="0" indent="0">
              <a:buNone/>
            </a:pPr>
            <a:r>
              <a:rPr lang="en-US" sz="1200" dirty="0">
                <a:solidFill>
                  <a:srgbClr val="3F4A42"/>
                </a:solidFill>
                <a:latin typeface="Calibri" pitchFamily="34" charset="0"/>
                <a:ea typeface="Calibri" pitchFamily="34" charset="-122"/>
                <a:cs typeface="Calibri" pitchFamily="34" charset="-120"/>
              </a:rPr>
              <a:t>What you will do about it, measurable</a:t>
            </a:r>
            <a:endParaRPr lang="en-US" sz="1200" dirty="0"/>
          </a:p>
        </p:txBody>
      </p:sp>
      <p:sp>
        <p:nvSpPr>
          <p:cNvPr id="21" name="Shape 18"/>
          <p:cNvSpPr/>
          <p:nvPr/>
        </p:nvSpPr>
        <p:spPr>
          <a:xfrm>
            <a:off x="9549994" y="1920240"/>
            <a:ext cx="1998878" cy="0"/>
          </a:xfrm>
          <a:prstGeom prst="line">
            <a:avLst/>
          </a:prstGeom>
          <a:noFill/>
          <a:ln w="25400">
            <a:solidFill>
              <a:srgbClr val="1F6F4A"/>
            </a:solidFill>
            <a:prstDash val="solid"/>
          </a:ln>
        </p:spPr>
        <p:txBody>
          <a:bodyPr/>
          <a:p/>
        </p:txBody>
      </p:sp>
      <p:sp>
        <p:nvSpPr>
          <p:cNvPr id="22" name="Shape 19"/>
          <p:cNvSpPr/>
          <p:nvPr/>
        </p:nvSpPr>
        <p:spPr>
          <a:xfrm>
            <a:off x="9549994" y="1847088"/>
            <a:ext cx="146304" cy="146304"/>
          </a:xfrm>
          <a:prstGeom prst="ellipse">
            <a:avLst/>
          </a:prstGeom>
          <a:solidFill>
            <a:srgbClr val="1F6F4A"/>
          </a:solidFill>
          <a:ln w="12700">
            <a:solidFill>
              <a:srgbClr val="333333"/>
            </a:solidFill>
            <a:prstDash val="solid"/>
          </a:ln>
        </p:spPr>
        <p:txBody>
          <a:bodyPr/>
          <a:p/>
        </p:txBody>
      </p:sp>
      <p:sp>
        <p:nvSpPr>
          <p:cNvPr id="23" name="Text 20"/>
          <p:cNvSpPr txBox="1"/>
          <p:nvPr/>
        </p:nvSpPr>
        <p:spPr>
          <a:xfrm>
            <a:off x="9549994" y="2084832"/>
            <a:ext cx="1998878" cy="365760"/>
          </a:xfrm>
          <a:prstGeom prst="rect">
            <a:avLst/>
          </a:prstGeom>
          <a:noFill/>
          <a:ln/>
        </p:spPr>
        <p:txBody>
          <a:bodyPr wrap="square" lIns="0" tIns="0" rIns="0" bIns="0" rtlCol="0" anchor="t"/>
          <a:lstStyle/>
          <a:p>
            <a:pPr marL="0" indent="0">
              <a:buNone/>
            </a:pPr>
            <a:r>
              <a:rPr lang="en-US" sz="1700" b="1" dirty="0">
                <a:solidFill>
                  <a:srgbClr val="182219"/>
                </a:solidFill>
                <a:latin typeface="Cambria" pitchFamily="34" charset="0"/>
                <a:ea typeface="Cambria" pitchFamily="34" charset="-122"/>
                <a:cs typeface="Cambria" pitchFamily="34" charset="-120"/>
              </a:rPr>
              <a:t>Scope</a:t>
            </a:r>
            <a:endParaRPr lang="en-US" sz="1700" dirty="0"/>
          </a:p>
        </p:txBody>
      </p:sp>
      <p:sp>
        <p:nvSpPr>
          <p:cNvPr id="24" name="Text 21"/>
          <p:cNvSpPr txBox="1"/>
          <p:nvPr/>
        </p:nvSpPr>
        <p:spPr>
          <a:xfrm>
            <a:off x="9549994" y="2450592"/>
            <a:ext cx="1998878" cy="914400"/>
          </a:xfrm>
          <a:prstGeom prst="rect">
            <a:avLst/>
          </a:prstGeom>
          <a:noFill/>
          <a:ln/>
        </p:spPr>
        <p:txBody>
          <a:bodyPr wrap="square" lIns="0" tIns="0" rIns="0" bIns="0" rtlCol="0" anchor="t"/>
          <a:lstStyle/>
          <a:p>
            <a:pPr marL="0" indent="0">
              <a:buNone/>
            </a:pPr>
            <a:r>
              <a:rPr lang="en-US" sz="1200" dirty="0">
                <a:solidFill>
                  <a:srgbClr val="3F4A42"/>
                </a:solidFill>
                <a:latin typeface="Calibri" pitchFamily="34" charset="0"/>
                <a:ea typeface="Calibri" pitchFamily="34" charset="-122"/>
                <a:cs typeface="Calibri" pitchFamily="34" charset="-120"/>
              </a:rPr>
              <a:t>What you will not do, and why</a:t>
            </a:r>
            <a:endParaRPr lang="en-US" sz="1200" dirty="0"/>
          </a:p>
        </p:txBody>
      </p:sp>
      <p:sp>
        <p:nvSpPr>
          <p:cNvPr id="25" name="Text 22"/>
          <p:cNvSpPr txBox="1"/>
          <p:nvPr/>
        </p:nvSpPr>
        <p:spPr>
          <a:xfrm>
            <a:off x="640080" y="3337560"/>
            <a:ext cx="10908792" cy="826618"/>
          </a:xfrm>
          <a:prstGeom prst="rect">
            <a:avLst/>
          </a:prstGeom>
          <a:noFill/>
          <a:ln/>
        </p:spPr>
        <p:txBody>
          <a:bodyPr wrap="square" lIns="0" tIns="0" rIns="0" bIns="0" rtlCol="0" anchor="t"/>
          <a:lstStyle/>
          <a:p>
            <a:pPr marL="0" indent="0">
              <a:spcAft>
                <a:spcPts val="500"/>
              </a:spcAft>
              <a:buNone/>
            </a:pPr>
            <a:r>
              <a:rPr lang="en-US" sz="1600" dirty="0">
                <a:solidFill>
                  <a:srgbClr val="3F4A42"/>
                </a:solidFill>
                <a:latin typeface="Calibri" pitchFamily="34" charset="0"/>
                <a:ea typeface="Calibri" pitchFamily="34" charset="-122"/>
                <a:cs typeface="Calibri" pitchFamily="34" charset="-120"/>
              </a:rPr>
              <a:t>Each paragraph hands over to the next. Someone who reads only the introduction should know exactly what the project is.</a:t>
            </a:r>
            <a:endParaRPr lang="en-US" sz="1600" dirty="0"/>
          </a:p>
        </p:txBody>
      </p:sp>
      <p:sp>
        <p:nvSpPr>
          <p:cNvPr id="26" name="Text 23"/>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27" name="Text 24"/>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PREPARING FOR THE MIDTERM</a:t>
            </a:r>
            <a:endParaRPr lang="en-US" sz="800" dirty="0"/>
          </a:p>
        </p:txBody>
      </p:sp>
      <p:sp>
        <p:nvSpPr>
          <p:cNvPr id="28" name="Text 25"/>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23 / 46</a:t>
            </a:r>
            <a:endParaRPr lang="en-US" sz="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05 — AFTER THE MIDTERM</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From the midterm to the end of EE 496</a:t>
            </a:r>
            <a:endParaRPr lang="en-US" sz="2800" dirty="0"/>
          </a:p>
        </p:txBody>
      </p:sp>
      <p:sp>
        <p:nvSpPr>
          <p:cNvPr id="5" name="Shape 2"/>
          <p:cNvSpPr/>
          <p:nvPr/>
        </p:nvSpPr>
        <p:spPr>
          <a:xfrm>
            <a:off x="640080" y="1920240"/>
            <a:ext cx="1998878" cy="0"/>
          </a:xfrm>
          <a:prstGeom prst="line">
            <a:avLst/>
          </a:prstGeom>
          <a:noFill/>
          <a:ln w="25400">
            <a:solidFill>
              <a:srgbClr val="1F6F4A"/>
            </a:solidFill>
            <a:prstDash val="solid"/>
          </a:ln>
        </p:spPr>
        <p:txBody>
          <a:bodyPr/>
          <a:p/>
        </p:txBody>
      </p:sp>
      <p:sp>
        <p:nvSpPr>
          <p:cNvPr id="6" name="Shape 3"/>
          <p:cNvSpPr/>
          <p:nvPr/>
        </p:nvSpPr>
        <p:spPr>
          <a:xfrm>
            <a:off x="640080" y="1847088"/>
            <a:ext cx="146304" cy="146304"/>
          </a:xfrm>
          <a:prstGeom prst="ellipse">
            <a:avLst/>
          </a:prstGeom>
          <a:solidFill>
            <a:srgbClr val="1F6F4A"/>
          </a:solidFill>
          <a:ln w="12700">
            <a:solidFill>
              <a:srgbClr val="333333"/>
            </a:solidFill>
            <a:prstDash val="solid"/>
          </a:ln>
        </p:spPr>
        <p:txBody>
          <a:bodyPr/>
          <a:p/>
        </p:txBody>
      </p:sp>
      <p:sp>
        <p:nvSpPr>
          <p:cNvPr id="7" name="Text 4"/>
          <p:cNvSpPr txBox="1"/>
          <p:nvPr/>
        </p:nvSpPr>
        <p:spPr>
          <a:xfrm>
            <a:off x="640080" y="2084832"/>
            <a:ext cx="1998878" cy="365760"/>
          </a:xfrm>
          <a:prstGeom prst="rect">
            <a:avLst/>
          </a:prstGeom>
          <a:noFill/>
          <a:ln/>
        </p:spPr>
        <p:txBody>
          <a:bodyPr wrap="square" lIns="0" tIns="0" rIns="0" bIns="0" rtlCol="0" anchor="t"/>
          <a:lstStyle/>
          <a:p>
            <a:pPr marL="0" indent="0">
              <a:buNone/>
            </a:pPr>
            <a:r>
              <a:rPr lang="en-US" sz="1700" b="1" dirty="0">
                <a:solidFill>
                  <a:srgbClr val="182219"/>
                </a:solidFill>
                <a:latin typeface="Cambria" pitchFamily="34" charset="0"/>
                <a:ea typeface="Cambria" pitchFamily="34" charset="-122"/>
                <a:cs typeface="Cambria" pitchFamily="34" charset="-120"/>
              </a:rPr>
              <a:t>Weeks 9–12</a:t>
            </a:r>
            <a:endParaRPr lang="en-US" sz="1700" dirty="0"/>
          </a:p>
        </p:txBody>
      </p:sp>
      <p:sp>
        <p:nvSpPr>
          <p:cNvPr id="8" name="Text 5"/>
          <p:cNvSpPr txBox="1"/>
          <p:nvPr/>
        </p:nvSpPr>
        <p:spPr>
          <a:xfrm>
            <a:off x="640080" y="2450592"/>
            <a:ext cx="1998878" cy="914400"/>
          </a:xfrm>
          <a:prstGeom prst="rect">
            <a:avLst/>
          </a:prstGeom>
          <a:noFill/>
          <a:ln/>
        </p:spPr>
        <p:txBody>
          <a:bodyPr wrap="square" lIns="0" tIns="0" rIns="0" bIns="0" rtlCol="0" anchor="t"/>
          <a:lstStyle/>
          <a:p>
            <a:pPr marL="0" indent="0">
              <a:buNone/>
            </a:pPr>
            <a:r>
              <a:rPr lang="en-US" sz="1200" dirty="0">
                <a:solidFill>
                  <a:srgbClr val="3F4A42"/>
                </a:solidFill>
                <a:latin typeface="Calibri" pitchFamily="34" charset="0"/>
                <a:ea typeface="Calibri" pitchFamily="34" charset="-122"/>
                <a:cs typeface="Calibri" pitchFamily="34" charset="-120"/>
              </a:rPr>
              <a:t>Detailed design and solution method</a:t>
            </a:r>
            <a:endParaRPr lang="en-US" sz="1200" dirty="0"/>
          </a:p>
        </p:txBody>
      </p:sp>
      <p:sp>
        <p:nvSpPr>
          <p:cNvPr id="9" name="Shape 6"/>
          <p:cNvSpPr/>
          <p:nvPr/>
        </p:nvSpPr>
        <p:spPr>
          <a:xfrm>
            <a:off x="2867558" y="1920240"/>
            <a:ext cx="1998878" cy="0"/>
          </a:xfrm>
          <a:prstGeom prst="line">
            <a:avLst/>
          </a:prstGeom>
          <a:noFill/>
          <a:ln w="25400">
            <a:solidFill>
              <a:srgbClr val="1F6F4A"/>
            </a:solidFill>
            <a:prstDash val="solid"/>
          </a:ln>
        </p:spPr>
        <p:txBody>
          <a:bodyPr/>
          <a:p/>
        </p:txBody>
      </p:sp>
      <p:sp>
        <p:nvSpPr>
          <p:cNvPr id="10" name="Shape 7"/>
          <p:cNvSpPr/>
          <p:nvPr/>
        </p:nvSpPr>
        <p:spPr>
          <a:xfrm>
            <a:off x="2867558" y="1847088"/>
            <a:ext cx="146304" cy="146304"/>
          </a:xfrm>
          <a:prstGeom prst="ellipse">
            <a:avLst/>
          </a:prstGeom>
          <a:solidFill>
            <a:srgbClr val="1F6F4A"/>
          </a:solidFill>
          <a:ln w="12700">
            <a:solidFill>
              <a:srgbClr val="333333"/>
            </a:solidFill>
            <a:prstDash val="solid"/>
          </a:ln>
        </p:spPr>
        <p:txBody>
          <a:bodyPr/>
          <a:p/>
        </p:txBody>
      </p:sp>
      <p:sp>
        <p:nvSpPr>
          <p:cNvPr id="11" name="Text 8"/>
          <p:cNvSpPr txBox="1"/>
          <p:nvPr/>
        </p:nvSpPr>
        <p:spPr>
          <a:xfrm>
            <a:off x="2867558" y="2084832"/>
            <a:ext cx="1998878" cy="365760"/>
          </a:xfrm>
          <a:prstGeom prst="rect">
            <a:avLst/>
          </a:prstGeom>
          <a:noFill/>
          <a:ln/>
        </p:spPr>
        <p:txBody>
          <a:bodyPr wrap="square" lIns="0" tIns="0" rIns="0" bIns="0" rtlCol="0" anchor="t"/>
          <a:lstStyle/>
          <a:p>
            <a:pPr marL="0" indent="0">
              <a:buNone/>
            </a:pPr>
            <a:r>
              <a:rPr lang="en-US" sz="1700" b="1" dirty="0">
                <a:solidFill>
                  <a:srgbClr val="182219"/>
                </a:solidFill>
                <a:latin typeface="Cambria" pitchFamily="34" charset="0"/>
                <a:ea typeface="Cambria" pitchFamily="34" charset="-122"/>
                <a:cs typeface="Cambria" pitchFamily="34" charset="-120"/>
              </a:rPr>
              <a:t>By week 10</a:t>
            </a:r>
            <a:endParaRPr lang="en-US" sz="1700" dirty="0"/>
          </a:p>
        </p:txBody>
      </p:sp>
      <p:sp>
        <p:nvSpPr>
          <p:cNvPr id="12" name="Text 9"/>
          <p:cNvSpPr txBox="1"/>
          <p:nvPr/>
        </p:nvSpPr>
        <p:spPr>
          <a:xfrm>
            <a:off x="2867558" y="2450592"/>
            <a:ext cx="1998878" cy="914400"/>
          </a:xfrm>
          <a:prstGeom prst="rect">
            <a:avLst/>
          </a:prstGeom>
          <a:noFill/>
          <a:ln/>
        </p:spPr>
        <p:txBody>
          <a:bodyPr wrap="square" lIns="0" tIns="0" rIns="0" bIns="0" rtlCol="0" anchor="t"/>
          <a:lstStyle/>
          <a:p>
            <a:pPr marL="0" indent="0">
              <a:buNone/>
            </a:pPr>
            <a:r>
              <a:rPr lang="en-US" sz="1200" dirty="0">
                <a:solidFill>
                  <a:srgbClr val="3F4A42"/>
                </a:solidFill>
                <a:latin typeface="Calibri" pitchFamily="34" charset="0"/>
                <a:ea typeface="Calibri" pitchFamily="34" charset="-122"/>
                <a:cs typeface="Calibri" pitchFamily="34" charset="-120"/>
              </a:rPr>
              <a:t>Parts ordered; software and lab access arranged</a:t>
            </a:r>
            <a:endParaRPr lang="en-US" sz="1200" dirty="0"/>
          </a:p>
        </p:txBody>
      </p:sp>
      <p:sp>
        <p:nvSpPr>
          <p:cNvPr id="13" name="Shape 10"/>
          <p:cNvSpPr/>
          <p:nvPr/>
        </p:nvSpPr>
        <p:spPr>
          <a:xfrm>
            <a:off x="5095037" y="1920240"/>
            <a:ext cx="1998878" cy="0"/>
          </a:xfrm>
          <a:prstGeom prst="line">
            <a:avLst/>
          </a:prstGeom>
          <a:noFill/>
          <a:ln w="25400">
            <a:solidFill>
              <a:srgbClr val="B15E28"/>
            </a:solidFill>
            <a:prstDash val="solid"/>
          </a:ln>
        </p:spPr>
        <p:txBody>
          <a:bodyPr/>
          <a:p/>
        </p:txBody>
      </p:sp>
      <p:sp>
        <p:nvSpPr>
          <p:cNvPr id="14" name="Shape 11"/>
          <p:cNvSpPr/>
          <p:nvPr/>
        </p:nvSpPr>
        <p:spPr>
          <a:xfrm>
            <a:off x="5095037" y="1847088"/>
            <a:ext cx="146304" cy="146304"/>
          </a:xfrm>
          <a:prstGeom prst="ellipse">
            <a:avLst/>
          </a:prstGeom>
          <a:solidFill>
            <a:srgbClr val="B15E28"/>
          </a:solidFill>
          <a:ln w="12700">
            <a:solidFill>
              <a:srgbClr val="333333"/>
            </a:solidFill>
            <a:prstDash val="solid"/>
          </a:ln>
        </p:spPr>
        <p:txBody>
          <a:bodyPr/>
          <a:p/>
        </p:txBody>
      </p:sp>
      <p:sp>
        <p:nvSpPr>
          <p:cNvPr id="15" name="Text 12"/>
          <p:cNvSpPr txBox="1"/>
          <p:nvPr/>
        </p:nvSpPr>
        <p:spPr>
          <a:xfrm>
            <a:off x="5095037" y="2084832"/>
            <a:ext cx="1998878" cy="365760"/>
          </a:xfrm>
          <a:prstGeom prst="rect">
            <a:avLst/>
          </a:prstGeom>
          <a:noFill/>
          <a:ln/>
        </p:spPr>
        <p:txBody>
          <a:bodyPr wrap="square" lIns="0" tIns="0" rIns="0" bIns="0" rtlCol="0" anchor="t"/>
          <a:lstStyle/>
          <a:p>
            <a:pPr marL="0" indent="0">
              <a:buNone/>
            </a:pPr>
            <a:r>
              <a:rPr lang="en-US" sz="1700" b="1" dirty="0">
                <a:solidFill>
                  <a:srgbClr val="182219"/>
                </a:solidFill>
                <a:latin typeface="Cambria" pitchFamily="34" charset="0"/>
                <a:ea typeface="Cambria" pitchFamily="34" charset="-122"/>
                <a:cs typeface="Cambria" pitchFamily="34" charset="-120"/>
              </a:rPr>
              <a:t>Weeks 11–13</a:t>
            </a:r>
            <a:endParaRPr lang="en-US" sz="1700" dirty="0"/>
          </a:p>
        </p:txBody>
      </p:sp>
      <p:sp>
        <p:nvSpPr>
          <p:cNvPr id="16" name="Text 13"/>
          <p:cNvSpPr txBox="1"/>
          <p:nvPr/>
        </p:nvSpPr>
        <p:spPr>
          <a:xfrm>
            <a:off x="5095037" y="2450592"/>
            <a:ext cx="1998878" cy="914400"/>
          </a:xfrm>
          <a:prstGeom prst="rect">
            <a:avLst/>
          </a:prstGeom>
          <a:noFill/>
          <a:ln/>
        </p:spPr>
        <p:txBody>
          <a:bodyPr wrap="square" lIns="0" tIns="0" rIns="0" bIns="0" rtlCol="0" anchor="t"/>
          <a:lstStyle/>
          <a:p>
            <a:pPr marL="0" indent="0">
              <a:buNone/>
            </a:pPr>
            <a:r>
              <a:rPr lang="en-US" sz="1200" dirty="0">
                <a:solidFill>
                  <a:srgbClr val="3F4A42"/>
                </a:solidFill>
                <a:latin typeface="Calibri" pitchFamily="34" charset="0"/>
                <a:ea typeface="Calibri" pitchFamily="34" charset="-122"/>
                <a:cs typeface="Calibri" pitchFamily="34" charset="-120"/>
              </a:rPr>
              <a:t>Implement enough to show it works: feasibility evidence</a:t>
            </a:r>
            <a:endParaRPr lang="en-US" sz="1200" dirty="0"/>
          </a:p>
        </p:txBody>
      </p:sp>
      <p:sp>
        <p:nvSpPr>
          <p:cNvPr id="17" name="Shape 14"/>
          <p:cNvSpPr/>
          <p:nvPr/>
        </p:nvSpPr>
        <p:spPr>
          <a:xfrm>
            <a:off x="7322515" y="1920240"/>
            <a:ext cx="1998878" cy="0"/>
          </a:xfrm>
          <a:prstGeom prst="line">
            <a:avLst/>
          </a:prstGeom>
          <a:noFill/>
          <a:ln w="25400">
            <a:solidFill>
              <a:srgbClr val="1F6F4A"/>
            </a:solidFill>
            <a:prstDash val="solid"/>
          </a:ln>
        </p:spPr>
        <p:txBody>
          <a:bodyPr/>
          <a:p/>
        </p:txBody>
      </p:sp>
      <p:sp>
        <p:nvSpPr>
          <p:cNvPr id="18" name="Shape 15"/>
          <p:cNvSpPr/>
          <p:nvPr/>
        </p:nvSpPr>
        <p:spPr>
          <a:xfrm>
            <a:off x="7322515" y="1847088"/>
            <a:ext cx="146304" cy="146304"/>
          </a:xfrm>
          <a:prstGeom prst="ellipse">
            <a:avLst/>
          </a:prstGeom>
          <a:solidFill>
            <a:srgbClr val="1F6F4A"/>
          </a:solidFill>
          <a:ln w="12700">
            <a:solidFill>
              <a:srgbClr val="333333"/>
            </a:solidFill>
            <a:prstDash val="solid"/>
          </a:ln>
        </p:spPr>
        <p:txBody>
          <a:bodyPr/>
          <a:p/>
        </p:txBody>
      </p:sp>
      <p:sp>
        <p:nvSpPr>
          <p:cNvPr id="19" name="Text 16"/>
          <p:cNvSpPr txBox="1"/>
          <p:nvPr/>
        </p:nvSpPr>
        <p:spPr>
          <a:xfrm>
            <a:off x="7322515" y="2084832"/>
            <a:ext cx="1998878" cy="365760"/>
          </a:xfrm>
          <a:prstGeom prst="rect">
            <a:avLst/>
          </a:prstGeom>
          <a:noFill/>
          <a:ln/>
        </p:spPr>
        <p:txBody>
          <a:bodyPr wrap="square" lIns="0" tIns="0" rIns="0" bIns="0" rtlCol="0" anchor="t"/>
          <a:lstStyle/>
          <a:p>
            <a:pPr marL="0" indent="0">
              <a:buNone/>
            </a:pPr>
            <a:r>
              <a:rPr lang="en-US" sz="1700" b="1" dirty="0">
                <a:solidFill>
                  <a:srgbClr val="182219"/>
                </a:solidFill>
                <a:latin typeface="Cambria" pitchFamily="34" charset="0"/>
                <a:ea typeface="Cambria" pitchFamily="34" charset="-122"/>
                <a:cs typeface="Cambria" pitchFamily="34" charset="-120"/>
              </a:rPr>
              <a:t>Weeks 13–14</a:t>
            </a:r>
            <a:endParaRPr lang="en-US" sz="1700" dirty="0"/>
          </a:p>
        </p:txBody>
      </p:sp>
      <p:sp>
        <p:nvSpPr>
          <p:cNvPr id="20" name="Text 17"/>
          <p:cNvSpPr txBox="1"/>
          <p:nvPr/>
        </p:nvSpPr>
        <p:spPr>
          <a:xfrm>
            <a:off x="7322515" y="2450592"/>
            <a:ext cx="1998878" cy="914400"/>
          </a:xfrm>
          <a:prstGeom prst="rect">
            <a:avLst/>
          </a:prstGeom>
          <a:noFill/>
          <a:ln/>
        </p:spPr>
        <p:txBody>
          <a:bodyPr wrap="square" lIns="0" tIns="0" rIns="0" bIns="0" rtlCol="0" anchor="t"/>
          <a:lstStyle/>
          <a:p>
            <a:pPr marL="0" indent="0">
              <a:buNone/>
            </a:pPr>
            <a:r>
              <a:rPr lang="en-US" sz="1200" dirty="0">
                <a:solidFill>
                  <a:srgbClr val="3F4A42"/>
                </a:solidFill>
                <a:latin typeface="Calibri" pitchFamily="34" charset="0"/>
                <a:ea typeface="Calibri" pitchFamily="34" charset="-122"/>
                <a:cs typeface="Calibri" pitchFamily="34" charset="-120"/>
              </a:rPr>
              <a:t>Preliminary results; report written</a:t>
            </a:r>
            <a:endParaRPr lang="en-US" sz="1200" dirty="0"/>
          </a:p>
        </p:txBody>
      </p:sp>
      <p:sp>
        <p:nvSpPr>
          <p:cNvPr id="21" name="Shape 18"/>
          <p:cNvSpPr/>
          <p:nvPr/>
        </p:nvSpPr>
        <p:spPr>
          <a:xfrm>
            <a:off x="9549994" y="1920240"/>
            <a:ext cx="1998878" cy="0"/>
          </a:xfrm>
          <a:prstGeom prst="line">
            <a:avLst/>
          </a:prstGeom>
          <a:noFill/>
          <a:ln w="25400">
            <a:solidFill>
              <a:srgbClr val="B15E28"/>
            </a:solidFill>
            <a:prstDash val="solid"/>
          </a:ln>
        </p:spPr>
        <p:txBody>
          <a:bodyPr/>
          <a:p/>
        </p:txBody>
      </p:sp>
      <p:sp>
        <p:nvSpPr>
          <p:cNvPr id="22" name="Shape 19"/>
          <p:cNvSpPr/>
          <p:nvPr/>
        </p:nvSpPr>
        <p:spPr>
          <a:xfrm>
            <a:off x="9549994" y="1847088"/>
            <a:ext cx="146304" cy="146304"/>
          </a:xfrm>
          <a:prstGeom prst="ellipse">
            <a:avLst/>
          </a:prstGeom>
          <a:solidFill>
            <a:srgbClr val="B15E28"/>
          </a:solidFill>
          <a:ln w="12700">
            <a:solidFill>
              <a:srgbClr val="333333"/>
            </a:solidFill>
            <a:prstDash val="solid"/>
          </a:ln>
        </p:spPr>
        <p:txBody>
          <a:bodyPr/>
          <a:p/>
        </p:txBody>
      </p:sp>
      <p:sp>
        <p:nvSpPr>
          <p:cNvPr id="23" name="Text 20"/>
          <p:cNvSpPr txBox="1"/>
          <p:nvPr/>
        </p:nvSpPr>
        <p:spPr>
          <a:xfrm>
            <a:off x="9549994" y="2084832"/>
            <a:ext cx="1998878" cy="365760"/>
          </a:xfrm>
          <a:prstGeom prst="rect">
            <a:avLst/>
          </a:prstGeom>
          <a:noFill/>
          <a:ln/>
        </p:spPr>
        <p:txBody>
          <a:bodyPr wrap="square" lIns="0" tIns="0" rIns="0" bIns="0" rtlCol="0" anchor="t"/>
          <a:lstStyle/>
          <a:p>
            <a:pPr marL="0" indent="0">
              <a:buNone/>
            </a:pPr>
            <a:r>
              <a:rPr lang="en-US" sz="1700" b="1" dirty="0">
                <a:solidFill>
                  <a:srgbClr val="182219"/>
                </a:solidFill>
                <a:latin typeface="Cambria" pitchFamily="34" charset="0"/>
                <a:ea typeface="Cambria" pitchFamily="34" charset="-122"/>
                <a:cs typeface="Cambria" pitchFamily="34" charset="-120"/>
              </a:rPr>
              <a:t>Week 15</a:t>
            </a:r>
            <a:endParaRPr lang="en-US" sz="1700" dirty="0"/>
          </a:p>
        </p:txBody>
      </p:sp>
      <p:sp>
        <p:nvSpPr>
          <p:cNvPr id="24" name="Text 21"/>
          <p:cNvSpPr txBox="1"/>
          <p:nvPr/>
        </p:nvSpPr>
        <p:spPr>
          <a:xfrm>
            <a:off x="9549994" y="2450592"/>
            <a:ext cx="1998878" cy="914400"/>
          </a:xfrm>
          <a:prstGeom prst="rect">
            <a:avLst/>
          </a:prstGeom>
          <a:noFill/>
          <a:ln/>
        </p:spPr>
        <p:txBody>
          <a:bodyPr wrap="square" lIns="0" tIns="0" rIns="0" bIns="0" rtlCol="0" anchor="t"/>
          <a:lstStyle/>
          <a:p>
            <a:pPr marL="0" indent="0">
              <a:buNone/>
            </a:pPr>
            <a:r>
              <a:rPr lang="en-US" sz="1200" dirty="0">
                <a:solidFill>
                  <a:srgbClr val="3F4A42"/>
                </a:solidFill>
                <a:latin typeface="Calibri" pitchFamily="34" charset="0"/>
                <a:ea typeface="Calibri" pitchFamily="34" charset="-122"/>
                <a:cs typeface="Calibri" pitchFamily="34" charset="-120"/>
              </a:rPr>
              <a:t>Final examination of the design</a:t>
            </a:r>
            <a:endParaRPr lang="en-US" sz="1200" dirty="0"/>
          </a:p>
        </p:txBody>
      </p:sp>
      <p:sp>
        <p:nvSpPr>
          <p:cNvPr id="25" name="Shape 22"/>
          <p:cNvSpPr/>
          <p:nvPr/>
        </p:nvSpPr>
        <p:spPr>
          <a:xfrm>
            <a:off x="640080" y="5669280"/>
            <a:ext cx="10908792" cy="566928"/>
          </a:xfrm>
          <a:prstGeom prst="rect">
            <a:avLst/>
          </a:prstGeom>
          <a:solidFill>
            <a:srgbClr val="F1E3D3"/>
          </a:solidFill>
          <a:ln w="12700">
            <a:solidFill>
              <a:srgbClr val="333333"/>
            </a:solidFill>
            <a:prstDash val="solid"/>
          </a:ln>
        </p:spPr>
        <p:txBody>
          <a:bodyPr/>
          <a:p/>
        </p:txBody>
      </p:sp>
      <p:sp>
        <p:nvSpPr>
          <p:cNvPr id="26" name="Shape 23"/>
          <p:cNvSpPr/>
          <p:nvPr/>
        </p:nvSpPr>
        <p:spPr>
          <a:xfrm>
            <a:off x="768096" y="5806440"/>
            <a:ext cx="292608" cy="292608"/>
          </a:xfrm>
          <a:prstGeom prst="ellipse">
            <a:avLst/>
          </a:prstGeom>
          <a:solidFill>
            <a:srgbClr val="FFFFFF"/>
          </a:solidFill>
          <a:ln w="12700">
            <a:solidFill>
              <a:srgbClr val="333333"/>
            </a:solidFill>
            <a:prstDash val="solid"/>
          </a:ln>
        </p:spPr>
        <p:txBody>
          <a:bodyPr/>
          <a:p/>
        </p:txBody>
      </p:sp>
      <p:sp>
        <p:nvSpPr>
          <p:cNvPr id="27" name="Text 24"/>
          <p:cNvSpPr txBox="1"/>
          <p:nvPr/>
        </p:nvSpPr>
        <p:spPr>
          <a:xfrm>
            <a:off x="768096" y="5788152"/>
            <a:ext cx="292608" cy="329184"/>
          </a:xfrm>
          <a:prstGeom prst="rect">
            <a:avLst/>
          </a:prstGeom>
          <a:noFill/>
          <a:ln/>
        </p:spPr>
        <p:txBody>
          <a:bodyPr wrap="square" lIns="0" tIns="0" rIns="0" bIns="0" rtlCol="0" anchor="t"/>
          <a:lstStyle/>
          <a:p>
            <a:pPr marL="0" indent="0" algn="ctr">
              <a:buNone/>
            </a:pPr>
            <a:r>
              <a:rPr lang="en-US" sz="1400" b="1" dirty="0">
                <a:solidFill>
                  <a:srgbClr val="7A3E19"/>
                </a:solidFill>
                <a:latin typeface="Cambria" pitchFamily="34" charset="0"/>
                <a:ea typeface="Cambria" pitchFamily="34" charset="-122"/>
                <a:cs typeface="Cambria" pitchFamily="34" charset="-120"/>
              </a:rPr>
              <a:t>!</a:t>
            </a:r>
            <a:endParaRPr lang="en-US" sz="1400" dirty="0"/>
          </a:p>
        </p:txBody>
      </p:sp>
      <p:sp>
        <p:nvSpPr>
          <p:cNvPr id="28" name="Text 25"/>
          <p:cNvSpPr txBox="1"/>
          <p:nvPr/>
        </p:nvSpPr>
        <p:spPr>
          <a:xfrm>
            <a:off x="1170432" y="5742432"/>
            <a:ext cx="10268712" cy="457200"/>
          </a:xfrm>
          <a:prstGeom prst="rect">
            <a:avLst/>
          </a:prstGeom>
          <a:noFill/>
          <a:ln/>
        </p:spPr>
        <p:txBody>
          <a:bodyPr wrap="square" lIns="0" tIns="0" rIns="0" bIns="0" rtlCol="0" anchor="ctr"/>
          <a:lstStyle/>
          <a:p>
            <a:pPr marL="0" indent="0">
              <a:buNone/>
            </a:pPr>
            <a:r>
              <a:rPr lang="en-US" sz="1100" dirty="0">
                <a:solidFill>
                  <a:srgbClr val="3F4A42"/>
                </a:solidFill>
                <a:latin typeface="Calibri" pitchFamily="34" charset="0"/>
                <a:ea typeface="Calibri" pitchFamily="34" charset="-122"/>
                <a:cs typeface="Calibri" pitchFamily="34" charset="-120"/>
              </a:rPr>
              <a:t>Act on the midterm feedback. The examiners will ask what the committee told you and what you changed because of it.</a:t>
            </a:r>
            <a:endParaRPr lang="en-US" sz="1100" dirty="0"/>
          </a:p>
        </p:txBody>
      </p:sp>
      <p:sp>
        <p:nvSpPr>
          <p:cNvPr id="29" name="Text 26"/>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30" name="Text 27"/>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AFTER THE MIDTERM</a:t>
            </a:r>
            <a:endParaRPr lang="en-US" sz="800" dirty="0"/>
          </a:p>
        </p:txBody>
      </p:sp>
      <p:sp>
        <p:nvSpPr>
          <p:cNvPr id="31" name="Text 28"/>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24 / 46</a:t>
            </a:r>
            <a:endParaRPr lang="en-US" sz="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05 — AFTER THE MIDTERM</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The EE 496 final examination (40%)</a:t>
            </a:r>
            <a:endParaRPr lang="en-US" sz="2800" dirty="0"/>
          </a:p>
        </p:txBody>
      </p:sp>
      <p:sp>
        <p:nvSpPr>
          <p:cNvPr id="5" name="Shape 2"/>
          <p:cNvSpPr/>
          <p:nvPr/>
        </p:nvSpPr>
        <p:spPr>
          <a:xfrm>
            <a:off x="640080" y="1737360"/>
            <a:ext cx="5271516" cy="3628339"/>
          </a:xfrm>
          <a:prstGeom prst="rect">
            <a:avLst/>
          </a:prstGeom>
          <a:solidFill>
            <a:srgbClr val="F3EEE5"/>
          </a:solidFill>
          <a:ln w="12700">
            <a:solidFill>
              <a:srgbClr val="333333"/>
            </a:solidFill>
            <a:prstDash val="solid"/>
          </a:ln>
        </p:spPr>
        <p:txBody>
          <a:bodyPr/>
          <a:p/>
        </p:txBody>
      </p:sp>
      <p:sp>
        <p:nvSpPr>
          <p:cNvPr id="6" name="Text 3"/>
          <p:cNvSpPr txBox="1"/>
          <p:nvPr/>
        </p:nvSpPr>
        <p:spPr>
          <a:xfrm>
            <a:off x="868680" y="1965960"/>
            <a:ext cx="4814316" cy="2922422"/>
          </a:xfrm>
          <a:prstGeom prst="rect">
            <a:avLst/>
          </a:prstGeom>
          <a:noFill/>
          <a:ln/>
        </p:spPr>
        <p:txBody>
          <a:bodyPr wrap="square" lIns="0" tIns="0" rIns="0" bIns="0" rtlCol="0" anchor="t"/>
          <a:lstStyle/>
          <a:p>
            <a:pPr marL="0" indent="0">
              <a:spcAft>
                <a:spcPts val="400"/>
              </a:spcAft>
              <a:buNone/>
            </a:pPr>
            <a:r>
              <a:rPr lang="en-US" sz="1900" b="1" dirty="0">
                <a:solidFill>
                  <a:srgbClr val="182219"/>
                </a:solidFill>
                <a:latin typeface="Cambria" pitchFamily="34" charset="0"/>
                <a:ea typeface="Cambria" pitchFamily="34" charset="-122"/>
                <a:cs typeface="Cambria" pitchFamily="34" charset="-120"/>
              </a:rPr>
              <a:t>How it runs</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Last week of classes; report submitted one week before</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Four examiners of your faculty group; your advisor does not score</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~15 minutes presentation, ~15 minutes questions</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Each student questioned individually and scored separately</a:t>
            </a:r>
            <a:endParaRPr lang="en-US" sz="1600" dirty="0"/>
          </a:p>
        </p:txBody>
      </p:sp>
      <p:sp>
        <p:nvSpPr>
          <p:cNvPr id="7" name="Shape 4"/>
          <p:cNvSpPr/>
          <p:nvPr/>
        </p:nvSpPr>
        <p:spPr>
          <a:xfrm>
            <a:off x="6277356" y="1737360"/>
            <a:ext cx="5271516" cy="3628339"/>
          </a:xfrm>
          <a:prstGeom prst="rect">
            <a:avLst/>
          </a:prstGeom>
          <a:solidFill>
            <a:srgbClr val="F3EEE5"/>
          </a:solidFill>
          <a:ln w="12700">
            <a:solidFill>
              <a:srgbClr val="333333"/>
            </a:solidFill>
            <a:prstDash val="solid"/>
          </a:ln>
        </p:spPr>
        <p:txBody>
          <a:bodyPr/>
          <a:p/>
        </p:txBody>
      </p:sp>
      <p:sp>
        <p:nvSpPr>
          <p:cNvPr id="8" name="Text 5"/>
          <p:cNvSpPr txBox="1"/>
          <p:nvPr/>
        </p:nvSpPr>
        <p:spPr>
          <a:xfrm>
            <a:off x="6505956" y="1965960"/>
            <a:ext cx="4814316" cy="3262579"/>
          </a:xfrm>
          <a:prstGeom prst="rect">
            <a:avLst/>
          </a:prstGeom>
          <a:noFill/>
          <a:ln/>
        </p:spPr>
        <p:txBody>
          <a:bodyPr wrap="square" lIns="0" tIns="0" rIns="0" bIns="0" rtlCol="0" anchor="t"/>
          <a:lstStyle/>
          <a:p>
            <a:pPr marL="0" indent="0">
              <a:spcAft>
                <a:spcPts val="400"/>
              </a:spcAft>
              <a:buNone/>
            </a:pPr>
            <a:r>
              <a:rPr lang="en-US" sz="1900" b="1" dirty="0">
                <a:solidFill>
                  <a:srgbClr val="182219"/>
                </a:solidFill>
                <a:latin typeface="Cambria" pitchFamily="34" charset="0"/>
                <a:ea typeface="Cambria" pitchFamily="34" charset="-122"/>
                <a:cs typeface="Cambria" pitchFamily="34" charset="-120"/>
              </a:rPr>
              <a:t>What they score</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Report: organization, writing, ethics, the design process and results</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Presentation</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Discussion: knowledge, contemporary issues, continued learning</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Engineering design and analysis: tools, alternatives, justification, verification</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Deliverables: quality; first phase as planned and within budget; plan for EE 497</a:t>
            </a:r>
            <a:endParaRPr lang="en-US" sz="1600" dirty="0"/>
          </a:p>
        </p:txBody>
      </p:sp>
      <p:sp>
        <p:nvSpPr>
          <p:cNvPr id="9" name="Text 6"/>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10" name="Text 7"/>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AFTER THE MIDTERM</a:t>
            </a:r>
            <a:endParaRPr lang="en-US" sz="800" dirty="0"/>
          </a:p>
        </p:txBody>
      </p:sp>
      <p:sp>
        <p:nvSpPr>
          <p:cNvPr id="11" name="Text 8"/>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25 / 46</a:t>
            </a:r>
            <a:endParaRPr lang="en-US" sz="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9">
    <p:bg>
      <p:bgPr>
        <a:solidFill>
          <a:srgbClr val="12211A"/>
        </a:solidFill>
        <a:effectLst/>
      </p:bgPr>
    </p:bg>
    <p:spTree>
      <p:nvGrpSpPr>
        <p:cNvPr id="1" name=""/>
        <p:cNvGrpSpPr/>
        <p:nvPr/>
      </p:nvGrpSpPr>
      <p:grpSpPr>
        <a:xfrm>
          <a:off x="0" y="0"/>
          <a:ext cx="0" cy="0"/>
          <a:chOff x="0" y="0"/>
          <a:chExt cx="0" cy="0"/>
        </a:xfrm>
      </p:grpSpPr>
      <p:sp>
        <p:nvSpPr>
          <p:cNvPr id="3" name="Shape 0"/>
          <p:cNvSpPr/>
          <p:nvPr/>
        </p:nvSpPr>
        <p:spPr>
          <a:xfrm>
            <a:off x="10917936" y="466344"/>
            <a:ext cx="73152" cy="73152"/>
          </a:xfrm>
          <a:prstGeom prst="rect">
            <a:avLst/>
          </a:prstGeom>
          <a:solidFill>
            <a:srgbClr val="B15E28"/>
          </a:solidFill>
          <a:ln w="12700">
            <a:solidFill>
              <a:srgbClr val="333333"/>
            </a:solidFill>
            <a:prstDash val="solid"/>
          </a:ln>
        </p:spPr>
        <p:txBody>
          <a:bodyPr/>
          <a:p/>
        </p:txBody>
      </p:sp>
      <p:sp>
        <p:nvSpPr>
          <p:cNvPr id="4" name="Shape 1"/>
          <p:cNvSpPr/>
          <p:nvPr/>
        </p:nvSpPr>
        <p:spPr>
          <a:xfrm>
            <a:off x="11375136" y="466344"/>
            <a:ext cx="73152" cy="73152"/>
          </a:xfrm>
          <a:prstGeom prst="rect">
            <a:avLst/>
          </a:prstGeom>
          <a:solidFill>
            <a:srgbClr val="B15E28"/>
          </a:solidFill>
          <a:ln w="12700">
            <a:solidFill>
              <a:srgbClr val="333333"/>
            </a:solidFill>
            <a:prstDash val="solid"/>
          </a:ln>
        </p:spPr>
        <p:txBody>
          <a:bodyPr/>
          <a:p/>
        </p:txBody>
      </p:sp>
      <p:sp>
        <p:nvSpPr>
          <p:cNvPr id="5" name="Shape 2"/>
          <p:cNvSpPr/>
          <p:nvPr/>
        </p:nvSpPr>
        <p:spPr>
          <a:xfrm>
            <a:off x="11375136" y="923544"/>
            <a:ext cx="73152" cy="73152"/>
          </a:xfrm>
          <a:prstGeom prst="rect">
            <a:avLst/>
          </a:prstGeom>
          <a:solidFill>
            <a:srgbClr val="B15E28"/>
          </a:solidFill>
          <a:ln w="12700">
            <a:solidFill>
              <a:srgbClr val="333333"/>
            </a:solidFill>
            <a:prstDash val="solid"/>
          </a:ln>
        </p:spPr>
        <p:txBody>
          <a:bodyPr/>
          <a:p/>
        </p:txBody>
      </p:sp>
      <p:sp>
        <p:nvSpPr>
          <p:cNvPr id="6" name="Text 3"/>
          <p:cNvSpPr txBox="1"/>
          <p:nvPr/>
        </p:nvSpPr>
        <p:spPr>
          <a:xfrm>
            <a:off x="640080" y="1828800"/>
            <a:ext cx="3657600" cy="1188720"/>
          </a:xfrm>
          <a:prstGeom prst="rect">
            <a:avLst/>
          </a:prstGeom>
          <a:noFill/>
          <a:ln/>
        </p:spPr>
        <p:txBody>
          <a:bodyPr wrap="square" lIns="0" tIns="0" rIns="0" bIns="0" rtlCol="0" anchor="t"/>
          <a:lstStyle/>
          <a:p>
            <a:pPr marL="0" indent="0">
              <a:buNone/>
            </a:pPr>
            <a:r>
              <a:rPr lang="en-US" sz="4400" dirty="0">
                <a:solidFill>
                  <a:srgbClr val="B15E28"/>
                </a:solidFill>
                <a:latin typeface="Cambria" pitchFamily="34" charset="0"/>
                <a:ea typeface="Cambria" pitchFamily="34" charset="-122"/>
                <a:cs typeface="Cambria" pitchFamily="34" charset="-120"/>
              </a:rPr>
              <a:t>06</a:t>
            </a:r>
            <a:endParaRPr lang="en-US" sz="4400" dirty="0"/>
          </a:p>
        </p:txBody>
      </p:sp>
      <p:sp>
        <p:nvSpPr>
          <p:cNvPr id="7" name="Text 4"/>
          <p:cNvSpPr txBox="1"/>
          <p:nvPr/>
        </p:nvSpPr>
        <p:spPr>
          <a:xfrm>
            <a:off x="640080" y="2743200"/>
            <a:ext cx="8778240" cy="1828800"/>
          </a:xfrm>
          <a:prstGeom prst="rect">
            <a:avLst/>
          </a:prstGeom>
          <a:noFill/>
          <a:ln/>
        </p:spPr>
        <p:txBody>
          <a:bodyPr wrap="square" lIns="0" tIns="0" rIns="0" bIns="0" rtlCol="0" anchor="t"/>
          <a:lstStyle/>
          <a:p>
            <a:pPr marL="0" indent="0">
              <a:buNone/>
            </a:pPr>
            <a:r>
              <a:rPr lang="en-US" sz="3400" b="1" dirty="0">
                <a:solidFill>
                  <a:srgbClr val="FFFFFF"/>
                </a:solidFill>
                <a:latin typeface="Cambria" pitchFamily="34" charset="0"/>
                <a:ea typeface="Cambria" pitchFamily="34" charset="-122"/>
                <a:cs typeface="Cambria" pitchFamily="34" charset="-120"/>
              </a:rPr>
              <a:t>The literature review</a:t>
            </a:r>
            <a:endParaRPr lang="en-US" sz="3400" dirty="0"/>
          </a:p>
        </p:txBody>
      </p:sp>
      <p:sp>
        <p:nvSpPr>
          <p:cNvPr id="8" name="Text 5"/>
          <p:cNvSpPr txBox="1"/>
          <p:nvPr/>
        </p:nvSpPr>
        <p:spPr>
          <a:xfrm>
            <a:off x="640080" y="4572000"/>
            <a:ext cx="7772400" cy="1097280"/>
          </a:xfrm>
          <a:prstGeom prst="rect">
            <a:avLst/>
          </a:prstGeom>
          <a:noFill/>
          <a:ln/>
        </p:spPr>
        <p:txBody>
          <a:bodyPr wrap="square" lIns="0" tIns="0" rIns="0" bIns="0" rtlCol="0" anchor="t"/>
          <a:lstStyle/>
          <a:p>
            <a:pPr marL="0" indent="0">
              <a:buNone/>
            </a:pPr>
            <a:r>
              <a:rPr lang="en-US" sz="1400" dirty="0">
                <a:solidFill>
                  <a:srgbClr val="C9D3CB"/>
                </a:solidFill>
                <a:latin typeface="Calibri" pitchFamily="34" charset="0"/>
                <a:ea typeface="Calibri" pitchFamily="34" charset="-122"/>
                <a:cs typeface="Calibri" pitchFamily="34" charset="-120"/>
              </a:rPr>
              <a:t>Find out what exists before you design. Ten papers read properly beat fifty skimmed.</a:t>
            </a:r>
            <a:endParaRPr lang="en-US" sz="1400" dirty="0"/>
          </a:p>
        </p:txBody>
      </p:sp>
      <p:sp>
        <p:nvSpPr>
          <p:cNvPr id="9" name="Text 6"/>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6E7A70"/>
                </a:solidFill>
                <a:latin typeface="Courier New" pitchFamily="34" charset="0"/>
                <a:ea typeface="Courier New" pitchFamily="34" charset="-122"/>
                <a:cs typeface="Courier New" pitchFamily="34" charset="-120"/>
              </a:rPr>
              <a:t>EE SENIOR DESIGN TUTORIAL</a:t>
            </a:r>
            <a:endParaRPr lang="en-US" sz="800" dirty="0"/>
          </a:p>
        </p:txBody>
      </p:sp>
      <p:sp>
        <p:nvSpPr>
          <p:cNvPr id="10" name="Text 7"/>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06</a:t>
            </a:r>
            <a:endParaRPr lang="en-US" sz="800" dirty="0"/>
          </a:p>
        </p:txBody>
      </p:sp>
      <p:sp>
        <p:nvSpPr>
          <p:cNvPr id="11" name="Text 8"/>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6E7A70"/>
                </a:solidFill>
                <a:latin typeface="Courier New" pitchFamily="34" charset="0"/>
                <a:ea typeface="Courier New" pitchFamily="34" charset="-122"/>
                <a:cs typeface="Courier New" pitchFamily="34" charset="-120"/>
              </a:rPr>
              <a:t>SHEET 26 / 46</a:t>
            </a:r>
            <a:endParaRPr lang="en-US" sz="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06 — LITERATURE REVIEW</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Why you review the literature</a:t>
            </a:r>
            <a:endParaRPr lang="en-US" sz="2800" dirty="0"/>
          </a:p>
        </p:txBody>
      </p:sp>
      <p:sp>
        <p:nvSpPr>
          <p:cNvPr id="5" name="Text 2"/>
          <p:cNvSpPr txBox="1"/>
          <p:nvPr/>
        </p:nvSpPr>
        <p:spPr>
          <a:xfrm>
            <a:off x="640080" y="1737360"/>
            <a:ext cx="10908792" cy="1686154"/>
          </a:xfrm>
          <a:prstGeom prst="rect">
            <a:avLst/>
          </a:prstGeom>
          <a:noFill/>
          <a:ln/>
        </p:spPr>
        <p:txBody>
          <a:bodyPr wrap="square" lIns="0" tIns="0" rIns="0" bIns="0" rtlCol="0" anchor="t"/>
          <a:lstStyle/>
          <a:p>
            <a:pPr marL="152400" indent="-152400">
              <a:spcAft>
                <a:spcPts val="400"/>
              </a:spcAft>
              <a:buSzPct val="100000"/>
              <a:buChar char="•"/>
            </a:pPr>
            <a:r>
              <a:rPr lang="en-US" sz="1800" b="1" dirty="0">
                <a:solidFill>
                  <a:srgbClr val="182219"/>
                </a:solidFill>
                <a:latin typeface="Calibri" pitchFamily="34" charset="0"/>
                <a:ea typeface="Calibri" pitchFamily="34" charset="-122"/>
                <a:cs typeface="Calibri" pitchFamily="34" charset="-120"/>
              </a:rPr>
              <a:t>Someone has solved part of your problem.</a:t>
            </a:r>
            <a:r>
              <a:rPr lang="en-US" sz="1800" dirty="0">
                <a:solidFill>
                  <a:srgbClr val="3F4A42"/>
                </a:solidFill>
                <a:latin typeface="Calibri" pitchFamily="34" charset="0"/>
                <a:ea typeface="Calibri" pitchFamily="34" charset="-122"/>
                <a:cs typeface="Calibri" pitchFamily="34" charset="-120"/>
              </a:rPr>
              <a:t> Find them and build on it</a:t>
            </a:r>
            <a:endParaRPr lang="en-US" sz="1800" dirty="0"/>
          </a:p>
          <a:p>
            <a:pPr marL="152400" indent="-152400">
              <a:spcAft>
                <a:spcPts val="400"/>
              </a:spcAft>
              <a:buSzPct val="100000"/>
              <a:buChar char="•"/>
            </a:pPr>
            <a:r>
              <a:rPr lang="en-US" sz="1800" b="1" dirty="0">
                <a:solidFill>
                  <a:srgbClr val="182219"/>
                </a:solidFill>
                <a:latin typeface="Calibri" pitchFamily="34" charset="0"/>
                <a:ea typeface="Calibri" pitchFamily="34" charset="-122"/>
                <a:cs typeface="Calibri" pitchFamily="34" charset="-120"/>
              </a:rPr>
              <a:t>Your alternatives come from here.</a:t>
            </a:r>
            <a:r>
              <a:rPr lang="en-US" sz="1800" dirty="0">
                <a:solidFill>
                  <a:srgbClr val="3F4A42"/>
                </a:solidFill>
                <a:latin typeface="Calibri" pitchFamily="34" charset="0"/>
                <a:ea typeface="Calibri" pitchFamily="34" charset="-122"/>
                <a:cs typeface="Calibri" pitchFamily="34" charset="-120"/>
              </a:rPr>
              <a:t> The options you compare are what others tried</a:t>
            </a:r>
            <a:endParaRPr lang="en-US" sz="1800" dirty="0"/>
          </a:p>
          <a:p>
            <a:pPr marL="152400" indent="-152400">
              <a:spcAft>
                <a:spcPts val="400"/>
              </a:spcAft>
              <a:buSzPct val="100000"/>
              <a:buChar char="•"/>
            </a:pPr>
            <a:r>
              <a:rPr lang="en-US" sz="1800" b="1" dirty="0">
                <a:solidFill>
                  <a:srgbClr val="182219"/>
                </a:solidFill>
                <a:latin typeface="Calibri" pitchFamily="34" charset="0"/>
                <a:ea typeface="Calibri" pitchFamily="34" charset="-122"/>
                <a:cs typeface="Calibri" pitchFamily="34" charset="-120"/>
              </a:rPr>
              <a:t>Standards and datasheets:</a:t>
            </a:r>
            <a:r>
              <a:rPr lang="en-US" sz="1800" dirty="0">
                <a:solidFill>
                  <a:srgbClr val="3F4A42"/>
                </a:solidFill>
                <a:latin typeface="Calibri" pitchFamily="34" charset="0"/>
                <a:ea typeface="Calibri" pitchFamily="34" charset="-122"/>
                <a:cs typeface="Calibri" pitchFamily="34" charset="-120"/>
              </a:rPr>
              <a:t> what you must comply with, what your components can actually do</a:t>
            </a:r>
            <a:endParaRPr lang="en-US" sz="1800" dirty="0"/>
          </a:p>
          <a:p>
            <a:pPr marL="152400" indent="-152400">
              <a:spcAft>
                <a:spcPts val="400"/>
              </a:spcAft>
              <a:buSzPct val="100000"/>
              <a:buChar char="•"/>
            </a:pPr>
            <a:r>
              <a:rPr lang="en-US" sz="1800" b="1" dirty="0">
                <a:solidFill>
                  <a:srgbClr val="182219"/>
                </a:solidFill>
                <a:latin typeface="Calibri" pitchFamily="34" charset="0"/>
                <a:ea typeface="Calibri" pitchFamily="34" charset="-122"/>
                <a:cs typeface="Calibri" pitchFamily="34" charset="-120"/>
              </a:rPr>
              <a:t>The guaranteed question:</a:t>
            </a:r>
            <a:r>
              <a:rPr lang="en-US" sz="1800" dirty="0">
                <a:solidFill>
                  <a:srgbClr val="3F4A42"/>
                </a:solidFill>
                <a:latin typeface="Calibri" pitchFamily="34" charset="0"/>
                <a:ea typeface="Calibri" pitchFamily="34" charset="-122"/>
                <a:cs typeface="Calibri" pitchFamily="34" charset="-120"/>
              </a:rPr>
              <a:t> “What exists, and why is yours different?”</a:t>
            </a:r>
            <a:endParaRPr lang="en-US" sz="1800" dirty="0"/>
          </a:p>
        </p:txBody>
      </p:sp>
      <p:sp>
        <p:nvSpPr>
          <p:cNvPr id="6" name="Text 3"/>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7" name="Text 4"/>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LITERATURE REVIEW</a:t>
            </a:r>
            <a:endParaRPr lang="en-US" sz="800" dirty="0"/>
          </a:p>
        </p:txBody>
      </p:sp>
      <p:sp>
        <p:nvSpPr>
          <p:cNvPr id="8" name="Text 5"/>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27 / 46</a:t>
            </a:r>
            <a:endParaRPr lang="en-US" sz="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06 — LITERATURE REVIEW</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Where to search, and how to get in</a:t>
            </a:r>
            <a:endParaRPr lang="en-US" sz="2800" dirty="0"/>
          </a:p>
        </p:txBody>
      </p:sp>
      <p:sp>
        <p:nvSpPr>
          <p:cNvPr id="5" name="Shape 2"/>
          <p:cNvSpPr/>
          <p:nvPr/>
        </p:nvSpPr>
        <p:spPr>
          <a:xfrm>
            <a:off x="640080" y="1737360"/>
            <a:ext cx="5271516" cy="3057754"/>
          </a:xfrm>
          <a:prstGeom prst="rect">
            <a:avLst/>
          </a:prstGeom>
          <a:solidFill>
            <a:srgbClr val="F3EEE5"/>
          </a:solidFill>
          <a:ln w="12700">
            <a:solidFill>
              <a:srgbClr val="333333"/>
            </a:solidFill>
            <a:prstDash val="solid"/>
          </a:ln>
        </p:spPr>
        <p:txBody>
          <a:bodyPr/>
          <a:p/>
        </p:txBody>
      </p:sp>
      <p:sp>
        <p:nvSpPr>
          <p:cNvPr id="6" name="Text 3"/>
          <p:cNvSpPr txBox="1"/>
          <p:nvPr/>
        </p:nvSpPr>
        <p:spPr>
          <a:xfrm>
            <a:off x="868680" y="1965960"/>
            <a:ext cx="4814316" cy="2691994"/>
          </a:xfrm>
          <a:prstGeom prst="rect">
            <a:avLst/>
          </a:prstGeom>
          <a:noFill/>
          <a:ln/>
        </p:spPr>
        <p:txBody>
          <a:bodyPr wrap="square" lIns="0" tIns="0" rIns="0" bIns="0" rtlCol="0" anchor="t"/>
          <a:lstStyle/>
          <a:p>
            <a:pPr marL="0" indent="0">
              <a:spcAft>
                <a:spcPts val="400"/>
              </a:spcAft>
              <a:buNone/>
            </a:pPr>
            <a:r>
              <a:rPr lang="en-US" sz="1900" b="1" dirty="0">
                <a:solidFill>
                  <a:srgbClr val="182219"/>
                </a:solidFill>
                <a:latin typeface="Cambria" pitchFamily="34" charset="0"/>
                <a:ea typeface="Cambria" pitchFamily="34" charset="-122"/>
                <a:cs typeface="Cambria" pitchFamily="34" charset="-120"/>
              </a:rPr>
              <a:t>Databases</a:t>
            </a:r>
            <a:endParaRPr lang="en-US" sz="1600" dirty="0"/>
          </a:p>
          <a:p>
            <a:pPr marL="152400" indent="-152400">
              <a:spcAft>
                <a:spcPts val="400"/>
              </a:spcAft>
              <a:buSzPct val="100000"/>
              <a:buChar char="•"/>
            </a:pPr>
            <a:r>
              <a:rPr lang="en-US" sz="1600" b="1" dirty="0">
                <a:solidFill>
                  <a:srgbClr val="182219"/>
                </a:solidFill>
                <a:latin typeface="Calibri" pitchFamily="34" charset="0"/>
                <a:ea typeface="Calibri" pitchFamily="34" charset="-122"/>
                <a:cs typeface="Calibri" pitchFamily="34" charset="-120"/>
              </a:rPr>
              <a:t>IEEE Xplore</a:t>
            </a:r>
            <a:r>
              <a:rPr lang="en-US" sz="1600" dirty="0">
                <a:solidFill>
                  <a:srgbClr val="3F4A42"/>
                </a:solidFill>
                <a:latin typeface="Calibri" pitchFamily="34" charset="0"/>
                <a:ea typeface="Calibri" pitchFamily="34" charset="-122"/>
                <a:cs typeface="Calibri" pitchFamily="34" charset="-120"/>
              </a:rPr>
              <a:t> — the main source for EE</a:t>
            </a:r>
            <a:endParaRPr lang="en-US" sz="1600" dirty="0"/>
          </a:p>
          <a:p>
            <a:pPr marL="152400" indent="-152400">
              <a:spcAft>
                <a:spcPts val="400"/>
              </a:spcAft>
              <a:buSzPct val="100000"/>
              <a:buChar char="•"/>
            </a:pPr>
            <a:r>
              <a:rPr lang="en-US" sz="1600" b="1" dirty="0">
                <a:solidFill>
                  <a:srgbClr val="182219"/>
                </a:solidFill>
                <a:latin typeface="Calibri" pitchFamily="34" charset="0"/>
                <a:ea typeface="Calibri" pitchFamily="34" charset="-122"/>
                <a:cs typeface="Calibri" pitchFamily="34" charset="-120"/>
              </a:rPr>
              <a:t>ScienceDirect</a:t>
            </a:r>
            <a:r>
              <a:rPr lang="en-US" sz="1600" dirty="0">
                <a:solidFill>
                  <a:srgbClr val="3F4A42"/>
                </a:solidFill>
                <a:latin typeface="Calibri" pitchFamily="34" charset="0"/>
                <a:ea typeface="Calibri" pitchFamily="34" charset="-122"/>
                <a:cs typeface="Calibri" pitchFamily="34" charset="-120"/>
              </a:rPr>
              <a:t> — Elsevier journals (Applied Energy, EPSR, …)</a:t>
            </a:r>
            <a:endParaRPr lang="en-US" sz="1600" dirty="0"/>
          </a:p>
          <a:p>
            <a:pPr marL="152400" indent="-152400">
              <a:spcAft>
                <a:spcPts val="400"/>
              </a:spcAft>
              <a:buSzPct val="100000"/>
              <a:buChar char="•"/>
            </a:pPr>
            <a:r>
              <a:rPr lang="en-US" sz="1600" b="1" dirty="0">
                <a:solidFill>
                  <a:srgbClr val="182219"/>
                </a:solidFill>
                <a:latin typeface="Calibri" pitchFamily="34" charset="0"/>
                <a:ea typeface="Calibri" pitchFamily="34" charset="-122"/>
                <a:cs typeface="Calibri" pitchFamily="34" charset="-120"/>
              </a:rPr>
              <a:t>IET Digital Library</a:t>
            </a:r>
            <a:r>
              <a:rPr lang="en-US" sz="1600" dirty="0">
                <a:solidFill>
                  <a:srgbClr val="3F4A42"/>
                </a:solidFill>
                <a:latin typeface="Calibri" pitchFamily="34" charset="0"/>
                <a:ea typeface="Calibri" pitchFamily="34" charset="-122"/>
                <a:cs typeface="Calibri" pitchFamily="34" charset="-120"/>
              </a:rPr>
              <a:t> — IET journals</a:t>
            </a:r>
            <a:endParaRPr lang="en-US" sz="1600" dirty="0"/>
          </a:p>
          <a:p>
            <a:pPr marL="152400" indent="-152400">
              <a:spcAft>
                <a:spcPts val="400"/>
              </a:spcAft>
              <a:buSzPct val="100000"/>
              <a:buChar char="•"/>
            </a:pPr>
            <a:r>
              <a:rPr lang="en-US" sz="1600" b="1" dirty="0">
                <a:solidFill>
                  <a:srgbClr val="182219"/>
                </a:solidFill>
                <a:latin typeface="Calibri" pitchFamily="34" charset="0"/>
                <a:ea typeface="Calibri" pitchFamily="34" charset="-122"/>
                <a:cs typeface="Calibri" pitchFamily="34" charset="-120"/>
              </a:rPr>
              <a:t>Google Scholar</a:t>
            </a:r>
            <a:r>
              <a:rPr lang="en-US" sz="1600" dirty="0">
                <a:solidFill>
                  <a:srgbClr val="3F4A42"/>
                </a:solidFill>
                <a:latin typeface="Calibri" pitchFamily="34" charset="0"/>
                <a:ea typeface="Calibri" pitchFamily="34" charset="-122"/>
                <a:cs typeface="Calibri" pitchFamily="34" charset="-120"/>
              </a:rPr>
              <a:t> — searches everything; “cited by” links</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Springer Link, MDPI, arXiv for some fields</a:t>
            </a:r>
            <a:endParaRPr lang="en-US" sz="1600" dirty="0"/>
          </a:p>
        </p:txBody>
      </p:sp>
      <p:sp>
        <p:nvSpPr>
          <p:cNvPr id="7" name="Shape 4"/>
          <p:cNvSpPr/>
          <p:nvPr/>
        </p:nvSpPr>
        <p:spPr>
          <a:xfrm>
            <a:off x="6277356" y="1737360"/>
            <a:ext cx="5271516" cy="3057754"/>
          </a:xfrm>
          <a:prstGeom prst="rect">
            <a:avLst/>
          </a:prstGeom>
          <a:solidFill>
            <a:srgbClr val="F3EEE5"/>
          </a:solidFill>
          <a:ln w="12700">
            <a:solidFill>
              <a:srgbClr val="333333"/>
            </a:solidFill>
            <a:prstDash val="solid"/>
          </a:ln>
        </p:spPr>
        <p:txBody>
          <a:bodyPr/>
          <a:p/>
        </p:txBody>
      </p:sp>
      <p:sp>
        <p:nvSpPr>
          <p:cNvPr id="8" name="Text 5"/>
          <p:cNvSpPr txBox="1"/>
          <p:nvPr/>
        </p:nvSpPr>
        <p:spPr>
          <a:xfrm>
            <a:off x="6505956" y="1965960"/>
            <a:ext cx="4814316" cy="2296973"/>
          </a:xfrm>
          <a:prstGeom prst="rect">
            <a:avLst/>
          </a:prstGeom>
          <a:noFill/>
          <a:ln/>
        </p:spPr>
        <p:txBody>
          <a:bodyPr wrap="square" lIns="0" tIns="0" rIns="0" bIns="0" rtlCol="0" anchor="t"/>
          <a:lstStyle/>
          <a:p>
            <a:pPr marL="0" indent="0">
              <a:spcAft>
                <a:spcPts val="400"/>
              </a:spcAft>
              <a:buNone/>
            </a:pPr>
            <a:r>
              <a:rPr lang="en-US" sz="1900" b="1" dirty="0">
                <a:solidFill>
                  <a:srgbClr val="182219"/>
                </a:solidFill>
                <a:latin typeface="Cambria" pitchFamily="34" charset="0"/>
                <a:ea typeface="Cambria" pitchFamily="34" charset="-122"/>
                <a:cs typeface="Cambria" pitchFamily="34" charset="-120"/>
              </a:rPr>
              <a:t>Access</a:t>
            </a:r>
            <a:endParaRPr lang="en-US" sz="1600" dirty="0"/>
          </a:p>
          <a:p>
            <a:pPr marL="152400" indent="-152400">
              <a:spcAft>
                <a:spcPts val="400"/>
              </a:spcAft>
              <a:buSzPct val="100000"/>
              <a:buChar char="•"/>
            </a:pPr>
            <a:r>
              <a:rPr lang="en-US" sz="1600" b="1" dirty="0">
                <a:solidFill>
                  <a:srgbClr val="182219"/>
                </a:solidFill>
                <a:latin typeface="Calibri" pitchFamily="34" charset="0"/>
                <a:ea typeface="Calibri" pitchFamily="34" charset="-122"/>
                <a:cs typeface="Calibri" pitchFamily="34" charset="-120"/>
              </a:rPr>
              <a:t>On campus:</a:t>
            </a:r>
            <a:r>
              <a:rPr lang="en-US" sz="1600" dirty="0">
                <a:solidFill>
                  <a:srgbClr val="3F4A42"/>
                </a:solidFill>
                <a:latin typeface="Calibri" pitchFamily="34" charset="0"/>
                <a:ea typeface="Calibri" pitchFamily="34" charset="-122"/>
                <a:cs typeface="Calibri" pitchFamily="34" charset="-120"/>
              </a:rPr>
              <a:t> IEEE Xplore and ScienceDirect open directly from the university Wi-Fi</a:t>
            </a:r>
            <a:endParaRPr lang="en-US" sz="1600" dirty="0"/>
          </a:p>
          <a:p>
            <a:pPr marL="152400" indent="-152400">
              <a:spcAft>
                <a:spcPts val="400"/>
              </a:spcAft>
              <a:buSzPct val="100000"/>
              <a:buChar char="•"/>
            </a:pPr>
            <a:r>
              <a:rPr lang="en-US" sz="1600" b="1" dirty="0">
                <a:solidFill>
                  <a:srgbClr val="182219"/>
                </a:solidFill>
                <a:latin typeface="Calibri" pitchFamily="34" charset="0"/>
                <a:ea typeface="Calibri" pitchFamily="34" charset="-122"/>
                <a:cs typeface="Calibri" pitchFamily="34" charset="-120"/>
              </a:rPr>
              <a:t>Off campus:</a:t>
            </a:r>
            <a:r>
              <a:rPr lang="en-US" sz="1600" dirty="0">
                <a:solidFill>
                  <a:srgbClr val="3F4A42"/>
                </a:solidFill>
                <a:latin typeface="Calibri" pitchFamily="34" charset="0"/>
                <a:ea typeface="Calibri" pitchFamily="34" charset="-122"/>
                <a:cs typeface="Calibri" pitchFamily="34" charset="-120"/>
              </a:rPr>
              <a:t> Saudi Digital Library (SDL) with your KSU account; same access</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If a paper is paywalled, try the author's page or ask your advisor</a:t>
            </a:r>
            <a:endParaRPr lang="en-US" sz="1600" dirty="0"/>
          </a:p>
        </p:txBody>
      </p:sp>
      <p:sp>
        <p:nvSpPr>
          <p:cNvPr id="9" name="Text 6"/>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10" name="Text 7"/>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LITERATURE REVIEW</a:t>
            </a:r>
            <a:endParaRPr lang="en-US" sz="800" dirty="0"/>
          </a:p>
        </p:txBody>
      </p:sp>
      <p:sp>
        <p:nvSpPr>
          <p:cNvPr id="11" name="Text 8"/>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28 / 46</a:t>
            </a:r>
            <a:endParaRPr lang="en-US" sz="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06 — LITERATURE REVIEW</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Journal papers, conference papers, and the rest</a:t>
            </a:r>
            <a:endParaRPr lang="en-US" sz="280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640080" y="1737360"/>
          <a:ext cx="10908792" cy="1508760"/>
        </p:xfrm>
        <a:graphic>
          <a:graphicData uri="http://schemas.openxmlformats.org/drawingml/2006/table">
            <a:tbl>
              <a:tblPr/>
              <a:tblGrid>
                <a:gridCol w="1571606">
                  <a:extLst>
                    <a:ext uri="{9D8B030D-6E8A-4147-A177-3AD203B41FA5}">
                      <a16:colId xmlns:a16="http://schemas.microsoft.com/office/drawing/2014/main" val="20000"/>
                    </a:ext>
                  </a:extLst>
                </a:gridCol>
                <a:gridCol w="5546843">
                  <a:extLst>
                    <a:ext uri="{9D8B030D-6E8A-4147-A177-3AD203B41FA5}">
                      <a16:colId xmlns:a16="http://schemas.microsoft.com/office/drawing/2014/main" val="20001"/>
                    </a:ext>
                  </a:extLst>
                </a:gridCol>
                <a:gridCol w="3790343">
                  <a:extLst>
                    <a:ext uri="{9D8B030D-6E8A-4147-A177-3AD203B41FA5}">
                      <a16:colId xmlns:a16="http://schemas.microsoft.com/office/drawing/2014/main" val="20002"/>
                    </a:ext>
                  </a:extLst>
                </a:gridCol>
              </a:tblGrid>
              <a:tr h="0">
                <a:tc>
                  <a:txBody>
                    <a:bodyPr/>
                    <a:lstStyle/>
                    <a:p>
                      <a:endParaRPr/>
                    </a:p>
                  </a:txBody>
                  <a:tcPr marL="63500" marR="63500" marT="38100" marB="38100" anchor="ctr">
                    <a:lnL w="0" cap="flat" cmpd="sng" algn="ctr">
                      <a:noFill/>
                    </a:lnL>
                    <a:lnR w="0" cap="flat" cmpd="sng" algn="ctr">
                      <a:noFill/>
                    </a:lnR>
                    <a:lnT w="0" cap="flat" cmpd="sng" algn="ctr">
                      <a:noFill/>
                    </a:lnT>
                    <a:lnB w="6350" cap="flat" cmpd="sng" algn="ctr">
                      <a:solidFill>
                        <a:srgbClr val="DDD5C8"/>
                      </a:solidFill>
                      <a:prstDash val="solid"/>
                      <a:round/>
                      <a:headEnd type="none" w="med" len="med"/>
                      <a:tailEnd type="none" w="med" len="med"/>
                    </a:lnB>
                    <a:solidFill>
                      <a:srgbClr val="F1E3D3"/>
                    </a:solidFill>
                  </a:tcPr>
                </a:tc>
                <a:tc>
                  <a:txBody>
                    <a:bodyPr/>
                    <a:lstStyle/>
                    <a:p>
                      <a:pPr marL="0" indent="0">
                        <a:buNone/>
                      </a:pPr>
                      <a:r>
                        <a:rPr lang="en-US" sz="1100" dirty="0">
                          <a:solidFill>
                            <a:srgbClr val="B15E28"/>
                          </a:solidFill>
                          <a:latin typeface="Courier New" pitchFamily="34" charset="0"/>
                          <a:ea typeface="Courier New" pitchFamily="34" charset="-122"/>
                          <a:cs typeface="Courier New" pitchFamily="34" charset="-120"/>
                        </a:rPr>
                        <a:t>JOURNAL PAPER</a:t>
                      </a:r>
                      <a:endParaRPr lang="en-US" sz="1100" dirty="0">
                        <a:latin typeface="Courier New" charset="0"/>
                        <a:ea typeface="Courier New" charset="0"/>
                        <a:cs typeface="Courier New" charset="0"/>
                      </a:endParaRPr>
                    </a:p>
                  </a:txBody>
                  <a:tcPr marL="63500" marR="63500" marT="38100" marB="38100" anchor="ctr">
                    <a:lnL w="0" cap="flat" cmpd="sng" algn="ctr">
                      <a:noFill/>
                    </a:lnL>
                    <a:lnR w="0" cap="flat" cmpd="sng" algn="ctr">
                      <a:noFill/>
                    </a:lnR>
                    <a:lnT w="0" cap="flat" cmpd="sng" algn="ctr">
                      <a:noFill/>
                    </a:lnT>
                    <a:lnB w="6350" cap="flat" cmpd="sng" algn="ctr">
                      <a:solidFill>
                        <a:srgbClr val="DDD5C8"/>
                      </a:solidFill>
                      <a:prstDash val="solid"/>
                      <a:round/>
                      <a:headEnd type="none" w="med" len="med"/>
                      <a:tailEnd type="none" w="med" len="med"/>
                    </a:lnB>
                    <a:solidFill>
                      <a:srgbClr val="F1E3D3"/>
                    </a:solidFill>
                  </a:tcPr>
                </a:tc>
                <a:tc>
                  <a:txBody>
                    <a:bodyPr/>
                    <a:lstStyle/>
                    <a:p>
                      <a:pPr marL="0" indent="0">
                        <a:buNone/>
                      </a:pPr>
                      <a:r>
                        <a:rPr lang="en-US" sz="1100" dirty="0">
                          <a:solidFill>
                            <a:srgbClr val="B15E28"/>
                          </a:solidFill>
                          <a:latin typeface="Courier New" pitchFamily="34" charset="0"/>
                          <a:ea typeface="Courier New" pitchFamily="34" charset="-122"/>
                          <a:cs typeface="Courier New" pitchFamily="34" charset="-120"/>
                        </a:rPr>
                        <a:t>CONFERENCE PAPER</a:t>
                      </a:r>
                      <a:endParaRPr lang="en-US" sz="1100" dirty="0">
                        <a:latin typeface="Courier New" charset="0"/>
                        <a:ea typeface="Courier New" charset="0"/>
                        <a:cs typeface="Courier New" charset="0"/>
                      </a:endParaRPr>
                    </a:p>
                  </a:txBody>
                  <a:tcPr marL="63500" marR="63500" marT="38100" marB="38100" anchor="ctr">
                    <a:lnL w="0" cap="flat" cmpd="sng" algn="ctr">
                      <a:noFill/>
                    </a:lnL>
                    <a:lnR w="0" cap="flat" cmpd="sng" algn="ctr">
                      <a:noFill/>
                    </a:lnR>
                    <a:lnT w="0" cap="flat" cmpd="sng" algn="ctr">
                      <a:noFill/>
                    </a:lnT>
                    <a:lnB w="6350" cap="flat" cmpd="sng" algn="ctr">
                      <a:solidFill>
                        <a:srgbClr val="DDD5C8"/>
                      </a:solidFill>
                      <a:prstDash val="solid"/>
                      <a:round/>
                      <a:headEnd type="none" w="med" len="med"/>
                      <a:tailEnd type="none" w="med" len="med"/>
                    </a:lnB>
                    <a:solidFill>
                      <a:srgbClr val="F1E3D3"/>
                    </a:solidFill>
                  </a:tcPr>
                </a:tc>
                <a:extLst>
                  <a:ext uri="{0D108BD9-81ED-4DB2-BD59-A6C34878D82A}">
                    <a16:rowId xmlns:a16="http://schemas.microsoft.com/office/drawing/2014/main" val="10000"/>
                  </a:ext>
                </a:extLst>
              </a:tr>
              <a:tr h="0">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Review</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Careful, several rounds; months</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Lighter, one round; weeks</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0">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Length and detail</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Long, full method and validation</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Short, often preliminary</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Best for</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Building your design on; standards-level facts</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Recent ideas; what is new</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0">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Top venues in EE</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IEEE Transactions, IET journals, Elsevier journals (Q1–Q2 on Scimago)</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400" dirty="0">
                          <a:solidFill>
                            <a:srgbClr val="182219"/>
                          </a:solidFill>
                          <a:latin typeface="Calibri" pitchFamily="34" charset="0"/>
                          <a:ea typeface="Calibri" pitchFamily="34" charset="-122"/>
                          <a:cs typeface="Calibri" pitchFamily="34" charset="-120"/>
                        </a:rPr>
                        <a:t>IEEE conferences (PES GM, ECCE, ISCAS, …)</a:t>
                      </a:r>
                      <a:endParaRPr lang="en-US" sz="14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6" name="Text 2"/>
          <p:cNvSpPr txBox="1"/>
          <p:nvPr/>
        </p:nvSpPr>
        <p:spPr>
          <a:xfrm>
            <a:off x="640080" y="4353458"/>
            <a:ext cx="10908792" cy="826618"/>
          </a:xfrm>
          <a:prstGeom prst="rect">
            <a:avLst/>
          </a:prstGeom>
          <a:noFill/>
          <a:ln/>
        </p:spPr>
        <p:txBody>
          <a:bodyPr wrap="square" lIns="0" tIns="0" rIns="0" bIns="0" rtlCol="0" anchor="t"/>
          <a:lstStyle/>
          <a:p>
            <a:pPr marL="0" indent="0">
              <a:spcAft>
                <a:spcPts val="500"/>
              </a:spcAft>
              <a:buNone/>
            </a:pPr>
            <a:r>
              <a:rPr lang="en-US" sz="1600" b="1" dirty="0">
                <a:solidFill>
                  <a:srgbClr val="182219"/>
                </a:solidFill>
                <a:latin typeface="Calibri" pitchFamily="34" charset="0"/>
                <a:ea typeface="Calibri" pitchFamily="34" charset="-122"/>
                <a:cs typeface="Calibri" pitchFamily="34" charset="-120"/>
              </a:rPr>
              <a:t>Avoid:</a:t>
            </a:r>
            <a:r>
              <a:rPr lang="en-US" sz="1600" dirty="0">
                <a:solidFill>
                  <a:srgbClr val="3F4A42"/>
                </a:solidFill>
                <a:latin typeface="Calibri" pitchFamily="34" charset="0"/>
                <a:ea typeface="Calibri" pitchFamily="34" charset="-122"/>
                <a:cs typeface="Calibri" pitchFamily="34" charset="-120"/>
              </a:rPr>
              <a:t> predatory journals (fast acceptance for a fee), unreviewed web pages, and blog posts as sources. Datasheets, standards and textbooks are fine.</a:t>
            </a:r>
            <a:endParaRPr lang="en-US" sz="1600" dirty="0"/>
          </a:p>
        </p:txBody>
      </p:sp>
      <p:sp>
        <p:nvSpPr>
          <p:cNvPr id="7" name="Text 3"/>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8" name="Text 4"/>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LITERATURE REVIEW</a:t>
            </a:r>
            <a:endParaRPr lang="en-US" sz="800" dirty="0"/>
          </a:p>
        </p:txBody>
      </p:sp>
      <p:sp>
        <p:nvSpPr>
          <p:cNvPr id="9" name="Text 5"/>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29 / 46</a:t>
            </a:r>
            <a:endParaRPr lang="en-US" sz="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06 — LITERATURE REVIEW</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Search, follow the citations, keep a table</a:t>
            </a:r>
            <a:endParaRPr lang="en-US" sz="2800" dirty="0"/>
          </a:p>
        </p:txBody>
      </p:sp>
      <p:sp>
        <p:nvSpPr>
          <p:cNvPr id="5" name="Text 2"/>
          <p:cNvSpPr txBox="1"/>
          <p:nvPr/>
        </p:nvSpPr>
        <p:spPr>
          <a:xfrm>
            <a:off x="640080" y="1737360"/>
            <a:ext cx="5271516" cy="2505456"/>
          </a:xfrm>
          <a:prstGeom prst="rect">
            <a:avLst/>
          </a:prstGeom>
          <a:noFill/>
          <a:ln/>
        </p:spPr>
        <p:txBody>
          <a:bodyPr wrap="square" lIns="0" tIns="0" rIns="0" bIns="0" rtlCol="0" anchor="t"/>
          <a:lstStyle/>
          <a:p>
            <a:pPr marL="152400" indent="-152400">
              <a:spcAft>
                <a:spcPts val="400"/>
              </a:spcAft>
              <a:buSzPct val="100000"/>
              <a:buChar char="•"/>
            </a:pPr>
            <a:r>
              <a:rPr lang="en-US" sz="1500" b="1" dirty="0">
                <a:solidFill>
                  <a:srgbClr val="182219"/>
                </a:solidFill>
                <a:latin typeface="Calibri" pitchFamily="34" charset="0"/>
                <a:ea typeface="Calibri" pitchFamily="34" charset="-122"/>
                <a:cs typeface="Calibri" pitchFamily="34" charset="-120"/>
              </a:rPr>
              <a:t>Keywords + application:</a:t>
            </a:r>
            <a:r>
              <a:rPr lang="en-US" sz="1500" dirty="0">
                <a:solidFill>
                  <a:srgbClr val="3F4A42"/>
                </a:solidFill>
                <a:latin typeface="Calibri" pitchFamily="34" charset="0"/>
                <a:ea typeface="Calibri" pitchFamily="34" charset="-122"/>
                <a:cs typeface="Calibri" pitchFamily="34" charset="-120"/>
              </a:rPr>
              <a:t> “soiling loss” “PV cleaning” “low cost”</a:t>
            </a:r>
            <a:endParaRPr lang="en-US" sz="1500" dirty="0"/>
          </a:p>
          <a:p>
            <a:pPr marL="152400" indent="-152400">
              <a:spcAft>
                <a:spcPts val="400"/>
              </a:spcAft>
              <a:buSzPct val="100000"/>
              <a:buChar char="•"/>
            </a:pPr>
            <a:r>
              <a:rPr lang="en-US" sz="1500" b="1" dirty="0">
                <a:solidFill>
                  <a:srgbClr val="182219"/>
                </a:solidFill>
                <a:latin typeface="Calibri" pitchFamily="34" charset="0"/>
                <a:ea typeface="Calibri" pitchFamily="34" charset="-122"/>
                <a:cs typeface="Calibri" pitchFamily="34" charset="-120"/>
              </a:rPr>
              <a:t>Find a review paper first</a:t>
            </a:r>
            <a:r>
              <a:rPr lang="en-US" sz="1500" dirty="0">
                <a:solidFill>
                  <a:srgbClr val="3F4A42"/>
                </a:solidFill>
                <a:latin typeface="Calibri" pitchFamily="34" charset="0"/>
                <a:ea typeface="Calibri" pitchFamily="34" charset="-122"/>
                <a:cs typeface="Calibri" pitchFamily="34" charset="-120"/>
              </a:rPr>
              <a:t> for the map of the field</a:t>
            </a:r>
            <a:endParaRPr lang="en-US" sz="1500" dirty="0"/>
          </a:p>
          <a:p>
            <a:pPr marL="152400" indent="-152400">
              <a:spcAft>
                <a:spcPts val="400"/>
              </a:spcAft>
              <a:buSzPct val="100000"/>
              <a:buChar char="•"/>
            </a:pPr>
            <a:r>
              <a:rPr lang="en-US" sz="1500" b="1" dirty="0">
                <a:solidFill>
                  <a:srgbClr val="182219"/>
                </a:solidFill>
                <a:latin typeface="Calibri" pitchFamily="34" charset="0"/>
                <a:ea typeface="Calibri" pitchFamily="34" charset="-122"/>
                <a:cs typeface="Calibri" pitchFamily="34" charset="-120"/>
              </a:rPr>
              <a:t>Backwards:</a:t>
            </a:r>
            <a:r>
              <a:rPr lang="en-US" sz="1500" dirty="0">
                <a:solidFill>
                  <a:srgbClr val="3F4A42"/>
                </a:solidFill>
                <a:latin typeface="Calibri" pitchFamily="34" charset="0"/>
                <a:ea typeface="Calibri" pitchFamily="34" charset="-122"/>
                <a:cs typeface="Calibri" pitchFamily="34" charset="-120"/>
              </a:rPr>
              <a:t> the references of a good paper. </a:t>
            </a:r>
            <a:r>
              <a:rPr lang="en-US" sz="1500" b="1" dirty="0">
                <a:solidFill>
                  <a:srgbClr val="182219"/>
                </a:solidFill>
                <a:latin typeface="Calibri" pitchFamily="34" charset="0"/>
                <a:ea typeface="Calibri" pitchFamily="34" charset="-122"/>
                <a:cs typeface="Calibri" pitchFamily="34" charset="-120"/>
              </a:rPr>
              <a:t>Forwards:</a:t>
            </a:r>
            <a:r>
              <a:rPr lang="en-US" sz="1500" dirty="0">
                <a:solidFill>
                  <a:srgbClr val="3F4A42"/>
                </a:solidFill>
                <a:latin typeface="Calibri" pitchFamily="34" charset="0"/>
                <a:ea typeface="Calibri" pitchFamily="34" charset="-122"/>
                <a:cs typeface="Calibri" pitchFamily="34" charset="-120"/>
              </a:rPr>
              <a:t> “cited by”</a:t>
            </a:r>
            <a:endParaRPr lang="en-US" sz="1500" dirty="0"/>
          </a:p>
          <a:p>
            <a:pPr marL="152400" indent="-152400">
              <a:spcAft>
                <a:spcPts val="400"/>
              </a:spcAft>
              <a:buSzPct val="100000"/>
              <a:buChar char="•"/>
            </a:pPr>
            <a:r>
              <a:rPr lang="en-US" sz="1500" b="1" dirty="0">
                <a:solidFill>
                  <a:srgbClr val="182219"/>
                </a:solidFill>
                <a:latin typeface="Calibri" pitchFamily="34" charset="0"/>
                <a:ea typeface="Calibri" pitchFamily="34" charset="-122"/>
                <a:cs typeface="Calibri" pitchFamily="34" charset="-120"/>
              </a:rPr>
              <a:t>Read:</a:t>
            </a:r>
            <a:r>
              <a:rPr lang="en-US" sz="1500" dirty="0">
                <a:solidFill>
                  <a:srgbClr val="3F4A42"/>
                </a:solidFill>
                <a:latin typeface="Calibri" pitchFamily="34" charset="0"/>
                <a:ea typeface="Calibri" pitchFamily="34" charset="-122"/>
                <a:cs typeface="Calibri" pitchFamily="34" charset="-120"/>
              </a:rPr>
              <a:t> abstract, figures, conclusion, then the rest if relevant</a:t>
            </a:r>
            <a:endParaRPr lang="en-US" sz="1500" dirty="0"/>
          </a:p>
          <a:p>
            <a:pPr marL="152400" indent="-152400">
              <a:spcAft>
                <a:spcPts val="400"/>
              </a:spcAft>
              <a:buSzPct val="100000"/>
              <a:buChar char="•"/>
            </a:pPr>
            <a:r>
              <a:rPr lang="en-US" sz="1500" b="1" dirty="0">
                <a:solidFill>
                  <a:srgbClr val="182219"/>
                </a:solidFill>
                <a:latin typeface="Calibri" pitchFamily="34" charset="0"/>
                <a:ea typeface="Calibri" pitchFamily="34" charset="-122"/>
                <a:cs typeface="Calibri" pitchFamily="34" charset="-120"/>
              </a:rPr>
              <a:t>Ten papers read properly beat fifty skimmed</a:t>
            </a:r>
            <a:endParaRPr lang="en-US" sz="1500" dirty="0"/>
          </a:p>
        </p:txBody>
      </p:sp>
      <p:sp>
        <p:nvSpPr>
          <p:cNvPr id="6" name="Shape 3"/>
          <p:cNvSpPr/>
          <p:nvPr/>
        </p:nvSpPr>
        <p:spPr>
          <a:xfrm>
            <a:off x="6277356" y="1737360"/>
            <a:ext cx="5271516" cy="3288640"/>
          </a:xfrm>
          <a:prstGeom prst="rect">
            <a:avLst/>
          </a:prstGeom>
          <a:solidFill>
            <a:srgbClr val="F3EEE5"/>
          </a:solidFill>
          <a:ln w="12700">
            <a:solidFill>
              <a:srgbClr val="333333"/>
            </a:solidFill>
            <a:prstDash val="solid"/>
          </a:ln>
        </p:spPr>
        <p:txBody>
          <a:bodyPr/>
          <a:p/>
        </p:txBody>
      </p:sp>
      <p:sp>
        <p:nvSpPr>
          <p:cNvPr id="7" name="Text 4"/>
          <p:cNvSpPr txBox="1"/>
          <p:nvPr/>
        </p:nvSpPr>
        <p:spPr>
          <a:xfrm>
            <a:off x="6505956" y="1965960"/>
            <a:ext cx="4814316" cy="1028700"/>
          </a:xfrm>
          <a:prstGeom prst="rect">
            <a:avLst/>
          </a:prstGeom>
          <a:noFill/>
          <a:ln/>
        </p:spPr>
        <p:txBody>
          <a:bodyPr wrap="square" lIns="0" tIns="0" rIns="0" bIns="0" rtlCol="0" anchor="t"/>
          <a:lstStyle/>
          <a:p>
            <a:pPr marL="0" indent="0">
              <a:spcAft>
                <a:spcPts val="400"/>
              </a:spcAft>
              <a:buNone/>
            </a:pPr>
            <a:r>
              <a:rPr lang="en-US" sz="1800" b="1" dirty="0">
                <a:solidFill>
                  <a:srgbClr val="182219"/>
                </a:solidFill>
                <a:latin typeface="Cambria" pitchFamily="34" charset="0"/>
                <a:ea typeface="Cambria" pitchFamily="34" charset="-122"/>
                <a:cs typeface="Cambria" pitchFamily="34" charset="-120"/>
              </a:rPr>
              <a:t>Review table (one row per source)</a:t>
            </a:r>
            <a:endParaRPr lang="en-US" sz="1500" dirty="0"/>
          </a:p>
          <a:p>
            <a:pPr marL="0" indent="0">
              <a:spcAft>
                <a:spcPts val="500"/>
              </a:spcAft>
              <a:buNone/>
            </a:pPr>
            <a:r>
              <a:rPr lang="en-US" sz="1500" dirty="0">
                <a:solidFill>
                  <a:srgbClr val="3F4A42"/>
                </a:solidFill>
                <a:latin typeface="Calibri" pitchFamily="34" charset="0"/>
                <a:ea typeface="Calibri" pitchFamily="34" charset="-122"/>
                <a:cs typeface="Calibri" pitchFamily="34" charset="-120"/>
              </a:rPr>
              <a:t>Use Zotero or Mendeley; both free, both export IEEE references.</a:t>
            </a:r>
            <a:endParaRPr lang="en-US" sz="15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6505956" y="2994660"/>
          <a:ext cx="4814316" cy="1188720"/>
        </p:xfrm>
        <a:graphic>
          <a:graphicData uri="http://schemas.openxmlformats.org/drawingml/2006/table">
            <a:tbl>
              <a:tblPr/>
              <a:tblGrid>
                <a:gridCol w="854571">
                  <a:extLst>
                    <a:ext uri="{9D8B030D-6E8A-4147-A177-3AD203B41FA5}">
                      <a16:colId xmlns:a16="http://schemas.microsoft.com/office/drawing/2014/main" val="20000"/>
                    </a:ext>
                  </a:extLst>
                </a:gridCol>
                <a:gridCol w="1087842">
                  <a:extLst>
                    <a:ext uri="{9D8B030D-6E8A-4147-A177-3AD203B41FA5}">
                      <a16:colId xmlns:a16="http://schemas.microsoft.com/office/drawing/2014/main" val="20001"/>
                    </a:ext>
                  </a:extLst>
                </a:gridCol>
                <a:gridCol w="1087842">
                  <a:extLst>
                    <a:ext uri="{9D8B030D-6E8A-4147-A177-3AD203B41FA5}">
                      <a16:colId xmlns:a16="http://schemas.microsoft.com/office/drawing/2014/main" val="20002"/>
                    </a:ext>
                  </a:extLst>
                </a:gridCol>
                <a:gridCol w="1784061">
                  <a:extLst>
                    <a:ext uri="{9D8B030D-6E8A-4147-A177-3AD203B41FA5}">
                      <a16:colId xmlns:a16="http://schemas.microsoft.com/office/drawing/2014/main" val="20003"/>
                    </a:ext>
                  </a:extLst>
                </a:gridCol>
              </a:tblGrid>
              <a:tr h="0">
                <a:tc>
                  <a:txBody>
                    <a:bodyPr/>
                    <a:lstStyle/>
                    <a:p>
                      <a:pPr marL="0" indent="0">
                        <a:buNone/>
                      </a:pPr>
                      <a:r>
                        <a:rPr lang="en-US" sz="800" dirty="0">
                          <a:solidFill>
                            <a:srgbClr val="B15E28"/>
                          </a:solidFill>
                          <a:latin typeface="Courier New" pitchFamily="34" charset="0"/>
                          <a:ea typeface="Courier New" pitchFamily="34" charset="-122"/>
                          <a:cs typeface="Courier New" pitchFamily="34" charset="-120"/>
                        </a:rPr>
                        <a:t>REF</a:t>
                      </a:r>
                      <a:endParaRPr lang="en-US" sz="800" dirty="0">
                        <a:latin typeface="Courier New" charset="0"/>
                        <a:ea typeface="Courier New" charset="0"/>
                        <a:cs typeface="Courier New" charset="0"/>
                      </a:endParaRPr>
                    </a:p>
                  </a:txBody>
                  <a:tcPr marL="63500" marR="63500" marT="38100" marB="38100" anchor="ctr">
                    <a:lnL w="0" cap="flat" cmpd="sng" algn="ctr">
                      <a:noFill/>
                    </a:lnL>
                    <a:lnR w="0" cap="flat" cmpd="sng" algn="ctr">
                      <a:noFill/>
                    </a:lnR>
                    <a:lnT w="0" cap="flat" cmpd="sng" algn="ctr">
                      <a:noFill/>
                    </a:lnT>
                    <a:lnB w="6350" cap="flat" cmpd="sng" algn="ctr">
                      <a:solidFill>
                        <a:srgbClr val="DDD5C8"/>
                      </a:solidFill>
                      <a:prstDash val="solid"/>
                      <a:round/>
                      <a:headEnd type="none" w="med" len="med"/>
                      <a:tailEnd type="none" w="med" len="med"/>
                    </a:lnB>
                    <a:solidFill>
                      <a:srgbClr val="F1E3D3"/>
                    </a:solidFill>
                  </a:tcPr>
                </a:tc>
                <a:tc>
                  <a:txBody>
                    <a:bodyPr/>
                    <a:lstStyle/>
                    <a:p>
                      <a:pPr marL="0" indent="0">
                        <a:buNone/>
                      </a:pPr>
                      <a:r>
                        <a:rPr lang="en-US" sz="800" dirty="0">
                          <a:solidFill>
                            <a:srgbClr val="B15E28"/>
                          </a:solidFill>
                          <a:latin typeface="Courier New" pitchFamily="34" charset="0"/>
                          <a:ea typeface="Courier New" pitchFamily="34" charset="-122"/>
                          <a:cs typeface="Courier New" pitchFamily="34" charset="-120"/>
                        </a:rPr>
                        <a:t>WHAT THEY DID</a:t>
                      </a:r>
                      <a:endParaRPr lang="en-US" sz="800" dirty="0">
                        <a:latin typeface="Courier New" charset="0"/>
                        <a:ea typeface="Courier New" charset="0"/>
                        <a:cs typeface="Courier New" charset="0"/>
                      </a:endParaRPr>
                    </a:p>
                  </a:txBody>
                  <a:tcPr marL="63500" marR="63500" marT="38100" marB="38100" anchor="ctr">
                    <a:lnL w="0" cap="flat" cmpd="sng" algn="ctr">
                      <a:noFill/>
                    </a:lnL>
                    <a:lnR w="0" cap="flat" cmpd="sng" algn="ctr">
                      <a:noFill/>
                    </a:lnR>
                    <a:lnT w="0" cap="flat" cmpd="sng" algn="ctr">
                      <a:noFill/>
                    </a:lnT>
                    <a:lnB w="6350" cap="flat" cmpd="sng" algn="ctr">
                      <a:solidFill>
                        <a:srgbClr val="DDD5C8"/>
                      </a:solidFill>
                      <a:prstDash val="solid"/>
                      <a:round/>
                      <a:headEnd type="none" w="med" len="med"/>
                      <a:tailEnd type="none" w="med" len="med"/>
                    </a:lnB>
                    <a:solidFill>
                      <a:srgbClr val="F1E3D3"/>
                    </a:solidFill>
                  </a:tcPr>
                </a:tc>
                <a:tc>
                  <a:txBody>
                    <a:bodyPr/>
                    <a:lstStyle/>
                    <a:p>
                      <a:pPr marL="0" indent="0">
                        <a:buNone/>
                      </a:pPr>
                      <a:r>
                        <a:rPr lang="en-US" sz="800" dirty="0">
                          <a:solidFill>
                            <a:srgbClr val="B15E28"/>
                          </a:solidFill>
                          <a:latin typeface="Courier New" pitchFamily="34" charset="0"/>
                          <a:ea typeface="Courier New" pitchFamily="34" charset="-122"/>
                          <a:cs typeface="Courier New" pitchFamily="34" charset="-120"/>
                        </a:rPr>
                        <a:t>KEY RESULT</a:t>
                      </a:r>
                      <a:endParaRPr lang="en-US" sz="800" dirty="0">
                        <a:latin typeface="Courier New" charset="0"/>
                        <a:ea typeface="Courier New" charset="0"/>
                        <a:cs typeface="Courier New" charset="0"/>
                      </a:endParaRPr>
                    </a:p>
                  </a:txBody>
                  <a:tcPr marL="63500" marR="63500" marT="38100" marB="38100" anchor="ctr">
                    <a:lnL w="0" cap="flat" cmpd="sng" algn="ctr">
                      <a:noFill/>
                    </a:lnL>
                    <a:lnR w="0" cap="flat" cmpd="sng" algn="ctr">
                      <a:noFill/>
                    </a:lnR>
                    <a:lnT w="0" cap="flat" cmpd="sng" algn="ctr">
                      <a:noFill/>
                    </a:lnT>
                    <a:lnB w="6350" cap="flat" cmpd="sng" algn="ctr">
                      <a:solidFill>
                        <a:srgbClr val="DDD5C8"/>
                      </a:solidFill>
                      <a:prstDash val="solid"/>
                      <a:round/>
                      <a:headEnd type="none" w="med" len="med"/>
                      <a:tailEnd type="none" w="med" len="med"/>
                    </a:lnB>
                    <a:solidFill>
                      <a:srgbClr val="F1E3D3"/>
                    </a:solidFill>
                  </a:tcPr>
                </a:tc>
                <a:tc>
                  <a:txBody>
                    <a:bodyPr/>
                    <a:lstStyle/>
                    <a:p>
                      <a:pPr marL="0" indent="0">
                        <a:buNone/>
                      </a:pPr>
                      <a:r>
                        <a:rPr lang="en-US" sz="800" dirty="0">
                          <a:solidFill>
                            <a:srgbClr val="B15E28"/>
                          </a:solidFill>
                          <a:latin typeface="Courier New" pitchFamily="34" charset="0"/>
                          <a:ea typeface="Courier New" pitchFamily="34" charset="-122"/>
                          <a:cs typeface="Courier New" pitchFamily="34" charset="-120"/>
                        </a:rPr>
                        <a:t>RELEVANCE TO US</a:t>
                      </a:r>
                      <a:endParaRPr lang="en-US" sz="800" dirty="0">
                        <a:latin typeface="Courier New" charset="0"/>
                        <a:ea typeface="Courier New" charset="0"/>
                        <a:cs typeface="Courier New" charset="0"/>
                      </a:endParaRPr>
                    </a:p>
                  </a:txBody>
                  <a:tcPr marL="63500" marR="63500" marT="38100" marB="38100" anchor="ctr">
                    <a:lnL w="0" cap="flat" cmpd="sng" algn="ctr">
                      <a:noFill/>
                    </a:lnL>
                    <a:lnR w="0" cap="flat" cmpd="sng" algn="ctr">
                      <a:noFill/>
                    </a:lnR>
                    <a:lnT w="0" cap="flat" cmpd="sng" algn="ctr">
                      <a:noFill/>
                    </a:lnT>
                    <a:lnB w="6350" cap="flat" cmpd="sng" algn="ctr">
                      <a:solidFill>
                        <a:srgbClr val="DDD5C8"/>
                      </a:solidFill>
                      <a:prstDash val="solid"/>
                      <a:round/>
                      <a:headEnd type="none" w="med" len="med"/>
                      <a:tailEnd type="none" w="med" len="med"/>
                    </a:lnB>
                    <a:solidFill>
                      <a:srgbClr val="F1E3D3"/>
                    </a:solidFill>
                  </a:tcPr>
                </a:tc>
                <a:extLst>
                  <a:ext uri="{0D108BD9-81ED-4DB2-BD59-A6C34878D82A}">
                    <a16:rowId xmlns:a16="http://schemas.microsoft.com/office/drawing/2014/main" val="10000"/>
                  </a:ext>
                </a:extLst>
              </a:tr>
              <a:tr h="0">
                <a:tc>
                  <a:txBody>
                    <a:bodyPr/>
                    <a:lstStyle/>
                    <a:p>
                      <a:pPr marL="0" indent="0">
                        <a:buNone/>
                      </a:pPr>
                      <a:r>
                        <a:rPr lang="en-US" sz="1100" dirty="0">
                          <a:solidFill>
                            <a:srgbClr val="182219"/>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100" dirty="0">
                          <a:solidFill>
                            <a:srgbClr val="182219"/>
                          </a:solidFill>
                          <a:latin typeface="Calibri" pitchFamily="34" charset="0"/>
                          <a:ea typeface="Calibri" pitchFamily="34" charset="-122"/>
                          <a:cs typeface="Calibri" pitchFamily="34" charset="-120"/>
                        </a:rPr>
                        <a:t>Brush robot, 100 kW plant</a:t>
                      </a:r>
                      <a:endParaRPr lang="en-US" sz="11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100" dirty="0">
                          <a:solidFill>
                            <a:srgbClr val="182219"/>
                          </a:solidFill>
                          <a:latin typeface="Calibri" pitchFamily="34" charset="0"/>
                          <a:ea typeface="Calibri" pitchFamily="34" charset="-122"/>
                          <a:cs typeface="Calibri" pitchFamily="34" charset="-120"/>
                        </a:rPr>
                        <a:t>12% recovery; SAR 40k</a:t>
                      </a:r>
                      <a:endParaRPr lang="en-US" sz="11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100" dirty="0">
                          <a:solidFill>
                            <a:srgbClr val="182219"/>
                          </a:solidFill>
                          <a:latin typeface="Calibri" pitchFamily="34" charset="0"/>
                          <a:ea typeface="Calibri" pitchFamily="34" charset="-122"/>
                          <a:cs typeface="Calibri" pitchFamily="34" charset="-120"/>
                        </a:rPr>
                        <a:t>Proven mechanism; too costly at our scale</a:t>
                      </a:r>
                      <a:endParaRPr lang="en-US" sz="11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0">
                <a:tc>
                  <a:txBody>
                    <a:bodyPr/>
                    <a:lstStyle/>
                    <a:p>
                      <a:pPr marL="0" indent="0">
                        <a:buNone/>
                      </a:pPr>
                      <a:r>
                        <a:rPr lang="en-US" sz="1100" dirty="0">
                          <a:solidFill>
                            <a:srgbClr val="182219"/>
                          </a:solidFill>
                          <a:latin typeface="Calibri" pitchFamily="34" charset="0"/>
                          <a:ea typeface="Calibri" pitchFamily="34" charset="-122"/>
                          <a:cs typeface="Calibri" pitchFamily="34" charset="-120"/>
                        </a:rPr>
                        <a:t>[7]</a:t>
                      </a:r>
                      <a:endParaRPr lang="en-US" sz="11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100" dirty="0">
                          <a:solidFill>
                            <a:srgbClr val="182219"/>
                          </a:solidFill>
                          <a:latin typeface="Calibri" pitchFamily="34" charset="0"/>
                          <a:ea typeface="Calibri" pitchFamily="34" charset="-122"/>
                          <a:cs typeface="Calibri" pitchFamily="34" charset="-120"/>
                        </a:rPr>
                        <a:t>IEC 61724-1</a:t>
                      </a:r>
                      <a:endParaRPr lang="en-US" sz="11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100" dirty="0">
                          <a:solidFill>
                            <a:srgbClr val="182219"/>
                          </a:solidFill>
                          <a:latin typeface="Calibri" pitchFamily="34" charset="0"/>
                          <a:ea typeface="Calibri" pitchFamily="34" charset="-122"/>
                          <a:cs typeface="Calibri" pitchFamily="34" charset="-120"/>
                        </a:rPr>
                        <a:t>Defines performance ratio</a:t>
                      </a:r>
                      <a:endParaRPr lang="en-US" sz="11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tc>
                  <a:txBody>
                    <a:bodyPr/>
                    <a:lstStyle/>
                    <a:p>
                      <a:pPr marL="0" indent="0">
                        <a:buNone/>
                      </a:pPr>
                      <a:r>
                        <a:rPr lang="en-US" sz="1100" dirty="0">
                          <a:solidFill>
                            <a:srgbClr val="182219"/>
                          </a:solidFill>
                          <a:latin typeface="Calibri" pitchFamily="34" charset="0"/>
                          <a:ea typeface="Calibri" pitchFamily="34" charset="-122"/>
                          <a:cs typeface="Calibri" pitchFamily="34" charset="-120"/>
                        </a:rPr>
                        <a:t>Our success metric</a:t>
                      </a:r>
                      <a:endParaRPr lang="en-US" sz="1100" dirty="0">
                        <a:latin typeface="Calibri" charset="0"/>
                        <a:ea typeface="Calibri" charset="0"/>
                        <a:cs typeface="Calibri" charset="0"/>
                      </a:endParaRPr>
                    </a:p>
                  </a:txBody>
                  <a:tcPr marL="63500" marR="63500" marT="38100" marB="38100" anchor="ctr">
                    <a:lnL w="0" cap="flat" cmpd="sng" algn="ctr">
                      <a:noFill/>
                    </a:lnL>
                    <a:lnR w="0" cap="flat" cmpd="sng" algn="ctr">
                      <a:noFill/>
                    </a:lnR>
                    <a:lnT w="6350" cap="flat" cmpd="sng" algn="ctr">
                      <a:solidFill>
                        <a:srgbClr val="DDD5C8"/>
                      </a:solidFill>
                      <a:prstDash val="solid"/>
                      <a:round/>
                      <a:headEnd type="none" w="med" len="med"/>
                      <a:tailEnd type="none" w="med" len="med"/>
                    </a:lnT>
                    <a:lnB w="6350" cap="flat" cmpd="sng" algn="ctr">
                      <a:solidFill>
                        <a:srgbClr val="DDD5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9" name="Text 5"/>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10" name="Text 6"/>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LITERATURE REVIEW</a:t>
            </a:r>
            <a:endParaRPr lang="en-US" sz="800" dirty="0"/>
          </a:p>
        </p:txBody>
      </p:sp>
      <p:sp>
        <p:nvSpPr>
          <p:cNvPr id="11" name="Text 7"/>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30 / 46</a:t>
            </a:r>
            <a:endParaRPr lang="en-US" sz="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06 — LITERATURE REVIEW</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Cite everything that is not yours, in your own words</a:t>
            </a:r>
            <a:endParaRPr lang="en-US" sz="2800" dirty="0"/>
          </a:p>
        </p:txBody>
      </p:sp>
      <p:sp>
        <p:nvSpPr>
          <p:cNvPr id="5" name="Shape 2"/>
          <p:cNvSpPr/>
          <p:nvPr/>
        </p:nvSpPr>
        <p:spPr>
          <a:xfrm>
            <a:off x="640080" y="1737360"/>
            <a:ext cx="5271516" cy="3002890"/>
          </a:xfrm>
          <a:prstGeom prst="rect">
            <a:avLst/>
          </a:prstGeom>
          <a:solidFill>
            <a:srgbClr val="F3EEE5"/>
          </a:solidFill>
          <a:ln w="12700">
            <a:solidFill>
              <a:srgbClr val="333333"/>
            </a:solidFill>
            <a:prstDash val="solid"/>
          </a:ln>
        </p:spPr>
        <p:txBody>
          <a:bodyPr/>
          <a:p/>
        </p:txBody>
      </p:sp>
      <p:sp>
        <p:nvSpPr>
          <p:cNvPr id="6" name="Text 3"/>
          <p:cNvSpPr txBox="1"/>
          <p:nvPr/>
        </p:nvSpPr>
        <p:spPr>
          <a:xfrm>
            <a:off x="868680" y="1965960"/>
            <a:ext cx="4814316" cy="2637130"/>
          </a:xfrm>
          <a:prstGeom prst="rect">
            <a:avLst/>
          </a:prstGeom>
          <a:noFill/>
          <a:ln/>
        </p:spPr>
        <p:txBody>
          <a:bodyPr wrap="square" lIns="0" tIns="0" rIns="0" bIns="0" rtlCol="0" anchor="t"/>
          <a:lstStyle/>
          <a:p>
            <a:pPr marL="0" indent="0">
              <a:spcAft>
                <a:spcPts val="400"/>
              </a:spcAft>
              <a:buNone/>
            </a:pPr>
            <a:r>
              <a:rPr lang="en-US" sz="1900" b="1" dirty="0">
                <a:solidFill>
                  <a:srgbClr val="182219"/>
                </a:solidFill>
                <a:latin typeface="Cambria" pitchFamily="34" charset="0"/>
                <a:ea typeface="Cambria" pitchFamily="34" charset="-122"/>
                <a:cs typeface="Cambria" pitchFamily="34" charset="-120"/>
              </a:rPr>
              <a:t>Cite</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Facts, numbers, equations, methods, figures, code</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IEEE style: numbered [1], [2] in order of appearance</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Figures: “adapted from [4]” in the caption</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Every reference is a document you have opened</a:t>
            </a:r>
            <a:endParaRPr lang="en-US" sz="1600" dirty="0"/>
          </a:p>
        </p:txBody>
      </p:sp>
      <p:sp>
        <p:nvSpPr>
          <p:cNvPr id="7" name="Shape 4"/>
          <p:cNvSpPr/>
          <p:nvPr/>
        </p:nvSpPr>
        <p:spPr>
          <a:xfrm>
            <a:off x="6277356" y="1737360"/>
            <a:ext cx="5271516" cy="3002890"/>
          </a:xfrm>
          <a:prstGeom prst="rect">
            <a:avLst/>
          </a:prstGeom>
          <a:solidFill>
            <a:srgbClr val="F3EEE5"/>
          </a:solidFill>
          <a:ln w="12700">
            <a:solidFill>
              <a:srgbClr val="333333"/>
            </a:solidFill>
            <a:prstDash val="solid"/>
          </a:ln>
        </p:spPr>
        <p:txBody>
          <a:bodyPr/>
          <a:p/>
        </p:txBody>
      </p:sp>
      <p:sp>
        <p:nvSpPr>
          <p:cNvPr id="8" name="Text 5"/>
          <p:cNvSpPr txBox="1"/>
          <p:nvPr/>
        </p:nvSpPr>
        <p:spPr>
          <a:xfrm>
            <a:off x="6505956" y="1965960"/>
            <a:ext cx="4814316" cy="2351837"/>
          </a:xfrm>
          <a:prstGeom prst="rect">
            <a:avLst/>
          </a:prstGeom>
          <a:noFill/>
          <a:ln/>
        </p:spPr>
        <p:txBody>
          <a:bodyPr wrap="square" lIns="0" tIns="0" rIns="0" bIns="0" rtlCol="0" anchor="t"/>
          <a:lstStyle/>
          <a:p>
            <a:pPr marL="0" indent="0">
              <a:spcAft>
                <a:spcPts val="400"/>
              </a:spcAft>
              <a:buNone/>
            </a:pPr>
            <a:r>
              <a:rPr lang="en-US" sz="1900" b="1" dirty="0">
                <a:solidFill>
                  <a:srgbClr val="182219"/>
                </a:solidFill>
                <a:latin typeface="Cambria" pitchFamily="34" charset="0"/>
                <a:ea typeface="Cambria" pitchFamily="34" charset="-122"/>
                <a:cs typeface="Cambria" pitchFamily="34" charset="-120"/>
              </a:rPr>
              <a:t>Plagiarism is</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Copying sentences, even with a citation</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Copying figures or code without credit</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Submitting text or results you did not produce</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Reports are checked; it is an academic offence</a:t>
            </a:r>
            <a:endParaRPr lang="en-US" sz="1600" dirty="0"/>
          </a:p>
        </p:txBody>
      </p:sp>
      <p:sp>
        <p:nvSpPr>
          <p:cNvPr id="9" name="Text 6"/>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10" name="Text 7"/>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LITERATURE REVIEW</a:t>
            </a:r>
            <a:endParaRPr lang="en-US" sz="800" dirty="0"/>
          </a:p>
        </p:txBody>
      </p:sp>
      <p:sp>
        <p:nvSpPr>
          <p:cNvPr id="11" name="Text 8"/>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31 / 46</a:t>
            </a:r>
            <a:endParaRPr lang="en-US" sz="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06 — LITERATURE REVIEW</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AI can help you read; it cannot read for you</a:t>
            </a:r>
            <a:endParaRPr lang="en-US" sz="2800" dirty="0"/>
          </a:p>
        </p:txBody>
      </p:sp>
      <p:sp>
        <p:nvSpPr>
          <p:cNvPr id="5" name="Shape 2"/>
          <p:cNvSpPr/>
          <p:nvPr/>
        </p:nvSpPr>
        <p:spPr>
          <a:xfrm>
            <a:off x="640080" y="1737360"/>
            <a:ext cx="5271516" cy="3628339"/>
          </a:xfrm>
          <a:prstGeom prst="rect">
            <a:avLst/>
          </a:prstGeom>
          <a:solidFill>
            <a:srgbClr val="F3EEE5"/>
          </a:solidFill>
          <a:ln w="12700">
            <a:solidFill>
              <a:srgbClr val="333333"/>
            </a:solidFill>
            <a:prstDash val="solid"/>
          </a:ln>
        </p:spPr>
        <p:txBody>
          <a:bodyPr/>
          <a:p/>
        </p:txBody>
      </p:sp>
      <p:sp>
        <p:nvSpPr>
          <p:cNvPr id="6" name="Text 3"/>
          <p:cNvSpPr txBox="1"/>
          <p:nvPr/>
        </p:nvSpPr>
        <p:spPr>
          <a:xfrm>
            <a:off x="868680" y="1965960"/>
            <a:ext cx="4814316" cy="3262579"/>
          </a:xfrm>
          <a:prstGeom prst="rect">
            <a:avLst/>
          </a:prstGeom>
          <a:noFill/>
          <a:ln/>
        </p:spPr>
        <p:txBody>
          <a:bodyPr wrap="square" lIns="0" tIns="0" rIns="0" bIns="0" rtlCol="0" anchor="t"/>
          <a:lstStyle/>
          <a:p>
            <a:pPr marL="0" indent="0">
              <a:spcAft>
                <a:spcPts val="400"/>
              </a:spcAft>
              <a:buNone/>
            </a:pPr>
            <a:r>
              <a:rPr lang="en-US" sz="1900" b="1" dirty="0">
                <a:solidFill>
                  <a:srgbClr val="182219"/>
                </a:solidFill>
                <a:latin typeface="Cambria" pitchFamily="34" charset="0"/>
                <a:ea typeface="Cambria" pitchFamily="34" charset="-122"/>
                <a:cs typeface="Cambria" pitchFamily="34" charset="-120"/>
              </a:rPr>
              <a:t>Useful</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“Give me search keywords and synonyms for …”</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Paste a paper you downloaded: “Summarize the method and main result” — then read it</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“Explain equation (4) in this paper” (paste it)</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“Is my objective measurable? Suggest a metric”</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Grammar check of text you wrote</a:t>
            </a:r>
            <a:endParaRPr lang="en-US" sz="1600" dirty="0"/>
          </a:p>
        </p:txBody>
      </p:sp>
      <p:sp>
        <p:nvSpPr>
          <p:cNvPr id="7" name="Shape 4"/>
          <p:cNvSpPr/>
          <p:nvPr/>
        </p:nvSpPr>
        <p:spPr>
          <a:xfrm>
            <a:off x="6277356" y="1737360"/>
            <a:ext cx="5271516" cy="3628339"/>
          </a:xfrm>
          <a:prstGeom prst="rect">
            <a:avLst/>
          </a:prstGeom>
          <a:solidFill>
            <a:srgbClr val="F3EEE5"/>
          </a:solidFill>
          <a:ln w="12700">
            <a:solidFill>
              <a:srgbClr val="333333"/>
            </a:solidFill>
            <a:prstDash val="solid"/>
          </a:ln>
        </p:spPr>
        <p:txBody>
          <a:bodyPr/>
          <a:p/>
        </p:txBody>
      </p:sp>
      <p:sp>
        <p:nvSpPr>
          <p:cNvPr id="8" name="Text 5"/>
          <p:cNvSpPr txBox="1"/>
          <p:nvPr/>
        </p:nvSpPr>
        <p:spPr>
          <a:xfrm>
            <a:off x="6505956" y="1965960"/>
            <a:ext cx="4814316" cy="3262579"/>
          </a:xfrm>
          <a:prstGeom prst="rect">
            <a:avLst/>
          </a:prstGeom>
          <a:noFill/>
          <a:ln/>
        </p:spPr>
        <p:txBody>
          <a:bodyPr wrap="square" lIns="0" tIns="0" rIns="0" bIns="0" rtlCol="0" anchor="t"/>
          <a:lstStyle/>
          <a:p>
            <a:pPr marL="0" indent="0">
              <a:spcAft>
                <a:spcPts val="400"/>
              </a:spcAft>
              <a:buNone/>
            </a:pPr>
            <a:r>
              <a:rPr lang="en-US" sz="1900" b="1" dirty="0">
                <a:solidFill>
                  <a:srgbClr val="182219"/>
                </a:solidFill>
                <a:latin typeface="Cambria" pitchFamily="34" charset="0"/>
                <a:ea typeface="Cambria" pitchFamily="34" charset="-122"/>
                <a:cs typeface="Cambria" pitchFamily="34" charset="-120"/>
              </a:rPr>
              <a:t>Be careful</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Writing the review or the complete report: the quality gets worse the more you ask</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Asking for references: it invents plausible ones that do not exist</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AI might tell you a paper contains something when it actually does not</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Undisclosed use: state in the form which tools you used and for what</a:t>
            </a:r>
            <a:endParaRPr lang="en-US" sz="1600" dirty="0"/>
          </a:p>
        </p:txBody>
      </p:sp>
      <p:sp>
        <p:nvSpPr>
          <p:cNvPr id="9" name="Text 6"/>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10" name="Text 7"/>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LITERATURE REVIEW</a:t>
            </a:r>
            <a:endParaRPr lang="en-US" sz="800" dirty="0"/>
          </a:p>
        </p:txBody>
      </p:sp>
      <p:sp>
        <p:nvSpPr>
          <p:cNvPr id="11" name="Text 8"/>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32 / 46</a:t>
            </a:r>
            <a:endParaRPr lang="en-US" sz="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40">
    <p:bg>
      <p:bgPr>
        <a:solidFill>
          <a:srgbClr val="12211A"/>
        </a:solidFill>
        <a:effectLst/>
      </p:bgPr>
    </p:bg>
    <p:spTree>
      <p:nvGrpSpPr>
        <p:cNvPr id="1" name=""/>
        <p:cNvGrpSpPr/>
        <p:nvPr/>
      </p:nvGrpSpPr>
      <p:grpSpPr>
        <a:xfrm>
          <a:off x="0" y="0"/>
          <a:ext cx="0" cy="0"/>
          <a:chOff x="0" y="0"/>
          <a:chExt cx="0" cy="0"/>
        </a:xfrm>
      </p:grpSpPr>
      <p:sp>
        <p:nvSpPr>
          <p:cNvPr id="3" name="Shape 0"/>
          <p:cNvSpPr/>
          <p:nvPr/>
        </p:nvSpPr>
        <p:spPr>
          <a:xfrm>
            <a:off x="10917936" y="466344"/>
            <a:ext cx="73152" cy="73152"/>
          </a:xfrm>
          <a:prstGeom prst="rect">
            <a:avLst/>
          </a:prstGeom>
          <a:solidFill>
            <a:srgbClr val="B15E28"/>
          </a:solidFill>
          <a:ln w="12700">
            <a:solidFill>
              <a:srgbClr val="333333"/>
            </a:solidFill>
            <a:prstDash val="solid"/>
          </a:ln>
        </p:spPr>
        <p:txBody>
          <a:bodyPr/>
          <a:p/>
        </p:txBody>
      </p:sp>
      <p:sp>
        <p:nvSpPr>
          <p:cNvPr id="4" name="Shape 1"/>
          <p:cNvSpPr/>
          <p:nvPr/>
        </p:nvSpPr>
        <p:spPr>
          <a:xfrm>
            <a:off x="11375136" y="466344"/>
            <a:ext cx="73152" cy="73152"/>
          </a:xfrm>
          <a:prstGeom prst="rect">
            <a:avLst/>
          </a:prstGeom>
          <a:solidFill>
            <a:srgbClr val="B15E28"/>
          </a:solidFill>
          <a:ln w="12700">
            <a:solidFill>
              <a:srgbClr val="333333"/>
            </a:solidFill>
            <a:prstDash val="solid"/>
          </a:ln>
        </p:spPr>
        <p:txBody>
          <a:bodyPr/>
          <a:p/>
        </p:txBody>
      </p:sp>
      <p:sp>
        <p:nvSpPr>
          <p:cNvPr id="5" name="Shape 2"/>
          <p:cNvSpPr/>
          <p:nvPr/>
        </p:nvSpPr>
        <p:spPr>
          <a:xfrm>
            <a:off x="11375136" y="923544"/>
            <a:ext cx="73152" cy="73152"/>
          </a:xfrm>
          <a:prstGeom prst="rect">
            <a:avLst/>
          </a:prstGeom>
          <a:solidFill>
            <a:srgbClr val="B15E28"/>
          </a:solidFill>
          <a:ln w="12700">
            <a:solidFill>
              <a:srgbClr val="333333"/>
            </a:solidFill>
            <a:prstDash val="solid"/>
          </a:ln>
        </p:spPr>
        <p:txBody>
          <a:bodyPr/>
          <a:p/>
        </p:txBody>
      </p:sp>
      <p:sp>
        <p:nvSpPr>
          <p:cNvPr id="6" name="Text 3"/>
          <p:cNvSpPr txBox="1"/>
          <p:nvPr/>
        </p:nvSpPr>
        <p:spPr>
          <a:xfrm>
            <a:off x="640080" y="1828800"/>
            <a:ext cx="3657600" cy="1188720"/>
          </a:xfrm>
          <a:prstGeom prst="rect">
            <a:avLst/>
          </a:prstGeom>
          <a:noFill/>
          <a:ln/>
        </p:spPr>
        <p:txBody>
          <a:bodyPr wrap="square" lIns="0" tIns="0" rIns="0" bIns="0" rtlCol="0" anchor="t"/>
          <a:lstStyle/>
          <a:p>
            <a:pPr marL="0" indent="0">
              <a:buNone/>
            </a:pPr>
            <a:r>
              <a:rPr lang="en-US" sz="4400" dirty="0">
                <a:solidFill>
                  <a:srgbClr val="B15E28"/>
                </a:solidFill>
                <a:latin typeface="Cambria" pitchFamily="34" charset="0"/>
                <a:ea typeface="Cambria" pitchFamily="34" charset="-122"/>
                <a:cs typeface="Cambria" pitchFamily="34" charset="-120"/>
              </a:rPr>
              <a:t>07</a:t>
            </a:r>
            <a:endParaRPr lang="en-US" sz="4400" dirty="0"/>
          </a:p>
        </p:txBody>
      </p:sp>
      <p:sp>
        <p:nvSpPr>
          <p:cNvPr id="7" name="Text 4"/>
          <p:cNvSpPr txBox="1"/>
          <p:nvPr/>
        </p:nvSpPr>
        <p:spPr>
          <a:xfrm>
            <a:off x="640080" y="2743200"/>
            <a:ext cx="8778240" cy="1828800"/>
          </a:xfrm>
          <a:prstGeom prst="rect">
            <a:avLst/>
          </a:prstGeom>
          <a:noFill/>
          <a:ln/>
        </p:spPr>
        <p:txBody>
          <a:bodyPr wrap="square" lIns="0" tIns="0" rIns="0" bIns="0" rtlCol="0" anchor="t"/>
          <a:lstStyle/>
          <a:p>
            <a:pPr marL="0" indent="0">
              <a:buNone/>
            </a:pPr>
            <a:r>
              <a:rPr lang="en-US" sz="3400" b="1" dirty="0">
                <a:solidFill>
                  <a:srgbClr val="FFFFFF"/>
                </a:solidFill>
                <a:latin typeface="Cambria" pitchFamily="34" charset="0"/>
                <a:ea typeface="Cambria" pitchFamily="34" charset="-122"/>
                <a:cs typeface="Cambria" pitchFamily="34" charset="-120"/>
              </a:rPr>
              <a:t>Using AI on your project</a:t>
            </a:r>
            <a:endParaRPr lang="en-US" sz="3400" dirty="0"/>
          </a:p>
        </p:txBody>
      </p:sp>
      <p:sp>
        <p:nvSpPr>
          <p:cNvPr id="8" name="Text 5"/>
          <p:cNvSpPr txBox="1"/>
          <p:nvPr/>
        </p:nvSpPr>
        <p:spPr>
          <a:xfrm>
            <a:off x="640080" y="4572000"/>
            <a:ext cx="7772400" cy="1097280"/>
          </a:xfrm>
          <a:prstGeom prst="rect">
            <a:avLst/>
          </a:prstGeom>
          <a:noFill/>
          <a:ln/>
        </p:spPr>
        <p:txBody>
          <a:bodyPr wrap="square" lIns="0" tIns="0" rIns="0" bIns="0" rtlCol="0" anchor="t"/>
          <a:lstStyle/>
          <a:p>
            <a:pPr marL="0" indent="0">
              <a:buNone/>
            </a:pPr>
            <a:r>
              <a:rPr lang="en-US" sz="1400" dirty="0">
                <a:solidFill>
                  <a:srgbClr val="C9D3CB"/>
                </a:solidFill>
                <a:latin typeface="Calibri" pitchFamily="34" charset="0"/>
                <a:ea typeface="Calibri" pitchFamily="34" charset="-122"/>
                <a:cs typeface="Calibri" pitchFamily="34" charset="-120"/>
              </a:rPr>
              <a:t>AI is a tool on your bench, not a teammate. You are accountable for every line and every claim.</a:t>
            </a:r>
            <a:endParaRPr lang="en-US" sz="1400" dirty="0"/>
          </a:p>
        </p:txBody>
      </p:sp>
      <p:sp>
        <p:nvSpPr>
          <p:cNvPr id="9" name="Text 6"/>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6E7A70"/>
                </a:solidFill>
                <a:latin typeface="Courier New" pitchFamily="34" charset="0"/>
                <a:ea typeface="Courier New" pitchFamily="34" charset="-122"/>
                <a:cs typeface="Courier New" pitchFamily="34" charset="-120"/>
              </a:rPr>
              <a:t>EE SENIOR DESIGN TUTORIAL</a:t>
            </a:r>
            <a:endParaRPr lang="en-US" sz="800" dirty="0"/>
          </a:p>
        </p:txBody>
      </p:sp>
      <p:sp>
        <p:nvSpPr>
          <p:cNvPr id="10" name="Text 7"/>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07</a:t>
            </a:r>
            <a:endParaRPr lang="en-US" sz="800" dirty="0"/>
          </a:p>
        </p:txBody>
      </p:sp>
      <p:sp>
        <p:nvSpPr>
          <p:cNvPr id="11" name="Text 8"/>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6E7A70"/>
                </a:solidFill>
                <a:latin typeface="Courier New" pitchFamily="34" charset="0"/>
                <a:ea typeface="Courier New" pitchFamily="34" charset="-122"/>
                <a:cs typeface="Courier New" pitchFamily="34" charset="-120"/>
              </a:rPr>
              <a:t>SHEET 33 / 46</a:t>
            </a:r>
            <a:endParaRPr lang="en-US" sz="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07 — USING AI ON YOUR PROJECT</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AI is a tool on your bench, not a teammate</a:t>
            </a:r>
            <a:endParaRPr lang="en-US" sz="2800" dirty="0"/>
          </a:p>
        </p:txBody>
      </p:sp>
      <p:sp>
        <p:nvSpPr>
          <p:cNvPr id="5" name="Text 2"/>
          <p:cNvSpPr txBox="1"/>
          <p:nvPr/>
        </p:nvSpPr>
        <p:spPr>
          <a:xfrm>
            <a:off x="640080" y="1737360"/>
            <a:ext cx="5271516" cy="2066544"/>
          </a:xfrm>
          <a:prstGeom prst="rect">
            <a:avLst/>
          </a:prstGeom>
          <a:noFill/>
          <a:ln/>
        </p:spPr>
        <p:txBody>
          <a:bodyPr wrap="square" lIns="0" tIns="0" rIns="0" bIns="0" rtlCol="0" anchor="t"/>
          <a:lstStyle/>
          <a:p>
            <a:pPr marL="0" indent="0">
              <a:spcAft>
                <a:spcPts val="400"/>
              </a:spcAft>
              <a:buNone/>
            </a:pPr>
            <a:r>
              <a:rPr lang="en-US" sz="1900" b="1" dirty="0">
                <a:solidFill>
                  <a:srgbClr val="182219"/>
                </a:solidFill>
                <a:latin typeface="Cambria" pitchFamily="34" charset="0"/>
                <a:ea typeface="Cambria" pitchFamily="34" charset="-122"/>
                <a:cs typeface="Cambria" pitchFamily="34" charset="-120"/>
              </a:rPr>
              <a:t>Reasonable uses</a:t>
            </a:r>
            <a:endParaRPr lang="en-US" sz="1600" dirty="0"/>
          </a:p>
          <a:p>
            <a:pPr marL="0" indent="0">
              <a:spcAft>
                <a:spcPts val="500"/>
              </a:spcAft>
              <a:buNone/>
            </a:pPr>
            <a:r>
              <a:rPr lang="en-US" sz="1600" b="1" dirty="0">
                <a:solidFill>
                  <a:srgbClr val="1F6F4A"/>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Brainstorming and search-keyword help</a:t>
            </a:r>
            <a:endParaRPr lang="en-US" sz="1600" dirty="0"/>
          </a:p>
          <a:p>
            <a:pPr marL="0" indent="0">
              <a:spcAft>
                <a:spcPts val="500"/>
              </a:spcAft>
              <a:buNone/>
            </a:pPr>
            <a:r>
              <a:rPr lang="en-US" sz="1600" b="1" dirty="0">
                <a:solidFill>
                  <a:srgbClr val="1F6F4A"/>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Code scaffolding and debugging help, for code you then understand</a:t>
            </a:r>
            <a:endParaRPr lang="en-US" sz="1600" dirty="0"/>
          </a:p>
          <a:p>
            <a:pPr marL="0" indent="0">
              <a:spcAft>
                <a:spcPts val="500"/>
              </a:spcAft>
              <a:buNone/>
            </a:pPr>
            <a:r>
              <a:rPr lang="en-US" sz="1600" b="1" dirty="0">
                <a:solidFill>
                  <a:srgbClr val="1F6F4A"/>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Explaining an unfamiliar concept or a datasheet</a:t>
            </a:r>
            <a:endParaRPr lang="en-US" sz="1600" dirty="0"/>
          </a:p>
          <a:p>
            <a:pPr marL="0" indent="0">
              <a:spcAft>
                <a:spcPts val="500"/>
              </a:spcAft>
              <a:buNone/>
            </a:pPr>
            <a:r>
              <a:rPr lang="en-US" sz="1600" b="1" dirty="0">
                <a:solidFill>
                  <a:srgbClr val="1F6F4A"/>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Tightening the writing in text you wrote</a:t>
            </a:r>
            <a:endParaRPr lang="en-US" sz="1600" dirty="0"/>
          </a:p>
        </p:txBody>
      </p:sp>
      <p:sp>
        <p:nvSpPr>
          <p:cNvPr id="6" name="Text 3"/>
          <p:cNvSpPr txBox="1"/>
          <p:nvPr/>
        </p:nvSpPr>
        <p:spPr>
          <a:xfrm>
            <a:off x="6277356" y="1737360"/>
            <a:ext cx="5271516" cy="2922422"/>
          </a:xfrm>
          <a:prstGeom prst="rect">
            <a:avLst/>
          </a:prstGeom>
          <a:noFill/>
          <a:ln/>
        </p:spPr>
        <p:txBody>
          <a:bodyPr wrap="square" lIns="0" tIns="0" rIns="0" bIns="0" rtlCol="0" anchor="t"/>
          <a:lstStyle/>
          <a:p>
            <a:pPr marL="0" indent="0">
              <a:spcAft>
                <a:spcPts val="400"/>
              </a:spcAft>
              <a:buNone/>
            </a:pPr>
            <a:r>
              <a:rPr lang="en-US" sz="1900" b="1" dirty="0">
                <a:solidFill>
                  <a:srgbClr val="182219"/>
                </a:solidFill>
                <a:latin typeface="Cambria" pitchFamily="34" charset="0"/>
                <a:ea typeface="Cambria" pitchFamily="34" charset="-122"/>
                <a:cs typeface="Cambria" pitchFamily="34" charset="-120"/>
              </a:rPr>
              <a:t>Where to be careful</a:t>
            </a:r>
            <a:endParaRPr lang="en-US" sz="1600" dirty="0"/>
          </a:p>
          <a:p>
            <a:pPr marL="0" indent="0">
              <a:spcAft>
                <a:spcPts val="500"/>
              </a:spcAft>
              <a:buNone/>
            </a:pPr>
            <a:r>
              <a:rPr lang="en-US" sz="1600" b="1" dirty="0">
                <a:solidFill>
                  <a:srgbClr val="7A3E19"/>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Do not submit AI output you cannot explain in the exam</a:t>
            </a:r>
            <a:endParaRPr lang="en-US" sz="1600" dirty="0"/>
          </a:p>
          <a:p>
            <a:pPr marL="0" indent="0">
              <a:spcAft>
                <a:spcPts val="500"/>
              </a:spcAft>
              <a:buNone/>
            </a:pPr>
            <a:r>
              <a:rPr lang="en-US" sz="1600" b="1" dirty="0">
                <a:solidFill>
                  <a:srgbClr val="7A3E19"/>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Do not let it make core design decisions unverified</a:t>
            </a:r>
            <a:endParaRPr lang="en-US" sz="1600" dirty="0"/>
          </a:p>
          <a:p>
            <a:pPr marL="0" indent="0">
              <a:spcAft>
                <a:spcPts val="500"/>
              </a:spcAft>
              <a:buNone/>
            </a:pPr>
            <a:r>
              <a:rPr lang="en-US" sz="1600" b="1" dirty="0">
                <a:solidFill>
                  <a:srgbClr val="7A3E19"/>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Disclose AI use in the progress form and the report</a:t>
            </a:r>
            <a:endParaRPr lang="en-US" sz="1600" dirty="0"/>
          </a:p>
        </p:txBody>
      </p:sp>
      <p:sp>
        <p:nvSpPr>
          <p:cNvPr id="7" name="Shape 4"/>
          <p:cNvSpPr/>
          <p:nvPr/>
        </p:nvSpPr>
        <p:spPr>
          <a:xfrm>
            <a:off x="640080" y="5669280"/>
            <a:ext cx="10908792" cy="566928"/>
          </a:xfrm>
          <a:prstGeom prst="rect">
            <a:avLst/>
          </a:prstGeom>
          <a:solidFill>
            <a:srgbClr val="F1E3D3"/>
          </a:solidFill>
          <a:ln w="12700">
            <a:solidFill>
              <a:srgbClr val="333333"/>
            </a:solidFill>
            <a:prstDash val="solid"/>
          </a:ln>
        </p:spPr>
        <p:txBody>
          <a:bodyPr/>
          <a:p/>
        </p:txBody>
      </p:sp>
      <p:sp>
        <p:nvSpPr>
          <p:cNvPr id="8" name="Shape 5"/>
          <p:cNvSpPr/>
          <p:nvPr/>
        </p:nvSpPr>
        <p:spPr>
          <a:xfrm>
            <a:off x="768096" y="5806440"/>
            <a:ext cx="292608" cy="292608"/>
          </a:xfrm>
          <a:prstGeom prst="ellipse">
            <a:avLst/>
          </a:prstGeom>
          <a:solidFill>
            <a:srgbClr val="FFFFFF"/>
          </a:solidFill>
          <a:ln w="12700">
            <a:solidFill>
              <a:srgbClr val="333333"/>
            </a:solidFill>
            <a:prstDash val="solid"/>
          </a:ln>
        </p:spPr>
        <p:txBody>
          <a:bodyPr/>
          <a:p/>
        </p:txBody>
      </p:sp>
      <p:sp>
        <p:nvSpPr>
          <p:cNvPr id="9" name="Text 6"/>
          <p:cNvSpPr txBox="1"/>
          <p:nvPr/>
        </p:nvSpPr>
        <p:spPr>
          <a:xfrm>
            <a:off x="768096" y="5788152"/>
            <a:ext cx="292608" cy="329184"/>
          </a:xfrm>
          <a:prstGeom prst="rect">
            <a:avLst/>
          </a:prstGeom>
          <a:noFill/>
          <a:ln/>
        </p:spPr>
        <p:txBody>
          <a:bodyPr wrap="square" lIns="0" tIns="0" rIns="0" bIns="0" rtlCol="0" anchor="t"/>
          <a:lstStyle/>
          <a:p>
            <a:pPr marL="0" indent="0" algn="ctr">
              <a:buNone/>
            </a:pPr>
            <a:r>
              <a:rPr lang="en-US" sz="1400" b="1" dirty="0">
                <a:solidFill>
                  <a:srgbClr val="7A3E19"/>
                </a:solidFill>
                <a:latin typeface="Cambria" pitchFamily="34" charset="0"/>
                <a:ea typeface="Cambria" pitchFamily="34" charset="-122"/>
                <a:cs typeface="Cambria" pitchFamily="34" charset="-120"/>
              </a:rPr>
              <a:t>!</a:t>
            </a:r>
            <a:endParaRPr lang="en-US" sz="1400" dirty="0"/>
          </a:p>
        </p:txBody>
      </p:sp>
      <p:sp>
        <p:nvSpPr>
          <p:cNvPr id="10" name="Text 7"/>
          <p:cNvSpPr txBox="1"/>
          <p:nvPr/>
        </p:nvSpPr>
        <p:spPr>
          <a:xfrm>
            <a:off x="1170432" y="5742432"/>
            <a:ext cx="10268712" cy="457200"/>
          </a:xfrm>
          <a:prstGeom prst="rect">
            <a:avLst/>
          </a:prstGeom>
          <a:noFill/>
          <a:ln/>
        </p:spPr>
        <p:txBody>
          <a:bodyPr wrap="square" lIns="0" tIns="0" rIns="0" bIns="0" rtlCol="0" anchor="ctr"/>
          <a:lstStyle/>
          <a:p>
            <a:pPr marL="0" indent="0">
              <a:buNone/>
            </a:pPr>
            <a:r>
              <a:rPr lang="en-US" sz="1100" dirty="0">
                <a:solidFill>
                  <a:srgbClr val="3F4A42"/>
                </a:solidFill>
                <a:latin typeface="Calibri" pitchFamily="34" charset="0"/>
                <a:ea typeface="Calibri" pitchFamily="34" charset="-122"/>
                <a:cs typeface="Calibri" pitchFamily="34" charset="-120"/>
              </a:rPr>
              <a:t>You are accountable for every line of code and every claim in your report, regardless of what produced the first draft.</a:t>
            </a:r>
            <a:endParaRPr lang="en-US" sz="1100" dirty="0"/>
          </a:p>
        </p:txBody>
      </p:sp>
      <p:sp>
        <p:nvSpPr>
          <p:cNvPr id="11" name="Text 8"/>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12" name="Text 9"/>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USING AI ON YOUR PROJECT</a:t>
            </a:r>
            <a:endParaRPr lang="en-US" sz="800" dirty="0"/>
          </a:p>
        </p:txBody>
      </p:sp>
      <p:sp>
        <p:nvSpPr>
          <p:cNvPr id="13" name="Text 10"/>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34 / 46</a:t>
            </a:r>
            <a:endParaRPr lang="en-US" sz="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07 — USING AI ON YOUR PROJECT</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Prompts that help, and the rules that go with them</a:t>
            </a:r>
            <a:endParaRPr lang="en-US" sz="2800" dirty="0"/>
          </a:p>
        </p:txBody>
      </p:sp>
      <p:sp>
        <p:nvSpPr>
          <p:cNvPr id="5" name="Shape 2"/>
          <p:cNvSpPr/>
          <p:nvPr/>
        </p:nvSpPr>
        <p:spPr>
          <a:xfrm>
            <a:off x="640080" y="1737361"/>
            <a:ext cx="5271516" cy="4028440"/>
          </a:xfrm>
          <a:prstGeom prst="rect">
            <a:avLst/>
          </a:prstGeom>
          <a:solidFill>
            <a:srgbClr val="F3EEE5"/>
          </a:solidFill>
          <a:ln w="12700">
            <a:solidFill>
              <a:srgbClr val="333333"/>
            </a:solidFill>
            <a:prstDash val="solid"/>
          </a:ln>
        </p:spPr>
        <p:txBody>
          <a:bodyPr/>
          <a:p/>
        </p:txBody>
      </p:sp>
      <p:sp>
        <p:nvSpPr>
          <p:cNvPr id="6" name="Text 3"/>
          <p:cNvSpPr txBox="1"/>
          <p:nvPr/>
        </p:nvSpPr>
        <p:spPr>
          <a:xfrm>
            <a:off x="868680" y="1965960"/>
            <a:ext cx="4814316" cy="4743907"/>
          </a:xfrm>
          <a:prstGeom prst="rect">
            <a:avLst/>
          </a:prstGeom>
          <a:noFill/>
          <a:ln/>
        </p:spPr>
        <p:txBody>
          <a:bodyPr wrap="square" lIns="0" tIns="0" rIns="0" bIns="0" rtlCol="0" anchor="t"/>
          <a:lstStyle/>
          <a:p>
            <a:pPr marL="0" indent="0">
              <a:spcAft>
                <a:spcPts val="400"/>
              </a:spcAft>
              <a:buNone/>
            </a:pPr>
            <a:r>
              <a:rPr lang="en-US" sz="1900" b="1" dirty="0">
                <a:solidFill>
                  <a:srgbClr val="182219"/>
                </a:solidFill>
                <a:latin typeface="Cambria" pitchFamily="34" charset="0"/>
                <a:ea typeface="Cambria" pitchFamily="34" charset="-122"/>
                <a:cs typeface="Cambria" pitchFamily="34" charset="-120"/>
              </a:rPr>
              <a:t>Prompts that work</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“I am an EE undergraduate. Explain [concept] at the level of a senior course, with one worked example.”</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“Here is my problem statement: […]. What is vague, and what would an examiner ask?”</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“Here are my objectives: […]. Which are not measurable? Suggest a metric for each.”</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“Ask me the five hardest questions an examiner would ask about this plan: […].”</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“I get this error in MATLAB/Python: […]. Here is my code. Explain the cause; do not rewrite it.”</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“Check the grammar of this paragraph; keep my wording.”</a:t>
            </a:r>
            <a:endParaRPr lang="en-US" sz="1600" dirty="0"/>
          </a:p>
        </p:txBody>
      </p:sp>
      <p:sp>
        <p:nvSpPr>
          <p:cNvPr id="7" name="Shape 4"/>
          <p:cNvSpPr/>
          <p:nvPr/>
        </p:nvSpPr>
        <p:spPr>
          <a:xfrm>
            <a:off x="6277356" y="1737360"/>
            <a:ext cx="5271516" cy="4028441"/>
          </a:xfrm>
          <a:prstGeom prst="rect">
            <a:avLst/>
          </a:prstGeom>
          <a:solidFill>
            <a:srgbClr val="F3EEE5"/>
          </a:solidFill>
          <a:ln w="12700">
            <a:solidFill>
              <a:srgbClr val="333333"/>
            </a:solidFill>
            <a:prstDash val="solid"/>
          </a:ln>
        </p:spPr>
        <p:txBody>
          <a:bodyPr/>
          <a:p/>
        </p:txBody>
      </p:sp>
      <p:sp>
        <p:nvSpPr>
          <p:cNvPr id="8" name="Text 5"/>
          <p:cNvSpPr txBox="1"/>
          <p:nvPr/>
        </p:nvSpPr>
        <p:spPr>
          <a:xfrm>
            <a:off x="6505956" y="1965960"/>
            <a:ext cx="4814316" cy="3547872"/>
          </a:xfrm>
          <a:prstGeom prst="rect">
            <a:avLst/>
          </a:prstGeom>
          <a:noFill/>
          <a:ln/>
        </p:spPr>
        <p:txBody>
          <a:bodyPr wrap="square" lIns="0" tIns="0" rIns="0" bIns="0" rtlCol="0" anchor="t"/>
          <a:lstStyle/>
          <a:p>
            <a:pPr marL="0" indent="0">
              <a:spcAft>
                <a:spcPts val="400"/>
              </a:spcAft>
              <a:buNone/>
            </a:pPr>
            <a:r>
              <a:rPr lang="en-US" sz="1900" b="1" dirty="0">
                <a:solidFill>
                  <a:srgbClr val="182219"/>
                </a:solidFill>
                <a:latin typeface="Cambria" pitchFamily="34" charset="0"/>
                <a:ea typeface="Cambria" pitchFamily="34" charset="-122"/>
                <a:cs typeface="Cambria" pitchFamily="34" charset="-120"/>
              </a:rPr>
              <a:t>Rules</a:t>
            </a:r>
            <a:endParaRPr lang="en-US" sz="1600" dirty="0"/>
          </a:p>
          <a:p>
            <a:pPr marL="152400" indent="-152400">
              <a:spcAft>
                <a:spcPts val="400"/>
              </a:spcAft>
              <a:buSzPct val="100000"/>
              <a:buChar char="•"/>
            </a:pPr>
            <a:r>
              <a:rPr lang="en-US" sz="1600" b="1" dirty="0">
                <a:solidFill>
                  <a:srgbClr val="182219"/>
                </a:solidFill>
                <a:latin typeface="Calibri" pitchFamily="34" charset="0"/>
                <a:ea typeface="Calibri" pitchFamily="34" charset="-122"/>
                <a:cs typeface="Calibri" pitchFamily="34" charset="-120"/>
              </a:rPr>
              <a:t>Verify</a:t>
            </a:r>
            <a:r>
              <a:rPr lang="en-US" sz="1600" dirty="0">
                <a:solidFill>
                  <a:srgbClr val="3F4A42"/>
                </a:solidFill>
                <a:latin typeface="Calibri" pitchFamily="34" charset="0"/>
                <a:ea typeface="Calibri" pitchFamily="34" charset="-122"/>
                <a:cs typeface="Calibri" pitchFamily="34" charset="-120"/>
              </a:rPr>
              <a:t> every fact, number and equation against a source you can cite</a:t>
            </a:r>
            <a:endParaRPr lang="en-US" sz="1600" dirty="0"/>
          </a:p>
          <a:p>
            <a:pPr marL="152400" indent="-152400">
              <a:spcAft>
                <a:spcPts val="400"/>
              </a:spcAft>
              <a:buSzPct val="100000"/>
              <a:buChar char="•"/>
            </a:pPr>
            <a:r>
              <a:rPr lang="en-US" sz="1600" b="1" dirty="0">
                <a:solidFill>
                  <a:srgbClr val="182219"/>
                </a:solidFill>
                <a:latin typeface="Calibri" pitchFamily="34" charset="0"/>
                <a:ea typeface="Calibri" pitchFamily="34" charset="-122"/>
                <a:cs typeface="Calibri" pitchFamily="34" charset="-120"/>
              </a:rPr>
              <a:t>Explain or critique, not produce:</a:t>
            </a:r>
            <a:r>
              <a:rPr lang="en-US" sz="1600" dirty="0">
                <a:solidFill>
                  <a:srgbClr val="3F4A42"/>
                </a:solidFill>
                <a:latin typeface="Calibri" pitchFamily="34" charset="0"/>
                <a:ea typeface="Calibri" pitchFamily="34" charset="-122"/>
                <a:cs typeface="Calibri" pitchFamily="34" charset="-120"/>
              </a:rPr>
              <a:t> text, references, code and results are yours</a:t>
            </a:r>
            <a:endParaRPr lang="en-US" sz="1600" dirty="0"/>
          </a:p>
          <a:p>
            <a:pPr marL="152400" indent="-152400">
              <a:spcAft>
                <a:spcPts val="400"/>
              </a:spcAft>
              <a:buSzPct val="100000"/>
              <a:buChar char="•"/>
            </a:pPr>
            <a:r>
              <a:rPr lang="en-US" sz="1600" b="1" dirty="0">
                <a:solidFill>
                  <a:srgbClr val="182219"/>
                </a:solidFill>
                <a:latin typeface="Calibri" pitchFamily="34" charset="0"/>
                <a:ea typeface="Calibri" pitchFamily="34" charset="-122"/>
                <a:cs typeface="Calibri" pitchFamily="34" charset="-120"/>
              </a:rPr>
              <a:t>Keep a log</a:t>
            </a:r>
            <a:r>
              <a:rPr lang="en-US" sz="1600" dirty="0">
                <a:solidFill>
                  <a:srgbClr val="3F4A42"/>
                </a:solidFill>
                <a:latin typeface="Calibri" pitchFamily="34" charset="0"/>
                <a:ea typeface="Calibri" pitchFamily="34" charset="-122"/>
                <a:cs typeface="Calibri" pitchFamily="34" charset="-120"/>
              </a:rPr>
              <a:t> of what you used it for, and </a:t>
            </a:r>
            <a:r>
              <a:rPr lang="en-US" sz="1600" b="1" dirty="0">
                <a:solidFill>
                  <a:srgbClr val="182219"/>
                </a:solidFill>
                <a:latin typeface="Calibri" pitchFamily="34" charset="0"/>
                <a:ea typeface="Calibri" pitchFamily="34" charset="-122"/>
                <a:cs typeface="Calibri" pitchFamily="34" charset="-120"/>
              </a:rPr>
              <a:t>disclose it</a:t>
            </a:r>
            <a:r>
              <a:rPr lang="en-US" sz="1600" dirty="0">
                <a:solidFill>
                  <a:srgbClr val="3F4A42"/>
                </a:solidFill>
                <a:latin typeface="Calibri" pitchFamily="34" charset="0"/>
                <a:ea typeface="Calibri" pitchFamily="34" charset="-122"/>
                <a:cs typeface="Calibri" pitchFamily="34" charset="-120"/>
              </a:rPr>
              <a:t> in the progress form</a:t>
            </a:r>
            <a:endParaRPr lang="en-US" sz="1600" dirty="0"/>
          </a:p>
          <a:p>
            <a:pPr marL="152400" indent="-152400">
              <a:spcAft>
                <a:spcPts val="400"/>
              </a:spcAft>
              <a:buSzPct val="100000"/>
              <a:buChar char="•"/>
            </a:pPr>
            <a:r>
              <a:rPr lang="en-US" sz="1600" b="1" dirty="0">
                <a:solidFill>
                  <a:srgbClr val="182219"/>
                </a:solidFill>
                <a:latin typeface="Calibri" pitchFamily="34" charset="0"/>
                <a:ea typeface="Calibri" pitchFamily="34" charset="-122"/>
                <a:cs typeface="Calibri" pitchFamily="34" charset="-120"/>
              </a:rPr>
              <a:t>The exam test:</a:t>
            </a:r>
            <a:r>
              <a:rPr lang="en-US" sz="1600" dirty="0">
                <a:solidFill>
                  <a:srgbClr val="3F4A42"/>
                </a:solidFill>
                <a:latin typeface="Calibri" pitchFamily="34" charset="0"/>
                <a:ea typeface="Calibri" pitchFamily="34" charset="-122"/>
                <a:cs typeface="Calibri" pitchFamily="34" charset="-120"/>
              </a:rPr>
              <a:t> if you cannot explain it, it is not yours</a:t>
            </a:r>
            <a:endParaRPr lang="en-US" sz="1600" dirty="0"/>
          </a:p>
        </p:txBody>
      </p:sp>
      <p:sp>
        <p:nvSpPr>
          <p:cNvPr id="9" name="Text 6"/>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10" name="Text 7"/>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USING AI ON YOUR PROJECT</a:t>
            </a:r>
            <a:endParaRPr lang="en-US" sz="800" dirty="0"/>
          </a:p>
        </p:txBody>
      </p:sp>
      <p:sp>
        <p:nvSpPr>
          <p:cNvPr id="11" name="Text 8"/>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35 / 46</a:t>
            </a:r>
            <a:endParaRPr lang="en-US" sz="8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43">
    <p:bg>
      <p:bgPr>
        <a:solidFill>
          <a:srgbClr val="12211A"/>
        </a:solidFill>
        <a:effectLst/>
      </p:bgPr>
    </p:bg>
    <p:spTree>
      <p:nvGrpSpPr>
        <p:cNvPr id="1" name=""/>
        <p:cNvGrpSpPr/>
        <p:nvPr/>
      </p:nvGrpSpPr>
      <p:grpSpPr>
        <a:xfrm>
          <a:off x="0" y="0"/>
          <a:ext cx="0" cy="0"/>
          <a:chOff x="0" y="0"/>
          <a:chExt cx="0" cy="0"/>
        </a:xfrm>
      </p:grpSpPr>
      <p:sp>
        <p:nvSpPr>
          <p:cNvPr id="3" name="Shape 0"/>
          <p:cNvSpPr/>
          <p:nvPr/>
        </p:nvSpPr>
        <p:spPr>
          <a:xfrm>
            <a:off x="10917936" y="466344"/>
            <a:ext cx="73152" cy="73152"/>
          </a:xfrm>
          <a:prstGeom prst="rect">
            <a:avLst/>
          </a:prstGeom>
          <a:solidFill>
            <a:srgbClr val="B15E28"/>
          </a:solidFill>
          <a:ln w="12700">
            <a:solidFill>
              <a:srgbClr val="333333"/>
            </a:solidFill>
            <a:prstDash val="solid"/>
          </a:ln>
        </p:spPr>
        <p:txBody>
          <a:bodyPr/>
          <a:p/>
        </p:txBody>
      </p:sp>
      <p:sp>
        <p:nvSpPr>
          <p:cNvPr id="4" name="Shape 1"/>
          <p:cNvSpPr/>
          <p:nvPr/>
        </p:nvSpPr>
        <p:spPr>
          <a:xfrm>
            <a:off x="11375136" y="466344"/>
            <a:ext cx="73152" cy="73152"/>
          </a:xfrm>
          <a:prstGeom prst="rect">
            <a:avLst/>
          </a:prstGeom>
          <a:solidFill>
            <a:srgbClr val="B15E28"/>
          </a:solidFill>
          <a:ln w="12700">
            <a:solidFill>
              <a:srgbClr val="333333"/>
            </a:solidFill>
            <a:prstDash val="solid"/>
          </a:ln>
        </p:spPr>
        <p:txBody>
          <a:bodyPr/>
          <a:p/>
        </p:txBody>
      </p:sp>
      <p:sp>
        <p:nvSpPr>
          <p:cNvPr id="5" name="Shape 2"/>
          <p:cNvSpPr/>
          <p:nvPr/>
        </p:nvSpPr>
        <p:spPr>
          <a:xfrm>
            <a:off x="11375136" y="923544"/>
            <a:ext cx="73152" cy="73152"/>
          </a:xfrm>
          <a:prstGeom prst="rect">
            <a:avLst/>
          </a:prstGeom>
          <a:solidFill>
            <a:srgbClr val="B15E28"/>
          </a:solidFill>
          <a:ln w="12700">
            <a:solidFill>
              <a:srgbClr val="333333"/>
            </a:solidFill>
            <a:prstDash val="solid"/>
          </a:ln>
        </p:spPr>
        <p:txBody>
          <a:bodyPr/>
          <a:p/>
        </p:txBody>
      </p:sp>
      <p:sp>
        <p:nvSpPr>
          <p:cNvPr id="6" name="Text 3"/>
          <p:cNvSpPr txBox="1"/>
          <p:nvPr/>
        </p:nvSpPr>
        <p:spPr>
          <a:xfrm>
            <a:off x="640080" y="1828800"/>
            <a:ext cx="3657600" cy="1188720"/>
          </a:xfrm>
          <a:prstGeom prst="rect">
            <a:avLst/>
          </a:prstGeom>
          <a:noFill/>
          <a:ln/>
        </p:spPr>
        <p:txBody>
          <a:bodyPr wrap="square" lIns="0" tIns="0" rIns="0" bIns="0" rtlCol="0" anchor="t"/>
          <a:lstStyle/>
          <a:p>
            <a:pPr marL="0" indent="0">
              <a:buNone/>
            </a:pPr>
            <a:r>
              <a:rPr lang="en-US" sz="4400" dirty="0">
                <a:solidFill>
                  <a:srgbClr val="B15E28"/>
                </a:solidFill>
                <a:latin typeface="Cambria" pitchFamily="34" charset="0"/>
                <a:ea typeface="Cambria" pitchFamily="34" charset="-122"/>
                <a:cs typeface="Cambria" pitchFamily="34" charset="-120"/>
              </a:rPr>
              <a:t>08</a:t>
            </a:r>
            <a:endParaRPr lang="en-US" sz="4400" dirty="0"/>
          </a:p>
        </p:txBody>
      </p:sp>
      <p:sp>
        <p:nvSpPr>
          <p:cNvPr id="7" name="Text 4"/>
          <p:cNvSpPr txBox="1"/>
          <p:nvPr/>
        </p:nvSpPr>
        <p:spPr>
          <a:xfrm>
            <a:off x="640080" y="2743200"/>
            <a:ext cx="8778240" cy="1828800"/>
          </a:xfrm>
          <a:prstGeom prst="rect">
            <a:avLst/>
          </a:prstGeom>
          <a:noFill/>
          <a:ln/>
        </p:spPr>
        <p:txBody>
          <a:bodyPr wrap="square" lIns="0" tIns="0" rIns="0" bIns="0" rtlCol="0" anchor="t"/>
          <a:lstStyle/>
          <a:p>
            <a:pPr marL="0" indent="0">
              <a:buNone/>
            </a:pPr>
            <a:r>
              <a:rPr lang="en-US" sz="3400" b="1" dirty="0">
                <a:solidFill>
                  <a:srgbClr val="FFFFFF"/>
                </a:solidFill>
                <a:latin typeface="Cambria" pitchFamily="34" charset="0"/>
                <a:ea typeface="Cambria" pitchFamily="34" charset="-122"/>
                <a:cs typeface="Cambria" pitchFamily="34" charset="-120"/>
              </a:rPr>
              <a:t>The midterm presentation</a:t>
            </a:r>
            <a:endParaRPr lang="en-US" sz="3400" dirty="0"/>
          </a:p>
        </p:txBody>
      </p:sp>
      <p:sp>
        <p:nvSpPr>
          <p:cNvPr id="8" name="Text 5"/>
          <p:cNvSpPr txBox="1"/>
          <p:nvPr/>
        </p:nvSpPr>
        <p:spPr>
          <a:xfrm>
            <a:off x="640080" y="4572000"/>
            <a:ext cx="7772400" cy="1097280"/>
          </a:xfrm>
          <a:prstGeom prst="rect">
            <a:avLst/>
          </a:prstGeom>
          <a:noFill/>
          <a:ln/>
        </p:spPr>
        <p:txBody>
          <a:bodyPr wrap="square" lIns="0" tIns="0" rIns="0" bIns="0" rtlCol="0" anchor="t"/>
          <a:lstStyle/>
          <a:p>
            <a:pPr marL="0" indent="0">
              <a:buNone/>
            </a:pPr>
            <a:r>
              <a:rPr lang="en-US" sz="1400" dirty="0">
                <a:solidFill>
                  <a:srgbClr val="C9D3CB"/>
                </a:solidFill>
                <a:latin typeface="Calibri" pitchFamily="34" charset="0"/>
                <a:ea typeface="Calibri" pitchFamily="34" charset="-122"/>
                <a:cs typeface="Calibri" pitchFamily="34" charset="-120"/>
              </a:rPr>
              <a:t>Ten minutes. Every student can answer about every part.</a:t>
            </a:r>
            <a:endParaRPr lang="en-US" sz="1400" dirty="0"/>
          </a:p>
        </p:txBody>
      </p:sp>
      <p:sp>
        <p:nvSpPr>
          <p:cNvPr id="9" name="Text 6"/>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6E7A70"/>
                </a:solidFill>
                <a:latin typeface="Courier New" pitchFamily="34" charset="0"/>
                <a:ea typeface="Courier New" pitchFamily="34" charset="-122"/>
                <a:cs typeface="Courier New" pitchFamily="34" charset="-120"/>
              </a:rPr>
              <a:t>EE SENIOR DESIGN TUTORIAL</a:t>
            </a:r>
            <a:endParaRPr lang="en-US" sz="800" dirty="0"/>
          </a:p>
        </p:txBody>
      </p:sp>
      <p:sp>
        <p:nvSpPr>
          <p:cNvPr id="10" name="Text 7"/>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08</a:t>
            </a:r>
            <a:endParaRPr lang="en-US" sz="800" dirty="0"/>
          </a:p>
        </p:txBody>
      </p:sp>
      <p:sp>
        <p:nvSpPr>
          <p:cNvPr id="11" name="Text 8"/>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6E7A70"/>
                </a:solidFill>
                <a:latin typeface="Courier New" pitchFamily="34" charset="0"/>
                <a:ea typeface="Courier New" pitchFamily="34" charset="-122"/>
                <a:cs typeface="Courier New" pitchFamily="34" charset="-120"/>
              </a:rPr>
              <a:t>SHEET 36 / 46</a:t>
            </a:r>
            <a:endParaRPr lang="en-US" sz="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08 — THE PRESENTATION</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Ten minutes, approximately eight to ten slides</a:t>
            </a:r>
            <a:endParaRPr lang="en-US" sz="2800" dirty="0"/>
          </a:p>
        </p:txBody>
      </p:sp>
      <p:sp>
        <p:nvSpPr>
          <p:cNvPr id="5" name="Shape 2"/>
          <p:cNvSpPr/>
          <p:nvPr/>
        </p:nvSpPr>
        <p:spPr>
          <a:xfrm>
            <a:off x="640080" y="1920240"/>
            <a:ext cx="1998878" cy="0"/>
          </a:xfrm>
          <a:prstGeom prst="line">
            <a:avLst/>
          </a:prstGeom>
          <a:noFill/>
          <a:ln w="25400">
            <a:solidFill>
              <a:srgbClr val="1F6F4A"/>
            </a:solidFill>
            <a:prstDash val="solid"/>
          </a:ln>
        </p:spPr>
        <p:txBody>
          <a:bodyPr/>
          <a:p/>
        </p:txBody>
      </p:sp>
      <p:sp>
        <p:nvSpPr>
          <p:cNvPr id="6" name="Shape 3"/>
          <p:cNvSpPr/>
          <p:nvPr/>
        </p:nvSpPr>
        <p:spPr>
          <a:xfrm>
            <a:off x="640080" y="1847088"/>
            <a:ext cx="146304" cy="146304"/>
          </a:xfrm>
          <a:prstGeom prst="ellipse">
            <a:avLst/>
          </a:prstGeom>
          <a:solidFill>
            <a:srgbClr val="1F6F4A"/>
          </a:solidFill>
          <a:ln w="12700">
            <a:solidFill>
              <a:srgbClr val="333333"/>
            </a:solidFill>
            <a:prstDash val="solid"/>
          </a:ln>
        </p:spPr>
        <p:txBody>
          <a:bodyPr/>
          <a:p/>
        </p:txBody>
      </p:sp>
      <p:sp>
        <p:nvSpPr>
          <p:cNvPr id="7" name="Text 4"/>
          <p:cNvSpPr txBox="1"/>
          <p:nvPr/>
        </p:nvSpPr>
        <p:spPr>
          <a:xfrm>
            <a:off x="640080" y="2084832"/>
            <a:ext cx="1998878" cy="365760"/>
          </a:xfrm>
          <a:prstGeom prst="rect">
            <a:avLst/>
          </a:prstGeom>
          <a:noFill/>
          <a:ln/>
        </p:spPr>
        <p:txBody>
          <a:bodyPr wrap="square" lIns="0" tIns="0" rIns="0" bIns="0" rtlCol="0" anchor="t"/>
          <a:lstStyle/>
          <a:p>
            <a:pPr marL="0" indent="0">
              <a:buNone/>
            </a:pPr>
            <a:r>
              <a:rPr lang="en-US" sz="1700" b="1" dirty="0">
                <a:solidFill>
                  <a:srgbClr val="182219"/>
                </a:solidFill>
                <a:latin typeface="Cambria" pitchFamily="34" charset="0"/>
                <a:ea typeface="Cambria" pitchFamily="34" charset="-122"/>
                <a:cs typeface="Cambria" pitchFamily="34" charset="-120"/>
              </a:rPr>
              <a:t>1 min</a:t>
            </a:r>
            <a:endParaRPr lang="en-US" sz="1700" dirty="0"/>
          </a:p>
        </p:txBody>
      </p:sp>
      <p:sp>
        <p:nvSpPr>
          <p:cNvPr id="8" name="Text 5"/>
          <p:cNvSpPr txBox="1"/>
          <p:nvPr/>
        </p:nvSpPr>
        <p:spPr>
          <a:xfrm>
            <a:off x="640080" y="2450592"/>
            <a:ext cx="1998878" cy="914400"/>
          </a:xfrm>
          <a:prstGeom prst="rect">
            <a:avLst/>
          </a:prstGeom>
          <a:noFill/>
          <a:ln/>
        </p:spPr>
        <p:txBody>
          <a:bodyPr wrap="square" lIns="0" tIns="0" rIns="0" bIns="0" rtlCol="0" anchor="t"/>
          <a:lstStyle/>
          <a:p>
            <a:pPr marL="0" indent="0">
              <a:buNone/>
            </a:pPr>
            <a:r>
              <a:rPr lang="en-US" sz="1200" dirty="0">
                <a:solidFill>
                  <a:srgbClr val="3F4A42"/>
                </a:solidFill>
                <a:latin typeface="Calibri" pitchFamily="34" charset="0"/>
                <a:ea typeface="Calibri" pitchFamily="34" charset="-122"/>
                <a:cs typeface="Calibri" pitchFamily="34" charset="-120"/>
              </a:rPr>
              <a:t>Title; the problem and why it matters</a:t>
            </a:r>
            <a:endParaRPr lang="en-US" sz="1200" dirty="0"/>
          </a:p>
        </p:txBody>
      </p:sp>
      <p:sp>
        <p:nvSpPr>
          <p:cNvPr id="9" name="Shape 6"/>
          <p:cNvSpPr/>
          <p:nvPr/>
        </p:nvSpPr>
        <p:spPr>
          <a:xfrm>
            <a:off x="2867558" y="1920240"/>
            <a:ext cx="1998878" cy="0"/>
          </a:xfrm>
          <a:prstGeom prst="line">
            <a:avLst/>
          </a:prstGeom>
          <a:noFill/>
          <a:ln w="25400">
            <a:solidFill>
              <a:srgbClr val="1F6F4A"/>
            </a:solidFill>
            <a:prstDash val="solid"/>
          </a:ln>
        </p:spPr>
        <p:txBody>
          <a:bodyPr/>
          <a:p/>
        </p:txBody>
      </p:sp>
      <p:sp>
        <p:nvSpPr>
          <p:cNvPr id="10" name="Shape 7"/>
          <p:cNvSpPr/>
          <p:nvPr/>
        </p:nvSpPr>
        <p:spPr>
          <a:xfrm>
            <a:off x="2867558" y="1847088"/>
            <a:ext cx="146304" cy="146304"/>
          </a:xfrm>
          <a:prstGeom prst="ellipse">
            <a:avLst/>
          </a:prstGeom>
          <a:solidFill>
            <a:srgbClr val="1F6F4A"/>
          </a:solidFill>
          <a:ln w="12700">
            <a:solidFill>
              <a:srgbClr val="333333"/>
            </a:solidFill>
            <a:prstDash val="solid"/>
          </a:ln>
        </p:spPr>
        <p:txBody>
          <a:bodyPr/>
          <a:p/>
        </p:txBody>
      </p:sp>
      <p:sp>
        <p:nvSpPr>
          <p:cNvPr id="11" name="Text 8"/>
          <p:cNvSpPr txBox="1"/>
          <p:nvPr/>
        </p:nvSpPr>
        <p:spPr>
          <a:xfrm>
            <a:off x="2867558" y="2084832"/>
            <a:ext cx="1998878" cy="365760"/>
          </a:xfrm>
          <a:prstGeom prst="rect">
            <a:avLst/>
          </a:prstGeom>
          <a:noFill/>
          <a:ln/>
        </p:spPr>
        <p:txBody>
          <a:bodyPr wrap="square" lIns="0" tIns="0" rIns="0" bIns="0" rtlCol="0" anchor="t"/>
          <a:lstStyle/>
          <a:p>
            <a:pPr marL="0" indent="0">
              <a:buNone/>
            </a:pPr>
            <a:r>
              <a:rPr lang="en-US" sz="1700" b="1" dirty="0">
                <a:solidFill>
                  <a:srgbClr val="182219"/>
                </a:solidFill>
                <a:latin typeface="Cambria" pitchFamily="34" charset="0"/>
                <a:ea typeface="Cambria" pitchFamily="34" charset="-122"/>
                <a:cs typeface="Cambria" pitchFamily="34" charset="-120"/>
              </a:rPr>
              <a:t>1 min</a:t>
            </a:r>
            <a:endParaRPr lang="en-US" sz="1700" dirty="0"/>
          </a:p>
        </p:txBody>
      </p:sp>
      <p:sp>
        <p:nvSpPr>
          <p:cNvPr id="12" name="Text 9"/>
          <p:cNvSpPr txBox="1"/>
          <p:nvPr/>
        </p:nvSpPr>
        <p:spPr>
          <a:xfrm>
            <a:off x="2867558" y="2450592"/>
            <a:ext cx="1998878" cy="914400"/>
          </a:xfrm>
          <a:prstGeom prst="rect">
            <a:avLst/>
          </a:prstGeom>
          <a:noFill/>
          <a:ln/>
        </p:spPr>
        <p:txBody>
          <a:bodyPr wrap="square" lIns="0" tIns="0" rIns="0" bIns="0" rtlCol="0" anchor="t"/>
          <a:lstStyle/>
          <a:p>
            <a:pPr marL="0" indent="0">
              <a:buNone/>
            </a:pPr>
            <a:r>
              <a:rPr lang="en-US" sz="1200" dirty="0">
                <a:solidFill>
                  <a:srgbClr val="3F4A42"/>
                </a:solidFill>
                <a:latin typeface="Calibri" pitchFamily="34" charset="0"/>
                <a:ea typeface="Calibri" pitchFamily="34" charset="-122"/>
                <a:cs typeface="Calibri" pitchFamily="34" charset="-120"/>
              </a:rPr>
              <a:t>Objectives and constraints</a:t>
            </a:r>
            <a:endParaRPr lang="en-US" sz="1200" dirty="0"/>
          </a:p>
        </p:txBody>
      </p:sp>
      <p:sp>
        <p:nvSpPr>
          <p:cNvPr id="13" name="Shape 10"/>
          <p:cNvSpPr/>
          <p:nvPr/>
        </p:nvSpPr>
        <p:spPr>
          <a:xfrm>
            <a:off x="5095037" y="1920240"/>
            <a:ext cx="1998878" cy="0"/>
          </a:xfrm>
          <a:prstGeom prst="line">
            <a:avLst/>
          </a:prstGeom>
          <a:noFill/>
          <a:ln w="25400">
            <a:solidFill>
              <a:srgbClr val="1F6F4A"/>
            </a:solidFill>
            <a:prstDash val="solid"/>
          </a:ln>
        </p:spPr>
        <p:txBody>
          <a:bodyPr/>
          <a:p/>
        </p:txBody>
      </p:sp>
      <p:sp>
        <p:nvSpPr>
          <p:cNvPr id="14" name="Shape 11"/>
          <p:cNvSpPr/>
          <p:nvPr/>
        </p:nvSpPr>
        <p:spPr>
          <a:xfrm>
            <a:off x="5095037" y="1847088"/>
            <a:ext cx="146304" cy="146304"/>
          </a:xfrm>
          <a:prstGeom prst="ellipse">
            <a:avLst/>
          </a:prstGeom>
          <a:solidFill>
            <a:srgbClr val="1F6F4A"/>
          </a:solidFill>
          <a:ln w="12700">
            <a:solidFill>
              <a:srgbClr val="333333"/>
            </a:solidFill>
            <a:prstDash val="solid"/>
          </a:ln>
        </p:spPr>
        <p:txBody>
          <a:bodyPr/>
          <a:p/>
        </p:txBody>
      </p:sp>
      <p:sp>
        <p:nvSpPr>
          <p:cNvPr id="15" name="Text 12"/>
          <p:cNvSpPr txBox="1"/>
          <p:nvPr/>
        </p:nvSpPr>
        <p:spPr>
          <a:xfrm>
            <a:off x="5095037" y="2084832"/>
            <a:ext cx="1998878" cy="365760"/>
          </a:xfrm>
          <a:prstGeom prst="rect">
            <a:avLst/>
          </a:prstGeom>
          <a:noFill/>
          <a:ln/>
        </p:spPr>
        <p:txBody>
          <a:bodyPr wrap="square" lIns="0" tIns="0" rIns="0" bIns="0" rtlCol="0" anchor="t"/>
          <a:lstStyle/>
          <a:p>
            <a:pPr marL="0" indent="0">
              <a:buNone/>
            </a:pPr>
            <a:r>
              <a:rPr lang="en-US" sz="1700" b="1" dirty="0">
                <a:solidFill>
                  <a:srgbClr val="182219"/>
                </a:solidFill>
                <a:latin typeface="Cambria" pitchFamily="34" charset="0"/>
                <a:ea typeface="Cambria" pitchFamily="34" charset="-122"/>
                <a:cs typeface="Cambria" pitchFamily="34" charset="-120"/>
              </a:rPr>
              <a:t>2 min</a:t>
            </a:r>
            <a:endParaRPr lang="en-US" sz="1700" dirty="0"/>
          </a:p>
        </p:txBody>
      </p:sp>
      <p:sp>
        <p:nvSpPr>
          <p:cNvPr id="16" name="Text 13"/>
          <p:cNvSpPr txBox="1"/>
          <p:nvPr/>
        </p:nvSpPr>
        <p:spPr>
          <a:xfrm>
            <a:off x="5095037" y="2450592"/>
            <a:ext cx="1998878" cy="914400"/>
          </a:xfrm>
          <a:prstGeom prst="rect">
            <a:avLst/>
          </a:prstGeom>
          <a:noFill/>
          <a:ln/>
        </p:spPr>
        <p:txBody>
          <a:bodyPr wrap="square" lIns="0" tIns="0" rIns="0" bIns="0" rtlCol="0" anchor="t"/>
          <a:lstStyle/>
          <a:p>
            <a:pPr marL="0" indent="0">
              <a:buNone/>
            </a:pPr>
            <a:r>
              <a:rPr lang="en-US" sz="1200" dirty="0">
                <a:solidFill>
                  <a:srgbClr val="3F4A42"/>
                </a:solidFill>
                <a:latin typeface="Calibri" pitchFamily="34" charset="0"/>
                <a:ea typeface="Calibri" pitchFamily="34" charset="-122"/>
                <a:cs typeface="Calibri" pitchFamily="34" charset="-120"/>
              </a:rPr>
              <a:t>What exists; alternatives; why your approach</a:t>
            </a:r>
            <a:endParaRPr lang="en-US" sz="1200" dirty="0"/>
          </a:p>
        </p:txBody>
      </p:sp>
      <p:sp>
        <p:nvSpPr>
          <p:cNvPr id="17" name="Shape 14"/>
          <p:cNvSpPr/>
          <p:nvPr/>
        </p:nvSpPr>
        <p:spPr>
          <a:xfrm>
            <a:off x="7322515" y="1920240"/>
            <a:ext cx="1998878" cy="0"/>
          </a:xfrm>
          <a:prstGeom prst="line">
            <a:avLst/>
          </a:prstGeom>
          <a:noFill/>
          <a:ln w="25400">
            <a:solidFill>
              <a:srgbClr val="B15E28"/>
            </a:solidFill>
            <a:prstDash val="solid"/>
          </a:ln>
        </p:spPr>
        <p:txBody>
          <a:bodyPr/>
          <a:p/>
        </p:txBody>
      </p:sp>
      <p:sp>
        <p:nvSpPr>
          <p:cNvPr id="18" name="Shape 15"/>
          <p:cNvSpPr/>
          <p:nvPr/>
        </p:nvSpPr>
        <p:spPr>
          <a:xfrm>
            <a:off x="7322515" y="1847088"/>
            <a:ext cx="146304" cy="146304"/>
          </a:xfrm>
          <a:prstGeom prst="ellipse">
            <a:avLst/>
          </a:prstGeom>
          <a:solidFill>
            <a:srgbClr val="B15E28"/>
          </a:solidFill>
          <a:ln w="12700">
            <a:solidFill>
              <a:srgbClr val="333333"/>
            </a:solidFill>
            <a:prstDash val="solid"/>
          </a:ln>
        </p:spPr>
        <p:txBody>
          <a:bodyPr/>
          <a:p/>
        </p:txBody>
      </p:sp>
      <p:sp>
        <p:nvSpPr>
          <p:cNvPr id="19" name="Text 16"/>
          <p:cNvSpPr txBox="1"/>
          <p:nvPr/>
        </p:nvSpPr>
        <p:spPr>
          <a:xfrm>
            <a:off x="7322515" y="2084832"/>
            <a:ext cx="1998878" cy="365760"/>
          </a:xfrm>
          <a:prstGeom prst="rect">
            <a:avLst/>
          </a:prstGeom>
          <a:noFill/>
          <a:ln/>
        </p:spPr>
        <p:txBody>
          <a:bodyPr wrap="square" lIns="0" tIns="0" rIns="0" bIns="0" rtlCol="0" anchor="t"/>
          <a:lstStyle/>
          <a:p>
            <a:pPr marL="0" indent="0">
              <a:buNone/>
            </a:pPr>
            <a:r>
              <a:rPr lang="en-US" sz="1700" b="1" dirty="0">
                <a:solidFill>
                  <a:srgbClr val="182219"/>
                </a:solidFill>
                <a:latin typeface="Cambria" pitchFamily="34" charset="0"/>
                <a:ea typeface="Cambria" pitchFamily="34" charset="-122"/>
                <a:cs typeface="Cambria" pitchFamily="34" charset="-120"/>
              </a:rPr>
              <a:t>4 min</a:t>
            </a:r>
            <a:endParaRPr lang="en-US" sz="1700" dirty="0"/>
          </a:p>
        </p:txBody>
      </p:sp>
      <p:sp>
        <p:nvSpPr>
          <p:cNvPr id="20" name="Text 17"/>
          <p:cNvSpPr txBox="1"/>
          <p:nvPr/>
        </p:nvSpPr>
        <p:spPr>
          <a:xfrm>
            <a:off x="7322515" y="2450592"/>
            <a:ext cx="1998878" cy="914400"/>
          </a:xfrm>
          <a:prstGeom prst="rect">
            <a:avLst/>
          </a:prstGeom>
          <a:noFill/>
          <a:ln/>
        </p:spPr>
        <p:txBody>
          <a:bodyPr wrap="square" lIns="0" tIns="0" rIns="0" bIns="0" rtlCol="0" anchor="t"/>
          <a:lstStyle/>
          <a:p>
            <a:pPr marL="0" indent="0">
              <a:buNone/>
            </a:pPr>
            <a:r>
              <a:rPr lang="en-US" sz="1200" dirty="0">
                <a:solidFill>
                  <a:srgbClr val="3F4A42"/>
                </a:solidFill>
                <a:latin typeface="Calibri" pitchFamily="34" charset="0"/>
                <a:ea typeface="Calibri" pitchFamily="34" charset="-122"/>
                <a:cs typeface="Calibri" pitchFamily="34" charset="-120"/>
              </a:rPr>
              <a:t>Design so far: block diagram, preliminary results</a:t>
            </a:r>
            <a:endParaRPr lang="en-US" sz="1200" dirty="0"/>
          </a:p>
        </p:txBody>
      </p:sp>
      <p:sp>
        <p:nvSpPr>
          <p:cNvPr id="21" name="Shape 18"/>
          <p:cNvSpPr/>
          <p:nvPr/>
        </p:nvSpPr>
        <p:spPr>
          <a:xfrm>
            <a:off x="9549994" y="1920240"/>
            <a:ext cx="1998878" cy="0"/>
          </a:xfrm>
          <a:prstGeom prst="line">
            <a:avLst/>
          </a:prstGeom>
          <a:noFill/>
          <a:ln w="25400">
            <a:solidFill>
              <a:srgbClr val="1F6F4A"/>
            </a:solidFill>
            <a:prstDash val="solid"/>
          </a:ln>
        </p:spPr>
        <p:txBody>
          <a:bodyPr/>
          <a:p/>
        </p:txBody>
      </p:sp>
      <p:sp>
        <p:nvSpPr>
          <p:cNvPr id="22" name="Shape 19"/>
          <p:cNvSpPr/>
          <p:nvPr/>
        </p:nvSpPr>
        <p:spPr>
          <a:xfrm>
            <a:off x="9549994" y="1847088"/>
            <a:ext cx="146304" cy="146304"/>
          </a:xfrm>
          <a:prstGeom prst="ellipse">
            <a:avLst/>
          </a:prstGeom>
          <a:solidFill>
            <a:srgbClr val="1F6F4A"/>
          </a:solidFill>
          <a:ln w="12700">
            <a:solidFill>
              <a:srgbClr val="333333"/>
            </a:solidFill>
            <a:prstDash val="solid"/>
          </a:ln>
        </p:spPr>
        <p:txBody>
          <a:bodyPr/>
          <a:p/>
        </p:txBody>
      </p:sp>
      <p:sp>
        <p:nvSpPr>
          <p:cNvPr id="23" name="Text 20"/>
          <p:cNvSpPr txBox="1"/>
          <p:nvPr/>
        </p:nvSpPr>
        <p:spPr>
          <a:xfrm>
            <a:off x="9549994" y="2084832"/>
            <a:ext cx="1998878" cy="365760"/>
          </a:xfrm>
          <a:prstGeom prst="rect">
            <a:avLst/>
          </a:prstGeom>
          <a:noFill/>
          <a:ln/>
        </p:spPr>
        <p:txBody>
          <a:bodyPr wrap="square" lIns="0" tIns="0" rIns="0" bIns="0" rtlCol="0" anchor="t"/>
          <a:lstStyle/>
          <a:p>
            <a:pPr marL="0" indent="0">
              <a:buNone/>
            </a:pPr>
            <a:r>
              <a:rPr lang="en-US" sz="1700" b="1" dirty="0">
                <a:solidFill>
                  <a:srgbClr val="182219"/>
                </a:solidFill>
                <a:latin typeface="Cambria" pitchFamily="34" charset="0"/>
                <a:ea typeface="Cambria" pitchFamily="34" charset="-122"/>
                <a:cs typeface="Cambria" pitchFamily="34" charset="-120"/>
              </a:rPr>
              <a:t>1 min</a:t>
            </a:r>
            <a:endParaRPr lang="en-US" sz="1700" dirty="0"/>
          </a:p>
        </p:txBody>
      </p:sp>
      <p:sp>
        <p:nvSpPr>
          <p:cNvPr id="24" name="Text 21"/>
          <p:cNvSpPr txBox="1"/>
          <p:nvPr/>
        </p:nvSpPr>
        <p:spPr>
          <a:xfrm>
            <a:off x="9549994" y="2450592"/>
            <a:ext cx="1998878" cy="914400"/>
          </a:xfrm>
          <a:prstGeom prst="rect">
            <a:avLst/>
          </a:prstGeom>
          <a:noFill/>
          <a:ln/>
        </p:spPr>
        <p:txBody>
          <a:bodyPr wrap="square" lIns="0" tIns="0" rIns="0" bIns="0" rtlCol="0" anchor="t"/>
          <a:lstStyle/>
          <a:p>
            <a:pPr marL="0" indent="0">
              <a:buNone/>
            </a:pPr>
            <a:r>
              <a:rPr lang="en-US" sz="1200" dirty="0">
                <a:solidFill>
                  <a:srgbClr val="3F4A42"/>
                </a:solidFill>
                <a:latin typeface="Calibri" pitchFamily="34" charset="0"/>
                <a:ea typeface="Calibri" pitchFamily="34" charset="-122"/>
                <a:cs typeface="Calibri" pitchFamily="34" charset="-120"/>
              </a:rPr>
              <a:t>Plan and who does what</a:t>
            </a:r>
            <a:endParaRPr lang="en-US" sz="1200" dirty="0"/>
          </a:p>
        </p:txBody>
      </p:sp>
      <p:sp>
        <p:nvSpPr>
          <p:cNvPr id="25" name="Text 22"/>
          <p:cNvSpPr txBox="1"/>
          <p:nvPr/>
        </p:nvSpPr>
        <p:spPr>
          <a:xfrm>
            <a:off x="640080" y="3337560"/>
            <a:ext cx="10908792" cy="826618"/>
          </a:xfrm>
          <a:prstGeom prst="rect">
            <a:avLst/>
          </a:prstGeom>
          <a:noFill/>
          <a:ln/>
        </p:spPr>
        <p:txBody>
          <a:bodyPr wrap="square" lIns="0" tIns="0" rIns="0" bIns="0" rtlCol="0" anchor="t"/>
          <a:lstStyle/>
          <a:p>
            <a:pPr marL="0" indent="0">
              <a:spcAft>
                <a:spcPts val="500"/>
              </a:spcAft>
              <a:buNone/>
            </a:pPr>
            <a:r>
              <a:rPr lang="en-US" sz="1600" b="1" dirty="0">
                <a:solidFill>
                  <a:srgbClr val="182219"/>
                </a:solidFill>
                <a:latin typeface="Calibri" pitchFamily="34" charset="0"/>
                <a:ea typeface="Calibri" pitchFamily="34" charset="-122"/>
                <a:cs typeface="Calibri" pitchFamily="34" charset="-120"/>
              </a:rPr>
              <a:t>One message per slide,</a:t>
            </a:r>
            <a:r>
              <a:rPr lang="en-US" sz="1600" dirty="0">
                <a:solidFill>
                  <a:srgbClr val="3F4A42"/>
                </a:solidFill>
                <a:latin typeface="Calibri" pitchFamily="34" charset="0"/>
                <a:ea typeface="Calibri" pitchFamily="34" charset="-122"/>
                <a:cs typeface="Calibri" pitchFamily="34" charset="-120"/>
              </a:rPr>
              <a:t> stated in the title. </a:t>
            </a:r>
            <a:r>
              <a:rPr lang="en-US" sz="1600" b="1" dirty="0">
                <a:solidFill>
                  <a:srgbClr val="182219"/>
                </a:solidFill>
                <a:latin typeface="Calibri" pitchFamily="34" charset="0"/>
                <a:ea typeface="Calibri" pitchFamily="34" charset="-122"/>
                <a:cs typeface="Calibri" pitchFamily="34" charset="-120"/>
              </a:rPr>
              <a:t>Figures before text.</a:t>
            </a:r>
            <a:r>
              <a:rPr lang="en-US" sz="1600" dirty="0">
                <a:solidFill>
                  <a:srgbClr val="3F4A42"/>
                </a:solidFill>
                <a:latin typeface="Calibri" pitchFamily="34" charset="0"/>
                <a:ea typeface="Calibri" pitchFamily="34" charset="-122"/>
                <a:cs typeface="Calibri" pitchFamily="34" charset="-120"/>
              </a:rPr>
              <a:t> Nothing smaller than 24 pt. Numbered slides. Backup slides after the end for expected questions.</a:t>
            </a:r>
            <a:endParaRPr lang="en-US" sz="1600" dirty="0"/>
          </a:p>
        </p:txBody>
      </p:sp>
      <p:sp>
        <p:nvSpPr>
          <p:cNvPr id="26" name="Text 23"/>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27" name="Text 24"/>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THE PRESENTATION</a:t>
            </a:r>
            <a:endParaRPr lang="en-US" sz="800" dirty="0"/>
          </a:p>
        </p:txBody>
      </p:sp>
      <p:sp>
        <p:nvSpPr>
          <p:cNvPr id="28" name="Text 25"/>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37 / 46</a:t>
            </a:r>
            <a:endParaRPr lang="en-US" sz="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08 — THE PRESENTATION</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Do not clutter</a:t>
            </a:r>
            <a:endParaRPr lang="en-US" sz="2800" dirty="0"/>
          </a:p>
        </p:txBody>
      </p:sp>
      <p:sp>
        <p:nvSpPr>
          <p:cNvPr id="5" name="Shape 2"/>
          <p:cNvSpPr/>
          <p:nvPr/>
        </p:nvSpPr>
        <p:spPr>
          <a:xfrm>
            <a:off x="640080" y="1737360"/>
            <a:ext cx="5271516" cy="3361334"/>
          </a:xfrm>
          <a:prstGeom prst="rect">
            <a:avLst/>
          </a:prstGeom>
          <a:solidFill>
            <a:srgbClr val="F3EEE5"/>
          </a:solidFill>
          <a:ln w="12700">
            <a:solidFill>
              <a:srgbClr val="333333"/>
            </a:solidFill>
            <a:prstDash val="solid"/>
          </a:ln>
        </p:spPr>
        <p:txBody>
          <a:bodyPr/>
          <a:p/>
        </p:txBody>
      </p:sp>
      <p:sp>
        <p:nvSpPr>
          <p:cNvPr id="6" name="Text 3"/>
          <p:cNvSpPr txBox="1"/>
          <p:nvPr/>
        </p:nvSpPr>
        <p:spPr>
          <a:xfrm>
            <a:off x="868680" y="1965960"/>
            <a:ext cx="4814316" cy="2746858"/>
          </a:xfrm>
          <a:prstGeom prst="rect">
            <a:avLst/>
          </a:prstGeom>
          <a:noFill/>
          <a:ln/>
        </p:spPr>
        <p:txBody>
          <a:bodyPr wrap="square" lIns="0" tIns="0" rIns="0" bIns="0" rtlCol="0" anchor="t"/>
          <a:lstStyle/>
          <a:p>
            <a:pPr marL="0" indent="0">
              <a:spcAft>
                <a:spcPts val="400"/>
              </a:spcAft>
              <a:buNone/>
            </a:pPr>
            <a:r>
              <a:rPr lang="en-US" sz="1900" b="1" dirty="0">
                <a:solidFill>
                  <a:srgbClr val="182219"/>
                </a:solidFill>
                <a:latin typeface="Cambria" pitchFamily="34" charset="0"/>
                <a:ea typeface="Cambria" pitchFamily="34" charset="-122"/>
                <a:cs typeface="Cambria" pitchFamily="34" charset="-120"/>
              </a:rPr>
              <a:t>Leave out</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Paragraphs you then read aloud</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Screenshots of code or of simulation windows</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Full tables where one number matters</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A history of the field; twenty references</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Animations, sound, decorative pictures</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Anything you cannot explain if asked</a:t>
            </a:r>
            <a:endParaRPr lang="en-US" sz="1600" dirty="0"/>
          </a:p>
        </p:txBody>
      </p:sp>
      <p:sp>
        <p:nvSpPr>
          <p:cNvPr id="7" name="Shape 4"/>
          <p:cNvSpPr/>
          <p:nvPr/>
        </p:nvSpPr>
        <p:spPr>
          <a:xfrm>
            <a:off x="6277356" y="1737360"/>
            <a:ext cx="5271516" cy="3361334"/>
          </a:xfrm>
          <a:prstGeom prst="rect">
            <a:avLst/>
          </a:prstGeom>
          <a:solidFill>
            <a:srgbClr val="F3EEE5"/>
          </a:solidFill>
          <a:ln w="12700">
            <a:solidFill>
              <a:srgbClr val="333333"/>
            </a:solidFill>
            <a:prstDash val="solid"/>
          </a:ln>
        </p:spPr>
        <p:txBody>
          <a:bodyPr/>
          <a:p/>
        </p:txBody>
      </p:sp>
      <p:sp>
        <p:nvSpPr>
          <p:cNvPr id="8" name="Text 5"/>
          <p:cNvSpPr txBox="1"/>
          <p:nvPr/>
        </p:nvSpPr>
        <p:spPr>
          <a:xfrm>
            <a:off x="6505956" y="1965960"/>
            <a:ext cx="4814316" cy="2995574"/>
          </a:xfrm>
          <a:prstGeom prst="rect">
            <a:avLst/>
          </a:prstGeom>
          <a:noFill/>
          <a:ln/>
        </p:spPr>
        <p:txBody>
          <a:bodyPr wrap="square" lIns="0" tIns="0" rIns="0" bIns="0" rtlCol="0" anchor="t"/>
          <a:lstStyle/>
          <a:p>
            <a:pPr marL="0" indent="0">
              <a:spcAft>
                <a:spcPts val="400"/>
              </a:spcAft>
              <a:buNone/>
            </a:pPr>
            <a:r>
              <a:rPr lang="en-US" sz="1900" b="1" dirty="0">
                <a:solidFill>
                  <a:srgbClr val="182219"/>
                </a:solidFill>
                <a:latin typeface="Cambria" pitchFamily="34" charset="0"/>
                <a:ea typeface="Cambria" pitchFamily="34" charset="-122"/>
                <a:cs typeface="Cambria" pitchFamily="34" charset="-120"/>
              </a:rPr>
              <a:t>Put in</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One clear figure per slide: block diagram, a plot with labelled axes, a photo of hardware</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The three numbers that matter</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The comparison table of alternatives</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The plan as a simple timeline</a:t>
            </a:r>
            <a:endParaRPr lang="en-US" sz="1600" dirty="0"/>
          </a:p>
          <a:p>
            <a:pPr marL="0" indent="0">
              <a:spcAft>
                <a:spcPts val="500"/>
              </a:spcAft>
              <a:buNone/>
            </a:pPr>
            <a:r>
              <a:rPr lang="en-US" sz="1600" dirty="0">
                <a:solidFill>
                  <a:srgbClr val="3F4A42"/>
                </a:solidFill>
                <a:latin typeface="Calibri" pitchFamily="34" charset="0"/>
                <a:ea typeface="Calibri" pitchFamily="34" charset="-122"/>
                <a:cs typeface="Calibri" pitchFamily="34" charset="-120"/>
              </a:rPr>
              <a:t>If a slide needs more than 15 seconds to read, it is a document, not a slide.</a:t>
            </a:r>
            <a:endParaRPr lang="en-US" sz="1600" dirty="0"/>
          </a:p>
        </p:txBody>
      </p:sp>
      <p:sp>
        <p:nvSpPr>
          <p:cNvPr id="9" name="Text 6"/>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10" name="Text 7"/>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THE PRESENTATION</a:t>
            </a:r>
            <a:endParaRPr lang="en-US" sz="800" dirty="0"/>
          </a:p>
        </p:txBody>
      </p:sp>
      <p:sp>
        <p:nvSpPr>
          <p:cNvPr id="11" name="Text 8"/>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38 / 46</a:t>
            </a:r>
            <a:endParaRPr lang="en-US" sz="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08 — THE PRESENTATION</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Divide it well, and each of you must know all of it</a:t>
            </a:r>
            <a:endParaRPr lang="en-US" sz="2800" dirty="0"/>
          </a:p>
        </p:txBody>
      </p:sp>
      <p:sp>
        <p:nvSpPr>
          <p:cNvPr id="5" name="Shape 2"/>
          <p:cNvSpPr/>
          <p:nvPr/>
        </p:nvSpPr>
        <p:spPr>
          <a:xfrm>
            <a:off x="640080" y="1737360"/>
            <a:ext cx="5271516" cy="3288182"/>
          </a:xfrm>
          <a:prstGeom prst="rect">
            <a:avLst/>
          </a:prstGeom>
          <a:solidFill>
            <a:srgbClr val="F3EEE5"/>
          </a:solidFill>
          <a:ln w="12700">
            <a:solidFill>
              <a:srgbClr val="333333"/>
            </a:solidFill>
            <a:prstDash val="solid"/>
          </a:ln>
        </p:spPr>
        <p:txBody>
          <a:bodyPr/>
          <a:p/>
        </p:txBody>
      </p:sp>
      <p:sp>
        <p:nvSpPr>
          <p:cNvPr id="6" name="Text 3"/>
          <p:cNvSpPr txBox="1"/>
          <p:nvPr/>
        </p:nvSpPr>
        <p:spPr>
          <a:xfrm>
            <a:off x="868680" y="1965960"/>
            <a:ext cx="4814316" cy="2922422"/>
          </a:xfrm>
          <a:prstGeom prst="rect">
            <a:avLst/>
          </a:prstGeom>
          <a:noFill/>
          <a:ln/>
        </p:spPr>
        <p:txBody>
          <a:bodyPr wrap="square" lIns="0" tIns="0" rIns="0" bIns="0" rtlCol="0" anchor="t"/>
          <a:lstStyle/>
          <a:p>
            <a:pPr marL="0" indent="0">
              <a:spcAft>
                <a:spcPts val="400"/>
              </a:spcAft>
              <a:buNone/>
            </a:pPr>
            <a:r>
              <a:rPr lang="en-US" sz="1900" b="1" dirty="0">
                <a:solidFill>
                  <a:srgbClr val="182219"/>
                </a:solidFill>
                <a:latin typeface="Cambria" pitchFamily="34" charset="0"/>
                <a:ea typeface="Cambria" pitchFamily="34" charset="-122"/>
                <a:cs typeface="Cambria" pitchFamily="34" charset="-120"/>
              </a:rPr>
              <a:t>Dividing</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Each student presents a part: for example one does problem and objectives, the other design and plan</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Practise the hand-overs; no “now my colleague will…” fumbling</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Equal time, roughly</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Rehearse three times with a timer; you will be stopped at 10 minutes</a:t>
            </a:r>
            <a:endParaRPr lang="en-US" sz="1600" dirty="0"/>
          </a:p>
        </p:txBody>
      </p:sp>
      <p:sp>
        <p:nvSpPr>
          <p:cNvPr id="7" name="Shape 4"/>
          <p:cNvSpPr/>
          <p:nvPr/>
        </p:nvSpPr>
        <p:spPr>
          <a:xfrm>
            <a:off x="6277356" y="1737360"/>
            <a:ext cx="5271516" cy="3288182"/>
          </a:xfrm>
          <a:prstGeom prst="rect">
            <a:avLst/>
          </a:prstGeom>
          <a:solidFill>
            <a:srgbClr val="F3EEE5"/>
          </a:solidFill>
          <a:ln w="12700">
            <a:solidFill>
              <a:srgbClr val="333333"/>
            </a:solidFill>
            <a:prstDash val="solid"/>
          </a:ln>
        </p:spPr>
        <p:txBody>
          <a:bodyPr/>
          <a:p/>
        </p:txBody>
      </p:sp>
      <p:sp>
        <p:nvSpPr>
          <p:cNvPr id="8" name="Text 5"/>
          <p:cNvSpPr txBox="1"/>
          <p:nvPr/>
        </p:nvSpPr>
        <p:spPr>
          <a:xfrm>
            <a:off x="6505956" y="1965960"/>
            <a:ext cx="4814316" cy="2691994"/>
          </a:xfrm>
          <a:prstGeom prst="rect">
            <a:avLst/>
          </a:prstGeom>
          <a:noFill/>
          <a:ln/>
        </p:spPr>
        <p:txBody>
          <a:bodyPr wrap="square" lIns="0" tIns="0" rIns="0" bIns="0" rtlCol="0" anchor="t"/>
          <a:lstStyle/>
          <a:p>
            <a:pPr marL="0" indent="0">
              <a:spcAft>
                <a:spcPts val="400"/>
              </a:spcAft>
              <a:buNone/>
            </a:pPr>
            <a:r>
              <a:rPr lang="en-US" sz="1900" b="1" dirty="0">
                <a:solidFill>
                  <a:srgbClr val="182219"/>
                </a:solidFill>
                <a:latin typeface="Cambria" pitchFamily="34" charset="0"/>
                <a:ea typeface="Cambria" pitchFamily="34" charset="-122"/>
                <a:cs typeface="Cambria" pitchFamily="34" charset="-120"/>
              </a:rPr>
              <a:t>Questions</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Each student is questioned individually and scored separately</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Every student answers about every part</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Answer what was asked, briefly</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“I don't know, but I would find out by …” is a good answer</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Never bluff; never argue</a:t>
            </a:r>
            <a:endParaRPr lang="en-US" sz="1600" dirty="0"/>
          </a:p>
        </p:txBody>
      </p:sp>
      <p:sp>
        <p:nvSpPr>
          <p:cNvPr id="9" name="Text 6"/>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10" name="Text 7"/>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THE PRESENTATION</a:t>
            </a:r>
            <a:endParaRPr lang="en-US" sz="800" dirty="0"/>
          </a:p>
        </p:txBody>
      </p:sp>
      <p:sp>
        <p:nvSpPr>
          <p:cNvPr id="11" name="Text 8"/>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39 / 46</a:t>
            </a:r>
            <a:endParaRPr lang="en-US" sz="8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7">
    <p:bg>
      <p:bgPr>
        <a:solidFill>
          <a:srgbClr val="12211A"/>
        </a:solidFill>
        <a:effectLst/>
      </p:bgPr>
    </p:bg>
    <p:spTree>
      <p:nvGrpSpPr>
        <p:cNvPr id="1" name=""/>
        <p:cNvGrpSpPr/>
        <p:nvPr/>
      </p:nvGrpSpPr>
      <p:grpSpPr>
        <a:xfrm>
          <a:off x="0" y="0"/>
          <a:ext cx="0" cy="0"/>
          <a:chOff x="0" y="0"/>
          <a:chExt cx="0" cy="0"/>
        </a:xfrm>
      </p:grpSpPr>
      <p:sp>
        <p:nvSpPr>
          <p:cNvPr id="3" name="Shape 0"/>
          <p:cNvSpPr/>
          <p:nvPr/>
        </p:nvSpPr>
        <p:spPr>
          <a:xfrm>
            <a:off x="10917936" y="466344"/>
            <a:ext cx="73152" cy="73152"/>
          </a:xfrm>
          <a:prstGeom prst="rect">
            <a:avLst/>
          </a:prstGeom>
          <a:solidFill>
            <a:srgbClr val="B15E28"/>
          </a:solidFill>
          <a:ln w="12700">
            <a:solidFill>
              <a:srgbClr val="333333"/>
            </a:solidFill>
            <a:prstDash val="solid"/>
          </a:ln>
        </p:spPr>
        <p:txBody>
          <a:bodyPr/>
          <a:p/>
        </p:txBody>
      </p:sp>
      <p:sp>
        <p:nvSpPr>
          <p:cNvPr id="4" name="Shape 1"/>
          <p:cNvSpPr/>
          <p:nvPr/>
        </p:nvSpPr>
        <p:spPr>
          <a:xfrm>
            <a:off x="11375136" y="466344"/>
            <a:ext cx="73152" cy="73152"/>
          </a:xfrm>
          <a:prstGeom prst="rect">
            <a:avLst/>
          </a:prstGeom>
          <a:solidFill>
            <a:srgbClr val="B15E28"/>
          </a:solidFill>
          <a:ln w="12700">
            <a:solidFill>
              <a:srgbClr val="333333"/>
            </a:solidFill>
            <a:prstDash val="solid"/>
          </a:ln>
        </p:spPr>
        <p:txBody>
          <a:bodyPr/>
          <a:p/>
        </p:txBody>
      </p:sp>
      <p:sp>
        <p:nvSpPr>
          <p:cNvPr id="5" name="Shape 2"/>
          <p:cNvSpPr/>
          <p:nvPr/>
        </p:nvSpPr>
        <p:spPr>
          <a:xfrm>
            <a:off x="11375136" y="923544"/>
            <a:ext cx="73152" cy="73152"/>
          </a:xfrm>
          <a:prstGeom prst="rect">
            <a:avLst/>
          </a:prstGeom>
          <a:solidFill>
            <a:srgbClr val="B15E28"/>
          </a:solidFill>
          <a:ln w="12700">
            <a:solidFill>
              <a:srgbClr val="333333"/>
            </a:solidFill>
            <a:prstDash val="solid"/>
          </a:ln>
        </p:spPr>
        <p:txBody>
          <a:bodyPr/>
          <a:p/>
        </p:txBody>
      </p:sp>
      <p:sp>
        <p:nvSpPr>
          <p:cNvPr id="6" name="Text 3"/>
          <p:cNvSpPr txBox="1"/>
          <p:nvPr/>
        </p:nvSpPr>
        <p:spPr>
          <a:xfrm>
            <a:off x="640080" y="1828800"/>
            <a:ext cx="3657600" cy="1188720"/>
          </a:xfrm>
          <a:prstGeom prst="rect">
            <a:avLst/>
          </a:prstGeom>
          <a:noFill/>
          <a:ln/>
        </p:spPr>
        <p:txBody>
          <a:bodyPr wrap="square" lIns="0" tIns="0" rIns="0" bIns="0" rtlCol="0" anchor="t"/>
          <a:lstStyle/>
          <a:p>
            <a:pPr marL="0" indent="0">
              <a:buNone/>
            </a:pPr>
            <a:r>
              <a:rPr lang="en-US" sz="4400" dirty="0">
                <a:solidFill>
                  <a:srgbClr val="B15E28"/>
                </a:solidFill>
                <a:latin typeface="Cambria" pitchFamily="34" charset="0"/>
                <a:ea typeface="Cambria" pitchFamily="34" charset="-122"/>
                <a:cs typeface="Cambria" pitchFamily="34" charset="-120"/>
              </a:rPr>
              <a:t>09</a:t>
            </a:r>
            <a:endParaRPr lang="en-US" sz="4400" dirty="0"/>
          </a:p>
        </p:txBody>
      </p:sp>
      <p:sp>
        <p:nvSpPr>
          <p:cNvPr id="7" name="Text 4"/>
          <p:cNvSpPr txBox="1"/>
          <p:nvPr/>
        </p:nvSpPr>
        <p:spPr>
          <a:xfrm>
            <a:off x="640080" y="2743200"/>
            <a:ext cx="8778240" cy="1828800"/>
          </a:xfrm>
          <a:prstGeom prst="rect">
            <a:avLst/>
          </a:prstGeom>
          <a:noFill/>
          <a:ln/>
        </p:spPr>
        <p:txBody>
          <a:bodyPr wrap="square" lIns="0" tIns="0" rIns="0" bIns="0" rtlCol="0" anchor="t"/>
          <a:lstStyle/>
          <a:p>
            <a:pPr marL="0" indent="0">
              <a:buNone/>
            </a:pPr>
            <a:r>
              <a:rPr lang="en-US" sz="3400" b="1" dirty="0">
                <a:solidFill>
                  <a:srgbClr val="FFFFFF"/>
                </a:solidFill>
                <a:latin typeface="Cambria" pitchFamily="34" charset="0"/>
                <a:ea typeface="Cambria" pitchFamily="34" charset="-122"/>
                <a:cs typeface="Cambria" pitchFamily="34" charset="-120"/>
              </a:rPr>
              <a:t>Pitfalls, tips, and the checklist</a:t>
            </a:r>
            <a:endParaRPr lang="en-US" sz="3400" dirty="0"/>
          </a:p>
        </p:txBody>
      </p:sp>
      <p:sp>
        <p:nvSpPr>
          <p:cNvPr id="8" name="Text 5"/>
          <p:cNvSpPr txBox="1"/>
          <p:nvPr/>
        </p:nvSpPr>
        <p:spPr>
          <a:xfrm>
            <a:off x="640080" y="4572000"/>
            <a:ext cx="7772400" cy="1097280"/>
          </a:xfrm>
          <a:prstGeom prst="rect">
            <a:avLst/>
          </a:prstGeom>
          <a:noFill/>
          <a:ln/>
        </p:spPr>
        <p:txBody>
          <a:bodyPr wrap="square" lIns="0" tIns="0" rIns="0" bIns="0" rtlCol="0" anchor="t"/>
          <a:lstStyle/>
          <a:p>
            <a:pPr marL="0" indent="0">
              <a:buNone/>
            </a:pPr>
            <a:r>
              <a:rPr lang="en-US" sz="1400" dirty="0">
                <a:solidFill>
                  <a:srgbClr val="C9D3CB"/>
                </a:solidFill>
                <a:latin typeface="Calibri" pitchFamily="34" charset="0"/>
                <a:ea typeface="Calibri" pitchFamily="34" charset="-122"/>
                <a:cs typeface="Calibri" pitchFamily="34" charset="-120"/>
              </a:rPr>
              <a:t>Learned the hard way by the classes before you.</a:t>
            </a:r>
            <a:endParaRPr lang="en-US" sz="1400" dirty="0"/>
          </a:p>
        </p:txBody>
      </p:sp>
      <p:sp>
        <p:nvSpPr>
          <p:cNvPr id="9" name="Text 6"/>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6E7A70"/>
                </a:solidFill>
                <a:latin typeface="Courier New" pitchFamily="34" charset="0"/>
                <a:ea typeface="Courier New" pitchFamily="34" charset="-122"/>
                <a:cs typeface="Courier New" pitchFamily="34" charset="-120"/>
              </a:rPr>
              <a:t>EE SENIOR DESIGN TUTORIAL</a:t>
            </a:r>
            <a:endParaRPr lang="en-US" sz="800" dirty="0"/>
          </a:p>
        </p:txBody>
      </p:sp>
      <p:sp>
        <p:nvSpPr>
          <p:cNvPr id="10" name="Text 7"/>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09</a:t>
            </a:r>
            <a:endParaRPr lang="en-US" sz="800" dirty="0"/>
          </a:p>
        </p:txBody>
      </p:sp>
      <p:sp>
        <p:nvSpPr>
          <p:cNvPr id="11" name="Text 8"/>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6E7A70"/>
                </a:solidFill>
                <a:latin typeface="Courier New" pitchFamily="34" charset="0"/>
                <a:ea typeface="Courier New" pitchFamily="34" charset="-122"/>
                <a:cs typeface="Courier New" pitchFamily="34" charset="-120"/>
              </a:rPr>
              <a:t>SHEET 40 / 46</a:t>
            </a:r>
            <a:endParaRPr lang="en-US" sz="8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09 — LEARN FROM THE CLASS BEFORE YOU</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Common pitfalls that sink projects</a:t>
            </a:r>
            <a:endParaRPr lang="en-US" sz="2800" dirty="0"/>
          </a:p>
        </p:txBody>
      </p:sp>
      <p:sp>
        <p:nvSpPr>
          <p:cNvPr id="5" name="Text 2"/>
          <p:cNvSpPr txBox="1"/>
          <p:nvPr/>
        </p:nvSpPr>
        <p:spPr>
          <a:xfrm>
            <a:off x="640080" y="1737360"/>
            <a:ext cx="5271516" cy="1967789"/>
          </a:xfrm>
          <a:prstGeom prst="rect">
            <a:avLst/>
          </a:prstGeom>
          <a:noFill/>
          <a:ln/>
        </p:spPr>
        <p:txBody>
          <a:bodyPr wrap="square" lIns="0" tIns="0" rIns="0" bIns="0" rtlCol="0" anchor="t"/>
          <a:lstStyle/>
          <a:p>
            <a:pPr marL="0" indent="0">
              <a:spcAft>
                <a:spcPts val="500"/>
              </a:spcAft>
              <a:buNone/>
            </a:pPr>
            <a:r>
              <a:rPr lang="en-US" sz="1600" b="1" dirty="0">
                <a:solidFill>
                  <a:srgbClr val="7A3E19"/>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Scope creep: adding features instead of finishing the core</a:t>
            </a:r>
            <a:endParaRPr lang="en-US" sz="1600" dirty="0"/>
          </a:p>
          <a:p>
            <a:pPr marL="0" indent="0">
              <a:spcAft>
                <a:spcPts val="500"/>
              </a:spcAft>
              <a:buNone/>
            </a:pPr>
            <a:r>
              <a:rPr lang="en-US" sz="1600" b="1" dirty="0">
                <a:solidFill>
                  <a:srgbClr val="7A3E19"/>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No backups or version control; one spilled coffee, gone</a:t>
            </a:r>
            <a:endParaRPr lang="en-US" sz="1600" dirty="0"/>
          </a:p>
          <a:p>
            <a:pPr marL="0" indent="0">
              <a:spcAft>
                <a:spcPts val="500"/>
              </a:spcAft>
              <a:buNone/>
            </a:pPr>
            <a:r>
              <a:rPr lang="en-US" sz="1600" b="1" dirty="0">
                <a:solidFill>
                  <a:srgbClr val="7A3E19"/>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Leaving system integration until the final two weeks</a:t>
            </a:r>
            <a:endParaRPr lang="en-US" sz="1600" dirty="0"/>
          </a:p>
        </p:txBody>
      </p:sp>
      <p:sp>
        <p:nvSpPr>
          <p:cNvPr id="6" name="Text 3"/>
          <p:cNvSpPr txBox="1"/>
          <p:nvPr/>
        </p:nvSpPr>
        <p:spPr>
          <a:xfrm>
            <a:off x="6277356" y="1737360"/>
            <a:ext cx="5271516" cy="1397203"/>
          </a:xfrm>
          <a:prstGeom prst="rect">
            <a:avLst/>
          </a:prstGeom>
          <a:noFill/>
          <a:ln/>
        </p:spPr>
        <p:txBody>
          <a:bodyPr wrap="square" lIns="0" tIns="0" rIns="0" bIns="0" rtlCol="0" anchor="t"/>
          <a:lstStyle/>
          <a:p>
            <a:pPr marL="0" indent="0">
              <a:spcAft>
                <a:spcPts val="500"/>
              </a:spcAft>
              <a:buNone/>
            </a:pPr>
            <a:r>
              <a:rPr lang="en-US" sz="1600" b="1" dirty="0">
                <a:solidFill>
                  <a:srgbClr val="7A3E19"/>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Ignoring midterm feedback instead of acting on it</a:t>
            </a:r>
            <a:endParaRPr lang="en-US" sz="1600" dirty="0"/>
          </a:p>
          <a:p>
            <a:pPr marL="0" indent="0">
              <a:spcAft>
                <a:spcPts val="500"/>
              </a:spcAft>
              <a:buNone/>
            </a:pPr>
            <a:r>
              <a:rPr lang="en-US" sz="1600" b="1" dirty="0">
                <a:solidFill>
                  <a:srgbClr val="7A3E19"/>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Ordering long-lead parts too late</a:t>
            </a:r>
            <a:endParaRPr lang="en-US" sz="1600" dirty="0"/>
          </a:p>
          <a:p>
            <a:pPr marL="0" indent="0">
              <a:spcAft>
                <a:spcPts val="500"/>
              </a:spcAft>
              <a:buNone/>
            </a:pPr>
            <a:r>
              <a:rPr lang="en-US" sz="1600" b="1" dirty="0">
                <a:solidFill>
                  <a:srgbClr val="7A3E19"/>
                </a:solidFill>
                <a:latin typeface="Calibri" pitchFamily="34" charset="0"/>
                <a:ea typeface="Calibri" pitchFamily="34" charset="-122"/>
                <a:cs typeface="Calibri" pitchFamily="34" charset="-120"/>
              </a:rPr>
              <a:t>!  </a:t>
            </a:r>
            <a:r>
              <a:rPr lang="en-US" sz="1600" dirty="0">
                <a:solidFill>
                  <a:srgbClr val="3F4A42"/>
                </a:solidFill>
                <a:latin typeface="Calibri" pitchFamily="34" charset="0"/>
                <a:ea typeface="Calibri" pitchFamily="34" charset="-122"/>
                <a:cs typeface="Calibri" pitchFamily="34" charset="-120"/>
              </a:rPr>
              <a:t>One person doing all the work, or none of it</a:t>
            </a:r>
            <a:endParaRPr lang="en-US" sz="1600" dirty="0"/>
          </a:p>
        </p:txBody>
      </p:sp>
      <p:sp>
        <p:nvSpPr>
          <p:cNvPr id="7" name="Text 4"/>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8" name="Text 5"/>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LEARN FROM THE CLASS BEFORE YOU</a:t>
            </a:r>
            <a:endParaRPr lang="en-US" sz="800" dirty="0"/>
          </a:p>
        </p:txBody>
      </p:sp>
      <p:sp>
        <p:nvSpPr>
          <p:cNvPr id="9" name="Text 6"/>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41 / 46</a:t>
            </a:r>
            <a:endParaRPr lang="en-US" sz="8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09 — TIPS</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Tips for a successful project</a:t>
            </a:r>
            <a:endParaRPr lang="en-US" sz="2800" dirty="0"/>
          </a:p>
        </p:txBody>
      </p:sp>
      <p:sp>
        <p:nvSpPr>
          <p:cNvPr id="5" name="Text 2"/>
          <p:cNvSpPr txBox="1"/>
          <p:nvPr/>
        </p:nvSpPr>
        <p:spPr>
          <a:xfrm>
            <a:off x="640080" y="1737360"/>
            <a:ext cx="5271516" cy="2593238"/>
          </a:xfrm>
          <a:prstGeom prst="rect">
            <a:avLst/>
          </a:prstGeom>
          <a:noFill/>
          <a:ln/>
        </p:spPr>
        <p:txBody>
          <a:bodyPr wrap="square" lIns="0" tIns="0" rIns="0" bIns="0" rtlCol="0" anchor="t"/>
          <a:lstStyle/>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Start early: the first month sets the pace for both semesters</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Know your deliverables checklist cold; no surprises</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Test early and often, not just before the deadline</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Talk to your supervisor before you are stuck for days</a:t>
            </a:r>
            <a:endParaRPr lang="en-US" sz="1600" dirty="0"/>
          </a:p>
        </p:txBody>
      </p:sp>
      <p:sp>
        <p:nvSpPr>
          <p:cNvPr id="6" name="Text 3"/>
          <p:cNvSpPr txBox="1"/>
          <p:nvPr/>
        </p:nvSpPr>
        <p:spPr>
          <a:xfrm>
            <a:off x="6277356" y="1737360"/>
            <a:ext cx="5271516" cy="2307946"/>
          </a:xfrm>
          <a:prstGeom prst="rect">
            <a:avLst/>
          </a:prstGeom>
          <a:noFill/>
          <a:ln/>
        </p:spPr>
        <p:txBody>
          <a:bodyPr wrap="square" lIns="0" tIns="0" rIns="0" bIns="0" rtlCol="0" anchor="t"/>
          <a:lstStyle/>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Build in buffer time before every milestone</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Play to teammates' strengths, but cross-train the basics</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Keep one shared source of truth: a drive, a repo, a logbook</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Present partial, honest progress, not a polished illusion</a:t>
            </a:r>
            <a:endParaRPr lang="en-US" sz="1600" dirty="0"/>
          </a:p>
        </p:txBody>
      </p:sp>
      <p:sp>
        <p:nvSpPr>
          <p:cNvPr id="7" name="Text 4"/>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8" name="Text 5"/>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TIPS</a:t>
            </a:r>
            <a:endParaRPr lang="en-US" sz="800" dirty="0"/>
          </a:p>
        </p:txBody>
      </p:sp>
      <p:sp>
        <p:nvSpPr>
          <p:cNvPr id="9" name="Text 6"/>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42 / 46</a:t>
            </a:r>
            <a:endParaRPr lang="en-US" sz="8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09 — TIPS</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Debugging tips</a:t>
            </a:r>
            <a:endParaRPr lang="en-US" sz="2800" dirty="0"/>
          </a:p>
        </p:txBody>
      </p:sp>
      <p:sp>
        <p:nvSpPr>
          <p:cNvPr id="5" name="Text 2"/>
          <p:cNvSpPr txBox="1"/>
          <p:nvPr/>
        </p:nvSpPr>
        <p:spPr>
          <a:xfrm>
            <a:off x="640080" y="1737360"/>
            <a:ext cx="5271516" cy="2593238"/>
          </a:xfrm>
          <a:prstGeom prst="rect">
            <a:avLst/>
          </a:prstGeom>
          <a:noFill/>
          <a:ln/>
        </p:spPr>
        <p:txBody>
          <a:bodyPr wrap="square" lIns="0" tIns="0" rIns="0" bIns="0" rtlCol="0" anchor="t"/>
          <a:lstStyle/>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Reproduce the fault reliably before you change anything</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Isolate the system into smaller, independently testable blocks</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Check power and connections first; most EE bugs are physical</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Keep a debug log: what you tried, and what happened</a:t>
            </a:r>
            <a:endParaRPr lang="en-US" sz="1600" dirty="0"/>
          </a:p>
        </p:txBody>
      </p:sp>
      <p:sp>
        <p:nvSpPr>
          <p:cNvPr id="6" name="Text 3"/>
          <p:cNvSpPr txBox="1"/>
          <p:nvPr/>
        </p:nvSpPr>
        <p:spPr>
          <a:xfrm>
            <a:off x="6277356" y="1737360"/>
            <a:ext cx="5271516" cy="2593238"/>
          </a:xfrm>
          <a:prstGeom prst="rect">
            <a:avLst/>
          </a:prstGeom>
          <a:noFill/>
          <a:ln/>
        </p:spPr>
        <p:txBody>
          <a:bodyPr wrap="square" lIns="0" tIns="0" rIns="0" bIns="0" rtlCol="0" anchor="t"/>
          <a:lstStyle/>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Change one variable at a time; retest after each change</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Compare against a known-good reference or the datasheet</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Reach for the scope, logic analyser or meter before guessing</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Explain it out loud to a teammate before escalating</a:t>
            </a:r>
            <a:endParaRPr lang="en-US" sz="1600" dirty="0"/>
          </a:p>
        </p:txBody>
      </p:sp>
      <p:sp>
        <p:nvSpPr>
          <p:cNvPr id="7" name="Text 4"/>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8" name="Text 5"/>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TIPS</a:t>
            </a:r>
            <a:endParaRPr lang="en-US" sz="800" dirty="0"/>
          </a:p>
        </p:txBody>
      </p:sp>
      <p:sp>
        <p:nvSpPr>
          <p:cNvPr id="9" name="Text 6"/>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43 / 46</a:t>
            </a:r>
            <a:endParaRPr lang="en-US" sz="8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09 — CONFIDENCE VS. KNOWLEDGE</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Expect your confidence to dip mid-project</a:t>
            </a:r>
            <a:endParaRPr lang="en-US" sz="2800" dirty="0"/>
          </a:p>
        </p:txBody>
      </p:sp>
      <p:graphicFrame>
        <p:nvGraphicFramePr>
          <p:cNvPr id="5" name="Chart 0"/>
          <p:cNvGraphicFramePr/>
          <p:nvPr/>
        </p:nvGraphicFramePr>
        <p:xfrm>
          <a:off x="640080" y="1737360"/>
          <a:ext cx="5271516" cy="3291840"/>
        </p:xfrm>
        <a:graphic>
          <a:graphicData uri="http://schemas.openxmlformats.org/drawingml/2006/chart">
            <c:chart xmlns:c="http://schemas.openxmlformats.org/drawingml/2006/chart" xmlns:r="http://schemas.openxmlformats.org/officeDocument/2006/relationships" r:id="rId3"/>
          </a:graphicData>
        </a:graphic>
      </p:graphicFrame>
      <p:sp>
        <p:nvSpPr>
          <p:cNvPr id="6" name="Shape 2"/>
          <p:cNvSpPr/>
          <p:nvPr/>
        </p:nvSpPr>
        <p:spPr>
          <a:xfrm>
            <a:off x="6277356" y="1737360"/>
            <a:ext cx="5271516" cy="3291840"/>
          </a:xfrm>
          <a:prstGeom prst="rect">
            <a:avLst/>
          </a:prstGeom>
          <a:solidFill>
            <a:srgbClr val="F3EEE5"/>
          </a:solidFill>
          <a:ln w="12700">
            <a:solidFill>
              <a:srgbClr val="333333"/>
            </a:solidFill>
            <a:prstDash val="solid"/>
          </a:ln>
        </p:spPr>
        <p:txBody>
          <a:bodyPr/>
          <a:p/>
        </p:txBody>
      </p:sp>
      <p:sp>
        <p:nvSpPr>
          <p:cNvPr id="7" name="Text 3"/>
          <p:cNvSpPr txBox="1"/>
          <p:nvPr/>
        </p:nvSpPr>
        <p:spPr>
          <a:xfrm>
            <a:off x="6505956" y="1965960"/>
            <a:ext cx="4814316" cy="2520086"/>
          </a:xfrm>
          <a:prstGeom prst="rect">
            <a:avLst/>
          </a:prstGeom>
          <a:noFill/>
          <a:ln/>
        </p:spPr>
        <p:txBody>
          <a:bodyPr wrap="square" lIns="0" tIns="0" rIns="0" bIns="0" rtlCol="0" anchor="t"/>
          <a:lstStyle/>
          <a:p>
            <a:pPr marL="0" indent="0">
              <a:spcAft>
                <a:spcPts val="500"/>
              </a:spcAft>
              <a:buNone/>
            </a:pPr>
            <a:r>
              <a:rPr lang="en-US" sz="1600" dirty="0">
                <a:solidFill>
                  <a:srgbClr val="3F4A42"/>
                </a:solidFill>
                <a:latin typeface="Calibri" pitchFamily="34" charset="0"/>
                <a:ea typeface="Calibri" pitchFamily="34" charset="-122"/>
                <a:cs typeface="Calibri" pitchFamily="34" charset="-120"/>
              </a:rPr>
              <a:t>Confidence peaks early, before the problem's real complexity is visible, then dips around the midterm as unknowns surface. That dip is expected, not a sign you are failing; it is what real learning feels like. Competence keeps climbing underneath it, and the two catch up by the defense.</a:t>
            </a:r>
            <a:endParaRPr lang="en-US" sz="1600" dirty="0"/>
          </a:p>
          <a:p>
            <a:pPr marL="0" indent="0">
              <a:spcAft>
                <a:spcPts val="500"/>
              </a:spcAft>
              <a:buNone/>
            </a:pPr>
            <a:r>
              <a:rPr lang="en-US" sz="1600" b="1" dirty="0">
                <a:solidFill>
                  <a:srgbClr val="182219"/>
                </a:solidFill>
                <a:latin typeface="Calibri" pitchFamily="34" charset="0"/>
                <a:ea typeface="Calibri" pitchFamily="34" charset="-122"/>
                <a:cs typeface="Calibri" pitchFamily="34" charset="-120"/>
              </a:rPr>
              <a:t>The midterm is a checkpoint, not a verdict.</a:t>
            </a:r>
            <a:endParaRPr lang="en-US" sz="1600" dirty="0"/>
          </a:p>
        </p:txBody>
      </p:sp>
      <p:sp>
        <p:nvSpPr>
          <p:cNvPr id="8" name="Text 4"/>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9" name="Text 5"/>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CONFIDENCE VS. KNOWLEDGE</a:t>
            </a:r>
            <a:endParaRPr lang="en-US" sz="800" dirty="0"/>
          </a:p>
        </p:txBody>
      </p:sp>
      <p:sp>
        <p:nvSpPr>
          <p:cNvPr id="10" name="Text 6"/>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44 / 46</a:t>
            </a:r>
            <a:endParaRPr lang="en-US" sz="8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640080" y="502920"/>
            <a:ext cx="10908792" cy="292608"/>
          </a:xfrm>
          <a:prstGeom prst="rect">
            <a:avLst/>
          </a:prstGeom>
          <a:noFill/>
          <a:ln/>
        </p:spPr>
        <p:txBody>
          <a:bodyPr wrap="square" lIns="0" tIns="0" rIns="0" bIns="0" rtlCol="0" anchor="t"/>
          <a:lstStyle/>
          <a:p>
            <a:pPr marL="0" indent="0">
              <a:buNone/>
            </a:pPr>
            <a:r>
              <a:rPr lang="en-US" sz="1000" kern="0" spc="300" dirty="0">
                <a:solidFill>
                  <a:srgbClr val="B15E28"/>
                </a:solidFill>
                <a:latin typeface="Courier New" pitchFamily="34" charset="0"/>
                <a:ea typeface="Courier New" pitchFamily="34" charset="-122"/>
                <a:cs typeface="Courier New" pitchFamily="34" charset="-120"/>
              </a:rPr>
              <a:t>09 — RECAP</a:t>
            </a:r>
            <a:endParaRPr lang="en-US" sz="1000" dirty="0"/>
          </a:p>
        </p:txBody>
      </p:sp>
      <p:sp>
        <p:nvSpPr>
          <p:cNvPr id="4" name="Text 1"/>
          <p:cNvSpPr txBox="1"/>
          <p:nvPr/>
        </p:nvSpPr>
        <p:spPr>
          <a:xfrm>
            <a:off x="640080" y="841248"/>
            <a:ext cx="10908792" cy="822960"/>
          </a:xfrm>
          <a:prstGeom prst="rect">
            <a:avLst/>
          </a:prstGeom>
          <a:noFill/>
          <a:ln/>
        </p:spPr>
        <p:txBody>
          <a:bodyPr wrap="square" lIns="0" tIns="0" rIns="0" bIns="0" rtlCol="0" anchor="t"/>
          <a:lstStyle/>
          <a:p>
            <a:pPr marL="0" indent="0">
              <a:buNone/>
            </a:pPr>
            <a:r>
              <a:rPr lang="en-US" sz="2800" b="1" dirty="0">
                <a:solidFill>
                  <a:srgbClr val="182219"/>
                </a:solidFill>
                <a:latin typeface="Cambria" pitchFamily="34" charset="0"/>
                <a:ea typeface="Cambria" pitchFamily="34" charset="-122"/>
                <a:cs typeface="Cambria" pitchFamily="34" charset="-120"/>
              </a:rPr>
              <a:t>Before week 8</a:t>
            </a:r>
            <a:endParaRPr lang="en-US" sz="2800" dirty="0"/>
          </a:p>
        </p:txBody>
      </p:sp>
      <p:sp>
        <p:nvSpPr>
          <p:cNvPr id="5" name="Text 2"/>
          <p:cNvSpPr txBox="1"/>
          <p:nvPr/>
        </p:nvSpPr>
        <p:spPr>
          <a:xfrm>
            <a:off x="640080" y="1737360"/>
            <a:ext cx="5271516" cy="2362810"/>
          </a:xfrm>
          <a:prstGeom prst="rect">
            <a:avLst/>
          </a:prstGeom>
          <a:noFill/>
          <a:ln/>
        </p:spPr>
        <p:txBody>
          <a:bodyPr wrap="square" lIns="0" tIns="0" rIns="0" bIns="0" rtlCol="0" anchor="t"/>
          <a:lstStyle/>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Supervisor agreed early; reading started</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Problem statement with a real need and sources</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Measurable objectives; real constraints</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Ten or more sources you opened, in a review table, cited in IEEE style</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Two or more alternatives compared; a justified choice</a:t>
            </a:r>
            <a:endParaRPr lang="en-US" sz="1600" dirty="0"/>
          </a:p>
        </p:txBody>
      </p:sp>
      <p:sp>
        <p:nvSpPr>
          <p:cNvPr id="6" name="Text 3"/>
          <p:cNvSpPr txBox="1"/>
          <p:nvPr/>
        </p:nvSpPr>
        <p:spPr>
          <a:xfrm>
            <a:off x="6277356" y="1737360"/>
            <a:ext cx="5271516" cy="2362810"/>
          </a:xfrm>
          <a:prstGeom prst="rect">
            <a:avLst/>
          </a:prstGeom>
          <a:noFill/>
          <a:ln/>
        </p:spPr>
        <p:txBody>
          <a:bodyPr wrap="square" lIns="0" tIns="0" rIns="0" bIns="0" rtlCol="0" anchor="t"/>
          <a:lstStyle/>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Block diagram and a first calculation, simulation or bench test</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Plan to the end of EE 497 with names and dates; parts ordered</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AI use statement in the form</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Ten-minute presentation, rehearsed three times</a:t>
            </a:r>
            <a:endParaRPr lang="en-US" sz="1600" dirty="0"/>
          </a:p>
          <a:p>
            <a:pPr marL="152400" indent="-152400">
              <a:spcAft>
                <a:spcPts val="400"/>
              </a:spcAft>
              <a:buSzPct val="100000"/>
              <a:buChar char="•"/>
            </a:pPr>
            <a:r>
              <a:rPr lang="en-US" sz="1600" dirty="0">
                <a:solidFill>
                  <a:srgbClr val="3F4A42"/>
                </a:solidFill>
                <a:latin typeface="Calibri" pitchFamily="34" charset="0"/>
                <a:ea typeface="Calibri" pitchFamily="34" charset="-122"/>
                <a:cs typeface="Calibri" pitchFamily="34" charset="-120"/>
              </a:rPr>
              <a:t>Every student can answer about every part</a:t>
            </a:r>
            <a:endParaRPr lang="en-US" sz="1600" dirty="0"/>
          </a:p>
        </p:txBody>
      </p:sp>
      <p:sp>
        <p:nvSpPr>
          <p:cNvPr id="7" name="Text 4"/>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8C9089"/>
                </a:solidFill>
                <a:latin typeface="Courier New" pitchFamily="34" charset="0"/>
                <a:ea typeface="Courier New" pitchFamily="34" charset="-122"/>
                <a:cs typeface="Courier New" pitchFamily="34" charset="-120"/>
              </a:rPr>
              <a:t>EE SENIOR DESIGN TUTORIAL</a:t>
            </a:r>
            <a:endParaRPr lang="en-US" sz="800" dirty="0"/>
          </a:p>
        </p:txBody>
      </p:sp>
      <p:sp>
        <p:nvSpPr>
          <p:cNvPr id="8" name="Text 5"/>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RECAP</a:t>
            </a:r>
            <a:endParaRPr lang="en-US" sz="800" dirty="0"/>
          </a:p>
        </p:txBody>
      </p:sp>
      <p:sp>
        <p:nvSpPr>
          <p:cNvPr id="9" name="Text 6"/>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8C9089"/>
                </a:solidFill>
                <a:latin typeface="Courier New" pitchFamily="34" charset="0"/>
                <a:ea typeface="Courier New" pitchFamily="34" charset="-122"/>
                <a:cs typeface="Courier New" pitchFamily="34" charset="-120"/>
              </a:rPr>
              <a:t>SHEET 45 / 46</a:t>
            </a:r>
            <a:endParaRPr lang="en-US" sz="8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54">
    <p:bg>
      <p:bgPr>
        <a:solidFill>
          <a:srgbClr val="12211A"/>
        </a:solidFill>
        <a:effectLst/>
      </p:bgPr>
    </p:bg>
    <p:spTree>
      <p:nvGrpSpPr>
        <p:cNvPr id="1" name=""/>
        <p:cNvGrpSpPr/>
        <p:nvPr/>
      </p:nvGrpSpPr>
      <p:grpSpPr>
        <a:xfrm>
          <a:off x="0" y="0"/>
          <a:ext cx="0" cy="0"/>
          <a:chOff x="0" y="0"/>
          <a:chExt cx="0" cy="0"/>
        </a:xfrm>
      </p:grpSpPr>
      <p:sp>
        <p:nvSpPr>
          <p:cNvPr id="3" name="Shape 0"/>
          <p:cNvSpPr/>
          <p:nvPr/>
        </p:nvSpPr>
        <p:spPr>
          <a:xfrm>
            <a:off x="10917936" y="466344"/>
            <a:ext cx="73152" cy="73152"/>
          </a:xfrm>
          <a:prstGeom prst="rect">
            <a:avLst/>
          </a:prstGeom>
          <a:solidFill>
            <a:srgbClr val="B15E28"/>
          </a:solidFill>
          <a:ln w="12700">
            <a:solidFill>
              <a:srgbClr val="333333"/>
            </a:solidFill>
            <a:prstDash val="solid"/>
          </a:ln>
        </p:spPr>
        <p:txBody>
          <a:bodyPr/>
          <a:p/>
        </p:txBody>
      </p:sp>
      <p:sp>
        <p:nvSpPr>
          <p:cNvPr id="4" name="Shape 1"/>
          <p:cNvSpPr/>
          <p:nvPr/>
        </p:nvSpPr>
        <p:spPr>
          <a:xfrm>
            <a:off x="11375136" y="466344"/>
            <a:ext cx="73152" cy="73152"/>
          </a:xfrm>
          <a:prstGeom prst="rect">
            <a:avLst/>
          </a:prstGeom>
          <a:solidFill>
            <a:srgbClr val="B15E28"/>
          </a:solidFill>
          <a:ln w="12700">
            <a:solidFill>
              <a:srgbClr val="333333"/>
            </a:solidFill>
            <a:prstDash val="solid"/>
          </a:ln>
        </p:spPr>
        <p:txBody>
          <a:bodyPr/>
          <a:p/>
        </p:txBody>
      </p:sp>
      <p:sp>
        <p:nvSpPr>
          <p:cNvPr id="5" name="Shape 2"/>
          <p:cNvSpPr/>
          <p:nvPr/>
        </p:nvSpPr>
        <p:spPr>
          <a:xfrm>
            <a:off x="11375136" y="923544"/>
            <a:ext cx="73152" cy="73152"/>
          </a:xfrm>
          <a:prstGeom prst="rect">
            <a:avLst/>
          </a:prstGeom>
          <a:solidFill>
            <a:srgbClr val="B15E28"/>
          </a:solidFill>
          <a:ln w="12700">
            <a:solidFill>
              <a:srgbClr val="333333"/>
            </a:solidFill>
            <a:prstDash val="solid"/>
          </a:ln>
        </p:spPr>
        <p:txBody>
          <a:bodyPr/>
          <a:p/>
        </p:txBody>
      </p:sp>
      <p:sp>
        <p:nvSpPr>
          <p:cNvPr id="6" name="Text 3"/>
          <p:cNvSpPr txBox="1"/>
          <p:nvPr/>
        </p:nvSpPr>
        <p:spPr>
          <a:xfrm>
            <a:off x="640080" y="1828800"/>
            <a:ext cx="10908792" cy="457200"/>
          </a:xfrm>
          <a:prstGeom prst="rect">
            <a:avLst/>
          </a:prstGeom>
          <a:noFill/>
          <a:ln/>
        </p:spPr>
        <p:txBody>
          <a:bodyPr wrap="square" lIns="0" tIns="0" rIns="0" bIns="0" rtlCol="0" anchor="t"/>
          <a:lstStyle/>
          <a:p>
            <a:pPr marL="0" indent="0">
              <a:buNone/>
            </a:pPr>
            <a:r>
              <a:rPr lang="en-US" sz="1100" kern="0" spc="300" dirty="0">
                <a:solidFill>
                  <a:srgbClr val="B15E28"/>
                </a:solidFill>
                <a:latin typeface="Courier New" pitchFamily="34" charset="0"/>
                <a:ea typeface="Courier New" pitchFamily="34" charset="-122"/>
                <a:cs typeface="Courier New" pitchFamily="34" charset="-120"/>
              </a:rPr>
              <a:t>THANK YOU</a:t>
            </a:r>
            <a:endParaRPr lang="en-US" sz="1100" dirty="0"/>
          </a:p>
        </p:txBody>
      </p:sp>
      <p:sp>
        <p:nvSpPr>
          <p:cNvPr id="7" name="Text 4"/>
          <p:cNvSpPr txBox="1"/>
          <p:nvPr/>
        </p:nvSpPr>
        <p:spPr>
          <a:xfrm>
            <a:off x="640080" y="2743200"/>
            <a:ext cx="8778240" cy="1828800"/>
          </a:xfrm>
          <a:prstGeom prst="rect">
            <a:avLst/>
          </a:prstGeom>
          <a:noFill/>
          <a:ln/>
        </p:spPr>
        <p:txBody>
          <a:bodyPr wrap="square" lIns="0" tIns="0" rIns="0" bIns="0" rtlCol="0" anchor="t"/>
          <a:lstStyle/>
          <a:p>
            <a:pPr marL="0" indent="0">
              <a:buNone/>
            </a:pPr>
            <a:r>
              <a:rPr lang="en-US" sz="3400" b="1" dirty="0">
                <a:solidFill>
                  <a:srgbClr val="FFFFFF"/>
                </a:solidFill>
                <a:latin typeface="Cambria" pitchFamily="34" charset="0"/>
                <a:ea typeface="Cambria" pitchFamily="34" charset="-122"/>
                <a:cs typeface="Cambria" pitchFamily="34" charset="-120"/>
              </a:rPr>
              <a:t>Questions and discussion</a:t>
            </a:r>
            <a:endParaRPr lang="en-US" sz="3400" dirty="0"/>
          </a:p>
        </p:txBody>
      </p:sp>
      <p:sp>
        <p:nvSpPr>
          <p:cNvPr id="8" name="Text 5"/>
          <p:cNvSpPr txBox="1"/>
          <p:nvPr/>
        </p:nvSpPr>
        <p:spPr>
          <a:xfrm>
            <a:off x="640080" y="4572000"/>
            <a:ext cx="7772400" cy="1097280"/>
          </a:xfrm>
          <a:prstGeom prst="rect">
            <a:avLst/>
          </a:prstGeom>
          <a:noFill/>
          <a:ln/>
        </p:spPr>
        <p:txBody>
          <a:bodyPr wrap="square" lIns="0" tIns="0" rIns="0" bIns="0" rtlCol="0" anchor="t"/>
          <a:lstStyle/>
          <a:p>
            <a:pPr marL="0" indent="0">
              <a:buNone/>
            </a:pPr>
            <a:r>
              <a:rPr lang="en-US" sz="1400" dirty="0">
                <a:solidFill>
                  <a:srgbClr val="C9D3CB"/>
                </a:solidFill>
                <a:latin typeface="Calibri" pitchFamily="34" charset="0"/>
                <a:ea typeface="Calibri" pitchFamily="34" charset="-122"/>
                <a:cs typeface="Calibri" pitchFamily="34" charset="-120"/>
              </a:rPr>
              <a:t>Two semesters, one project, a supervisor in your corner. Start early, document everything, and treat the midterm as a checkpoint, not a verdict.</a:t>
            </a:r>
            <a:endParaRPr lang="en-US" sz="1400" dirty="0"/>
          </a:p>
        </p:txBody>
      </p:sp>
      <p:sp>
        <p:nvSpPr>
          <p:cNvPr id="9" name="Text 6"/>
          <p:cNvSpPr txBox="1"/>
          <p:nvPr/>
        </p:nvSpPr>
        <p:spPr>
          <a:xfrm>
            <a:off x="640080" y="6446520"/>
            <a:ext cx="3657600" cy="228600"/>
          </a:xfrm>
          <a:prstGeom prst="rect">
            <a:avLst/>
          </a:prstGeom>
          <a:noFill/>
          <a:ln/>
        </p:spPr>
        <p:txBody>
          <a:bodyPr wrap="square" lIns="0" tIns="0" rIns="0" bIns="0" rtlCol="0" anchor="t"/>
          <a:lstStyle/>
          <a:p>
            <a:pPr marL="0" indent="0">
              <a:buNone/>
            </a:pPr>
            <a:r>
              <a:rPr lang="en-US" sz="800" kern="0" spc="200" dirty="0">
                <a:solidFill>
                  <a:srgbClr val="6E7A70"/>
                </a:solidFill>
                <a:latin typeface="Courier New" pitchFamily="34" charset="0"/>
                <a:ea typeface="Courier New" pitchFamily="34" charset="-122"/>
                <a:cs typeface="Courier New" pitchFamily="34" charset="-120"/>
              </a:rPr>
              <a:t>EE SENIOR DESIGN TUTORIAL</a:t>
            </a:r>
            <a:endParaRPr lang="en-US" sz="800" dirty="0"/>
          </a:p>
        </p:txBody>
      </p:sp>
      <p:sp>
        <p:nvSpPr>
          <p:cNvPr id="10" name="Text 7"/>
          <p:cNvSpPr txBox="1"/>
          <p:nvPr/>
        </p:nvSpPr>
        <p:spPr>
          <a:xfrm>
            <a:off x="4114800" y="6446520"/>
            <a:ext cx="3931920" cy="228600"/>
          </a:xfrm>
          <a:prstGeom prst="rect">
            <a:avLst/>
          </a:prstGeom>
          <a:noFill/>
          <a:ln/>
        </p:spPr>
        <p:txBody>
          <a:bodyPr wrap="square" lIns="0" tIns="0" rIns="0" bIns="0" rtlCol="0" anchor="t"/>
          <a:lstStyle/>
          <a:p>
            <a:pPr marL="0" indent="0" algn="ctr">
              <a:buNone/>
            </a:pPr>
            <a:r>
              <a:rPr lang="en-US" sz="800" kern="0" spc="200" dirty="0">
                <a:solidFill>
                  <a:srgbClr val="B15E28"/>
                </a:solidFill>
                <a:latin typeface="Courier New" pitchFamily="34" charset="0"/>
                <a:ea typeface="Courier New" pitchFamily="34" charset="-122"/>
                <a:cs typeface="Courier New" pitchFamily="34" charset="-120"/>
              </a:rPr>
              <a:t>THANK YOU</a:t>
            </a:r>
            <a:endParaRPr lang="en-US" sz="800" dirty="0"/>
          </a:p>
        </p:txBody>
      </p:sp>
      <p:sp>
        <p:nvSpPr>
          <p:cNvPr id="11" name="Text 8"/>
          <p:cNvSpPr txBox="1"/>
          <p:nvPr/>
        </p:nvSpPr>
        <p:spPr>
          <a:xfrm>
            <a:off x="7891272" y="6446520"/>
            <a:ext cx="3657600" cy="228600"/>
          </a:xfrm>
          <a:prstGeom prst="rect">
            <a:avLst/>
          </a:prstGeom>
          <a:noFill/>
          <a:ln/>
        </p:spPr>
        <p:txBody>
          <a:bodyPr wrap="square" lIns="0" tIns="0" rIns="0" bIns="0" rtlCol="0" anchor="t"/>
          <a:lstStyle/>
          <a:p>
            <a:pPr marL="0" indent="0" algn="r">
              <a:buNone/>
            </a:pPr>
            <a:r>
              <a:rPr lang="en-US" sz="800" kern="0" spc="200" dirty="0">
                <a:solidFill>
                  <a:srgbClr val="6E7A70"/>
                </a:solidFill>
                <a:latin typeface="Courier New" pitchFamily="34" charset="0"/>
                <a:ea typeface="Courier New" pitchFamily="34" charset="-122"/>
                <a:cs typeface="Courier New" pitchFamily="34" charset="-120"/>
              </a:rPr>
              <a:t>SHEET 46 / 46</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DF48CA6E4BF5C46912D351AED30029B" ma:contentTypeVersion="17" ma:contentTypeDescription="Create a new document." ma:contentTypeScope="" ma:versionID="e8ac065c38cf9943e233506e147205dc">
  <xsd:schema xmlns:xsd="http://www.w3.org/2001/XMLSchema" xmlns:xs="http://www.w3.org/2001/XMLSchema" xmlns:p="http://schemas.microsoft.com/office/2006/metadata/properties" xmlns:ns3="495334d7-8968-4209-aadc-2dc262c715f1" xmlns:ns4="bb7395a9-ee7e-4c35-9267-5969eb84c808" targetNamespace="http://schemas.microsoft.com/office/2006/metadata/properties" ma:root="true" ma:fieldsID="8fab00700cbe5bbf0e42bc8144dd8b25" ns3:_="" ns4:_="">
    <xsd:import namespace="495334d7-8968-4209-aadc-2dc262c715f1"/>
    <xsd:import namespace="bb7395a9-ee7e-4c35-9267-5969eb84c80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_activity" minOccurs="0"/>
                <xsd:element ref="ns3:MediaServiceObjectDetectorVersions" minOccurs="0"/>
                <xsd:element ref="ns3:MediaServiceGenerationTime" minOccurs="0"/>
                <xsd:element ref="ns3:MediaServiceEventHashCode" minOccurs="0"/>
                <xsd:element ref="ns3:MediaServiceAutoTags" minOccurs="0"/>
                <xsd:element ref="ns3:MediaServiceOCR" minOccurs="0"/>
                <xsd:element ref="ns3:MediaServiceSearchProperties" minOccurs="0"/>
                <xsd:element ref="ns3:MediaServiceDateTaken" minOccurs="0"/>
                <xsd:element ref="ns3:MediaServiceSystemTag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5334d7-8968-4209-aadc-2dc262c715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_activity" ma:index="15" nillable="true" ma:displayName="_activity" ma:hidden="true" ma:internalName="_activity">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Tags" ma:index="19" nillable="true" ma:displayName="Tags" ma:internalName="MediaServiceAutoTags"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b7395a9-ee7e-4c35-9267-5969eb84c80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495334d7-8968-4209-aadc-2dc262c715f1" xsi:nil="true"/>
  </documentManagement>
</p:properties>
</file>

<file path=customXml/itemProps1.xml><?xml version="1.0" encoding="utf-8"?>
<ds:datastoreItem xmlns:ds="http://schemas.openxmlformats.org/officeDocument/2006/customXml" ds:itemID="{581E52E9-7019-434F-8B69-20159AF4B9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95334d7-8968-4209-aadc-2dc262c715f1"/>
    <ds:schemaRef ds:uri="bb7395a9-ee7e-4c35-9267-5969eb84c8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5F4C884-86ED-4F52-8EDB-F2F6E9AB5507}">
  <ds:schemaRefs>
    <ds:schemaRef ds:uri="http://schemas.microsoft.com/sharepoint/v3/contenttype/forms"/>
  </ds:schemaRefs>
</ds:datastoreItem>
</file>

<file path=customXml/itemProps3.xml><?xml version="1.0" encoding="utf-8"?>
<ds:datastoreItem xmlns:ds="http://schemas.openxmlformats.org/officeDocument/2006/customXml" ds:itemID="{AB8F1D02-27DC-4B03-9362-AAD2EBF9AD7F}">
  <ds:schemaRefs>
    <ds:schemaRef ds:uri="http://schemas.microsoft.com/office/2006/documentManagement/types"/>
    <ds:schemaRef ds:uri="http://schemas.microsoft.com/office/2006/metadata/properties"/>
    <ds:schemaRef ds:uri="http://purl.org/dc/elements/1.1/"/>
    <ds:schemaRef ds:uri="http://www.w3.org/XML/1998/namespace"/>
    <ds:schemaRef ds:uri="http://schemas.openxmlformats.org/package/2006/metadata/core-properties"/>
    <ds:schemaRef ds:uri="http://purl.org/dc/dcmitype/"/>
    <ds:schemaRef ds:uri="http://schemas.microsoft.com/office/infopath/2007/PartnerControls"/>
    <ds:schemaRef ds:uri="bb7395a9-ee7e-4c35-9267-5969eb84c808"/>
    <ds:schemaRef ds:uri="495334d7-8968-4209-aadc-2dc262c715f1"/>
    <ds:schemaRef ds:uri="http://purl.org/dc/terms/"/>
  </ds:schemaRefs>
</ds:datastoreItem>
</file>

<file path=docProps/app.xml><?xml version="1.0" encoding="utf-8"?>
<Properties xmlns="http://schemas.openxmlformats.org/officeDocument/2006/extended-properties" xmlns:vt="http://schemas.openxmlformats.org/officeDocument/2006/docPropsVTypes">
  <TotalTime>699</TotalTime>
  <Words>8252</Words>
  <Application>Microsoft Office PowerPoint</Application>
  <PresentationFormat>Widescreen</PresentationFormat>
  <Paragraphs>707</Paragraphs>
  <Slides>46</Slides>
  <Notes>46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Arial</vt:lpstr>
      <vt:lpstr>Calibri</vt:lpstr>
      <vt:lpstr>Cambria</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Anmar Arif</cp:lastModifiedBy>
  <cp:revision>12</cp:revision>
  <dcterms:created xsi:type="dcterms:W3CDTF">2026-09-12T07:12:28Z</dcterms:created>
  <dcterms:modified xsi:type="dcterms:W3CDTF">2026-09-12T18:55:53Z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0x0101005DF48CA6E4BF5C46912D351AED30029B</vt:lpwstr>
  </property>
</Properties>
</file>