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7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3B4DBF-376B-43B2-8873-C4769618CB2F}" type="datetimeFigureOut">
              <a:rPr lang="en-US" smtClean="0"/>
              <a:pPr/>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0DF5-6138-4D72-B36D-9EFC7AE8E9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3B4DBF-376B-43B2-8873-C4769618CB2F}" type="datetimeFigureOut">
              <a:rPr lang="en-US" smtClean="0"/>
              <a:pPr/>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0DF5-6138-4D72-B36D-9EFC7AE8E9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3B4DBF-376B-43B2-8873-C4769618CB2F}" type="datetimeFigureOut">
              <a:rPr lang="en-US" smtClean="0"/>
              <a:pPr/>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0DF5-6138-4D72-B36D-9EFC7AE8E9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3B4DBF-376B-43B2-8873-C4769618CB2F}" type="datetimeFigureOut">
              <a:rPr lang="en-US" smtClean="0"/>
              <a:pPr/>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0DF5-6138-4D72-B36D-9EFC7AE8E9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B4DBF-376B-43B2-8873-C4769618CB2F}" type="datetimeFigureOut">
              <a:rPr lang="en-US" smtClean="0"/>
              <a:pPr/>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60DF5-6138-4D72-B36D-9EFC7AE8E9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3B4DBF-376B-43B2-8873-C4769618CB2F}" type="datetimeFigureOut">
              <a:rPr lang="en-US" smtClean="0"/>
              <a:pPr/>
              <a:t>11/17/2012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60DF5-6138-4D72-B36D-9EFC7AE8E9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3B4DBF-376B-43B2-8873-C4769618CB2F}" type="datetimeFigureOut">
              <a:rPr lang="en-US" smtClean="0"/>
              <a:pPr/>
              <a:t>11/17/2012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60DF5-6138-4D72-B36D-9EFC7AE8E9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3B4DBF-376B-43B2-8873-C4769618CB2F}" type="datetimeFigureOut">
              <a:rPr lang="en-US" smtClean="0"/>
              <a:pPr/>
              <a:t>11/17/2012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A60DF5-6138-4D72-B36D-9EFC7AE8E9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B4DBF-376B-43B2-8873-C4769618CB2F}" type="datetimeFigureOut">
              <a:rPr lang="en-US" smtClean="0"/>
              <a:pPr/>
              <a:t>11/17/2012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A60DF5-6138-4D72-B36D-9EFC7AE8E9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B4DBF-376B-43B2-8873-C4769618CB2F}" type="datetimeFigureOut">
              <a:rPr lang="en-US" smtClean="0"/>
              <a:pPr/>
              <a:t>11/17/2012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60DF5-6138-4D72-B36D-9EFC7AE8E9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B4DBF-376B-43B2-8873-C4769618CB2F}" type="datetimeFigureOut">
              <a:rPr lang="en-US" smtClean="0"/>
              <a:pPr/>
              <a:t>11/17/2012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60DF5-6138-4D72-B36D-9EFC7AE8E9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B4DBF-376B-43B2-8873-C4769618CB2F}" type="datetimeFigureOut">
              <a:rPr lang="en-US" smtClean="0"/>
              <a:pPr/>
              <a:t>11/17/2012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60DF5-6138-4D72-B36D-9EFC7AE8E9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Unit 9 – Sense Properties and Stereotypes</a:t>
            </a:r>
            <a:endParaRPr lang="en-US" dirty="0"/>
          </a:p>
        </p:txBody>
      </p:sp>
      <p:sp>
        <p:nvSpPr>
          <p:cNvPr id="3" name="Subtitle 2"/>
          <p:cNvSpPr>
            <a:spLocks noGrp="1"/>
          </p:cNvSpPr>
          <p:nvPr>
            <p:ph type="subTitle" idx="1"/>
          </p:nvPr>
        </p:nvSpPr>
        <p:spPr>
          <a:xfrm>
            <a:off x="1295400" y="3886200"/>
            <a:ext cx="6477000" cy="838200"/>
          </a:xfrm>
        </p:spPr>
        <p:style>
          <a:lnRef idx="2">
            <a:schemeClr val="accent6"/>
          </a:lnRef>
          <a:fillRef idx="1">
            <a:schemeClr val="lt1"/>
          </a:fillRef>
          <a:effectRef idx="0">
            <a:schemeClr val="accent6"/>
          </a:effectRef>
          <a:fontRef idx="minor">
            <a:schemeClr val="dk1"/>
          </a:fontRef>
        </p:style>
        <p:txBody>
          <a:bodyPr/>
          <a:lstStyle/>
          <a:p>
            <a:r>
              <a:rPr lang="en-US" dirty="0" smtClean="0"/>
              <a:t>Practice: 1-7</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808038"/>
          </a:xfrm>
        </p:spPr>
        <p:style>
          <a:lnRef idx="2">
            <a:schemeClr val="accent6"/>
          </a:lnRef>
          <a:fillRef idx="1">
            <a:schemeClr val="lt1"/>
          </a:fillRef>
          <a:effectRef idx="0">
            <a:schemeClr val="accent6"/>
          </a:effectRef>
          <a:fontRef idx="minor">
            <a:schemeClr val="dk1"/>
          </a:fontRef>
        </p:style>
        <p:txBody>
          <a:bodyPr>
            <a:normAutofit/>
          </a:bodyPr>
          <a:lstStyle/>
          <a:p>
            <a:r>
              <a:rPr lang="en-US" sz="2400" dirty="0" smtClean="0"/>
              <a:t>We now come to </a:t>
            </a:r>
            <a:r>
              <a:rPr lang="en-US" sz="2400" b="1" dirty="0" smtClean="0"/>
              <a:t>Contradiction</a:t>
            </a:r>
            <a:r>
              <a:rPr lang="en-US" sz="2400" dirty="0" smtClean="0"/>
              <a:t>.</a:t>
            </a:r>
            <a:endParaRPr lang="en-US" sz="2400" dirty="0"/>
          </a:p>
        </p:txBody>
      </p:sp>
      <p:sp>
        <p:nvSpPr>
          <p:cNvPr id="3" name="Content Placeholder 2"/>
          <p:cNvSpPr>
            <a:spLocks noGrp="1"/>
          </p:cNvSpPr>
          <p:nvPr>
            <p:ph idx="1"/>
          </p:nvPr>
        </p:nvSpPr>
        <p:spPr>
          <a:xfrm>
            <a:off x="228600" y="1600200"/>
            <a:ext cx="8686800" cy="502920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r>
              <a:rPr lang="en-US" dirty="0"/>
              <a:t>A </a:t>
            </a:r>
            <a:r>
              <a:rPr lang="en-US" u="sng" dirty="0"/>
              <a:t>CONTRADICTION is a sentence </a:t>
            </a:r>
            <a:r>
              <a:rPr lang="en-US" dirty="0"/>
              <a:t>that is </a:t>
            </a:r>
            <a:r>
              <a:rPr lang="en-US" b="1" dirty="0"/>
              <a:t>necessarily FALSE</a:t>
            </a:r>
            <a:r>
              <a:rPr lang="en-US" dirty="0"/>
              <a:t>, as a </a:t>
            </a:r>
            <a:r>
              <a:rPr lang="en-US" dirty="0" smtClean="0"/>
              <a:t>result </a:t>
            </a:r>
            <a:r>
              <a:rPr lang="en-US" dirty="0"/>
              <a:t>of the </a:t>
            </a:r>
            <a:r>
              <a:rPr lang="en-US" b="1" dirty="0"/>
              <a:t>senses of the words </a:t>
            </a:r>
            <a:r>
              <a:rPr lang="en-US" dirty="0"/>
              <a:t>in it. </a:t>
            </a:r>
            <a:endParaRPr lang="en-US" dirty="0" smtClean="0"/>
          </a:p>
          <a:p>
            <a:r>
              <a:rPr lang="en-US" dirty="0" smtClean="0"/>
              <a:t>Thus </a:t>
            </a:r>
            <a:r>
              <a:rPr lang="en-US" dirty="0"/>
              <a:t>a contradiction is in a way the opposite of an analytic sentence. </a:t>
            </a:r>
          </a:p>
          <a:p>
            <a:r>
              <a:rPr lang="en-US" i="1" dirty="0"/>
              <a:t>This animal is a vegetable </a:t>
            </a:r>
            <a:r>
              <a:rPr lang="en-US" dirty="0"/>
              <a:t>is a contradiction. </a:t>
            </a:r>
          </a:p>
          <a:p>
            <a:r>
              <a:rPr lang="en-US" dirty="0"/>
              <a:t>This </a:t>
            </a:r>
            <a:r>
              <a:rPr lang="en-US" b="1" dirty="0"/>
              <a:t>must be false </a:t>
            </a:r>
            <a:r>
              <a:rPr lang="en-US" dirty="0"/>
              <a:t>because of the </a:t>
            </a:r>
            <a:r>
              <a:rPr lang="en-US" b="1" dirty="0"/>
              <a:t>senses</a:t>
            </a:r>
            <a:r>
              <a:rPr lang="en-US" dirty="0"/>
              <a:t> of </a:t>
            </a:r>
            <a:r>
              <a:rPr lang="en-US" i="1" dirty="0"/>
              <a:t>animal </a:t>
            </a:r>
            <a:r>
              <a:rPr lang="en-US" dirty="0"/>
              <a:t>and </a:t>
            </a:r>
            <a:r>
              <a:rPr lang="en-US" i="1" dirty="0"/>
              <a:t>vegetable. </a:t>
            </a:r>
            <a:endParaRPr lang="en-US" dirty="0"/>
          </a:p>
          <a:p>
            <a:r>
              <a:rPr lang="en-US" i="1" dirty="0"/>
              <a:t>Both of John’s parents are married to aunts of mine </a:t>
            </a:r>
            <a:r>
              <a:rPr lang="en-US" dirty="0"/>
              <a:t>is </a:t>
            </a:r>
            <a:r>
              <a:rPr lang="en-US" i="1" dirty="0"/>
              <a:t>a</a:t>
            </a:r>
            <a:r>
              <a:rPr lang="en-US" dirty="0"/>
              <a:t> contradiction. </a:t>
            </a:r>
            <a:endParaRPr lang="en-US" dirty="0" smtClean="0"/>
          </a:p>
          <a:p>
            <a:r>
              <a:rPr lang="en-US" dirty="0" smtClean="0"/>
              <a:t>This </a:t>
            </a:r>
            <a:r>
              <a:rPr lang="en-US" b="1" dirty="0"/>
              <a:t>must be false </a:t>
            </a:r>
            <a:r>
              <a:rPr lang="en-US" dirty="0"/>
              <a:t>because of the </a:t>
            </a:r>
            <a:r>
              <a:rPr lang="en-US" b="1" dirty="0"/>
              <a:t>senses</a:t>
            </a:r>
            <a:r>
              <a:rPr lang="en-US" dirty="0"/>
              <a:t> of </a:t>
            </a:r>
            <a:r>
              <a:rPr lang="en-US" i="1" dirty="0"/>
              <a:t>both parents, married </a:t>
            </a:r>
            <a:r>
              <a:rPr lang="en-US" dirty="0"/>
              <a:t>and </a:t>
            </a:r>
            <a:r>
              <a:rPr lang="en-US" i="1" dirty="0" smtClean="0"/>
              <a:t>aunt</a:t>
            </a:r>
            <a:r>
              <a:rPr lang="en-US" i="1" dirty="0"/>
              <a:t>. </a:t>
            </a:r>
            <a:endParaRPr lang="en-US"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884238"/>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sz="2400" dirty="0" smtClean="0"/>
              <a:t/>
            </a:r>
            <a:br>
              <a:rPr lang="en-US" sz="2400" dirty="0" smtClean="0"/>
            </a:br>
            <a:r>
              <a:rPr lang="en-US" sz="2400" dirty="0" smtClean="0"/>
              <a:t>Circle </a:t>
            </a:r>
            <a:r>
              <a:rPr lang="en-US" sz="2400" dirty="0"/>
              <a:t>the following sentences A for analytic, S for synthetic or C for </a:t>
            </a:r>
            <a:br>
              <a:rPr lang="en-US" sz="2400" dirty="0"/>
            </a:br>
            <a:r>
              <a:rPr lang="en-US" sz="2400" dirty="0"/>
              <a:t>contradiction, as appropriate. For some you will have to imagine </a:t>
            </a:r>
            <a:br>
              <a:rPr lang="en-US" sz="2400" dirty="0"/>
            </a:br>
            <a:r>
              <a:rPr lang="en-US" sz="2400" dirty="0"/>
              <a:t>relevant situations. </a:t>
            </a:r>
            <a:br>
              <a:rPr lang="en-US" sz="2400" dirty="0"/>
            </a:br>
            <a:endParaRPr lang="en-US" sz="2400" dirty="0"/>
          </a:p>
        </p:txBody>
      </p:sp>
      <p:sp>
        <p:nvSpPr>
          <p:cNvPr id="3" name="Content Placeholder 2"/>
          <p:cNvSpPr>
            <a:spLocks noGrp="1"/>
          </p:cNvSpPr>
          <p:nvPr>
            <p:ph idx="1"/>
          </p:nvPr>
        </p:nvSpPr>
        <p:spPr>
          <a:xfrm>
            <a:off x="152400" y="1600200"/>
            <a:ext cx="8763000" cy="502920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marL="514350" indent="-514350">
              <a:buAutoNum type="arabicParenBoth"/>
            </a:pPr>
            <a:r>
              <a:rPr lang="en-US" i="1" dirty="0" smtClean="0"/>
              <a:t>That </a:t>
            </a:r>
            <a:r>
              <a:rPr lang="en-US" i="1" dirty="0"/>
              <a:t>girl is her own </a:t>
            </a:r>
            <a:r>
              <a:rPr lang="en-US" i="1" dirty="0" smtClean="0"/>
              <a:t>mother’s mother </a:t>
            </a:r>
            <a:endParaRPr lang="en-US" i="1" dirty="0" smtClean="0"/>
          </a:p>
          <a:p>
            <a:pPr marL="514350" indent="-514350">
              <a:buAutoNum type="arabicParenBoth"/>
            </a:pPr>
            <a:r>
              <a:rPr lang="en-US" i="1" dirty="0" smtClean="0"/>
              <a:t>(</a:t>
            </a:r>
            <a:r>
              <a:rPr lang="en-US" i="1" dirty="0"/>
              <a:t>2) The boy is his own father’s son </a:t>
            </a:r>
            <a:endParaRPr lang="en-US" dirty="0"/>
          </a:p>
          <a:p>
            <a:pPr>
              <a:buNone/>
            </a:pPr>
            <a:r>
              <a:rPr lang="en-US" dirty="0"/>
              <a:t>(3) </a:t>
            </a:r>
            <a:r>
              <a:rPr lang="en-US" i="1" dirty="0"/>
              <a:t>Alice is Ken's sister </a:t>
            </a:r>
            <a:endParaRPr lang="en-US" dirty="0"/>
          </a:p>
          <a:p>
            <a:pPr>
              <a:buNone/>
            </a:pPr>
            <a:r>
              <a:rPr lang="en-US" i="1" dirty="0"/>
              <a:t>(4) Some typewriters are dusty </a:t>
            </a:r>
            <a:endParaRPr lang="en-US" dirty="0"/>
          </a:p>
          <a:p>
            <a:pPr>
              <a:buNone/>
            </a:pPr>
            <a:r>
              <a:rPr lang="en-US" i="1" dirty="0"/>
              <a:t>(5) If it breaks, it breaks</a:t>
            </a:r>
            <a:r>
              <a:rPr lang="en-US" dirty="0"/>
              <a:t>. 	 </a:t>
            </a:r>
          </a:p>
          <a:p>
            <a:pPr>
              <a:buNone/>
            </a:pPr>
            <a:r>
              <a:rPr lang="en-US" i="1" dirty="0"/>
              <a:t>(6) John killed Bill, who remained alive for many years after </a:t>
            </a:r>
            <a:endParaRPr lang="en-US" dirty="0"/>
          </a:p>
          <a:p>
            <a:pPr>
              <a:buNone/>
            </a:pPr>
            <a:r>
              <a:rPr lang="en-US" u="sng" dirty="0"/>
              <a:t>Analytic sentences can be formed from contradictions, and vice versa</a:t>
            </a:r>
            <a:r>
              <a:rPr lang="en-US" u="sng" dirty="0" smtClean="0"/>
              <a:t>, by </a:t>
            </a:r>
            <a:r>
              <a:rPr lang="en-US" u="sng" dirty="0"/>
              <a:t>the insertion or removal, as appropriate, of the negative </a:t>
            </a:r>
            <a:r>
              <a:rPr lang="en-US" u="sng" dirty="0" smtClean="0"/>
              <a:t>particle word </a:t>
            </a:r>
            <a:r>
              <a:rPr lang="en-US" i="1" u="sng" dirty="0"/>
              <a:t>not. </a:t>
            </a:r>
            <a:endParaRPr lang="en-US" u="sng" dirty="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524000"/>
          </a:xfrm>
        </p:spPr>
        <p:style>
          <a:lnRef idx="2">
            <a:schemeClr val="accent6"/>
          </a:lnRef>
          <a:fillRef idx="1">
            <a:schemeClr val="lt1"/>
          </a:fillRef>
          <a:effectRef idx="0">
            <a:schemeClr val="accent6"/>
          </a:effectRef>
          <a:fontRef idx="minor">
            <a:schemeClr val="dk1"/>
          </a:fontRef>
        </p:style>
        <p:txBody>
          <a:bodyPr>
            <a:normAutofit/>
          </a:bodyPr>
          <a:lstStyle/>
          <a:p>
            <a:pPr algn="l"/>
            <a:r>
              <a:rPr lang="en-US" sz="1800" dirty="0"/>
              <a:t>We pay no attention here to the figurative use of both analytic </a:t>
            </a:r>
            <a:r>
              <a:rPr lang="en-US" sz="1800" dirty="0" smtClean="0"/>
              <a:t>sentences </a:t>
            </a:r>
            <a:r>
              <a:rPr lang="en-US" sz="1800" dirty="0"/>
              <a:t>and contradictions. Taken literally, the sentence </a:t>
            </a:r>
            <a:r>
              <a:rPr lang="en-US" sz="1800" i="1" dirty="0"/>
              <a:t>That man is not </a:t>
            </a:r>
            <a:r>
              <a:rPr lang="en-US" sz="1800" i="1" dirty="0" smtClean="0"/>
              <a:t>a </a:t>
            </a:r>
            <a:r>
              <a:rPr lang="en-US" sz="1800" i="1" dirty="0"/>
              <a:t>human being </a:t>
            </a:r>
            <a:r>
              <a:rPr lang="en-US" sz="1800" dirty="0"/>
              <a:t>is a contradiction. This very fact is what gives it its </a:t>
            </a:r>
            <a:r>
              <a:rPr lang="en-US" sz="1800" dirty="0" smtClean="0"/>
              <a:t>power </a:t>
            </a:r>
            <a:r>
              <a:rPr lang="en-US" sz="1800" dirty="0"/>
              <a:t>to communicate a strong emotional </a:t>
            </a:r>
            <a:r>
              <a:rPr lang="en-US" sz="1800" dirty="0" smtClean="0"/>
              <a:t>judgment </a:t>
            </a:r>
            <a:r>
              <a:rPr lang="en-US" sz="1800" dirty="0"/>
              <a:t>(stronger than, </a:t>
            </a:r>
            <a:r>
              <a:rPr lang="en-US" sz="1800" dirty="0" smtClean="0"/>
              <a:t>say</a:t>
            </a:r>
            <a:r>
              <a:rPr lang="en-US" sz="1800" dirty="0"/>
              <a:t>, the synthetic </a:t>
            </a:r>
            <a:r>
              <a:rPr lang="en-US" sz="1800" i="1" dirty="0"/>
              <a:t>That man is very cruel. </a:t>
            </a:r>
            <a:endParaRPr lang="en-US" sz="1800" dirty="0"/>
          </a:p>
        </p:txBody>
      </p:sp>
      <p:sp>
        <p:nvSpPr>
          <p:cNvPr id="3" name="Content Placeholder 2"/>
          <p:cNvSpPr>
            <a:spLocks noGrp="1"/>
          </p:cNvSpPr>
          <p:nvPr>
            <p:ph idx="1"/>
          </p:nvPr>
        </p:nvSpPr>
        <p:spPr>
          <a:xfrm>
            <a:off x="0" y="2133600"/>
            <a:ext cx="9144000" cy="4572000"/>
          </a:xfrm>
        </p:spPr>
        <p:style>
          <a:lnRef idx="2">
            <a:schemeClr val="accent6"/>
          </a:lnRef>
          <a:fillRef idx="1">
            <a:schemeClr val="lt1"/>
          </a:fillRef>
          <a:effectRef idx="0">
            <a:schemeClr val="accent6"/>
          </a:effectRef>
          <a:fontRef idx="minor">
            <a:schemeClr val="dk1"/>
          </a:fontRef>
        </p:style>
        <p:txBody>
          <a:bodyPr>
            <a:noAutofit/>
          </a:bodyPr>
          <a:lstStyle/>
          <a:p>
            <a:r>
              <a:rPr lang="en-US" sz="1800" dirty="0"/>
              <a:t>We will now mention a limitation of the notions analytic, synthetic </a:t>
            </a:r>
            <a:r>
              <a:rPr lang="en-US" sz="1800" dirty="0" smtClean="0"/>
              <a:t>and </a:t>
            </a:r>
            <a:r>
              <a:rPr lang="en-US" sz="1800" dirty="0"/>
              <a:t>contradiction. Remember that these notions are defined in terms </a:t>
            </a:r>
            <a:r>
              <a:rPr lang="en-US" sz="1800" dirty="0" smtClean="0"/>
              <a:t>of truth</a:t>
            </a:r>
            <a:r>
              <a:rPr lang="en-US" sz="1800" dirty="0"/>
              <a:t>. Imperative and interrogative sentences cannot be true or false, </a:t>
            </a:r>
            <a:r>
              <a:rPr lang="en-US" sz="1800" dirty="0" smtClean="0"/>
              <a:t>and </a:t>
            </a:r>
            <a:r>
              <a:rPr lang="en-US" sz="1800" dirty="0"/>
              <a:t>so they cannot be analytic (because they cannot be true), or synthetic, because 'synthetic' only makes sense in contrast to the notion </a:t>
            </a:r>
            <a:r>
              <a:rPr lang="en-US" sz="1800" dirty="0" smtClean="0"/>
              <a:t>‘</a:t>
            </a:r>
            <a:r>
              <a:rPr lang="en-US" sz="1800" dirty="0"/>
              <a:t>analytic’. </a:t>
            </a:r>
          </a:p>
          <a:p>
            <a:r>
              <a:rPr lang="en-US" sz="1800" dirty="0"/>
              <a:t>You will have noticed that synthetic sentences are potentially informative in real-world situations, whereas analytic sentences and contradictions are not informative to anyone who already knows the </a:t>
            </a:r>
            <a:r>
              <a:rPr lang="en-US" sz="1800" dirty="0" smtClean="0"/>
              <a:t>meaning of </a:t>
            </a:r>
            <a:r>
              <a:rPr lang="en-US" sz="1800" dirty="0"/>
              <a:t>the words in them. It might be thought that the fact that semanticists concentrate attention on unusual sentences, such as analytic ones </a:t>
            </a:r>
            <a:r>
              <a:rPr lang="en-US" sz="1800" dirty="0" smtClean="0"/>
              <a:t>and </a:t>
            </a:r>
            <a:r>
              <a:rPr lang="en-US" sz="1800" dirty="0"/>
              <a:t>contradictions, reflects, a lack of interest in ordinary, everyday </a:t>
            </a:r>
            <a:r>
              <a:rPr lang="en-US" sz="1800" dirty="0" smtClean="0"/>
              <a:t>language</a:t>
            </a:r>
            <a:r>
              <a:rPr lang="en-US" sz="1800" dirty="0"/>
              <a:t>. </a:t>
            </a:r>
            <a:endParaRPr lang="en-US" sz="1800" dirty="0" smtClean="0"/>
          </a:p>
          <a:p>
            <a:r>
              <a:rPr lang="en-US" sz="1800" i="1" dirty="0" smtClean="0"/>
              <a:t>Quite </a:t>
            </a:r>
            <a:r>
              <a:rPr lang="en-US" sz="1800" dirty="0"/>
              <a:t>the contrary! Semanticists are interested in the foundations of everyday communication. People can only communicate </a:t>
            </a:r>
            <a:r>
              <a:rPr lang="en-US" sz="1800" dirty="0" smtClean="0"/>
              <a:t>meaningfully </a:t>
            </a:r>
            <a:r>
              <a:rPr lang="en-US" sz="1800" dirty="0"/>
              <a:t>about everyday matters, using informative synthetic sentences, because (or to the extent that) they agree on the meanings of </a:t>
            </a:r>
            <a:r>
              <a:rPr lang="en-US" sz="1800" dirty="0" smtClean="0"/>
              <a:t>the </a:t>
            </a:r>
            <a:r>
              <a:rPr lang="en-US" sz="1800" dirty="0"/>
              <a:t>words in them. This basic agreement on meaning is reflected in </a:t>
            </a:r>
            <a:r>
              <a:rPr lang="en-US" sz="1800" dirty="0" smtClean="0"/>
              <a:t>analytic </a:t>
            </a:r>
            <a:r>
              <a:rPr lang="en-US" sz="1800" dirty="0"/>
              <a:t>sentences, which is what makes them of great interest to </a:t>
            </a:r>
            <a:r>
              <a:rPr lang="en-US" sz="1800" dirty="0" smtClean="0"/>
              <a:t>semanticists</a:t>
            </a:r>
            <a:r>
              <a:rPr lang="en-US" sz="1800" dirty="0"/>
              <a:t>. </a:t>
            </a:r>
          </a:p>
          <a:p>
            <a:r>
              <a:rPr lang="en-US" sz="1800" dirty="0"/>
              <a:t>The notions analytic, synthetic, and contradiction each apply to </a:t>
            </a:r>
            <a:r>
              <a:rPr lang="en-US" sz="1800" dirty="0" smtClean="0"/>
              <a:t>individual </a:t>
            </a:r>
            <a:r>
              <a:rPr lang="en-US" sz="1800" dirty="0"/>
              <a:t>sentences. Analyticity, </a:t>
            </a:r>
            <a:r>
              <a:rPr lang="en-US" sz="1800" dirty="0" err="1"/>
              <a:t>syntheticity</a:t>
            </a:r>
            <a:r>
              <a:rPr lang="en-US" sz="1800" dirty="0"/>
              <a:t>, and contradiction </a:t>
            </a:r>
            <a:r>
              <a:rPr lang="en-US" sz="1800" dirty="0" smtClean="0"/>
              <a:t>are then</a:t>
            </a:r>
            <a:r>
              <a:rPr lang="en-US" sz="1800" dirty="0"/>
              <a:t>, sense properties of sentences. </a:t>
            </a:r>
          </a:p>
          <a:p>
            <a:pPr>
              <a:buNone/>
            </a:pP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991600" cy="990600"/>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sz="2400" i="1" dirty="0" smtClean="0"/>
              <a:t/>
            </a:r>
            <a:br>
              <a:rPr lang="en-US" sz="2400" i="1" dirty="0" smtClean="0"/>
            </a:br>
            <a:r>
              <a:rPr lang="en-US" sz="2000" i="1" dirty="0" smtClean="0"/>
              <a:t>That </a:t>
            </a:r>
            <a:r>
              <a:rPr lang="en-US" sz="2000" i="1" dirty="0"/>
              <a:t>man is human </a:t>
            </a:r>
            <a:r>
              <a:rPr lang="en-US" sz="2000" dirty="0"/>
              <a:t>has the sense property of analyticity (or of being </a:t>
            </a:r>
            <a:br>
              <a:rPr lang="en-US" sz="2000" dirty="0"/>
            </a:br>
            <a:r>
              <a:rPr lang="en-US" sz="2000" dirty="0"/>
              <a:t>analytic</a:t>
            </a:r>
            <a:r>
              <a:rPr lang="en-US" sz="2000" dirty="0" smtClean="0"/>
              <a:t>). </a:t>
            </a:r>
            <a:r>
              <a:rPr lang="en-US" sz="2000" i="1" dirty="0" smtClean="0"/>
              <a:t>That </a:t>
            </a:r>
            <a:r>
              <a:rPr lang="en-US" sz="2000" i="1" dirty="0"/>
              <a:t>man is tall </a:t>
            </a:r>
            <a:r>
              <a:rPr lang="en-US" sz="2000" dirty="0"/>
              <a:t>has the sense property of </a:t>
            </a:r>
            <a:r>
              <a:rPr lang="en-US" sz="2000" dirty="0" err="1"/>
              <a:t>syntheticity</a:t>
            </a:r>
            <a:r>
              <a:rPr lang="en-US" sz="2000" dirty="0"/>
              <a:t> (or of being </a:t>
            </a:r>
            <a:br>
              <a:rPr lang="en-US" sz="2000" dirty="0"/>
            </a:br>
            <a:r>
              <a:rPr lang="en-US" sz="2000" dirty="0"/>
              <a:t>synthetic). </a:t>
            </a:r>
            <a:r>
              <a:rPr lang="en-US" sz="2000" i="1" dirty="0" smtClean="0"/>
              <a:t>That </a:t>
            </a:r>
            <a:r>
              <a:rPr lang="en-US" sz="2000" i="1" dirty="0"/>
              <a:t>man is a woman </a:t>
            </a:r>
            <a:r>
              <a:rPr lang="en-US" sz="2000" dirty="0"/>
              <a:t>has the sense property of being a contradiction. </a:t>
            </a:r>
            <a:r>
              <a:rPr lang="en-US" sz="2400" dirty="0"/>
              <a:t/>
            </a:r>
            <a:br>
              <a:rPr lang="en-US" sz="2400" dirty="0"/>
            </a:br>
            <a:endParaRPr lang="en-US" sz="2400" dirty="0"/>
          </a:p>
        </p:txBody>
      </p:sp>
      <p:sp>
        <p:nvSpPr>
          <p:cNvPr id="3" name="Content Placeholder 2"/>
          <p:cNvSpPr>
            <a:spLocks noGrp="1"/>
          </p:cNvSpPr>
          <p:nvPr>
            <p:ph idx="1"/>
          </p:nvPr>
        </p:nvSpPr>
        <p:spPr>
          <a:xfrm>
            <a:off x="152400" y="1600200"/>
            <a:ext cx="8991600" cy="5029200"/>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buNone/>
            </a:pPr>
            <a:r>
              <a:rPr lang="en-US" dirty="0"/>
              <a:t>(1) Does the analyticity of </a:t>
            </a:r>
            <a:r>
              <a:rPr lang="en-US" i="1" dirty="0"/>
              <a:t>That man is human </a:t>
            </a:r>
            <a:r>
              <a:rPr lang="en-US" dirty="0"/>
              <a:t>depend in </a:t>
            </a:r>
            <a:r>
              <a:rPr lang="en-US" dirty="0" smtClean="0"/>
              <a:t>some </a:t>
            </a:r>
            <a:r>
              <a:rPr lang="en-US" dirty="0"/>
              <a:t>crucial way on a semantic relationship between </a:t>
            </a:r>
            <a:r>
              <a:rPr lang="en-US" dirty="0" smtClean="0"/>
              <a:t>the </a:t>
            </a:r>
            <a:r>
              <a:rPr lang="en-US" dirty="0"/>
              <a:t>sense of </a:t>
            </a:r>
            <a:r>
              <a:rPr lang="en-US" i="1" dirty="0"/>
              <a:t>man </a:t>
            </a:r>
            <a:r>
              <a:rPr lang="en-US" dirty="0"/>
              <a:t>and that of </a:t>
            </a:r>
            <a:r>
              <a:rPr lang="en-US" i="1" dirty="0"/>
              <a:t>human? 	</a:t>
            </a:r>
            <a:r>
              <a:rPr lang="en-US" i="1" dirty="0" smtClean="0"/>
              <a:t>                        </a:t>
            </a:r>
            <a:r>
              <a:rPr lang="en-US" i="1" dirty="0" smtClean="0"/>
              <a:t>					      Yes </a:t>
            </a:r>
            <a:r>
              <a:rPr lang="en-US" i="1" dirty="0"/>
              <a:t>I No </a:t>
            </a:r>
            <a:endParaRPr lang="en-US" dirty="0"/>
          </a:p>
          <a:p>
            <a:pPr>
              <a:buNone/>
            </a:pPr>
            <a:r>
              <a:rPr lang="en-US" dirty="0"/>
              <a:t>(2) Which of the following statements seems to express this </a:t>
            </a:r>
            <a:r>
              <a:rPr lang="en-US" dirty="0" smtClean="0"/>
              <a:t>semantic relationship</a:t>
            </a:r>
            <a:r>
              <a:rPr lang="en-US" dirty="0"/>
              <a:t>, between </a:t>
            </a:r>
            <a:r>
              <a:rPr lang="en-US" i="1" dirty="0"/>
              <a:t>man </a:t>
            </a:r>
            <a:r>
              <a:rPr lang="en-US" dirty="0"/>
              <a:t>and </a:t>
            </a:r>
            <a:r>
              <a:rPr lang="en-US" i="1" dirty="0"/>
              <a:t>human </a:t>
            </a:r>
            <a:r>
              <a:rPr lang="en-US" dirty="0"/>
              <a:t>correctly? Circle your choice. </a:t>
            </a:r>
            <a:endParaRPr lang="en-US" dirty="0" smtClean="0"/>
          </a:p>
          <a:p>
            <a:pPr>
              <a:buNone/>
            </a:pPr>
            <a:r>
              <a:rPr lang="en-US" dirty="0" smtClean="0"/>
              <a:t>(</a:t>
            </a:r>
            <a:r>
              <a:rPr lang="en-US" dirty="0"/>
              <a:t>a) The sense of </a:t>
            </a:r>
            <a:r>
              <a:rPr lang="en-US" i="1" dirty="0"/>
              <a:t>man </a:t>
            </a:r>
            <a:r>
              <a:rPr lang="en-US" dirty="0"/>
              <a:t>includes the sense of </a:t>
            </a:r>
            <a:r>
              <a:rPr lang="en-US" i="1" dirty="0"/>
              <a:t>human. </a:t>
            </a:r>
            <a:endParaRPr lang="en-US" dirty="0"/>
          </a:p>
          <a:p>
            <a:pPr>
              <a:buNone/>
            </a:pPr>
            <a:r>
              <a:rPr lang="en-US" dirty="0" smtClean="0"/>
              <a:t>(</a:t>
            </a:r>
            <a:r>
              <a:rPr lang="en-US" dirty="0"/>
              <a:t>b) The sense of </a:t>
            </a:r>
            <a:r>
              <a:rPr lang="en-US" i="1" dirty="0"/>
              <a:t>human </a:t>
            </a:r>
            <a:r>
              <a:rPr lang="en-US" dirty="0"/>
              <a:t>includes the sense of </a:t>
            </a:r>
            <a:r>
              <a:rPr lang="en-US" i="1" dirty="0"/>
              <a:t>man. </a:t>
            </a:r>
            <a:endParaRPr lang="en-US" dirty="0"/>
          </a:p>
          <a:p>
            <a:pPr>
              <a:buNone/>
            </a:pPr>
            <a:r>
              <a:rPr lang="en-US" dirty="0" smtClean="0"/>
              <a:t>(</a:t>
            </a:r>
            <a:r>
              <a:rPr lang="en-US" dirty="0"/>
              <a:t>c)The sense of </a:t>
            </a:r>
            <a:r>
              <a:rPr lang="en-US" i="1" dirty="0"/>
              <a:t>man </a:t>
            </a:r>
            <a:r>
              <a:rPr lang="en-US" dirty="0"/>
              <a:t>is identical to the sense of </a:t>
            </a:r>
            <a:r>
              <a:rPr lang="en-US" i="1" dirty="0"/>
              <a:t>human. </a:t>
            </a:r>
            <a:endParaRPr lang="en-US" i="1" dirty="0" smtClean="0"/>
          </a:p>
          <a:p>
            <a:pPr>
              <a:buNone/>
            </a:pPr>
            <a:r>
              <a:rPr lang="en-US" dirty="0" smtClean="0"/>
              <a:t>(</a:t>
            </a:r>
            <a:r>
              <a:rPr lang="en-US" dirty="0"/>
              <a:t>3) Does, the semantic relationship that exists between </a:t>
            </a:r>
            <a:r>
              <a:rPr lang="en-US" i="1" dirty="0"/>
              <a:t>man </a:t>
            </a:r>
            <a:r>
              <a:rPr lang="en-US" dirty="0" smtClean="0"/>
              <a:t>and </a:t>
            </a:r>
            <a:r>
              <a:rPr lang="en-US" i="1" dirty="0"/>
              <a:t>human </a:t>
            </a:r>
            <a:r>
              <a:rPr lang="en-US" dirty="0"/>
              <a:t>also exist </a:t>
            </a:r>
            <a:r>
              <a:rPr lang="en-US" dirty="0" smtClean="0"/>
              <a:t>between </a:t>
            </a:r>
            <a:r>
              <a:rPr lang="en-US" i="1" dirty="0"/>
              <a:t>man </a:t>
            </a:r>
            <a:r>
              <a:rPr lang="en-US" dirty="0"/>
              <a:t>and </a:t>
            </a:r>
            <a:r>
              <a:rPr lang="en-US" i="1" dirty="0"/>
              <a:t>tall? 	</a:t>
            </a:r>
            <a:r>
              <a:rPr lang="en-US" i="1" dirty="0" smtClean="0"/>
              <a:t>                                                     Yes </a:t>
            </a:r>
            <a:r>
              <a:rPr lang="en-US" i="1" dirty="0"/>
              <a:t>I No </a:t>
            </a:r>
          </a:p>
          <a:p>
            <a:pPr>
              <a:buNone/>
            </a:pPr>
            <a:r>
              <a:rPr lang="en-US" dirty="0" smtClean="0"/>
              <a:t>(4)Does </a:t>
            </a:r>
            <a:r>
              <a:rPr lang="en-US" dirty="0"/>
              <a:t>the absence of this semantic relationship between </a:t>
            </a:r>
            <a:r>
              <a:rPr lang="en-US" i="1" dirty="0" smtClean="0"/>
              <a:t>man </a:t>
            </a:r>
            <a:r>
              <a:rPr lang="en-US" dirty="0"/>
              <a:t>and </a:t>
            </a:r>
            <a:r>
              <a:rPr lang="en-US" i="1" dirty="0"/>
              <a:t>tall </a:t>
            </a:r>
            <a:r>
              <a:rPr lang="en-US" dirty="0"/>
              <a:t>account for the fact that </a:t>
            </a:r>
            <a:r>
              <a:rPr lang="en-US" i="1" dirty="0"/>
              <a:t>This man is tall </a:t>
            </a:r>
            <a:r>
              <a:rPr lang="en-US" dirty="0" smtClean="0"/>
              <a:t>is </a:t>
            </a:r>
            <a:r>
              <a:rPr lang="en-US" dirty="0"/>
              <a:t>not analytic, like </a:t>
            </a:r>
            <a:r>
              <a:rPr lang="en-US" i="1" dirty="0"/>
              <a:t>This man </a:t>
            </a:r>
            <a:r>
              <a:rPr lang="en-US" dirty="0"/>
              <a:t>is </a:t>
            </a:r>
            <a:r>
              <a:rPr lang="en-US" i="1" dirty="0"/>
              <a:t>human? </a:t>
            </a:r>
            <a:r>
              <a:rPr lang="en-US" i="1" dirty="0" smtClean="0"/>
              <a:t>                                                                                          Yes </a:t>
            </a:r>
            <a:r>
              <a:rPr lang="en-US" dirty="0"/>
              <a:t>/ </a:t>
            </a:r>
            <a:r>
              <a:rPr lang="en-US" i="1" dirty="0"/>
              <a:t>No </a:t>
            </a:r>
            <a:endParaRPr lang="en-US" dirty="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258762"/>
          </a:xfrm>
        </p:spPr>
        <p:txBody>
          <a:bodyPr>
            <a:normAutofit/>
          </a:bodyPr>
          <a:lstStyle/>
          <a:p>
            <a:endParaRPr lang="en-US" sz="800" dirty="0"/>
          </a:p>
        </p:txBody>
      </p:sp>
      <p:sp>
        <p:nvSpPr>
          <p:cNvPr id="3" name="Content Placeholder 2"/>
          <p:cNvSpPr>
            <a:spLocks noGrp="1"/>
          </p:cNvSpPr>
          <p:nvPr>
            <p:ph idx="1"/>
          </p:nvPr>
        </p:nvSpPr>
        <p:spPr>
          <a:xfrm>
            <a:off x="228600" y="533400"/>
            <a:ext cx="8763000" cy="6096000"/>
          </a:xfrm>
        </p:spPr>
        <p:style>
          <a:lnRef idx="2">
            <a:schemeClr val="accent6"/>
          </a:lnRef>
          <a:fillRef idx="1">
            <a:schemeClr val="lt1"/>
          </a:fillRef>
          <a:effectRef idx="0">
            <a:schemeClr val="accent6"/>
          </a:effectRef>
          <a:fontRef idx="minor">
            <a:schemeClr val="dk1"/>
          </a:fontRef>
        </p:style>
        <p:txBody>
          <a:bodyPr>
            <a:normAutofit lnSpcReduction="10000"/>
          </a:bodyPr>
          <a:lstStyle/>
          <a:p>
            <a:r>
              <a:rPr lang="en-US" dirty="0"/>
              <a:t>Note the interdependence of sense relations and sense properties. </a:t>
            </a:r>
            <a:r>
              <a:rPr lang="en-US" dirty="0" smtClean="0"/>
              <a:t>Sense properties </a:t>
            </a:r>
            <a:r>
              <a:rPr lang="en-US" dirty="0"/>
              <a:t>of sentences (e.g. analyticity) depend on the sense properties </a:t>
            </a:r>
            <a:r>
              <a:rPr lang="en-US" dirty="0" smtClean="0"/>
              <a:t>of</a:t>
            </a:r>
            <a:r>
              <a:rPr lang="en-US" dirty="0"/>
              <a:t>, and the sense relations between, the words they contain. </a:t>
            </a:r>
            <a:endParaRPr lang="en-US" dirty="0" smtClean="0"/>
          </a:p>
          <a:p>
            <a:r>
              <a:rPr lang="en-US" dirty="0" smtClean="0"/>
              <a:t>The </a:t>
            </a:r>
            <a:r>
              <a:rPr lang="en-US" dirty="0"/>
              <a:t>sense </a:t>
            </a:r>
            <a:r>
              <a:rPr lang="en-US" dirty="0" smtClean="0"/>
              <a:t>relation </a:t>
            </a:r>
            <a:r>
              <a:rPr lang="en-US" dirty="0"/>
              <a:t>between the predicates </a:t>
            </a:r>
            <a:r>
              <a:rPr lang="en-US" i="1" dirty="0"/>
              <a:t>man </a:t>
            </a:r>
            <a:r>
              <a:rPr lang="en-US" dirty="0"/>
              <a:t>and </a:t>
            </a:r>
            <a:r>
              <a:rPr lang="en-US" i="1" dirty="0"/>
              <a:t>human </a:t>
            </a:r>
            <a:r>
              <a:rPr lang="en-US" dirty="0"/>
              <a:t>is known as hyponymy</a:t>
            </a:r>
            <a:r>
              <a:rPr lang="en-US" dirty="0" smtClean="0"/>
              <a:t>.</a:t>
            </a:r>
          </a:p>
          <a:p>
            <a:r>
              <a:rPr lang="en-US" dirty="0" smtClean="0"/>
              <a:t>The </a:t>
            </a:r>
            <a:r>
              <a:rPr lang="en-US" dirty="0"/>
              <a:t>sense relation between the predicates </a:t>
            </a:r>
            <a:r>
              <a:rPr lang="en-US" i="1" dirty="0"/>
              <a:t>man </a:t>
            </a:r>
            <a:r>
              <a:rPr lang="en-US" dirty="0"/>
              <a:t>and </a:t>
            </a:r>
            <a:r>
              <a:rPr lang="en-US" i="1" dirty="0"/>
              <a:t>woman </a:t>
            </a:r>
            <a:r>
              <a:rPr lang="en-US" dirty="0"/>
              <a:t>is a kind of </a:t>
            </a:r>
            <a:r>
              <a:rPr lang="en-US" dirty="0" err="1" smtClean="0"/>
              <a:t>antonymy</a:t>
            </a:r>
            <a:r>
              <a:rPr lang="en-US" dirty="0"/>
              <a:t>. </a:t>
            </a:r>
            <a:endParaRPr lang="en-US" dirty="0" smtClean="0"/>
          </a:p>
          <a:p>
            <a:r>
              <a:rPr lang="en-US" dirty="0" smtClean="0"/>
              <a:t>The </a:t>
            </a:r>
            <a:r>
              <a:rPr lang="en-US" dirty="0"/>
              <a:t>sense structure of a language is like a network, in which </a:t>
            </a:r>
            <a:r>
              <a:rPr lang="en-US" dirty="0" smtClean="0"/>
              <a:t>the </a:t>
            </a:r>
            <a:r>
              <a:rPr lang="en-US" dirty="0"/>
              <a:t>senses of all elements are, directly or indirectly, related to </a:t>
            </a:r>
            <a:r>
              <a:rPr lang="en-US" dirty="0" smtClean="0"/>
              <a:t>the senses </a:t>
            </a:r>
            <a:r>
              <a:rPr lang="en-US" dirty="0"/>
              <a:t>of all other elements.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2362200"/>
          </a:xfrm>
        </p:spPr>
        <p:style>
          <a:lnRef idx="2">
            <a:schemeClr val="accent6"/>
          </a:lnRef>
          <a:fillRef idx="1">
            <a:schemeClr val="lt1"/>
          </a:fillRef>
          <a:effectRef idx="0">
            <a:schemeClr val="accent6"/>
          </a:effectRef>
          <a:fontRef idx="minor">
            <a:schemeClr val="dk1"/>
          </a:fontRef>
        </p:style>
        <p:txBody>
          <a:bodyPr anchor="t">
            <a:normAutofit/>
          </a:bodyPr>
          <a:lstStyle/>
          <a:p>
            <a:pPr algn="l"/>
            <a:r>
              <a:rPr lang="en-US" sz="2400" dirty="0" smtClean="0"/>
              <a:t>For the rest of this unit, we will explore a limitation in the idea of </a:t>
            </a:r>
            <a:br>
              <a:rPr lang="en-US" sz="2400" dirty="0" smtClean="0"/>
            </a:br>
            <a:r>
              <a:rPr lang="en-US" sz="2400" dirty="0" smtClean="0"/>
              <a:t>sense, a limitation which is quite parallel to a limitation in the idea of </a:t>
            </a:r>
            <a:br>
              <a:rPr lang="en-US" sz="2400" dirty="0" smtClean="0"/>
            </a:br>
            <a:r>
              <a:rPr lang="en-US" sz="2400" dirty="0" smtClean="0"/>
              <a:t>extension, pointed out in the previous unit (Unit 8). For convenience, </a:t>
            </a:r>
            <a:br>
              <a:rPr lang="en-US" sz="2400" dirty="0" smtClean="0"/>
            </a:br>
            <a:r>
              <a:rPr lang="en-US" sz="2400" dirty="0" smtClean="0"/>
              <a:t>we repeat below our statement of the relationship usually envisaged </a:t>
            </a:r>
            <a:br>
              <a:rPr lang="en-US" sz="2400" dirty="0" smtClean="0"/>
            </a:br>
            <a:r>
              <a:rPr lang="en-US" sz="2400" dirty="0" smtClean="0"/>
              <a:t>between sense and extension. </a:t>
            </a:r>
            <a:br>
              <a:rPr lang="en-US" sz="2400" dirty="0" smtClean="0"/>
            </a:br>
            <a:endParaRPr lang="en-US" sz="2400" dirty="0"/>
          </a:p>
        </p:txBody>
      </p:sp>
      <p:sp>
        <p:nvSpPr>
          <p:cNvPr id="3" name="Content Placeholder 2"/>
          <p:cNvSpPr>
            <a:spLocks noGrp="1"/>
          </p:cNvSpPr>
          <p:nvPr>
            <p:ph idx="1"/>
          </p:nvPr>
        </p:nvSpPr>
        <p:spPr>
          <a:xfrm>
            <a:off x="152400" y="2667000"/>
            <a:ext cx="8991600" cy="396240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a:buNone/>
            </a:pPr>
            <a:r>
              <a:rPr lang="en-US" dirty="0" smtClean="0"/>
              <a:t>A speaker's knowledge of the sense of a predicate provides him </a:t>
            </a:r>
            <a:r>
              <a:rPr lang="en-US" dirty="0" smtClean="0"/>
              <a:t>with an </a:t>
            </a:r>
            <a:r>
              <a:rPr lang="en-US" dirty="0" smtClean="0"/>
              <a:t>idea of its extension. For example, the 'dictionary </a:t>
            </a:r>
            <a:r>
              <a:rPr lang="en-US" dirty="0" smtClean="0"/>
              <a:t>definition‘ which </a:t>
            </a:r>
            <a:r>
              <a:rPr lang="en-US" dirty="0" smtClean="0"/>
              <a:t>the speaker accepts for </a:t>
            </a:r>
            <a:r>
              <a:rPr lang="en-US" i="1" dirty="0" smtClean="0"/>
              <a:t>cat </a:t>
            </a:r>
            <a:r>
              <a:rPr lang="en-US" dirty="0" smtClean="0"/>
              <a:t>can be used to decide what is a, cat, and what is not: thus defining, implicitly, the set of all cats. </a:t>
            </a:r>
            <a:r>
              <a:rPr lang="en-US" dirty="0" smtClean="0"/>
              <a:t>Now </a:t>
            </a:r>
            <a:r>
              <a:rPr lang="en-US" dirty="0" smtClean="0"/>
              <a:t>we'll consider the implications of this envisaged relationship more </a:t>
            </a:r>
            <a:r>
              <a:rPr lang="en-US" dirty="0" smtClean="0"/>
              <a:t>closely</a:t>
            </a:r>
            <a:r>
              <a:rPr lang="en-US" dirty="0" smtClean="0"/>
              <a:t>. We need to recognize the concepts of necessary and sufficient </a:t>
            </a:r>
            <a:br>
              <a:rPr lang="en-US" dirty="0" smtClean="0"/>
            </a:br>
            <a:r>
              <a:rPr lang="en-US" dirty="0" smtClean="0"/>
              <a:t>conditions.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1219200"/>
          </a:xfrm>
        </p:spPr>
        <p:style>
          <a:lnRef idx="2">
            <a:schemeClr val="accent6"/>
          </a:lnRef>
          <a:fillRef idx="1">
            <a:schemeClr val="lt1"/>
          </a:fillRef>
          <a:effectRef idx="0">
            <a:schemeClr val="accent6"/>
          </a:effectRef>
          <a:fontRef idx="minor">
            <a:schemeClr val="dk1"/>
          </a:fontRef>
        </p:style>
        <p:txBody>
          <a:bodyPr anchor="t">
            <a:normAutofit fontScale="90000"/>
          </a:bodyPr>
          <a:lstStyle/>
          <a:p>
            <a:pPr algn="l"/>
            <a:r>
              <a:rPr lang="en-US" sz="2400" dirty="0" smtClean="0"/>
              <a:t>A NECESSARY CONDITION on the sense of a predicate is a condition </a:t>
            </a:r>
            <a:br>
              <a:rPr lang="en-US" sz="2400" dirty="0" smtClean="0"/>
            </a:br>
            <a:r>
              <a:rPr lang="en-US" sz="2400" dirty="0" smtClean="0"/>
              <a:t>(or criterion) which a thing MUST meet in order to qualify as being </a:t>
            </a:r>
            <a:br>
              <a:rPr lang="en-US" sz="2400" dirty="0" smtClean="0"/>
            </a:br>
            <a:r>
              <a:rPr lang="en-US" sz="2400" dirty="0" smtClean="0"/>
              <a:t>correctly described by that predicate. </a:t>
            </a:r>
            <a:br>
              <a:rPr lang="en-US" sz="2400" dirty="0" smtClean="0"/>
            </a:br>
            <a:endParaRPr lang="en-US" sz="2400" dirty="0"/>
          </a:p>
        </p:txBody>
      </p:sp>
      <p:sp>
        <p:nvSpPr>
          <p:cNvPr id="3" name="Content Placeholder 2"/>
          <p:cNvSpPr>
            <a:spLocks noGrp="1"/>
          </p:cNvSpPr>
          <p:nvPr>
            <p:ph idx="1"/>
          </p:nvPr>
        </p:nvSpPr>
        <p:spPr>
          <a:xfrm>
            <a:off x="152400" y="1828800"/>
            <a:ext cx="8839200" cy="4800600"/>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buNone/>
            </a:pPr>
            <a:r>
              <a:rPr lang="en-US" dirty="0" smtClean="0"/>
              <a:t>A SUFFICIENT SET OF CONDITIONS on the sense of a predicate </a:t>
            </a:r>
            <a:br>
              <a:rPr lang="en-US" dirty="0" smtClean="0"/>
            </a:br>
            <a:r>
              <a:rPr lang="en-US" dirty="0" smtClean="0"/>
              <a:t>is a set of conditions (or criteria) which, if they are met by a thing, are </a:t>
            </a:r>
            <a:br>
              <a:rPr lang="en-US" dirty="0" smtClean="0"/>
            </a:br>
            <a:r>
              <a:rPr lang="en-US" dirty="0" smtClean="0"/>
              <a:t>enough in themselves to GUARANTEE that the predicate correctly </a:t>
            </a:r>
            <a:br>
              <a:rPr lang="en-US" dirty="0" smtClean="0"/>
            </a:br>
            <a:r>
              <a:rPr lang="en-US" dirty="0" smtClean="0"/>
              <a:t>describes that thing. </a:t>
            </a:r>
          </a:p>
          <a:p>
            <a:pPr>
              <a:buNone/>
            </a:pPr>
            <a:r>
              <a:rPr lang="en-US" dirty="0" smtClean="0"/>
              <a:t>Take the predicate </a:t>
            </a:r>
            <a:r>
              <a:rPr lang="en-US" i="1" dirty="0" smtClean="0"/>
              <a:t>square, </a:t>
            </a:r>
            <a:r>
              <a:rPr lang="en-US" dirty="0" smtClean="0"/>
              <a:t>as usually understood in geometry. 'Four- </a:t>
            </a:r>
            <a:r>
              <a:rPr lang="en-US" dirty="0" smtClean="0"/>
              <a:t>sided‘</a:t>
            </a:r>
          </a:p>
          <a:p>
            <a:pPr>
              <a:buNone/>
            </a:pPr>
            <a:r>
              <a:rPr lang="en-US" dirty="0" smtClean="0"/>
              <a:t>is </a:t>
            </a:r>
            <a:r>
              <a:rPr lang="en-US" dirty="0" smtClean="0"/>
              <a:t>a necessary condition for this predicate, since for anything to </a:t>
            </a:r>
          </a:p>
          <a:p>
            <a:pPr>
              <a:buNone/>
            </a:pPr>
            <a:r>
              <a:rPr lang="en-US" dirty="0" smtClean="0"/>
              <a:t>be a square, it must be four-sided. 	 </a:t>
            </a:r>
          </a:p>
          <a:p>
            <a:pPr>
              <a:buNone/>
            </a:pPr>
            <a:endParaRPr lang="en-US" dirty="0" smtClean="0"/>
          </a:p>
          <a:p>
            <a:pPr>
              <a:buNone/>
            </a:pPr>
            <a:r>
              <a:rPr lang="en-US" dirty="0" smtClean="0"/>
              <a:t>'Plane </a:t>
            </a:r>
            <a:r>
              <a:rPr lang="en-US" dirty="0" smtClean="0"/>
              <a:t>figure, four-sided, equal-sided and containing right angles' is a </a:t>
            </a:r>
            <a:br>
              <a:rPr lang="en-US" dirty="0" smtClean="0"/>
            </a:br>
            <a:r>
              <a:rPr lang="en-US" dirty="0" smtClean="0"/>
              <a:t>sufficient set of conditions for the predicate </a:t>
            </a:r>
            <a:r>
              <a:rPr lang="en-US" i="1" dirty="0" smtClean="0"/>
              <a:t>square, </a:t>
            </a:r>
            <a:r>
              <a:rPr lang="en-US" dirty="0" smtClean="0"/>
              <a:t>since if anything </a:t>
            </a:r>
            <a:br>
              <a:rPr lang="en-US" dirty="0" smtClean="0"/>
            </a:br>
            <a:r>
              <a:rPr lang="en-US" dirty="0" smtClean="0"/>
              <a:t>meets all of these conditions, it is guaranteed to be a square. </a:t>
            </a:r>
            <a:endParaRPr lang="en-US" dirty="0" smtClean="0"/>
          </a:p>
          <a:p>
            <a:pPr>
              <a:buNone/>
            </a:pPr>
            <a:r>
              <a:rPr lang="en-US" dirty="0" smtClean="0"/>
              <a:t>'Four-sided </a:t>
            </a:r>
            <a:r>
              <a:rPr lang="en-US" dirty="0" smtClean="0"/>
              <a:t>and containing right angles' is not a sufficient set of conditions for </a:t>
            </a:r>
            <a:r>
              <a:rPr lang="en-US" i="1" dirty="0" smtClean="0"/>
              <a:t>square.</a:t>
            </a:r>
            <a:r>
              <a:rPr lang="en-US" dirty="0" smtClean="0"/>
              <a:t> </a:t>
            </a:r>
            <a:r>
              <a:rPr lang="en-US" i="1" dirty="0" smtClean="0"/>
              <a:t>Many </a:t>
            </a:r>
            <a:r>
              <a:rPr lang="en-US" dirty="0" smtClean="0"/>
              <a:t>non-square shapes meet these conditions. </a:t>
            </a:r>
            <a:endParaRPr lang="en-US" dirty="0" smtClean="0"/>
          </a:p>
          <a:p>
            <a:pPr>
              <a:buNone/>
            </a:pPr>
            <a:r>
              <a:rPr lang="en-US" dirty="0" smtClean="0"/>
              <a:t>'Three-sided' is not a necessary condition for </a:t>
            </a:r>
            <a:r>
              <a:rPr lang="en-US" i="1" dirty="0" smtClean="0"/>
              <a:t>square. </a:t>
            </a:r>
            <a:endParaRPr lang="en-US" dirty="0" smtClean="0"/>
          </a:p>
          <a:p>
            <a:pPr>
              <a:buNone/>
            </a:pP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53400" cy="731838"/>
          </a:xfrm>
        </p:spPr>
        <p:style>
          <a:lnRef idx="2">
            <a:schemeClr val="accent6"/>
          </a:lnRef>
          <a:fillRef idx="1">
            <a:schemeClr val="lt1"/>
          </a:fillRef>
          <a:effectRef idx="0">
            <a:schemeClr val="accent6"/>
          </a:effectRef>
          <a:fontRef idx="minor">
            <a:schemeClr val="dk1"/>
          </a:fontRef>
        </p:style>
        <p:txBody>
          <a:bodyPr>
            <a:normAutofit/>
          </a:bodyPr>
          <a:lstStyle/>
          <a:p>
            <a:r>
              <a:rPr lang="en-US" sz="2400" dirty="0" smtClean="0"/>
              <a:t>Practice 6</a:t>
            </a:r>
            <a:endParaRPr lang="en-US" sz="2400" dirty="0"/>
          </a:p>
        </p:txBody>
      </p:sp>
      <p:sp>
        <p:nvSpPr>
          <p:cNvPr id="3" name="Content Placeholder 2"/>
          <p:cNvSpPr>
            <a:spLocks noGrp="1"/>
          </p:cNvSpPr>
          <p:nvPr>
            <p:ph idx="1"/>
          </p:nvPr>
        </p:nvSpPr>
        <p:spPr>
          <a:xfrm>
            <a:off x="0" y="1524000"/>
            <a:ext cx="9144000" cy="5334000"/>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buNone/>
            </a:pPr>
            <a:r>
              <a:rPr lang="en-US" sz="3400" dirty="0" smtClean="0"/>
              <a:t>1.  Is </a:t>
            </a:r>
            <a:r>
              <a:rPr lang="en-US" sz="3400" dirty="0" smtClean="0"/>
              <a:t>'three-dimensional object' a necessary condition </a:t>
            </a:r>
            <a:r>
              <a:rPr lang="en-US" sz="3400" dirty="0" smtClean="0"/>
              <a:t>for the </a:t>
            </a:r>
            <a:r>
              <a:rPr lang="en-US" sz="3400" dirty="0" smtClean="0"/>
              <a:t>predicate </a:t>
            </a:r>
            <a:r>
              <a:rPr lang="en-US" sz="3400" i="1" dirty="0" smtClean="0"/>
              <a:t>sphere</a:t>
            </a:r>
            <a:r>
              <a:rPr lang="en-US" sz="3400" i="1" dirty="0" smtClean="0"/>
              <a:t>?						 </a:t>
            </a:r>
            <a:r>
              <a:rPr lang="en-US" sz="3400" i="1" dirty="0" smtClean="0"/>
              <a:t>Yes / No </a:t>
            </a:r>
            <a:endParaRPr lang="en-US" sz="3400" dirty="0" smtClean="0"/>
          </a:p>
          <a:p>
            <a:pPr>
              <a:buNone/>
            </a:pPr>
            <a:r>
              <a:rPr lang="en-US" sz="3400" dirty="0" smtClean="0"/>
              <a:t>2.  Is </a:t>
            </a:r>
            <a:r>
              <a:rPr lang="en-US" sz="3400" dirty="0" smtClean="0"/>
              <a:t>'three-dimensional object' a necessary condition for </a:t>
            </a:r>
            <a:r>
              <a:rPr lang="en-US" sz="3400" dirty="0" smtClean="0"/>
              <a:t>the </a:t>
            </a:r>
            <a:r>
              <a:rPr lang="en-US" sz="3400" dirty="0" smtClean="0"/>
              <a:t>predicate </a:t>
            </a:r>
            <a:r>
              <a:rPr lang="en-US" sz="3400" i="1" dirty="0" smtClean="0"/>
              <a:t>circle</a:t>
            </a:r>
            <a:r>
              <a:rPr lang="en-US" sz="3400" i="1" dirty="0" smtClean="0"/>
              <a:t>?</a:t>
            </a:r>
          </a:p>
          <a:p>
            <a:pPr>
              <a:buNone/>
            </a:pPr>
            <a:r>
              <a:rPr lang="en-US" sz="3400" i="1" dirty="0" smtClean="0"/>
              <a:t>							 </a:t>
            </a:r>
            <a:r>
              <a:rPr lang="en-US" sz="3400" i="1" dirty="0" smtClean="0"/>
              <a:t>Yes / No </a:t>
            </a:r>
            <a:endParaRPr lang="en-US" sz="3400" dirty="0" smtClean="0"/>
          </a:p>
          <a:p>
            <a:pPr>
              <a:buNone/>
            </a:pPr>
            <a:r>
              <a:rPr lang="en-US" sz="3400" dirty="0" smtClean="0"/>
              <a:t>3.  Is </a:t>
            </a:r>
            <a:r>
              <a:rPr lang="en-US" sz="3400" dirty="0" smtClean="0"/>
              <a:t>'three-dimensional object and circular in </a:t>
            </a:r>
            <a:r>
              <a:rPr lang="en-US" sz="3400" dirty="0" smtClean="0"/>
              <a:t>cross-section‘ a </a:t>
            </a:r>
            <a:r>
              <a:rPr lang="en-US" sz="3400" dirty="0" smtClean="0"/>
              <a:t>sufficient set of conditions for </a:t>
            </a:r>
            <a:r>
              <a:rPr lang="en-US" sz="3400" i="1" dirty="0" smtClean="0"/>
              <a:t>sphere</a:t>
            </a:r>
            <a:r>
              <a:rPr lang="en-US" sz="3400" i="1" dirty="0" smtClean="0"/>
              <a:t>?				 </a:t>
            </a:r>
            <a:r>
              <a:rPr lang="en-US" sz="3400" i="1" dirty="0" smtClean="0"/>
              <a:t>Yes / No </a:t>
            </a:r>
            <a:endParaRPr lang="en-US" sz="3400" dirty="0" smtClean="0"/>
          </a:p>
          <a:p>
            <a:pPr>
              <a:buNone/>
            </a:pPr>
            <a:r>
              <a:rPr lang="en-US" sz="3400" dirty="0" smtClean="0"/>
              <a:t>4.  Is </a:t>
            </a:r>
            <a:r>
              <a:rPr lang="en-US" sz="3400" dirty="0" smtClean="0"/>
              <a:t>'three-dimensional object and with all points </a:t>
            </a:r>
            <a:r>
              <a:rPr lang="en-US" sz="3400" dirty="0" smtClean="0"/>
              <a:t>on surface </a:t>
            </a:r>
            <a:r>
              <a:rPr lang="en-US" sz="3400" dirty="0" smtClean="0"/>
              <a:t>equidistant from a single point' a sufficient set </a:t>
            </a:r>
            <a:r>
              <a:rPr lang="en-US" sz="3400" dirty="0" smtClean="0"/>
              <a:t>of </a:t>
            </a:r>
            <a:r>
              <a:rPr lang="en-US" sz="3400" dirty="0" smtClean="0"/>
              <a:t>conditions for </a:t>
            </a:r>
            <a:r>
              <a:rPr lang="en-US" sz="3400" i="1" dirty="0" smtClean="0"/>
              <a:t>sphere? </a:t>
            </a:r>
            <a:r>
              <a:rPr lang="en-US" sz="3400" i="1" dirty="0" smtClean="0"/>
              <a:t>	Yes </a:t>
            </a:r>
            <a:r>
              <a:rPr lang="en-US" sz="3400" i="1" dirty="0" smtClean="0"/>
              <a:t>/ No </a:t>
            </a:r>
            <a:endParaRPr lang="en-US" sz="3400" dirty="0" smtClean="0"/>
          </a:p>
          <a:p>
            <a:pPr>
              <a:buNone/>
            </a:pPr>
            <a:r>
              <a:rPr lang="en-US" sz="3400" dirty="0" smtClean="0"/>
              <a:t>5.  Is </a:t>
            </a:r>
            <a:r>
              <a:rPr lang="en-US" sz="3400" dirty="0" smtClean="0"/>
              <a:t>'male' a necessary condition for </a:t>
            </a:r>
            <a:r>
              <a:rPr lang="en-US" sz="3400" i="1" dirty="0" smtClean="0"/>
              <a:t>bachelor? </a:t>
            </a:r>
            <a:r>
              <a:rPr lang="en-US" sz="3400" i="1" dirty="0" smtClean="0"/>
              <a:t>		Yes </a:t>
            </a:r>
            <a:r>
              <a:rPr lang="en-US" sz="3400" i="1" dirty="0" smtClean="0"/>
              <a:t>/ No </a:t>
            </a:r>
            <a:endParaRPr lang="en-US" sz="3400" dirty="0" smtClean="0"/>
          </a:p>
          <a:p>
            <a:pPr>
              <a:buNone/>
            </a:pPr>
            <a:r>
              <a:rPr lang="en-US" sz="3400" dirty="0" smtClean="0"/>
              <a:t>6.  Is </a:t>
            </a:r>
            <a:r>
              <a:rPr lang="en-US" sz="3400" dirty="0" smtClean="0"/>
              <a:t>'adult, male, human, and unmarried' a sufficient set </a:t>
            </a:r>
            <a:r>
              <a:rPr lang="en-US" sz="3400" dirty="0" smtClean="0"/>
              <a:t>of </a:t>
            </a:r>
            <a:r>
              <a:rPr lang="en-US" sz="3400" dirty="0" smtClean="0"/>
              <a:t>conditions for </a:t>
            </a:r>
            <a:r>
              <a:rPr lang="en-US" sz="3400" i="1" dirty="0" smtClean="0"/>
              <a:t>bachelor? </a:t>
            </a:r>
            <a:endParaRPr lang="en-US" sz="3400" dirty="0" smtClean="0"/>
          </a:p>
          <a:p>
            <a:pPr>
              <a:buNone/>
            </a:pPr>
            <a:r>
              <a:rPr lang="en-US" sz="3400" i="1" dirty="0" smtClean="0"/>
              <a:t>							Yes </a:t>
            </a:r>
            <a:r>
              <a:rPr lang="en-US" sz="3400" i="1" dirty="0" smtClean="0"/>
              <a:t>/ No </a:t>
            </a:r>
            <a:endParaRPr lang="en-US" sz="3400" dirty="0" smtClean="0"/>
          </a:p>
          <a:p>
            <a:pPr>
              <a:buNone/>
            </a:pPr>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3352800"/>
          </a:xfrm>
        </p:spPr>
        <p:txBody>
          <a:bodyPr anchor="t">
            <a:normAutofit fontScale="90000"/>
          </a:bodyPr>
          <a:lstStyle/>
          <a:p>
            <a:pPr algn="l"/>
            <a:r>
              <a:rPr lang="en-US" sz="2400" dirty="0" smtClean="0"/>
              <a:t>Obviously, we are stating conditions on predicates in terms of other </a:t>
            </a:r>
            <a:br>
              <a:rPr lang="en-US" sz="2400" dirty="0" smtClean="0"/>
            </a:br>
            <a:r>
              <a:rPr lang="en-US" sz="2400" dirty="0" smtClean="0"/>
              <a:t>predicates in the language. </a:t>
            </a:r>
            <a:r>
              <a:rPr lang="en-US" sz="2400" dirty="0" smtClean="0"/>
              <a:t>Henceforth</a:t>
            </a:r>
            <a:r>
              <a:rPr lang="en-US" sz="2400" dirty="0" smtClean="0"/>
              <a:t>, we will drop the quotation </a:t>
            </a:r>
            <a:br>
              <a:rPr lang="en-US" sz="2400" dirty="0" smtClean="0"/>
            </a:br>
            <a:r>
              <a:rPr lang="en-US" sz="2400" dirty="0" smtClean="0"/>
              <a:t>marks, and envisage necessary and sufficient conditions as relationships </a:t>
            </a:r>
            <a:br>
              <a:rPr lang="en-US" sz="2400" dirty="0" smtClean="0"/>
            </a:br>
            <a:r>
              <a:rPr lang="en-US" sz="2400" dirty="0" smtClean="0"/>
              <a:t>between predicates. Thus we shall say, for example, that </a:t>
            </a:r>
            <a:r>
              <a:rPr lang="en-US" sz="2400" i="1" dirty="0" smtClean="0"/>
              <a:t>animal </a:t>
            </a:r>
            <a:r>
              <a:rPr lang="en-US" sz="2400" dirty="0" smtClean="0"/>
              <a:t>and </a:t>
            </a:r>
            <a:r>
              <a:rPr lang="en-US" sz="2400" i="1" dirty="0" smtClean="0"/>
              <a:t>cat </a:t>
            </a:r>
            <a:br>
              <a:rPr lang="en-US" sz="2400" i="1" dirty="0" smtClean="0"/>
            </a:br>
            <a:r>
              <a:rPr lang="en-US" sz="2400" dirty="0" smtClean="0"/>
              <a:t>are semantically related in such a way that the applicability of the </a:t>
            </a:r>
            <a:br>
              <a:rPr lang="en-US" sz="2400" dirty="0" smtClean="0"/>
            </a:br>
            <a:r>
              <a:rPr lang="en-US" sz="2400" dirty="0" smtClean="0"/>
              <a:t>former is a necessary condition for the applicability of the latter. </a:t>
            </a:r>
            <a:br>
              <a:rPr lang="en-US" sz="2400" dirty="0" smtClean="0"/>
            </a:br>
            <a:r>
              <a:rPr lang="en-US" sz="2400" dirty="0" smtClean="0"/>
              <a:t>(Nothing can be a cat without being an animal.) In fact it is possible to </a:t>
            </a:r>
            <a:br>
              <a:rPr lang="en-US" sz="2400" dirty="0" smtClean="0"/>
            </a:br>
            <a:r>
              <a:rPr lang="en-US" sz="2400" dirty="0" smtClean="0"/>
              <a:t>give complete definitions of some predicates in the form of a 'necessary </a:t>
            </a:r>
            <a:br>
              <a:rPr lang="en-US" sz="2400" dirty="0" smtClean="0"/>
            </a:br>
            <a:r>
              <a:rPr lang="en-US" sz="2400" dirty="0" smtClean="0"/>
              <a:t>and sufficient list' of other predicates. Kinship predicates and shape </a:t>
            </a:r>
            <a:br>
              <a:rPr lang="en-US" sz="2400" dirty="0" smtClean="0"/>
            </a:br>
            <a:r>
              <a:rPr lang="en-US" sz="2400" dirty="0" smtClean="0"/>
              <a:t>predicates are well-known examples. </a:t>
            </a:r>
            <a:br>
              <a:rPr lang="en-US" sz="2400" dirty="0" smtClean="0"/>
            </a:br>
            <a:endParaRPr lang="en-US" sz="2400" dirty="0"/>
          </a:p>
        </p:txBody>
      </p:sp>
      <p:sp>
        <p:nvSpPr>
          <p:cNvPr id="3" name="Content Placeholder 2"/>
          <p:cNvSpPr>
            <a:spLocks noGrp="1"/>
          </p:cNvSpPr>
          <p:nvPr>
            <p:ph idx="1"/>
          </p:nvPr>
        </p:nvSpPr>
        <p:spPr>
          <a:xfrm>
            <a:off x="0" y="3886200"/>
            <a:ext cx="9144000" cy="2819400"/>
          </a:xfrm>
        </p:spPr>
        <p:txBody>
          <a:bodyPr>
            <a:normAutofit fontScale="85000" lnSpcReduction="10000"/>
          </a:bodyPr>
          <a:lstStyle/>
          <a:p>
            <a:pPr>
              <a:buNone/>
            </a:pPr>
            <a:r>
              <a:rPr lang="en-US" dirty="0" smtClean="0"/>
              <a:t>(l) Is </a:t>
            </a:r>
            <a:r>
              <a:rPr lang="en-US" i="1" dirty="0" smtClean="0"/>
              <a:t>father </a:t>
            </a:r>
            <a:r>
              <a:rPr lang="en-US" dirty="0" smtClean="0"/>
              <a:t>adequately defined as </a:t>
            </a:r>
            <a:r>
              <a:rPr lang="en-US" i="1" dirty="0" smtClean="0"/>
              <a:t>male parent? Yes </a:t>
            </a:r>
            <a:r>
              <a:rPr lang="en-US" dirty="0" smtClean="0"/>
              <a:t>/ </a:t>
            </a:r>
            <a:r>
              <a:rPr lang="en-US" i="1" dirty="0" smtClean="0"/>
              <a:t>No </a:t>
            </a:r>
            <a:endParaRPr lang="en-US" dirty="0" smtClean="0"/>
          </a:p>
          <a:p>
            <a:pPr>
              <a:buNone/>
            </a:pPr>
            <a:r>
              <a:rPr lang="en-US" dirty="0" smtClean="0"/>
              <a:t>(</a:t>
            </a:r>
            <a:r>
              <a:rPr lang="en-US" dirty="0" smtClean="0"/>
              <a:t>2) Is </a:t>
            </a:r>
            <a:r>
              <a:rPr lang="en-US" i="1" dirty="0" smtClean="0"/>
              <a:t>female spouse </a:t>
            </a:r>
            <a:r>
              <a:rPr lang="en-US" dirty="0" smtClean="0"/>
              <a:t>an adequate definition of </a:t>
            </a:r>
            <a:r>
              <a:rPr lang="en-US" i="1" dirty="0" smtClean="0"/>
              <a:t>wife? Yes </a:t>
            </a:r>
            <a:r>
              <a:rPr lang="en-US" dirty="0" smtClean="0"/>
              <a:t>/ </a:t>
            </a:r>
            <a:r>
              <a:rPr lang="en-US" i="1" dirty="0" smtClean="0"/>
              <a:t>No </a:t>
            </a:r>
            <a:endParaRPr lang="en-US" dirty="0" smtClean="0"/>
          </a:p>
          <a:p>
            <a:pPr>
              <a:buNone/>
            </a:pPr>
            <a:r>
              <a:rPr lang="en-US" dirty="0" smtClean="0"/>
              <a:t>(</a:t>
            </a:r>
            <a:r>
              <a:rPr lang="en-US" dirty="0" smtClean="0"/>
              <a:t>3) Is </a:t>
            </a:r>
            <a:r>
              <a:rPr lang="en-US" i="1" dirty="0" smtClean="0"/>
              <a:t>parent’s father </a:t>
            </a:r>
            <a:r>
              <a:rPr lang="en-US" dirty="0" smtClean="0"/>
              <a:t>an adequate definition of </a:t>
            </a:r>
            <a:r>
              <a:rPr lang="en-US" i="1" dirty="0" smtClean="0"/>
              <a:t>grandfather? </a:t>
            </a:r>
            <a:r>
              <a:rPr lang="en-US" i="1" dirty="0" smtClean="0"/>
              <a:t>                              								Yes </a:t>
            </a:r>
            <a:r>
              <a:rPr lang="en-US" dirty="0" smtClean="0"/>
              <a:t>/ </a:t>
            </a:r>
            <a:r>
              <a:rPr lang="en-US" i="1" dirty="0" smtClean="0"/>
              <a:t>No</a:t>
            </a:r>
          </a:p>
          <a:p>
            <a:pPr>
              <a:buNone/>
            </a:pPr>
            <a:r>
              <a:rPr lang="en-US" dirty="0" smtClean="0"/>
              <a:t>(</a:t>
            </a:r>
            <a:r>
              <a:rPr lang="en-US" dirty="0" smtClean="0"/>
              <a:t>4) Is </a:t>
            </a:r>
            <a:r>
              <a:rPr lang="en-US" i="1" dirty="0" smtClean="0"/>
              <a:t>hexagon </a:t>
            </a:r>
            <a:r>
              <a:rPr lang="en-US" dirty="0" smtClean="0"/>
              <a:t>adequately defined as </a:t>
            </a:r>
            <a:r>
              <a:rPr lang="en-US" i="1" dirty="0" smtClean="0"/>
              <a:t>five-sided plane figure? </a:t>
            </a:r>
            <a:endParaRPr lang="en-US" dirty="0" smtClean="0"/>
          </a:p>
          <a:p>
            <a:pPr>
              <a:buNone/>
            </a:pPr>
            <a:r>
              <a:rPr lang="en-US" i="1" dirty="0" smtClean="0"/>
              <a:t>									Yes </a:t>
            </a:r>
            <a:r>
              <a:rPr lang="en-US" dirty="0" smtClean="0"/>
              <a:t>/ </a:t>
            </a:r>
            <a:r>
              <a:rPr lang="en-US" i="1" dirty="0" smtClean="0"/>
              <a:t>No </a:t>
            </a:r>
            <a:endParaRPr lang="en-US" dirty="0" smtClean="0"/>
          </a:p>
          <a:p>
            <a:pPr>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401762"/>
          </a:xfrm>
        </p:spPr>
        <p:style>
          <a:lnRef idx="2">
            <a:schemeClr val="accent6"/>
          </a:lnRef>
          <a:fillRef idx="1">
            <a:schemeClr val="lt1"/>
          </a:fillRef>
          <a:effectRef idx="0">
            <a:schemeClr val="accent6"/>
          </a:effectRef>
          <a:fontRef idx="minor">
            <a:schemeClr val="dk1"/>
          </a:fontRef>
        </p:style>
        <p:txBody>
          <a:bodyPr anchor="t">
            <a:normAutofit fontScale="90000"/>
          </a:bodyPr>
          <a:lstStyle/>
          <a:p>
            <a:pPr algn="l"/>
            <a:r>
              <a:rPr lang="en-US" sz="2400" dirty="0" smtClean="0"/>
              <a:t>The idea of defining predicates by sets of necessary and sufficient conditions can be evaluated from a practical point of view. The parallel </a:t>
            </a:r>
            <a:br>
              <a:rPr lang="en-US" sz="2400" dirty="0" smtClean="0"/>
            </a:br>
            <a:r>
              <a:rPr lang="en-US" sz="2400" dirty="0" smtClean="0"/>
              <a:t>with the </a:t>
            </a:r>
            <a:r>
              <a:rPr lang="en-US" sz="2400" dirty="0" err="1" smtClean="0"/>
              <a:t>undecidability</a:t>
            </a:r>
            <a:r>
              <a:rPr lang="en-US" sz="2400" dirty="0" smtClean="0"/>
              <a:t> of extensions </a:t>
            </a:r>
            <a:r>
              <a:rPr lang="en-US" sz="2400" i="1" dirty="0" smtClean="0"/>
              <a:t>is </a:t>
            </a:r>
            <a:r>
              <a:rPr lang="en-US" sz="2400" dirty="0" smtClean="0"/>
              <a:t>very close. Just as in a large </a:t>
            </a:r>
            <a:br>
              <a:rPr lang="en-US" sz="2400" dirty="0" smtClean="0"/>
            </a:br>
            <a:r>
              <a:rPr lang="en-US" sz="2400" dirty="0" smtClean="0"/>
              <a:t>number of cases it is implausible to postulate the existence of perfectly </a:t>
            </a:r>
            <a:br>
              <a:rPr lang="en-US" sz="2400" dirty="0" smtClean="0"/>
            </a:br>
            <a:endParaRPr lang="en-US" sz="2400" dirty="0"/>
          </a:p>
        </p:txBody>
      </p:sp>
      <p:sp>
        <p:nvSpPr>
          <p:cNvPr id="3" name="Content Placeholder 2"/>
          <p:cNvSpPr>
            <a:spLocks noGrp="1"/>
          </p:cNvSpPr>
          <p:nvPr>
            <p:ph idx="1"/>
          </p:nvPr>
        </p:nvSpPr>
        <p:spPr>
          <a:xfrm>
            <a:off x="152400" y="1828800"/>
            <a:ext cx="8839200" cy="4800600"/>
          </a:xfrm>
        </p:spPr>
        <p:style>
          <a:lnRef idx="2">
            <a:schemeClr val="accent6"/>
          </a:lnRef>
          <a:fillRef idx="1">
            <a:schemeClr val="lt1"/>
          </a:fillRef>
          <a:effectRef idx="0">
            <a:schemeClr val="accent6"/>
          </a:effectRef>
          <a:fontRef idx="minor">
            <a:schemeClr val="dk1"/>
          </a:fontRef>
        </p:style>
        <p:txBody>
          <a:bodyPr>
            <a:normAutofit fontScale="92500"/>
          </a:bodyPr>
          <a:lstStyle/>
          <a:p>
            <a:r>
              <a:rPr lang="en-US" dirty="0" smtClean="0"/>
              <a:t>clearly defined sets of things, such as the set of all cats, the set of all </a:t>
            </a:r>
            <a:r>
              <a:rPr lang="en-US" dirty="0" smtClean="0"/>
              <a:t>tables</a:t>
            </a:r>
            <a:r>
              <a:rPr lang="en-US" dirty="0" smtClean="0"/>
              <a:t>, etc., so too the idea that there could be satisfactory definitions </a:t>
            </a:r>
            <a:r>
              <a:rPr lang="en-US" dirty="0" smtClean="0"/>
              <a:t>in </a:t>
            </a:r>
            <a:r>
              <a:rPr lang="en-US" dirty="0" smtClean="0"/>
              <a:t>the form of </a:t>
            </a:r>
            <a:r>
              <a:rPr lang="en-US" i="1" dirty="0" smtClean="0"/>
              <a:t>sets </a:t>
            </a:r>
            <a:r>
              <a:rPr lang="en-US" dirty="0" smtClean="0"/>
              <a:t>of necessary and sufficient conditions for such </a:t>
            </a:r>
            <a:br>
              <a:rPr lang="en-US" dirty="0" smtClean="0"/>
            </a:br>
            <a:r>
              <a:rPr lang="en-US" dirty="0" smtClean="0"/>
              <a:t>predicates as </a:t>
            </a:r>
            <a:r>
              <a:rPr lang="en-US" i="1" dirty="0" smtClean="0"/>
              <a:t>cat, table, </a:t>
            </a:r>
            <a:r>
              <a:rPr lang="en-US" dirty="0" smtClean="0"/>
              <a:t>etc. is clearly misguided. </a:t>
            </a:r>
          </a:p>
          <a:p>
            <a:r>
              <a:rPr lang="en-US" dirty="0" smtClean="0"/>
              <a:t>One of the best known arguments (by the philosopher Ludwig </a:t>
            </a:r>
            <a:r>
              <a:rPr lang="en-US" dirty="0" smtClean="0"/>
              <a:t>Wittgenstein</a:t>
            </a:r>
            <a:r>
              <a:rPr lang="en-US" dirty="0" smtClean="0"/>
              <a:t>) against the idea that definitions of the meanings of </a:t>
            </a:r>
            <a:r>
              <a:rPr lang="en-US" dirty="0" smtClean="0"/>
              <a:t>words can </a:t>
            </a:r>
            <a:r>
              <a:rPr lang="en-US" dirty="0" smtClean="0"/>
              <a:t>be given in the form of sets of necessary and sufficient conditions </a:t>
            </a:r>
            <a:r>
              <a:rPr lang="en-US" dirty="0" smtClean="0"/>
              <a:t>involves </a:t>
            </a:r>
            <a:r>
              <a:rPr lang="en-US" dirty="0" smtClean="0"/>
              <a:t>the word </a:t>
            </a:r>
            <a:r>
              <a:rPr lang="en-US" i="1" dirty="0" smtClean="0"/>
              <a:t>game. </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style>
          <a:lnRef idx="2">
            <a:schemeClr val="accent6"/>
          </a:lnRef>
          <a:fillRef idx="1">
            <a:schemeClr val="lt1"/>
          </a:fillRef>
          <a:effectRef idx="0">
            <a:schemeClr val="accent6"/>
          </a:effectRef>
          <a:fontRef idx="minor">
            <a:schemeClr val="dk1"/>
          </a:fontRef>
        </p:style>
        <p:txBody>
          <a:bodyPr/>
          <a:lstStyle/>
          <a:p>
            <a:r>
              <a:rPr lang="en-US" dirty="0" smtClean="0"/>
              <a:t>Quick Quiz</a:t>
            </a:r>
            <a:endParaRPr lang="en-US" dirty="0"/>
          </a:p>
        </p:txBody>
      </p:sp>
      <p:sp>
        <p:nvSpPr>
          <p:cNvPr id="3" name="Content Placeholder 2"/>
          <p:cNvSpPr>
            <a:spLocks noGrp="1"/>
          </p:cNvSpPr>
          <p:nvPr>
            <p:ph idx="1"/>
          </p:nvPr>
        </p:nvSpPr>
        <p:spPr>
          <a:xfrm>
            <a:off x="228600" y="1524000"/>
            <a:ext cx="8686800" cy="510540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marL="514350" indent="-514350">
              <a:buAutoNum type="arabicPeriod"/>
            </a:pPr>
            <a:r>
              <a:rPr lang="en-US" dirty="0" smtClean="0"/>
              <a:t>Which of the following are two-place predicates? Below, Smother, Sleep, Come, Annihilate, Vanish, Afraid (of).</a:t>
            </a:r>
          </a:p>
          <a:p>
            <a:pPr marL="514350" indent="-514350">
              <a:buAutoNum type="arabicPeriod"/>
            </a:pPr>
            <a:r>
              <a:rPr lang="en-US" dirty="0" smtClean="0"/>
              <a:t>Use these terms correctly to fill in the blanks: Referent, Extension, Prototype .</a:t>
            </a:r>
          </a:p>
          <a:p>
            <a:pPr marL="514350" indent="-514350">
              <a:buNone/>
            </a:pPr>
            <a:r>
              <a:rPr lang="en-US" dirty="0" smtClean="0"/>
              <a:t>A _________is the thing being referred to on a particular occasion of an utterance.</a:t>
            </a:r>
          </a:p>
          <a:p>
            <a:pPr marL="514350" indent="-514350">
              <a:buNone/>
            </a:pPr>
            <a:r>
              <a:rPr lang="en-US" dirty="0" smtClean="0"/>
              <a:t>__________is a set of things that could be referred to using a particular predicate.</a:t>
            </a:r>
          </a:p>
          <a:p>
            <a:pPr marL="514350" indent="-514350">
              <a:buNone/>
            </a:pPr>
            <a:r>
              <a:rPr lang="en-US" dirty="0" smtClean="0"/>
              <a:t>A thing typically referred to using a particular predicate is a ___________.  </a:t>
            </a:r>
          </a:p>
          <a:p>
            <a:pPr marL="514350" indent="-51435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1828800"/>
          </a:xfrm>
        </p:spPr>
        <p:style>
          <a:lnRef idx="2">
            <a:schemeClr val="accent6"/>
          </a:lnRef>
          <a:fillRef idx="1">
            <a:schemeClr val="lt1"/>
          </a:fillRef>
          <a:effectRef idx="0">
            <a:schemeClr val="accent6"/>
          </a:effectRef>
          <a:fontRef idx="minor">
            <a:schemeClr val="dk1"/>
          </a:fontRef>
        </p:style>
        <p:txBody>
          <a:bodyPr anchor="t">
            <a:normAutofit fontScale="90000"/>
          </a:bodyPr>
          <a:lstStyle/>
          <a:p>
            <a:pPr algn="l"/>
            <a:r>
              <a:rPr lang="en-US" sz="2400" dirty="0" smtClean="0"/>
              <a:t>Given below are two definitions of the word </a:t>
            </a:r>
            <a:r>
              <a:rPr lang="en-US" sz="2400" i="1" dirty="0" smtClean="0"/>
              <a:t>game, </a:t>
            </a:r>
            <a:r>
              <a:rPr lang="en-US" sz="2400" dirty="0" smtClean="0"/>
              <a:t>taken from dictionaries of modern English. For each definition, give (a) the name of at </a:t>
            </a:r>
            <a:r>
              <a:rPr lang="en-US" sz="2400" dirty="0" smtClean="0"/>
              <a:t>least </a:t>
            </a:r>
            <a:r>
              <a:rPr lang="en-US" sz="2400" dirty="0" smtClean="0"/>
              <a:t>one game (e.g. </a:t>
            </a:r>
            <a:r>
              <a:rPr lang="en-US" sz="2400" i="1" dirty="0" smtClean="0"/>
              <a:t>football, chess) </a:t>
            </a:r>
            <a:r>
              <a:rPr lang="en-US" sz="2400" dirty="0" smtClean="0"/>
              <a:t>not covered by the definition, and </a:t>
            </a:r>
            <a:r>
              <a:rPr lang="en-US" sz="2400" dirty="0" smtClean="0"/>
              <a:t>(</a:t>
            </a:r>
            <a:r>
              <a:rPr lang="en-US" sz="2400" dirty="0" smtClean="0"/>
              <a:t>b) at least one thing that is not a game (e.g. piano-playing, watching </a:t>
            </a:r>
            <a:r>
              <a:rPr lang="en-US" sz="2400" dirty="0" smtClean="0"/>
              <a:t>television</a:t>
            </a:r>
            <a:r>
              <a:rPr lang="en-US" sz="2400" dirty="0" smtClean="0"/>
              <a:t>) but which falls within the given definition. </a:t>
            </a:r>
            <a:br>
              <a:rPr lang="en-US" sz="2400" dirty="0" smtClean="0"/>
            </a:br>
            <a:endParaRPr lang="en-US" sz="2400" dirty="0"/>
          </a:p>
        </p:txBody>
      </p:sp>
      <p:sp>
        <p:nvSpPr>
          <p:cNvPr id="3" name="Content Placeholder 2"/>
          <p:cNvSpPr>
            <a:spLocks noGrp="1"/>
          </p:cNvSpPr>
          <p:nvPr>
            <p:ph idx="1"/>
          </p:nvPr>
        </p:nvSpPr>
        <p:spPr>
          <a:xfrm>
            <a:off x="152400" y="2438400"/>
            <a:ext cx="8839200" cy="4267200"/>
          </a:xfrm>
        </p:spPr>
        <p:style>
          <a:lnRef idx="2">
            <a:schemeClr val="accent6"/>
          </a:lnRef>
          <a:fillRef idx="1">
            <a:schemeClr val="lt1"/>
          </a:fillRef>
          <a:effectRef idx="0">
            <a:schemeClr val="accent6"/>
          </a:effectRef>
          <a:fontRef idx="minor">
            <a:schemeClr val="dk1"/>
          </a:fontRef>
        </p:style>
        <p:txBody>
          <a:bodyPr>
            <a:normAutofit/>
          </a:bodyPr>
          <a:lstStyle/>
          <a:p>
            <a:pPr marL="514350" indent="-514350">
              <a:buAutoNum type="arabicParenBoth"/>
            </a:pPr>
            <a:r>
              <a:rPr lang="en-US" dirty="0" smtClean="0"/>
              <a:t>An </a:t>
            </a:r>
            <a:r>
              <a:rPr lang="en-US" dirty="0" smtClean="0"/>
              <a:t>amusement or diversion </a:t>
            </a:r>
          </a:p>
          <a:p>
            <a:pPr marL="514350" indent="-514350">
              <a:buAutoNum type="alphaLcParenR"/>
            </a:pPr>
            <a:r>
              <a:rPr lang="en-US" dirty="0" smtClean="0"/>
              <a:t>________________(</a:t>
            </a:r>
            <a:r>
              <a:rPr lang="en-US" dirty="0" smtClean="0"/>
              <a:t>b) </a:t>
            </a:r>
            <a:r>
              <a:rPr lang="en-US" dirty="0" smtClean="0"/>
              <a:t>________________</a:t>
            </a:r>
            <a:endParaRPr lang="en-US" dirty="0" smtClean="0"/>
          </a:p>
          <a:p>
            <a:pPr>
              <a:buNone/>
            </a:pPr>
            <a:endParaRPr lang="en-US" dirty="0" smtClean="0"/>
          </a:p>
          <a:p>
            <a:pPr>
              <a:buNone/>
            </a:pPr>
            <a:r>
              <a:rPr lang="en-US" dirty="0" smtClean="0"/>
              <a:t>(</a:t>
            </a:r>
            <a:r>
              <a:rPr lang="en-US" dirty="0" smtClean="0"/>
              <a:t>2) A contest, physical or mental, according to set rules, undertaken for </a:t>
            </a:r>
            <a:r>
              <a:rPr lang="en-US" dirty="0" smtClean="0"/>
              <a:t>amusement </a:t>
            </a:r>
            <a:r>
              <a:rPr lang="en-US" dirty="0" smtClean="0"/>
              <a:t>or for a stake </a:t>
            </a:r>
          </a:p>
          <a:p>
            <a:pPr>
              <a:buNone/>
            </a:pPr>
            <a:r>
              <a:rPr lang="en-US" dirty="0" smtClean="0"/>
              <a:t>(</a:t>
            </a:r>
            <a:r>
              <a:rPr lang="en-US" dirty="0" smtClean="0"/>
              <a:t>a</a:t>
            </a:r>
            <a:r>
              <a:rPr lang="en-US" dirty="0" smtClean="0"/>
              <a:t>)__________________(</a:t>
            </a:r>
            <a:r>
              <a:rPr lang="en-US" dirty="0" smtClean="0"/>
              <a:t>b</a:t>
            </a:r>
            <a:r>
              <a:rPr lang="en-US" dirty="0" smtClean="0"/>
              <a:t>)________________</a:t>
            </a:r>
            <a:endParaRPr lang="en-US" dirty="0" smtClean="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2087562"/>
          </a:xfrm>
        </p:spPr>
        <p:style>
          <a:lnRef idx="2">
            <a:schemeClr val="accent6"/>
          </a:lnRef>
          <a:fillRef idx="1">
            <a:schemeClr val="lt1"/>
          </a:fillRef>
          <a:effectRef idx="0">
            <a:schemeClr val="accent6"/>
          </a:effectRef>
          <a:fontRef idx="minor">
            <a:schemeClr val="dk1"/>
          </a:fontRef>
        </p:style>
        <p:txBody>
          <a:bodyPr anchor="t">
            <a:normAutofit fontScale="90000"/>
          </a:bodyPr>
          <a:lstStyle/>
          <a:p>
            <a:pPr algn="l"/>
            <a:r>
              <a:rPr lang="en-US" sz="2400" dirty="0" smtClean="0"/>
              <a:t>Wittgenstein’s example of </a:t>
            </a:r>
            <a:r>
              <a:rPr lang="en-US" sz="2400" i="1" dirty="0" smtClean="0"/>
              <a:t>game </a:t>
            </a:r>
            <a:r>
              <a:rPr lang="en-US" sz="2400" dirty="0" smtClean="0"/>
              <a:t>cuts both ways. On the one hand, one </a:t>
            </a:r>
            <a:br>
              <a:rPr lang="en-US" sz="2400" dirty="0" smtClean="0"/>
            </a:br>
            <a:r>
              <a:rPr lang="en-US" sz="2400" dirty="0" smtClean="0"/>
              <a:t>must admit that a set of necessary and sufficient conditions for </a:t>
            </a:r>
            <a:r>
              <a:rPr lang="en-US" sz="2400" i="1" dirty="0" smtClean="0"/>
              <a:t>game </a:t>
            </a:r>
            <a:r>
              <a:rPr lang="en-US" sz="2400" dirty="0" smtClean="0"/>
              <a:t>to </a:t>
            </a:r>
            <a:br>
              <a:rPr lang="en-US" sz="2400" dirty="0" smtClean="0"/>
            </a:br>
            <a:r>
              <a:rPr lang="en-US" sz="2400" dirty="0" smtClean="0"/>
              <a:t>cover all eventualities (including games played in the past and games yet </a:t>
            </a:r>
            <a:br>
              <a:rPr lang="en-US" sz="2400" dirty="0" smtClean="0"/>
            </a:br>
            <a:r>
              <a:rPr lang="en-US" sz="2400" dirty="0" smtClean="0"/>
              <a:t>to, be-invented) cannot be given. On the other hand, one has to admit </a:t>
            </a:r>
            <a:br>
              <a:rPr lang="en-US" sz="2400" dirty="0" smtClean="0"/>
            </a:br>
            <a:r>
              <a:rPr lang="en-US" sz="2400" dirty="0" smtClean="0"/>
              <a:t>that some of the definitions offered by dictionaries, while imperfect, do cover a large number of cases, and are in fact helpful. </a:t>
            </a:r>
            <a:endParaRPr lang="en-US" sz="2400" dirty="0"/>
          </a:p>
        </p:txBody>
      </p:sp>
      <p:sp>
        <p:nvSpPr>
          <p:cNvPr id="3" name="Content Placeholder 2"/>
          <p:cNvSpPr>
            <a:spLocks noGrp="1"/>
          </p:cNvSpPr>
          <p:nvPr>
            <p:ph idx="1"/>
          </p:nvPr>
        </p:nvSpPr>
        <p:spPr>
          <a:xfrm>
            <a:off x="0" y="2362200"/>
            <a:ext cx="9144000" cy="4495800"/>
          </a:xfrm>
        </p:spPr>
        <p:style>
          <a:lnRef idx="2">
            <a:schemeClr val="accent6"/>
          </a:lnRef>
          <a:fillRef idx="1">
            <a:schemeClr val="lt1"/>
          </a:fillRef>
          <a:effectRef idx="0">
            <a:schemeClr val="accent6"/>
          </a:effectRef>
          <a:fontRef idx="minor">
            <a:schemeClr val="dk1"/>
          </a:fontRef>
        </p:style>
        <p:txBody>
          <a:bodyPr>
            <a:noAutofit/>
          </a:bodyPr>
          <a:lstStyle/>
          <a:p>
            <a:pPr>
              <a:buNone/>
            </a:pPr>
            <a:r>
              <a:rPr lang="en-US" sz="2000" dirty="0" smtClean="0"/>
              <a:t>It is possible to give at least some necessary and/or sufficient conditions for all predicates in a language. If </a:t>
            </a:r>
            <a:r>
              <a:rPr lang="en-US" sz="2000" dirty="0" smtClean="0"/>
              <a:t>there were </a:t>
            </a:r>
            <a:r>
              <a:rPr lang="en-US" sz="2000" dirty="0" smtClean="0"/>
              <a:t>a predicate for </a:t>
            </a:r>
            <a:r>
              <a:rPr lang="en-US" sz="2000" dirty="0" smtClean="0"/>
              <a:t>which </a:t>
            </a:r>
            <a:r>
              <a:rPr lang="en-US" sz="2000" dirty="0" smtClean="0"/>
              <a:t>we could give no necessary or sufficient condition, we would </a:t>
            </a:r>
            <a:r>
              <a:rPr lang="en-US" sz="2000" dirty="0" smtClean="0"/>
              <a:t>have </a:t>
            </a:r>
            <a:r>
              <a:rPr lang="en-US" sz="2000" dirty="0" smtClean="0"/>
              <a:t>to admit that we literally had no idea what it meant.  </a:t>
            </a:r>
          </a:p>
          <a:p>
            <a:pPr>
              <a:buNone/>
            </a:pPr>
            <a:endParaRPr lang="en-US" sz="2000" dirty="0" smtClean="0"/>
          </a:p>
          <a:p>
            <a:pPr>
              <a:buNone/>
            </a:pPr>
            <a:r>
              <a:rPr lang="en-US" sz="2000" dirty="0" smtClean="0"/>
              <a:t>(</a:t>
            </a:r>
            <a:r>
              <a:rPr lang="en-US" sz="2000" dirty="0" smtClean="0"/>
              <a:t>l) Is the sense of </a:t>
            </a:r>
            <a:r>
              <a:rPr lang="en-US" sz="2000" i="1" dirty="0" smtClean="0"/>
              <a:t>activity </a:t>
            </a:r>
            <a:r>
              <a:rPr lang="en-US" sz="2000" dirty="0" smtClean="0"/>
              <a:t>a necessary part of the sense of </a:t>
            </a:r>
            <a:r>
              <a:rPr lang="en-US" sz="2000" i="1" dirty="0" smtClean="0"/>
              <a:t>game </a:t>
            </a:r>
            <a:r>
              <a:rPr lang="en-US" sz="2000" dirty="0" smtClean="0"/>
              <a:t>(i.e. must something be an activity to be a game)? </a:t>
            </a:r>
            <a:r>
              <a:rPr lang="en-US" sz="2000" dirty="0" smtClean="0"/>
              <a:t>									</a:t>
            </a:r>
            <a:r>
              <a:rPr lang="en-US" sz="2000" i="1" dirty="0" smtClean="0"/>
              <a:t>Yes </a:t>
            </a:r>
            <a:r>
              <a:rPr lang="en-US" sz="2000" dirty="0" smtClean="0"/>
              <a:t>/ </a:t>
            </a:r>
            <a:r>
              <a:rPr lang="en-US" sz="2000" i="1" dirty="0" smtClean="0"/>
              <a:t>No </a:t>
            </a:r>
            <a:endParaRPr lang="en-US" sz="2000" dirty="0" smtClean="0"/>
          </a:p>
          <a:p>
            <a:pPr>
              <a:buNone/>
            </a:pPr>
            <a:endParaRPr lang="en-US" sz="2000" dirty="0" smtClean="0"/>
          </a:p>
          <a:p>
            <a:pPr>
              <a:buNone/>
            </a:pPr>
            <a:r>
              <a:rPr lang="en-US" sz="2000" dirty="0" smtClean="0"/>
              <a:t>(</a:t>
            </a:r>
            <a:r>
              <a:rPr lang="en-US" sz="2000" dirty="0" smtClean="0"/>
              <a:t>2) Is the sense of </a:t>
            </a:r>
            <a:r>
              <a:rPr lang="en-US" sz="2000" i="1" dirty="0" smtClean="0"/>
              <a:t>game </a:t>
            </a:r>
            <a:r>
              <a:rPr lang="en-US" sz="2000" dirty="0" smtClean="0"/>
              <a:t>a necessary part of the sense of </a:t>
            </a:r>
            <a:r>
              <a:rPr lang="en-US" sz="2000" i="1" dirty="0" smtClean="0"/>
              <a:t>tennis </a:t>
            </a:r>
            <a:r>
              <a:rPr lang="en-US" sz="2000" dirty="0" smtClean="0"/>
              <a:t>(i.e. must some activity be a game to be tennis</a:t>
            </a:r>
            <a:r>
              <a:rPr lang="en-US" sz="2000" dirty="0" smtClean="0"/>
              <a:t>)?    </a:t>
            </a:r>
            <a:r>
              <a:rPr lang="en-US" sz="2000" i="1" dirty="0" smtClean="0"/>
              <a:t> 									Yes </a:t>
            </a:r>
            <a:r>
              <a:rPr lang="en-US" sz="2000" dirty="0" smtClean="0"/>
              <a:t>/ </a:t>
            </a:r>
            <a:r>
              <a:rPr lang="en-US" sz="2000" i="1" dirty="0" smtClean="0"/>
              <a:t>No </a:t>
            </a:r>
            <a:endParaRPr lang="en-US" sz="2000" dirty="0" smtClean="0"/>
          </a:p>
          <a:p>
            <a:pPr>
              <a:buNone/>
            </a:pPr>
            <a:endParaRPr lang="en-US" sz="2000" dirty="0" smtClean="0"/>
          </a:p>
          <a:p>
            <a:pPr>
              <a:buNone/>
            </a:pPr>
            <a:endParaRPr lang="en-US" sz="1400" dirty="0" smtClean="0"/>
          </a:p>
          <a:p>
            <a:endParaRPr lang="en-US" sz="1400" dirty="0" smtClean="0"/>
          </a:p>
          <a:p>
            <a:pPr>
              <a:buNone/>
            </a:pPr>
            <a:r>
              <a:rPr lang="en-US" sz="1400" dirty="0" smtClean="0"/>
              <a:t/>
            </a:r>
            <a:br>
              <a:rPr lang="en-US" sz="1400" dirty="0" smtClean="0"/>
            </a:br>
            <a:r>
              <a:rPr lang="en-US" sz="1400" dirty="0" smtClean="0"/>
              <a:t> </a:t>
            </a:r>
            <a:endParaRPr lang="en-US" sz="1400" dirty="0" smtClean="0"/>
          </a:p>
          <a:p>
            <a:pPr>
              <a:buNone/>
            </a:pPr>
            <a:endParaRPr 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a:bodyPr>
          <a:lstStyle/>
          <a:p>
            <a:endParaRPr lang="en-US" sz="800" dirty="0"/>
          </a:p>
        </p:txBody>
      </p:sp>
      <p:sp>
        <p:nvSpPr>
          <p:cNvPr id="3" name="Content Placeholder 2"/>
          <p:cNvSpPr>
            <a:spLocks noGrp="1"/>
          </p:cNvSpPr>
          <p:nvPr>
            <p:ph idx="1"/>
          </p:nvPr>
        </p:nvSpPr>
        <p:spPr>
          <a:xfrm>
            <a:off x="152400" y="762000"/>
            <a:ext cx="8839200" cy="5867400"/>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buNone/>
            </a:pPr>
            <a:r>
              <a:rPr lang="en-US" dirty="0" smtClean="0"/>
              <a:t>(3) Is the sense of </a:t>
            </a:r>
            <a:r>
              <a:rPr lang="en-US" i="1" dirty="0" smtClean="0"/>
              <a:t>chess </a:t>
            </a:r>
            <a:r>
              <a:rPr lang="en-US" dirty="0" smtClean="0"/>
              <a:t>a sufficient part of the sense of </a:t>
            </a:r>
            <a:r>
              <a:rPr lang="en-US" i="1" dirty="0" smtClean="0"/>
              <a:t>game </a:t>
            </a:r>
            <a:r>
              <a:rPr lang="en-US" dirty="0" smtClean="0"/>
              <a:t>(i.e. is the fact that something is chess sufficient evidence to call it a game</a:t>
            </a:r>
            <a:r>
              <a:rPr lang="en-US" dirty="0" smtClean="0"/>
              <a:t>)?</a:t>
            </a:r>
          </a:p>
          <a:p>
            <a:pPr>
              <a:buNone/>
            </a:pPr>
            <a:r>
              <a:rPr lang="en-US" i="1" dirty="0" smtClean="0"/>
              <a:t>	</a:t>
            </a:r>
            <a:r>
              <a:rPr lang="en-US" i="1" dirty="0" smtClean="0"/>
              <a:t>								Yes </a:t>
            </a:r>
            <a:r>
              <a:rPr lang="en-US" dirty="0" smtClean="0"/>
              <a:t>/ </a:t>
            </a:r>
            <a:r>
              <a:rPr lang="en-US" i="1" dirty="0" smtClean="0"/>
              <a:t>No </a:t>
            </a:r>
            <a:endParaRPr lang="en-US" dirty="0" smtClean="0"/>
          </a:p>
          <a:p>
            <a:pPr>
              <a:buNone/>
            </a:pPr>
            <a:r>
              <a:rPr lang="en-US" dirty="0" smtClean="0"/>
              <a:t>(</a:t>
            </a:r>
            <a:r>
              <a:rPr lang="en-US" dirty="0" smtClean="0"/>
              <a:t>4) A witty literary lady coined the memorable sentence, </a:t>
            </a:r>
            <a:r>
              <a:rPr lang="en-US" i="1" dirty="0" smtClean="0"/>
              <a:t>A rose is a rose is a rose, </a:t>
            </a:r>
            <a:r>
              <a:rPr lang="en-US" dirty="0" smtClean="0"/>
              <a:t>implying that definition could </a:t>
            </a:r>
            <a:r>
              <a:rPr lang="en-US" dirty="0" smtClean="0"/>
              <a:t>go </a:t>
            </a:r>
            <a:r>
              <a:rPr lang="en-US" dirty="0" smtClean="0"/>
              <a:t>no further. One can actually go at least a little further. Is the sense of </a:t>
            </a:r>
            <a:r>
              <a:rPr lang="en-US" i="1" dirty="0" smtClean="0"/>
              <a:t>flower </a:t>
            </a:r>
            <a:r>
              <a:rPr lang="en-US" dirty="0" smtClean="0"/>
              <a:t>a necessary part of </a:t>
            </a:r>
            <a:r>
              <a:rPr lang="en-US" dirty="0" smtClean="0"/>
              <a:t>the sense </a:t>
            </a:r>
            <a:r>
              <a:rPr lang="en-US" dirty="0" smtClean="0"/>
              <a:t>of </a:t>
            </a:r>
            <a:r>
              <a:rPr lang="en-US" i="1" dirty="0" smtClean="0"/>
              <a:t>rose? </a:t>
            </a:r>
            <a:r>
              <a:rPr lang="en-US" i="1" dirty="0" smtClean="0"/>
              <a:t>  </a:t>
            </a:r>
            <a:r>
              <a:rPr lang="en-US" i="1" dirty="0" smtClean="0"/>
              <a:t>	Yes </a:t>
            </a:r>
            <a:r>
              <a:rPr lang="en-US" dirty="0" smtClean="0"/>
              <a:t>/ </a:t>
            </a:r>
            <a:r>
              <a:rPr lang="en-US" i="1" dirty="0" smtClean="0"/>
              <a:t>No </a:t>
            </a:r>
            <a:endParaRPr lang="en-US" dirty="0" smtClean="0"/>
          </a:p>
          <a:p>
            <a:pPr>
              <a:buNone/>
            </a:pPr>
            <a:r>
              <a:rPr lang="en-US" dirty="0" smtClean="0"/>
              <a:t>Except in a few cases, complete definitions of the meanings of predicates cannot be given, but nevertheless it is possible to give, for every </a:t>
            </a:r>
            <a:br>
              <a:rPr lang="en-US" dirty="0" smtClean="0"/>
            </a:br>
            <a:r>
              <a:rPr lang="en-US" dirty="0" smtClean="0"/>
              <a:t>predicate in a language, at least some necessary and/or sufficient </a:t>
            </a:r>
            <a:r>
              <a:rPr lang="en-US" dirty="0" smtClean="0"/>
              <a:t>ingredients </a:t>
            </a:r>
            <a:r>
              <a:rPr lang="en-US" dirty="0" smtClean="0"/>
              <a:t>in its meaning.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chor="t">
            <a:normAutofit fontScale="90000"/>
          </a:bodyPr>
          <a:lstStyle/>
          <a:p>
            <a:pPr algn="l"/>
            <a:r>
              <a:rPr lang="en-US" sz="2400" dirty="0" smtClean="0"/>
              <a:t>It seems reasonable to suppose that speakers of a language have in their </a:t>
            </a:r>
            <a:r>
              <a:rPr lang="en-US" sz="2400" dirty="0" smtClean="0"/>
              <a:t>heads </a:t>
            </a:r>
            <a:r>
              <a:rPr lang="en-US" sz="2400" dirty="0" smtClean="0"/>
              <a:t>not only an idea of the bare sense of any given predicate, but </a:t>
            </a:r>
            <a:r>
              <a:rPr lang="en-US" sz="2400" dirty="0" smtClean="0"/>
              <a:t>also a </a:t>
            </a:r>
            <a:r>
              <a:rPr lang="en-US" sz="2400" dirty="0" smtClean="0"/>
              <a:t>stereotype of it. </a:t>
            </a:r>
            <a:br>
              <a:rPr lang="en-US" sz="2400" dirty="0" smtClean="0"/>
            </a:br>
            <a:endParaRPr lang="en-US" sz="2400"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92500"/>
          </a:bodyPr>
          <a:lstStyle/>
          <a:p>
            <a:r>
              <a:rPr lang="en-US" dirty="0" smtClean="0"/>
              <a:t>The STEREOTYPE of a predicate is a list of the TYPICAL characteristics of things to which the predicate may be applied. </a:t>
            </a:r>
          </a:p>
          <a:p>
            <a:r>
              <a:rPr lang="en-US" dirty="0" smtClean="0"/>
              <a:t>The stereotype of </a:t>
            </a:r>
            <a:r>
              <a:rPr lang="en-US" i="1" dirty="0" smtClean="0"/>
              <a:t>cat </a:t>
            </a:r>
            <a:r>
              <a:rPr lang="en-US" dirty="0" smtClean="0"/>
              <a:t>would be something like: </a:t>
            </a:r>
          </a:p>
          <a:p>
            <a:r>
              <a:rPr lang="en-US" dirty="0" smtClean="0"/>
              <a:t>Quadruped, domesticated, either black, or white, or grey, or </a:t>
            </a:r>
            <a:r>
              <a:rPr lang="en-US" dirty="0" smtClean="0"/>
              <a:t>tortoise-shell</a:t>
            </a:r>
            <a:r>
              <a:rPr lang="en-US" dirty="0" smtClean="0"/>
              <a:t>, or marmalade in </a:t>
            </a:r>
            <a:r>
              <a:rPr lang="en-US" dirty="0" smtClean="0"/>
              <a:t>color</a:t>
            </a:r>
            <a:r>
              <a:rPr lang="en-US" dirty="0" smtClean="0"/>
              <a:t>, or some combination of these </a:t>
            </a:r>
            <a:r>
              <a:rPr lang="en-US" dirty="0" smtClean="0"/>
              <a:t>colors, adult </a:t>
            </a:r>
            <a:r>
              <a:rPr lang="en-US" dirty="0" smtClean="0"/>
              <a:t>specimens about 50 cm long from nose to tip of tail, furry, with </a:t>
            </a:r>
            <a:r>
              <a:rPr lang="en-US" dirty="0" smtClean="0"/>
              <a:t>sharp </a:t>
            </a:r>
            <a:r>
              <a:rPr lang="en-US" dirty="0" smtClean="0"/>
              <a:t>retractable claws, etc. etc. </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06362"/>
          </a:xfrm>
        </p:spPr>
        <p:style>
          <a:lnRef idx="2">
            <a:schemeClr val="accent6"/>
          </a:lnRef>
          <a:fillRef idx="1">
            <a:schemeClr val="lt1"/>
          </a:fillRef>
          <a:effectRef idx="0">
            <a:schemeClr val="accent6"/>
          </a:effectRef>
          <a:fontRef idx="minor">
            <a:schemeClr val="dk1"/>
          </a:fontRef>
        </p:style>
        <p:txBody>
          <a:bodyPr>
            <a:normAutofit fontScale="90000"/>
          </a:bodyPr>
          <a:lstStyle/>
          <a:p>
            <a:endParaRPr lang="en-US" sz="800" dirty="0"/>
          </a:p>
        </p:txBody>
      </p:sp>
      <p:sp>
        <p:nvSpPr>
          <p:cNvPr id="3" name="Content Placeholder 2"/>
          <p:cNvSpPr>
            <a:spLocks noGrp="1"/>
          </p:cNvSpPr>
          <p:nvPr>
            <p:ph idx="1"/>
          </p:nvPr>
        </p:nvSpPr>
        <p:spPr>
          <a:xfrm>
            <a:off x="152400" y="533400"/>
            <a:ext cx="8763000" cy="6172200"/>
          </a:xfrm>
        </p:spPr>
        <p:style>
          <a:lnRef idx="2">
            <a:schemeClr val="accent6"/>
          </a:lnRef>
          <a:fillRef idx="1">
            <a:schemeClr val="lt1"/>
          </a:fillRef>
          <a:effectRef idx="0">
            <a:schemeClr val="accent6"/>
          </a:effectRef>
          <a:fontRef idx="minor">
            <a:schemeClr val="dk1"/>
          </a:fontRef>
        </p:style>
        <p:txBody>
          <a:bodyPr>
            <a:normAutofit/>
          </a:bodyPr>
          <a:lstStyle/>
          <a:p>
            <a:pPr>
              <a:buNone/>
            </a:pPr>
            <a:r>
              <a:rPr lang="en-US" dirty="0" smtClean="0"/>
              <a:t>{l) Suggest four characteristics which should be included in the stereotype </a:t>
            </a:r>
            <a:r>
              <a:rPr lang="en-US" dirty="0" smtClean="0"/>
              <a:t>of </a:t>
            </a:r>
            <a:r>
              <a:rPr lang="en-US" dirty="0" smtClean="0"/>
              <a:t>the predicate </a:t>
            </a:r>
            <a:r>
              <a:rPr lang="en-US" i="1" dirty="0" smtClean="0"/>
              <a:t>elephant. </a:t>
            </a:r>
            <a:r>
              <a:rPr lang="en-US" dirty="0" smtClean="0"/>
              <a:t>(Be sure not to include any more basic term, </a:t>
            </a:r>
            <a:r>
              <a:rPr lang="en-US" dirty="0" smtClean="0"/>
              <a:t>properly </a:t>
            </a:r>
            <a:r>
              <a:rPr lang="en-US" dirty="0" smtClean="0"/>
              <a:t>belonging to the SENSE of </a:t>
            </a:r>
            <a:r>
              <a:rPr lang="en-US" i="1" dirty="0" smtClean="0"/>
              <a:t>elephant.) </a:t>
            </a:r>
            <a:endParaRPr lang="en-US" dirty="0" smtClean="0"/>
          </a:p>
          <a:p>
            <a:pPr>
              <a:buNone/>
            </a:pPr>
            <a:r>
              <a:rPr lang="en-US" dirty="0" smtClean="0"/>
              <a:t>(2) Give two characteristics which should be included in the stereotype </a:t>
            </a:r>
            <a:r>
              <a:rPr lang="en-US" dirty="0" smtClean="0"/>
              <a:t>of</a:t>
            </a:r>
            <a:r>
              <a:rPr lang="en-US" i="1" dirty="0" smtClean="0"/>
              <a:t> </a:t>
            </a:r>
            <a:r>
              <a:rPr lang="en-US" i="1" dirty="0" smtClean="0"/>
              <a:t>mother.</a:t>
            </a:r>
            <a:r>
              <a:rPr lang="en-US" dirty="0" smtClean="0"/>
              <a:t> </a:t>
            </a:r>
          </a:p>
          <a:p>
            <a:pPr>
              <a:buNone/>
            </a:pPr>
            <a:r>
              <a:rPr lang="en-US" dirty="0" smtClean="0"/>
              <a:t>(</a:t>
            </a:r>
            <a:r>
              <a:rPr lang="en-US" dirty="0" smtClean="0"/>
              <a:t>3) Give four characteristics which should be included in the stereotype </a:t>
            </a:r>
            <a:r>
              <a:rPr lang="en-US" dirty="0" smtClean="0"/>
              <a:t>of </a:t>
            </a:r>
            <a:r>
              <a:rPr lang="en-US" i="1" dirty="0" smtClean="0"/>
              <a:t>cup</a:t>
            </a:r>
            <a:r>
              <a:rPr lang="en-US" i="1" dirty="0" smtClean="0"/>
              <a:t>. </a:t>
            </a:r>
            <a:endParaRPr lang="en-US" dirty="0" smtClean="0"/>
          </a:p>
          <a:p>
            <a:pPr>
              <a:buNone/>
            </a:pPr>
            <a:r>
              <a:rPr lang="en-US" dirty="0" smtClean="0"/>
              <a:t>(</a:t>
            </a:r>
            <a:r>
              <a:rPr lang="en-US" dirty="0" smtClean="0"/>
              <a:t>4) Give four characteristics which should be included in the stereotype of </a:t>
            </a:r>
            <a:r>
              <a:rPr lang="en-US" i="1" dirty="0" smtClean="0"/>
              <a:t>building</a:t>
            </a:r>
            <a:r>
              <a:rPr lang="en-US" i="1" dirty="0" smtClean="0"/>
              <a:t>. </a:t>
            </a:r>
            <a:endParaRPr lang="en-US"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06362"/>
          </a:xfrm>
        </p:spPr>
        <p:style>
          <a:lnRef idx="2">
            <a:schemeClr val="accent6"/>
          </a:lnRef>
          <a:fillRef idx="1">
            <a:schemeClr val="lt1"/>
          </a:fillRef>
          <a:effectRef idx="0">
            <a:schemeClr val="accent6"/>
          </a:effectRef>
          <a:fontRef idx="minor">
            <a:schemeClr val="dk1"/>
          </a:fontRef>
        </p:style>
        <p:txBody>
          <a:bodyPr>
            <a:noAutofit/>
          </a:bodyPr>
          <a:lstStyle/>
          <a:p>
            <a:endParaRPr lang="en-US" sz="800" dirty="0"/>
          </a:p>
        </p:txBody>
      </p:sp>
      <p:sp>
        <p:nvSpPr>
          <p:cNvPr id="3" name="Content Placeholder 2"/>
          <p:cNvSpPr>
            <a:spLocks noGrp="1"/>
          </p:cNvSpPr>
          <p:nvPr>
            <p:ph idx="1"/>
          </p:nvPr>
        </p:nvSpPr>
        <p:spPr>
          <a:xfrm>
            <a:off x="228600" y="533400"/>
            <a:ext cx="8763000" cy="6096000"/>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buFont typeface="Wingdings" pitchFamily="2" charset="2"/>
              <a:buChar char="Ø"/>
            </a:pPr>
            <a:r>
              <a:rPr lang="en-US" dirty="0" smtClean="0"/>
              <a:t>A stereotype is related to a prototype (see previous unit) but is not the </a:t>
            </a:r>
            <a:br>
              <a:rPr lang="en-US" dirty="0" smtClean="0"/>
            </a:br>
            <a:r>
              <a:rPr lang="en-US" dirty="0" smtClean="0"/>
              <a:t>same thing. </a:t>
            </a:r>
            <a:endParaRPr lang="en-US" dirty="0" smtClean="0"/>
          </a:p>
          <a:p>
            <a:pPr>
              <a:buFont typeface="Wingdings" pitchFamily="2" charset="2"/>
              <a:buChar char="Ø"/>
            </a:pPr>
            <a:r>
              <a:rPr lang="en-US" dirty="0" smtClean="0"/>
              <a:t>A </a:t>
            </a:r>
            <a:r>
              <a:rPr lang="en-US" dirty="0" smtClean="0"/>
              <a:t>prototype of </a:t>
            </a:r>
            <a:r>
              <a:rPr lang="en-US" i="1" dirty="0" smtClean="0"/>
              <a:t>elephant </a:t>
            </a:r>
            <a:r>
              <a:rPr lang="en-US" dirty="0" smtClean="0"/>
              <a:t>is some actual elephant, </a:t>
            </a:r>
            <a:r>
              <a:rPr lang="en-US" dirty="0" smtClean="0"/>
              <a:t>whereas </a:t>
            </a:r>
            <a:r>
              <a:rPr lang="en-US" dirty="0" smtClean="0"/>
              <a:t/>
            </a:r>
            <a:br>
              <a:rPr lang="en-US" dirty="0" smtClean="0"/>
            </a:br>
            <a:endParaRPr lang="en-US" dirty="0" smtClean="0"/>
          </a:p>
          <a:p>
            <a:pPr>
              <a:buFont typeface="Wingdings" pitchFamily="2" charset="2"/>
              <a:buChar char="Ø"/>
            </a:pPr>
            <a:r>
              <a:rPr lang="en-US" dirty="0" smtClean="0"/>
              <a:t>the </a:t>
            </a:r>
            <a:r>
              <a:rPr lang="en-US" dirty="0" smtClean="0"/>
              <a:t>stereotype of </a:t>
            </a:r>
            <a:r>
              <a:rPr lang="en-US" i="1" dirty="0" smtClean="0"/>
              <a:t>elephant </a:t>
            </a:r>
            <a:r>
              <a:rPr lang="en-US" dirty="0" smtClean="0"/>
              <a:t>is a list of characteristics which describes the </a:t>
            </a:r>
          </a:p>
          <a:p>
            <a:pPr>
              <a:buNone/>
            </a:pPr>
            <a:r>
              <a:rPr lang="en-US" dirty="0" smtClean="0"/>
              <a:t>      prototype</a:t>
            </a:r>
            <a:r>
              <a:rPr lang="en-US" dirty="0" smtClean="0"/>
              <a:t>. The stereotype of a predicate may often specify a range of </a:t>
            </a:r>
          </a:p>
          <a:p>
            <a:pPr>
              <a:buNone/>
            </a:pPr>
            <a:r>
              <a:rPr lang="en-US" dirty="0" smtClean="0"/>
              <a:t>      possibilities </a:t>
            </a:r>
            <a:r>
              <a:rPr lang="en-US" dirty="0" smtClean="0"/>
              <a:t>(e.g. the range of </a:t>
            </a:r>
            <a:r>
              <a:rPr lang="en-US" dirty="0" smtClean="0"/>
              <a:t>colors </a:t>
            </a:r>
            <a:r>
              <a:rPr lang="en-US" dirty="0" smtClean="0"/>
              <a:t>of typical cats), but </a:t>
            </a:r>
            <a:endParaRPr lang="en-US" dirty="0" smtClean="0"/>
          </a:p>
          <a:p>
            <a:pPr>
              <a:buFont typeface="Wingdings" pitchFamily="2" charset="2"/>
              <a:buChar char="Ø"/>
            </a:pPr>
            <a:r>
              <a:rPr lang="en-US" dirty="0" smtClean="0"/>
              <a:t>an </a:t>
            </a:r>
            <a:r>
              <a:rPr lang="en-US" dirty="0" smtClean="0"/>
              <a:t>individual </a:t>
            </a:r>
            <a:r>
              <a:rPr lang="en-US" dirty="0" smtClean="0"/>
              <a:t>prototype </a:t>
            </a:r>
            <a:r>
              <a:rPr lang="en-US" dirty="0" smtClean="0"/>
              <a:t>of this predicate will necessarily take some particular place within this range (e.g. black). 		</a:t>
            </a:r>
          </a:p>
          <a:p>
            <a:pPr>
              <a:buFont typeface="Wingdings" pitchFamily="2" charset="2"/>
              <a:buChar char="Ø"/>
            </a:pPr>
            <a:r>
              <a:rPr lang="en-US" dirty="0" smtClean="0"/>
              <a:t>Another important difference between prototype and stereotype is </a:t>
            </a:r>
            <a:br>
              <a:rPr lang="en-US" dirty="0" smtClean="0"/>
            </a:br>
            <a:r>
              <a:rPr lang="en-US" dirty="0" smtClean="0"/>
              <a:t>that a speaker may well know a stereotype for some predicate, such as </a:t>
            </a:r>
            <a:br>
              <a:rPr lang="en-US" dirty="0" smtClean="0"/>
            </a:br>
            <a:r>
              <a:rPr lang="en-US" i="1" dirty="0" smtClean="0"/>
              <a:t>ghost, witchdoctor, flying saucer, </a:t>
            </a:r>
            <a:r>
              <a:rPr lang="en-US" dirty="0" smtClean="0"/>
              <a:t>but not actually be acquainted with </a:t>
            </a:r>
            <a:br>
              <a:rPr lang="en-US" dirty="0" smtClean="0"/>
            </a:br>
            <a:r>
              <a:rPr lang="en-US" dirty="0" smtClean="0"/>
              <a:t>any prototypes of it. </a:t>
            </a:r>
            <a:endParaRPr lang="en-US" dirty="0" smtClean="0"/>
          </a:p>
          <a:p>
            <a:pPr>
              <a:buFont typeface="Wingdings" pitchFamily="2" charset="2"/>
              <a:buChar char="Ø"/>
            </a:pPr>
            <a:r>
              <a:rPr lang="en-US" dirty="0" smtClean="0"/>
              <a:t>Stereotypes </a:t>
            </a:r>
            <a:r>
              <a:rPr lang="en-US" dirty="0" smtClean="0"/>
              <a:t>of expressions for things </a:t>
            </a:r>
            <a:r>
              <a:rPr lang="en-US" dirty="0" smtClean="0"/>
              <a:t>learned </a:t>
            </a:r>
            <a:r>
              <a:rPr lang="en-US" dirty="0" smtClean="0"/>
              <a:t>about </a:t>
            </a:r>
            <a:r>
              <a:rPr lang="en-US" dirty="0" smtClean="0"/>
              <a:t>at </a:t>
            </a:r>
            <a:r>
              <a:rPr lang="en-US" dirty="0" smtClean="0"/>
              <a:t>second hand, through descriptions rather than direct experience, </a:t>
            </a:r>
            <a:r>
              <a:rPr lang="en-US" dirty="0" smtClean="0"/>
              <a:t>are generally </a:t>
            </a:r>
            <a:r>
              <a:rPr lang="en-US" dirty="0" smtClean="0"/>
              <a:t>known in this way.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Autofit/>
          </a:bodyPr>
          <a:lstStyle/>
          <a:p>
            <a:endParaRPr lang="en-US" sz="800" dirty="0"/>
          </a:p>
        </p:txBody>
      </p:sp>
      <p:sp>
        <p:nvSpPr>
          <p:cNvPr id="3" name="Content Placeholder 2"/>
          <p:cNvSpPr>
            <a:spLocks noGrp="1"/>
          </p:cNvSpPr>
          <p:nvPr>
            <p:ph idx="1"/>
          </p:nvPr>
        </p:nvSpPr>
        <p:spPr>
          <a:xfrm>
            <a:off x="228600" y="533400"/>
            <a:ext cx="8686800" cy="6096000"/>
          </a:xfrm>
        </p:spPr>
        <p:txBody>
          <a:bodyPr>
            <a:normAutofit/>
          </a:bodyPr>
          <a:lstStyle/>
          <a:p>
            <a:pPr>
              <a:buNone/>
            </a:pPr>
            <a:r>
              <a:rPr lang="en-US" dirty="0" smtClean="0"/>
              <a:t>The relationships between stereotype, prototype, sense and extension are-summarized very briefly in the chart. </a:t>
            </a:r>
          </a:p>
          <a:p>
            <a:endParaRPr lang="en-US" dirty="0" smtClean="0"/>
          </a:p>
          <a:p>
            <a:endParaRPr lang="en-US" dirty="0" smtClean="0"/>
          </a:p>
          <a:p>
            <a:endParaRPr lang="en-US" dirty="0" smtClean="0"/>
          </a:p>
          <a:p>
            <a:endParaRPr lang="en-US" dirty="0" smtClean="0"/>
          </a:p>
          <a:p>
            <a:pPr>
              <a:buNone/>
            </a:pPr>
            <a:endParaRPr lang="en-US" dirty="0" smtClean="0"/>
          </a:p>
          <a:p>
            <a:pPr>
              <a:buNone/>
            </a:pPr>
            <a:r>
              <a:rPr lang="en-US" dirty="0" smtClean="0"/>
              <a:t>The notions of prototype and stereotype are relatively recent in semantics.</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a:p>
        </p:txBody>
      </p:sp>
      <p:graphicFrame>
        <p:nvGraphicFramePr>
          <p:cNvPr id="4" name="Table 3"/>
          <p:cNvGraphicFramePr>
            <a:graphicFrameLocks noGrp="1"/>
          </p:cNvGraphicFramePr>
          <p:nvPr/>
        </p:nvGraphicFramePr>
        <p:xfrm>
          <a:off x="0" y="2209800"/>
          <a:ext cx="9144000" cy="2514599"/>
        </p:xfrm>
        <a:graphic>
          <a:graphicData uri="http://schemas.openxmlformats.org/drawingml/2006/table">
            <a:tbl>
              <a:tblPr firstRow="1" bandRow="1">
                <a:tableStyleId>{5C22544A-7EE6-4342-B048-85BDC9FD1C3A}</a:tableStyleId>
              </a:tblPr>
              <a:tblGrid>
                <a:gridCol w="3048000"/>
                <a:gridCol w="3048000"/>
                <a:gridCol w="3048000"/>
              </a:tblGrid>
              <a:tr h="887506">
                <a:tc>
                  <a:txBody>
                    <a:bodyPr/>
                    <a:lstStyle/>
                    <a:p>
                      <a:endParaRPr lang="en-US" dirty="0"/>
                    </a:p>
                  </a:txBody>
                  <a:tcPr/>
                </a:tc>
                <a:tc>
                  <a:txBody>
                    <a:bodyPr/>
                    <a:lstStyle/>
                    <a:p>
                      <a:r>
                        <a:rPr lang="en-US" dirty="0" smtClean="0"/>
                        <a:t>Thing</a:t>
                      </a:r>
                      <a:r>
                        <a:rPr lang="en-US" baseline="0" dirty="0" smtClean="0"/>
                        <a:t>, or set of things, specified</a:t>
                      </a:r>
                      <a:endParaRPr lang="en-US" dirty="0"/>
                    </a:p>
                  </a:txBody>
                  <a:tcPr/>
                </a:tc>
                <a:tc>
                  <a:txBody>
                    <a:bodyPr/>
                    <a:lstStyle/>
                    <a:p>
                      <a:r>
                        <a:rPr lang="en-US" dirty="0" smtClean="0"/>
                        <a:t>Abstract Specification</a:t>
                      </a:r>
                      <a:endParaRPr lang="en-US" dirty="0"/>
                    </a:p>
                  </a:txBody>
                  <a:tcPr/>
                </a:tc>
              </a:tr>
              <a:tr h="739587">
                <a:tc>
                  <a:txBody>
                    <a:bodyPr/>
                    <a:lstStyle/>
                    <a:p>
                      <a:r>
                        <a:rPr lang="en-US" dirty="0" smtClean="0"/>
                        <a:t>Pertaining to all examples:  </a:t>
                      </a:r>
                      <a:endParaRPr lang="en-US" dirty="0"/>
                    </a:p>
                  </a:txBody>
                  <a:tcPr/>
                </a:tc>
                <a:tc>
                  <a:txBody>
                    <a:bodyPr/>
                    <a:lstStyle/>
                    <a:p>
                      <a:r>
                        <a:rPr lang="en-US" dirty="0" smtClean="0"/>
                        <a:t>EXTENTION</a:t>
                      </a:r>
                      <a:endParaRPr lang="en-US" dirty="0"/>
                    </a:p>
                  </a:txBody>
                  <a:tcPr/>
                </a:tc>
                <a:tc>
                  <a:txBody>
                    <a:bodyPr/>
                    <a:lstStyle/>
                    <a:p>
                      <a:r>
                        <a:rPr lang="en-US" dirty="0" smtClean="0"/>
                        <a:t>SENSE</a:t>
                      </a:r>
                      <a:endParaRPr lang="en-US" dirty="0"/>
                    </a:p>
                  </a:txBody>
                  <a:tcPr/>
                </a:tc>
              </a:tr>
              <a:tr h="887506">
                <a:tc>
                  <a:txBody>
                    <a:bodyPr/>
                    <a:lstStyle/>
                    <a:p>
                      <a:r>
                        <a:rPr lang="en-US" dirty="0" smtClean="0"/>
                        <a:t>Pertaining to typical examples:</a:t>
                      </a:r>
                      <a:endParaRPr lang="en-US" dirty="0"/>
                    </a:p>
                  </a:txBody>
                  <a:tcPr/>
                </a:tc>
                <a:tc>
                  <a:txBody>
                    <a:bodyPr/>
                    <a:lstStyle/>
                    <a:p>
                      <a:r>
                        <a:rPr lang="en-US" dirty="0" smtClean="0"/>
                        <a:t>PROTOTYPE</a:t>
                      </a:r>
                      <a:endParaRPr lang="en-US" dirty="0"/>
                    </a:p>
                  </a:txBody>
                  <a:tcPr/>
                </a:tc>
                <a:tc>
                  <a:txBody>
                    <a:bodyPr/>
                    <a:lstStyle/>
                    <a:p>
                      <a:r>
                        <a:rPr lang="en-US" dirty="0" smtClean="0"/>
                        <a:t>STEREOTYPE</a:t>
                      </a:r>
                      <a:endParaRPr lang="en-US"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82562"/>
          </a:xfrm>
        </p:spPr>
        <p:txBody>
          <a:bodyPr>
            <a:noAutofit/>
          </a:bodyPr>
          <a:lstStyle/>
          <a:p>
            <a:endParaRPr lang="en-US" sz="800" dirty="0"/>
          </a:p>
        </p:txBody>
      </p:sp>
      <p:sp>
        <p:nvSpPr>
          <p:cNvPr id="3" name="Content Placeholder 2"/>
          <p:cNvSpPr>
            <a:spLocks noGrp="1"/>
          </p:cNvSpPr>
          <p:nvPr>
            <p:ph idx="1"/>
          </p:nvPr>
        </p:nvSpPr>
        <p:spPr>
          <a:xfrm>
            <a:off x="152400" y="609600"/>
            <a:ext cx="8839200" cy="6019800"/>
          </a:xfrm>
        </p:spPr>
        <p:txBody>
          <a:bodyPr>
            <a:normAutofit fontScale="92500"/>
          </a:bodyPr>
          <a:lstStyle/>
          <a:p>
            <a:r>
              <a:rPr lang="en-US" dirty="0" smtClean="0"/>
              <a:t>The sense of an expression can be thought of as the sum of its sense </a:t>
            </a:r>
            <a:r>
              <a:rPr lang="en-US" dirty="0" smtClean="0"/>
              <a:t>properties </a:t>
            </a:r>
            <a:r>
              <a:rPr lang="en-US" dirty="0" smtClean="0"/>
              <a:t>and sense relations. </a:t>
            </a:r>
            <a:endParaRPr lang="en-US" dirty="0" smtClean="0"/>
          </a:p>
          <a:p>
            <a:r>
              <a:rPr lang="en-US" dirty="0" smtClean="0"/>
              <a:t>Sense </a:t>
            </a:r>
            <a:r>
              <a:rPr lang="en-US" dirty="0" smtClean="0"/>
              <a:t>properties of sentences include </a:t>
            </a:r>
            <a:r>
              <a:rPr lang="en-US" dirty="0" smtClean="0"/>
              <a:t>those </a:t>
            </a:r>
            <a:r>
              <a:rPr lang="en-US" dirty="0" smtClean="0"/>
              <a:t>of being analytic, synthetic and a contradiction. </a:t>
            </a:r>
          </a:p>
          <a:p>
            <a:r>
              <a:rPr lang="en-US" dirty="0" smtClean="0"/>
              <a:t>With the exception of a few predicates such as </a:t>
            </a:r>
            <a:r>
              <a:rPr lang="en-US" i="1" dirty="0" smtClean="0"/>
              <a:t>bachelor, </a:t>
            </a:r>
            <a:r>
              <a:rPr lang="en-US" i="1" dirty="0" smtClean="0"/>
              <a:t>father</a:t>
            </a:r>
            <a:r>
              <a:rPr lang="en-US" i="1" dirty="0" smtClean="0"/>
              <a:t>, square</a:t>
            </a:r>
            <a:r>
              <a:rPr lang="en-US" i="1" dirty="0" smtClean="0"/>
              <a:t>, sphere, </a:t>
            </a:r>
            <a:r>
              <a:rPr lang="en-US" dirty="0" smtClean="0"/>
              <a:t>etc. it is not possible to give complete definitions of the </a:t>
            </a:r>
            <a:r>
              <a:rPr lang="en-US" dirty="0" smtClean="0"/>
              <a:t>sense </a:t>
            </a:r>
            <a:r>
              <a:rPr lang="en-US" dirty="0" smtClean="0"/>
              <a:t>of most predicates by sets of necessary and sufficient conditions. </a:t>
            </a:r>
            <a:endParaRPr lang="en-US" dirty="0" smtClean="0"/>
          </a:p>
          <a:p>
            <a:r>
              <a:rPr lang="en-US" dirty="0" smtClean="0"/>
              <a:t>Stereotypes </a:t>
            </a:r>
            <a:r>
              <a:rPr lang="en-US" dirty="0" smtClean="0"/>
              <a:t>defined in terms of typical characteristics account for </a:t>
            </a:r>
            <a:r>
              <a:rPr lang="en-US" dirty="0" smtClean="0"/>
              <a:t>the fact </a:t>
            </a:r>
            <a:r>
              <a:rPr lang="en-US" dirty="0" smtClean="0"/>
              <a:t>that people usually agree on the meanings of the words they use. </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884238"/>
          </a:xfrm>
        </p:spPr>
        <p:style>
          <a:lnRef idx="2">
            <a:schemeClr val="accent6"/>
          </a:lnRef>
          <a:fillRef idx="1">
            <a:schemeClr val="lt1"/>
          </a:fillRef>
          <a:effectRef idx="0">
            <a:schemeClr val="accent6"/>
          </a:effectRef>
          <a:fontRef idx="minor">
            <a:schemeClr val="dk1"/>
          </a:fontRef>
        </p:style>
        <p:txBody>
          <a:bodyPr>
            <a:normAutofit/>
          </a:bodyPr>
          <a:lstStyle/>
          <a:p>
            <a:r>
              <a:rPr lang="en-US" sz="2800" dirty="0" smtClean="0"/>
              <a:t>Assignment for next class</a:t>
            </a:r>
            <a:endParaRPr lang="en-US" sz="2800" dirty="0"/>
          </a:p>
        </p:txBody>
      </p:sp>
      <p:sp>
        <p:nvSpPr>
          <p:cNvPr id="3" name="Content Placeholder 2"/>
          <p:cNvSpPr>
            <a:spLocks noGrp="1"/>
          </p:cNvSpPr>
          <p:nvPr>
            <p:ph idx="1"/>
          </p:nvPr>
        </p:nvSpPr>
        <p:spPr>
          <a:xfrm>
            <a:off x="381000" y="1600200"/>
            <a:ext cx="8229600" cy="4525963"/>
          </a:xfrm>
        </p:spPr>
        <p:style>
          <a:lnRef idx="2">
            <a:schemeClr val="accent6"/>
          </a:lnRef>
          <a:fillRef idx="1">
            <a:schemeClr val="lt1"/>
          </a:fillRef>
          <a:effectRef idx="0">
            <a:schemeClr val="accent6"/>
          </a:effectRef>
          <a:fontRef idx="minor">
            <a:schemeClr val="dk1"/>
          </a:fontRef>
        </p:style>
        <p:txBody>
          <a:bodyPr>
            <a:normAutofit/>
          </a:bodyPr>
          <a:lstStyle/>
          <a:p>
            <a:pPr>
              <a:buNone/>
            </a:pPr>
            <a:r>
              <a:rPr lang="en-US" dirty="0" smtClean="0"/>
              <a:t>Unit 10 Sense Relations</a:t>
            </a:r>
          </a:p>
          <a:p>
            <a:pPr>
              <a:buNone/>
            </a:pPr>
            <a:r>
              <a:rPr lang="en-US" dirty="0" smtClean="0"/>
              <a:t>Practices: 1-5</a:t>
            </a:r>
            <a:endParaRPr lang="en-US" dirty="0"/>
          </a:p>
          <a:p>
            <a:pPr>
              <a:buNone/>
            </a:pPr>
            <a:r>
              <a:rPr lang="en-US" dirty="0" smtClean="0"/>
              <a:t>Bonus Assignment due: D (25-11-12)</a:t>
            </a:r>
          </a:p>
          <a:p>
            <a:pPr>
              <a:buNone/>
            </a:pPr>
            <a:r>
              <a:rPr lang="en-US" dirty="0"/>
              <a:t>	</a:t>
            </a:r>
            <a:r>
              <a:rPr lang="en-US" dirty="0" smtClean="0"/>
              <a:t>				    C (26-11-12)</a:t>
            </a:r>
          </a:p>
          <a:p>
            <a:pPr>
              <a:buNone/>
            </a:pPr>
            <a:r>
              <a:rPr lang="en-US" dirty="0" smtClean="0"/>
              <a:t>Review for Mid. 2 Sun. and Mon. (Dec. 2&amp;3)</a:t>
            </a:r>
          </a:p>
          <a:p>
            <a:pPr>
              <a:buNone/>
            </a:pPr>
            <a:r>
              <a:rPr lang="en-US" dirty="0" smtClean="0"/>
              <a:t>Mid. 2 Wednesday, Dec. 5 in class (</a:t>
            </a:r>
            <a:r>
              <a:rPr lang="en-US" dirty="0" err="1" smtClean="0"/>
              <a:t>Chps</a:t>
            </a:r>
            <a:r>
              <a:rPr lang="en-US" dirty="0" smtClean="0"/>
              <a:t>. 4,5,6)</a:t>
            </a:r>
          </a:p>
          <a:p>
            <a:pPr>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534400" cy="655638"/>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sz="2400" dirty="0" smtClean="0"/>
              <a:t>It is some times difficult to distinguish between a </a:t>
            </a:r>
            <a:r>
              <a:rPr lang="en-US" sz="2400" u="sng" dirty="0" smtClean="0"/>
              <a:t>factual question </a:t>
            </a:r>
            <a:r>
              <a:rPr lang="en-US" sz="2400" dirty="0" smtClean="0"/>
              <a:t>(ontological) and </a:t>
            </a:r>
            <a:r>
              <a:rPr lang="en-US" sz="2400" u="sng" dirty="0" smtClean="0"/>
              <a:t>semantic one </a:t>
            </a:r>
            <a:r>
              <a:rPr lang="en-US" sz="2400" dirty="0" smtClean="0"/>
              <a:t>(? </a:t>
            </a:r>
            <a:r>
              <a:rPr lang="en-US" sz="2400" dirty="0"/>
              <a:t>o</a:t>
            </a:r>
            <a:r>
              <a:rPr lang="en-US" sz="2400" dirty="0" smtClean="0"/>
              <a:t>f meaning).</a:t>
            </a:r>
            <a:endParaRPr lang="en-US" sz="2400" dirty="0"/>
          </a:p>
        </p:txBody>
      </p:sp>
      <p:sp>
        <p:nvSpPr>
          <p:cNvPr id="3" name="Content Placeholder 2"/>
          <p:cNvSpPr>
            <a:spLocks noGrp="1"/>
          </p:cNvSpPr>
          <p:nvPr>
            <p:ph idx="1"/>
          </p:nvPr>
        </p:nvSpPr>
        <p:spPr>
          <a:xfrm>
            <a:off x="304800" y="1600200"/>
            <a:ext cx="8686800" cy="5105400"/>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marL="514350" indent="-514350">
              <a:buAutoNum type="arabicParenBoth"/>
            </a:pPr>
            <a:r>
              <a:rPr lang="en-US" dirty="0" smtClean="0"/>
              <a:t>Have </a:t>
            </a:r>
            <a:r>
              <a:rPr lang="en-US" dirty="0"/>
              <a:t>you ever been asked an apparently factual </a:t>
            </a:r>
            <a:r>
              <a:rPr lang="en-US" dirty="0" smtClean="0"/>
              <a:t>question about </a:t>
            </a:r>
            <a:r>
              <a:rPr lang="en-US" dirty="0"/>
              <a:t>something (call it 'X'), and found it necessary to </a:t>
            </a:r>
            <a:r>
              <a:rPr lang="en-US" dirty="0" smtClean="0"/>
              <a:t>say </a:t>
            </a:r>
            <a:r>
              <a:rPr lang="en-US" dirty="0"/>
              <a:t>to your questioner "Well, it depends on what </a:t>
            </a:r>
            <a:r>
              <a:rPr lang="en-US" dirty="0" smtClean="0"/>
              <a:t>you mean </a:t>
            </a:r>
            <a:r>
              <a:rPr lang="en-US" dirty="0"/>
              <a:t>by </a:t>
            </a:r>
            <a:r>
              <a:rPr lang="en-US" dirty="0" smtClean="0"/>
              <a:t>X“?               </a:t>
            </a:r>
            <a:r>
              <a:rPr lang="en-US" i="1" dirty="0" smtClean="0"/>
              <a:t>Yes </a:t>
            </a:r>
            <a:r>
              <a:rPr lang="en-US" dirty="0"/>
              <a:t>/ </a:t>
            </a:r>
            <a:r>
              <a:rPr lang="en-US" i="1" dirty="0" smtClean="0"/>
              <a:t>No</a:t>
            </a:r>
          </a:p>
          <a:p>
            <a:pPr>
              <a:buNone/>
            </a:pPr>
            <a:r>
              <a:rPr lang="en-US" dirty="0"/>
              <a:t>(2) Have you ever been involved in an argument with </a:t>
            </a:r>
            <a:r>
              <a:rPr lang="en-US" dirty="0" smtClean="0"/>
              <a:t>someone </a:t>
            </a:r>
            <a:r>
              <a:rPr lang="en-US" dirty="0"/>
              <a:t>over an apparently factual matter, only to discover </a:t>
            </a:r>
            <a:r>
              <a:rPr lang="en-US" dirty="0" smtClean="0"/>
              <a:t>that </a:t>
            </a:r>
            <a:r>
              <a:rPr lang="en-US" dirty="0"/>
              <a:t>some particularly crucial word in the argument </a:t>
            </a:r>
            <a:r>
              <a:rPr lang="en-US" dirty="0" smtClean="0"/>
              <a:t>had a </a:t>
            </a:r>
            <a:r>
              <a:rPr lang="en-US" dirty="0"/>
              <a:t>different meaning for the other person</a:t>
            </a:r>
            <a:r>
              <a:rPr lang="en-US" dirty="0" smtClean="0"/>
              <a:t>?</a:t>
            </a:r>
            <a:r>
              <a:rPr lang="en-US" i="1" dirty="0" smtClean="0"/>
              <a:t> 								Yes </a:t>
            </a:r>
            <a:r>
              <a:rPr lang="en-US" dirty="0" smtClean="0"/>
              <a:t>/ </a:t>
            </a:r>
            <a:r>
              <a:rPr lang="en-US" i="1" dirty="0" smtClean="0"/>
              <a:t>No</a:t>
            </a:r>
            <a:r>
              <a:rPr lang="en-US" dirty="0" smtClean="0"/>
              <a:t> </a:t>
            </a:r>
            <a:endParaRPr lang="en-US" dirty="0"/>
          </a:p>
          <a:p>
            <a:pPr>
              <a:buNone/>
            </a:pPr>
            <a:r>
              <a:rPr lang="en-US" dirty="0" smtClean="0"/>
              <a:t>3</a:t>
            </a:r>
            <a:r>
              <a:rPr lang="en-US" dirty="0"/>
              <a:t>) In a case where someone says, "Well, it depends what </a:t>
            </a:r>
            <a:r>
              <a:rPr lang="en-US" dirty="0" smtClean="0"/>
              <a:t>you </a:t>
            </a:r>
            <a:r>
              <a:rPr lang="en-US" dirty="0"/>
              <a:t>mean by X", is it often possible, once the meaning </a:t>
            </a:r>
            <a:r>
              <a:rPr lang="en-US" dirty="0" smtClean="0"/>
              <a:t>of </a:t>
            </a:r>
            <a:r>
              <a:rPr lang="en-US" dirty="0"/>
              <a:t>X has been agreed by both parties, for the </a:t>
            </a:r>
            <a:r>
              <a:rPr lang="en-US" dirty="0" smtClean="0"/>
              <a:t>original factual </a:t>
            </a:r>
            <a:r>
              <a:rPr lang="en-US" dirty="0"/>
              <a:t>question to be answered straight forwardly? </a:t>
            </a:r>
            <a:r>
              <a:rPr lang="en-US" dirty="0" smtClean="0"/>
              <a:t>						</a:t>
            </a:r>
            <a:r>
              <a:rPr lang="en-US" i="1" dirty="0" smtClean="0"/>
              <a:t>Yes </a:t>
            </a:r>
            <a:r>
              <a:rPr lang="en-US" dirty="0" smtClean="0"/>
              <a:t>/ </a:t>
            </a:r>
            <a:r>
              <a:rPr lang="en-US" i="1" dirty="0" smtClean="0"/>
              <a:t>No</a:t>
            </a:r>
            <a:endParaRPr lang="en-US" dirty="0"/>
          </a:p>
          <a:p>
            <a:pPr>
              <a:buNone/>
            </a:pPr>
            <a:r>
              <a:rPr lang="en-US" dirty="0"/>
              <a:t>(4) If two people can be said to agree on the meanings of all </a:t>
            </a:r>
            <a:r>
              <a:rPr lang="en-US" dirty="0" smtClean="0"/>
              <a:t>the </a:t>
            </a:r>
            <a:r>
              <a:rPr lang="en-US" dirty="0"/>
              <a:t>words they use, must any remaining </a:t>
            </a:r>
            <a:r>
              <a:rPr lang="en-US" dirty="0" smtClean="0"/>
              <a:t>disagreements‘ between </a:t>
            </a:r>
            <a:r>
              <a:rPr lang="en-US" dirty="0"/>
              <a:t>them be regarded as disagreements </a:t>
            </a:r>
            <a:r>
              <a:rPr lang="en-US" dirty="0" smtClean="0"/>
              <a:t>about‘ matters </a:t>
            </a:r>
            <a:r>
              <a:rPr lang="en-US" dirty="0"/>
              <a:t>of fact? </a:t>
            </a:r>
            <a:r>
              <a:rPr lang="en-US" dirty="0" smtClean="0"/>
              <a:t>       </a:t>
            </a:r>
            <a:r>
              <a:rPr lang="en-US" i="1" dirty="0" smtClean="0"/>
              <a:t>Yes </a:t>
            </a:r>
            <a:r>
              <a:rPr lang="en-US" dirty="0" smtClean="0"/>
              <a:t>/ </a:t>
            </a:r>
            <a:r>
              <a:rPr lang="en-US" i="1" dirty="0" smtClean="0"/>
              <a:t>No</a:t>
            </a:r>
            <a:endParaRPr lang="en-US" dirty="0"/>
          </a:p>
          <a:p>
            <a:pPr>
              <a:buNone/>
            </a:pPr>
            <a:r>
              <a:rPr lang="en-US" dirty="0"/>
              <a:t>(5) If we could not agree about the meanings of any of the </a:t>
            </a:r>
            <a:r>
              <a:rPr lang="en-US" dirty="0" smtClean="0"/>
              <a:t>words </a:t>
            </a:r>
            <a:r>
              <a:rPr lang="en-US" dirty="0"/>
              <a:t>we use, could any disagreement about matters of </a:t>
            </a:r>
            <a:r>
              <a:rPr lang="en-US" dirty="0" smtClean="0"/>
              <a:t>fact </a:t>
            </a:r>
            <a:r>
              <a:rPr lang="en-US" dirty="0"/>
              <a:t>even be formulated, let alone resolved? </a:t>
            </a:r>
            <a:r>
              <a:rPr lang="en-US" dirty="0" smtClean="0"/>
              <a:t>					</a:t>
            </a:r>
            <a:r>
              <a:rPr lang="en-US" i="1" dirty="0" smtClean="0"/>
              <a:t>Yes </a:t>
            </a:r>
            <a:r>
              <a:rPr lang="en-US" dirty="0" smtClean="0"/>
              <a:t>/ </a:t>
            </a:r>
            <a:r>
              <a:rPr lang="en-US" i="1" dirty="0" smtClean="0"/>
              <a:t>No</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style>
          <a:lnRef idx="2">
            <a:schemeClr val="accent6"/>
          </a:lnRef>
          <a:fillRef idx="1">
            <a:schemeClr val="lt1"/>
          </a:fillRef>
          <a:effectRef idx="0">
            <a:schemeClr val="accent6"/>
          </a:effectRef>
          <a:fontRef idx="minor">
            <a:schemeClr val="dk1"/>
          </a:fontRef>
        </p:style>
        <p:txBody>
          <a:bodyPr>
            <a:noAutofit/>
          </a:bodyPr>
          <a:lstStyle/>
          <a:p>
            <a:r>
              <a:rPr lang="en-US" sz="2400" dirty="0" smtClean="0"/>
              <a:t>An indispensible hard core of meaning</a:t>
            </a:r>
            <a:endParaRPr lang="en-US" sz="2400" dirty="0"/>
          </a:p>
        </p:txBody>
      </p:sp>
      <p:sp>
        <p:nvSpPr>
          <p:cNvPr id="3" name="Content Placeholder 2"/>
          <p:cNvSpPr>
            <a:spLocks noGrp="1"/>
          </p:cNvSpPr>
          <p:nvPr>
            <p:ph idx="1"/>
          </p:nvPr>
        </p:nvSpPr>
        <p:spPr>
          <a:xfrm>
            <a:off x="152400" y="1600200"/>
            <a:ext cx="8839200" cy="5029200"/>
          </a:xfrm>
        </p:spPr>
        <p:style>
          <a:lnRef idx="2">
            <a:schemeClr val="accent6"/>
          </a:lnRef>
          <a:fillRef idx="1">
            <a:schemeClr val="lt1"/>
          </a:fillRef>
          <a:effectRef idx="0">
            <a:schemeClr val="accent6"/>
          </a:effectRef>
          <a:fontRef idx="minor">
            <a:schemeClr val="dk1"/>
          </a:fontRef>
        </p:style>
        <p:txBody>
          <a:bodyPr>
            <a:normAutofit fontScale="85000" lnSpcReduction="10000"/>
          </a:bodyPr>
          <a:lstStyle/>
          <a:p>
            <a:pPr>
              <a:buFont typeface="Wingdings" pitchFamily="2" charset="2"/>
              <a:buChar char="Ø"/>
            </a:pPr>
            <a:r>
              <a:rPr lang="en-US" dirty="0"/>
              <a:t>In order to be able </a:t>
            </a:r>
            <a:r>
              <a:rPr lang="en-US" u="sng" dirty="0"/>
              <a:t>to talk meaningfully </a:t>
            </a:r>
            <a:r>
              <a:rPr lang="en-US" dirty="0"/>
              <a:t>about anything, it is </a:t>
            </a:r>
            <a:r>
              <a:rPr lang="en-US" u="sng" dirty="0"/>
              <a:t>necessary </a:t>
            </a:r>
            <a:r>
              <a:rPr lang="en-US" u="sng" dirty="0" smtClean="0"/>
              <a:t>to </a:t>
            </a:r>
            <a:r>
              <a:rPr lang="en-US" u="sng" dirty="0"/>
              <a:t>agree on the meanings of the words </a:t>
            </a:r>
            <a:r>
              <a:rPr lang="en-US" dirty="0"/>
              <a:t>involved. This is a</a:t>
            </a:r>
            <a:r>
              <a:rPr lang="en-US" b="1" dirty="0"/>
              <a:t> </a:t>
            </a:r>
            <a:r>
              <a:rPr lang="en-US" b="1" i="1" dirty="0"/>
              <a:t>truism</a:t>
            </a:r>
            <a:r>
              <a:rPr lang="en-US" i="1" dirty="0" smtClean="0"/>
              <a:t>.</a:t>
            </a:r>
          </a:p>
          <a:p>
            <a:pPr>
              <a:buFont typeface="Wingdings" pitchFamily="2" charset="2"/>
              <a:buChar char="Ø"/>
            </a:pPr>
            <a:r>
              <a:rPr lang="en-US" dirty="0" smtClean="0"/>
              <a:t> </a:t>
            </a:r>
            <a:r>
              <a:rPr lang="en-US" dirty="0"/>
              <a:t>In </a:t>
            </a:r>
            <a:r>
              <a:rPr lang="en-US" dirty="0" smtClean="0"/>
              <a:t>everyday </a:t>
            </a:r>
            <a:r>
              <a:rPr lang="en-US" dirty="0"/>
              <a:t>life, </a:t>
            </a:r>
            <a:r>
              <a:rPr lang="en-US" u="sng" dirty="0"/>
              <a:t>people reach practical agreement on </a:t>
            </a:r>
            <a:r>
              <a:rPr lang="en-US" dirty="0"/>
              <a:t>the meanings of </a:t>
            </a:r>
            <a:r>
              <a:rPr lang="en-US" u="sng" dirty="0" smtClean="0"/>
              <a:t>almost </a:t>
            </a:r>
            <a:r>
              <a:rPr lang="en-US" u="sng" dirty="0"/>
              <a:t>all the words they use</a:t>
            </a:r>
            <a:r>
              <a:rPr lang="en-US" dirty="0"/>
              <a:t>, and effective and successful </a:t>
            </a:r>
            <a:r>
              <a:rPr lang="en-US" dirty="0" smtClean="0"/>
              <a:t>communication </a:t>
            </a:r>
            <a:r>
              <a:rPr lang="en-US" dirty="0"/>
              <a:t>takes place as a result. </a:t>
            </a:r>
            <a:endParaRPr lang="en-US" dirty="0" smtClean="0"/>
          </a:p>
          <a:p>
            <a:pPr>
              <a:buFont typeface="Wingdings" pitchFamily="2" charset="2"/>
              <a:buChar char="Ø"/>
            </a:pPr>
            <a:r>
              <a:rPr lang="en-US" dirty="0" smtClean="0"/>
              <a:t>If </a:t>
            </a:r>
            <a:r>
              <a:rPr lang="en-US" dirty="0"/>
              <a:t>a person wants </a:t>
            </a:r>
            <a:r>
              <a:rPr lang="en-US" u="sng" dirty="0"/>
              <a:t>to hinder or </a:t>
            </a:r>
            <a:r>
              <a:rPr lang="en-US" u="sng" dirty="0" smtClean="0"/>
              <a:t>obstruct communication</a:t>
            </a:r>
            <a:r>
              <a:rPr lang="en-US" dirty="0"/>
              <a:t>, he can begin to </a:t>
            </a:r>
            <a:r>
              <a:rPr lang="en-US" u="sng" dirty="0"/>
              <a:t>quibble over the meanings </a:t>
            </a:r>
            <a:r>
              <a:rPr lang="en-US" dirty="0"/>
              <a:t>of everyday </a:t>
            </a:r>
            <a:r>
              <a:rPr lang="en-US" dirty="0" smtClean="0"/>
              <a:t>words</a:t>
            </a:r>
            <a:r>
              <a:rPr lang="en-US" dirty="0"/>
              <a:t>. </a:t>
            </a:r>
            <a:endParaRPr lang="en-US" dirty="0" smtClean="0"/>
          </a:p>
          <a:p>
            <a:pPr>
              <a:buFont typeface="Wingdings" pitchFamily="2" charset="2"/>
              <a:buChar char="Ø"/>
            </a:pPr>
            <a:r>
              <a:rPr lang="en-US" dirty="0" smtClean="0"/>
              <a:t>Although </a:t>
            </a:r>
            <a:r>
              <a:rPr lang="en-US" dirty="0"/>
              <a:t>there may be disagreement about the fine details </a:t>
            </a:r>
            <a:r>
              <a:rPr lang="en-US" dirty="0" smtClean="0"/>
              <a:t>of the </a:t>
            </a:r>
            <a:r>
              <a:rPr lang="en-US" dirty="0"/>
              <a:t>meanings of words 'around the edges', we find in the everyday use </a:t>
            </a:r>
            <a:r>
              <a:rPr lang="en-US" dirty="0" smtClean="0"/>
              <a:t>of </a:t>
            </a:r>
            <a:r>
              <a:rPr lang="en-US" dirty="0"/>
              <a:t>language that </a:t>
            </a:r>
            <a:r>
              <a:rPr lang="en-US" u="sng" dirty="0"/>
              <a:t>all words </a:t>
            </a:r>
            <a:r>
              <a:rPr lang="en-US" dirty="0"/>
              <a:t>are understood by speakers as having an </a:t>
            </a:r>
            <a:r>
              <a:rPr lang="en-US" u="sng" dirty="0" smtClean="0"/>
              <a:t>indispensable </a:t>
            </a:r>
            <a:r>
              <a:rPr lang="en-US" u="sng" dirty="0"/>
              <a:t>hard core of meaning</a:t>
            </a:r>
            <a:r>
              <a:rPr lang="en-US" dirty="0"/>
              <a:t>.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31838"/>
          </a:xfrm>
        </p:spPr>
        <p:style>
          <a:lnRef idx="2">
            <a:schemeClr val="accent6"/>
          </a:lnRef>
          <a:fillRef idx="1">
            <a:schemeClr val="lt1"/>
          </a:fillRef>
          <a:effectRef idx="0">
            <a:schemeClr val="accent6"/>
          </a:effectRef>
          <a:fontRef idx="minor">
            <a:schemeClr val="dk1"/>
          </a:fontRef>
        </p:style>
        <p:txBody>
          <a:bodyPr>
            <a:normAutofit/>
          </a:bodyPr>
          <a:lstStyle/>
          <a:p>
            <a:r>
              <a:rPr lang="en-US" sz="2800" dirty="0" smtClean="0"/>
              <a:t>What word is Speaker ‘B’ defining in an unusual way?</a:t>
            </a:r>
            <a:endParaRPr lang="en-US" sz="2800" dirty="0"/>
          </a:p>
        </p:txBody>
      </p:sp>
      <p:sp>
        <p:nvSpPr>
          <p:cNvPr id="3" name="Content Placeholder 2"/>
          <p:cNvSpPr>
            <a:spLocks noGrp="1"/>
          </p:cNvSpPr>
          <p:nvPr>
            <p:ph idx="1"/>
          </p:nvPr>
        </p:nvSpPr>
        <p:spPr>
          <a:xfrm>
            <a:off x="228600" y="1524000"/>
            <a:ext cx="8763000" cy="5105400"/>
          </a:xfrm>
        </p:spPr>
        <p:style>
          <a:lnRef idx="2">
            <a:schemeClr val="accent6"/>
          </a:lnRef>
          <a:fillRef idx="1">
            <a:schemeClr val="lt1"/>
          </a:fillRef>
          <a:effectRef idx="0">
            <a:schemeClr val="accent6"/>
          </a:effectRef>
          <a:fontRef idx="minor">
            <a:schemeClr val="dk1"/>
          </a:fontRef>
        </p:style>
        <p:txBody>
          <a:bodyPr>
            <a:normAutofit fontScale="47500" lnSpcReduction="20000"/>
          </a:bodyPr>
          <a:lstStyle/>
          <a:p>
            <a:pPr>
              <a:buNone/>
            </a:pPr>
            <a:r>
              <a:rPr lang="en-US" sz="3400" dirty="0"/>
              <a:t>(1) </a:t>
            </a:r>
            <a:r>
              <a:rPr lang="en-US" sz="3400" dirty="0" smtClean="0"/>
              <a:t>A</a:t>
            </a:r>
            <a:r>
              <a:rPr lang="en-US" sz="3400" dirty="0"/>
              <a:t>: "I saw" something strange in the garden this morning." </a:t>
            </a:r>
          </a:p>
          <a:p>
            <a:pPr>
              <a:buNone/>
            </a:pPr>
            <a:r>
              <a:rPr lang="en-US" sz="3400" dirty="0" smtClean="0"/>
              <a:t>      B</a:t>
            </a:r>
            <a:r>
              <a:rPr lang="en-US" sz="3400" dirty="0"/>
              <a:t>: "Oh! What was it?" </a:t>
            </a:r>
          </a:p>
          <a:p>
            <a:pPr>
              <a:buNone/>
            </a:pPr>
            <a:r>
              <a:rPr lang="en-US" sz="3400" dirty="0" smtClean="0"/>
              <a:t>      A</a:t>
            </a:r>
            <a:r>
              <a:rPr lang="en-US" sz="3400" dirty="0"/>
              <a:t>: "An animal perched on top of the clothes pole</a:t>
            </a:r>
            <a:r>
              <a:rPr lang="en-US" sz="3400" dirty="0" smtClean="0"/>
              <a:t>.“ </a:t>
            </a:r>
          </a:p>
          <a:p>
            <a:pPr>
              <a:buNone/>
            </a:pPr>
            <a:r>
              <a:rPr lang="en-US" sz="3400" dirty="0" smtClean="0"/>
              <a:t>      B</a:t>
            </a:r>
            <a:r>
              <a:rPr lang="en-US" sz="3400" dirty="0"/>
              <a:t>: "How do you know it was an animal?" </a:t>
            </a:r>
          </a:p>
          <a:p>
            <a:pPr>
              <a:buNone/>
            </a:pPr>
            <a:r>
              <a:rPr lang="en-US" sz="3400" dirty="0" smtClean="0"/>
              <a:t>      A</a:t>
            </a:r>
            <a:r>
              <a:rPr lang="en-US" sz="3400" dirty="0"/>
              <a:t>: "I saw it. It was a cat." </a:t>
            </a:r>
            <a:endParaRPr lang="en-US" sz="3400" dirty="0" smtClean="0"/>
          </a:p>
          <a:p>
            <a:pPr>
              <a:buNone/>
            </a:pPr>
            <a:r>
              <a:rPr lang="en-US" sz="3400" dirty="0" smtClean="0"/>
              <a:t>      B</a:t>
            </a:r>
            <a:r>
              <a:rPr lang="en-US" sz="3400" dirty="0"/>
              <a:t>: "You might have seen a cat, but how can you be sure it was an </a:t>
            </a:r>
            <a:br>
              <a:rPr lang="en-US" sz="3400" dirty="0"/>
            </a:br>
            <a:r>
              <a:rPr lang="en-US" sz="3400" dirty="0"/>
              <a:t>animal?" </a:t>
            </a:r>
          </a:p>
          <a:p>
            <a:pPr>
              <a:buNone/>
            </a:pPr>
            <a:r>
              <a:rPr lang="en-US" sz="3400" dirty="0" smtClean="0"/>
              <a:t>      A</a:t>
            </a:r>
            <a:r>
              <a:rPr lang="en-US" sz="3400" dirty="0"/>
              <a:t>: "Well, of course it was an animal, if it was a cat." </a:t>
            </a:r>
          </a:p>
          <a:p>
            <a:pPr>
              <a:buNone/>
            </a:pPr>
            <a:r>
              <a:rPr lang="en-US" sz="3400" dirty="0" smtClean="0"/>
              <a:t>      B</a:t>
            </a:r>
            <a:r>
              <a:rPr lang="en-US" sz="3400" dirty="0"/>
              <a:t>: "I don't see how that follows." </a:t>
            </a:r>
          </a:p>
          <a:p>
            <a:pPr>
              <a:buNone/>
            </a:pPr>
            <a:r>
              <a:rPr lang="en-US" sz="3400" dirty="0" smtClean="0"/>
              <a:t>(2)B</a:t>
            </a:r>
            <a:r>
              <a:rPr lang="en-US" sz="3400" dirty="0"/>
              <a:t>: "My </a:t>
            </a:r>
            <a:r>
              <a:rPr lang="en-US" sz="3400" dirty="0" smtClean="0"/>
              <a:t>neighbor's </a:t>
            </a:r>
            <a:r>
              <a:rPr lang="en-US" sz="3400" dirty="0"/>
              <a:t>child is an adult." </a:t>
            </a:r>
          </a:p>
          <a:p>
            <a:pPr>
              <a:buNone/>
            </a:pPr>
            <a:r>
              <a:rPr lang="en-US" sz="3400" dirty="0" smtClean="0"/>
              <a:t>     A</a:t>
            </a:r>
            <a:r>
              <a:rPr lang="en-US" sz="3400" dirty="0"/>
              <a:t>: "You mean he was a child and is now grown up?" </a:t>
            </a:r>
            <a:endParaRPr lang="en-US" sz="3400" dirty="0" smtClean="0"/>
          </a:p>
          <a:p>
            <a:pPr>
              <a:buNone/>
            </a:pPr>
            <a:r>
              <a:rPr lang="en-US" sz="3400" dirty="0" smtClean="0"/>
              <a:t>     B</a:t>
            </a:r>
            <a:r>
              <a:rPr lang="en-US" sz="3400" dirty="0"/>
              <a:t>:"No. He is still a child, even though he's an adult." </a:t>
            </a:r>
          </a:p>
          <a:p>
            <a:pPr>
              <a:buNone/>
            </a:pPr>
            <a:r>
              <a:rPr lang="en-US" sz="3400" dirty="0" smtClean="0"/>
              <a:t>     A</a:t>
            </a:r>
            <a:r>
              <a:rPr lang="en-US" sz="3400" dirty="0"/>
              <a:t>: "You mean that he's a child who acts in a very grown up way?" </a:t>
            </a:r>
            <a:endParaRPr lang="en-US" sz="3400" dirty="0" smtClean="0"/>
          </a:p>
          <a:p>
            <a:pPr>
              <a:buNone/>
            </a:pPr>
            <a:r>
              <a:rPr lang="en-US" sz="3400" dirty="0" smtClean="0"/>
              <a:t>     B</a:t>
            </a:r>
            <a:r>
              <a:rPr lang="en-US" sz="3400" dirty="0"/>
              <a:t>: "No. He's just an adult child, that's all."  </a:t>
            </a:r>
          </a:p>
          <a:p>
            <a:pPr>
              <a:buNone/>
            </a:pPr>
            <a:r>
              <a:rPr lang="en-US" sz="3400" dirty="0" smtClean="0"/>
              <a:t>3)B</a:t>
            </a:r>
            <a:r>
              <a:rPr lang="en-US" sz="3400" dirty="0"/>
              <a:t>: "I finally killed Ben's parrot." </a:t>
            </a:r>
            <a:endParaRPr lang="en-US" sz="3400" dirty="0" smtClean="0"/>
          </a:p>
          <a:p>
            <a:pPr>
              <a:buNone/>
            </a:pPr>
            <a:r>
              <a:rPr lang="en-US" sz="3400" dirty="0" smtClean="0"/>
              <a:t>   A</a:t>
            </a:r>
            <a:r>
              <a:rPr lang="en-US" sz="3400" dirty="0"/>
              <a:t>: "So it's dead, then?" </a:t>
            </a:r>
          </a:p>
          <a:p>
            <a:pPr>
              <a:buNone/>
            </a:pPr>
            <a:r>
              <a:rPr lang="en-US" sz="3400" dirty="0" smtClean="0"/>
              <a:t>   B</a:t>
            </a:r>
            <a:r>
              <a:rPr lang="en-US" sz="3400" dirty="0"/>
              <a:t>: "No, I didn't say that. Just that I killed it." </a:t>
            </a:r>
            <a:endParaRPr lang="en-US" sz="3400" dirty="0" smtClean="0"/>
          </a:p>
          <a:p>
            <a:pPr>
              <a:buNone/>
            </a:pPr>
            <a:r>
              <a:rPr lang="en-US" sz="3400" dirty="0" smtClean="0"/>
              <a:t>   A</a:t>
            </a:r>
            <a:r>
              <a:rPr lang="en-US" sz="3400" dirty="0"/>
              <a:t>: "But if you killed it, it must be dead." </a:t>
            </a:r>
          </a:p>
          <a:p>
            <a:pPr>
              <a:buNone/>
            </a:pPr>
            <a:r>
              <a:rPr lang="en-US" sz="3400" dirty="0" smtClean="0"/>
              <a:t>   B</a:t>
            </a:r>
            <a:r>
              <a:rPr lang="en-US" sz="3400" dirty="0"/>
              <a:t>: "No. I was quite careful about it. I killed it very carefully so it's not </a:t>
            </a:r>
            <a:br>
              <a:rPr lang="en-US" sz="3400" dirty="0"/>
            </a:br>
            <a:r>
              <a:rPr lang="en-US" sz="3400" dirty="0"/>
              <a:t>dead."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763000" cy="914400"/>
          </a:xfrm>
        </p:spPr>
        <p:style>
          <a:lnRef idx="2">
            <a:schemeClr val="accent6"/>
          </a:lnRef>
          <a:fillRef idx="1">
            <a:schemeClr val="lt1"/>
          </a:fillRef>
          <a:effectRef idx="0">
            <a:schemeClr val="accent6"/>
          </a:effectRef>
          <a:fontRef idx="minor">
            <a:schemeClr val="dk1"/>
          </a:fontRef>
        </p:style>
        <p:txBody>
          <a:bodyPr>
            <a:normAutofit/>
          </a:bodyPr>
          <a:lstStyle/>
          <a:p>
            <a:r>
              <a:rPr lang="en-US" sz="2400" u="sng" dirty="0" smtClean="0"/>
              <a:t>Word or Sentence Meaning </a:t>
            </a:r>
            <a:r>
              <a:rPr lang="en-US" sz="2400" b="1" dirty="0" smtClean="0"/>
              <a:t>NOT </a:t>
            </a:r>
            <a:r>
              <a:rPr lang="en-US" sz="2400" i="1" dirty="0" smtClean="0"/>
              <a:t>Speaker Meaning </a:t>
            </a:r>
            <a:r>
              <a:rPr lang="en-US" sz="2400" u="sng" dirty="0" smtClean="0"/>
              <a:t>is called Sense</a:t>
            </a:r>
            <a:endParaRPr lang="en-US" sz="2400" u="sng" dirty="0"/>
          </a:p>
        </p:txBody>
      </p:sp>
      <p:sp>
        <p:nvSpPr>
          <p:cNvPr id="3" name="Content Placeholder 2"/>
          <p:cNvSpPr>
            <a:spLocks noGrp="1"/>
          </p:cNvSpPr>
          <p:nvPr>
            <p:ph idx="1"/>
          </p:nvPr>
        </p:nvSpPr>
        <p:spPr>
          <a:xfrm>
            <a:off x="228600" y="1600200"/>
            <a:ext cx="8763000" cy="5105400"/>
          </a:xfrm>
        </p:spPr>
        <p:style>
          <a:lnRef idx="2">
            <a:schemeClr val="accent6"/>
          </a:lnRef>
          <a:fillRef idx="1">
            <a:schemeClr val="lt1"/>
          </a:fillRef>
          <a:effectRef idx="0">
            <a:schemeClr val="accent6"/>
          </a:effectRef>
          <a:fontRef idx="minor">
            <a:schemeClr val="dk1"/>
          </a:fontRef>
        </p:style>
        <p:txBody>
          <a:bodyPr>
            <a:normAutofit fontScale="85000" lnSpcReduction="20000"/>
          </a:bodyPr>
          <a:lstStyle/>
          <a:p>
            <a:pPr>
              <a:buFont typeface="Wingdings" pitchFamily="2" charset="2"/>
              <a:buChar char="Ø"/>
            </a:pPr>
            <a:r>
              <a:rPr lang="en-US" b="1" dirty="0" smtClean="0"/>
              <a:t>The </a:t>
            </a:r>
            <a:r>
              <a:rPr lang="en-US" b="1" dirty="0"/>
              <a:t>SENSE of an expression is its indispensable hard core of meaning</a:t>
            </a:r>
            <a:r>
              <a:rPr lang="en-US" dirty="0"/>
              <a:t>. </a:t>
            </a:r>
          </a:p>
          <a:p>
            <a:pPr>
              <a:buFont typeface="Wingdings" pitchFamily="2" charset="2"/>
              <a:buChar char="Ø"/>
            </a:pPr>
            <a:r>
              <a:rPr lang="en-US" dirty="0"/>
              <a:t>This definition deliberately </a:t>
            </a:r>
            <a:r>
              <a:rPr lang="en-US" b="1" dirty="0"/>
              <a:t>excludes any influence of context </a:t>
            </a:r>
            <a:r>
              <a:rPr lang="en-US" b="1" dirty="0" smtClean="0"/>
              <a:t>or situation </a:t>
            </a:r>
            <a:r>
              <a:rPr lang="en-US" b="1" dirty="0"/>
              <a:t>of utterance on the senses expressions</a:t>
            </a:r>
            <a:r>
              <a:rPr lang="en-US" dirty="0"/>
              <a:t>. </a:t>
            </a:r>
            <a:endParaRPr lang="en-US" dirty="0" smtClean="0"/>
          </a:p>
          <a:p>
            <a:pPr>
              <a:buFont typeface="Wingdings" pitchFamily="2" charset="2"/>
              <a:buChar char="Ø"/>
            </a:pPr>
            <a:r>
              <a:rPr lang="en-US" dirty="0" smtClean="0"/>
              <a:t>(</a:t>
            </a:r>
            <a:r>
              <a:rPr lang="en-US" dirty="0"/>
              <a:t>Thus it is </a:t>
            </a:r>
            <a:r>
              <a:rPr lang="en-US" b="1" dirty="0" smtClean="0"/>
              <a:t>problematic to </a:t>
            </a:r>
            <a:r>
              <a:rPr lang="en-US" b="1" dirty="0"/>
              <a:t>talk of the senses of deictic words </a:t>
            </a:r>
            <a:r>
              <a:rPr lang="en-US" dirty="0"/>
              <a:t>(Unit 7), but we will not go </a:t>
            </a:r>
            <a:r>
              <a:rPr lang="en-US" dirty="0" smtClean="0"/>
              <a:t>into that </a:t>
            </a:r>
            <a:r>
              <a:rPr lang="en-US" dirty="0"/>
              <a:t>problem here</a:t>
            </a:r>
            <a:r>
              <a:rPr lang="en-US" dirty="0" smtClean="0"/>
              <a:t>.)</a:t>
            </a:r>
          </a:p>
          <a:p>
            <a:pPr>
              <a:buFont typeface="Wingdings" pitchFamily="2" charset="2"/>
              <a:buChar char="Ø"/>
            </a:pPr>
            <a:r>
              <a:rPr lang="en-US" dirty="0" smtClean="0"/>
              <a:t>The </a:t>
            </a:r>
            <a:r>
              <a:rPr lang="en-US" dirty="0"/>
              <a:t>sense of an expression can be thought of as the sum of its sense </a:t>
            </a:r>
            <a:r>
              <a:rPr lang="en-US" dirty="0" smtClean="0"/>
              <a:t>properties </a:t>
            </a:r>
            <a:r>
              <a:rPr lang="en-US" dirty="0"/>
              <a:t>and sense relations with other expressions. </a:t>
            </a:r>
            <a:endParaRPr lang="en-US" dirty="0" smtClean="0"/>
          </a:p>
          <a:p>
            <a:pPr>
              <a:buFont typeface="Wingdings" pitchFamily="2" charset="2"/>
              <a:buChar char="Ø"/>
            </a:pPr>
            <a:r>
              <a:rPr lang="en-US" dirty="0" smtClean="0"/>
              <a:t>For </a:t>
            </a:r>
            <a:r>
              <a:rPr lang="en-US" dirty="0"/>
              <a:t>the moment, </a:t>
            </a:r>
            <a:r>
              <a:rPr lang="en-US" dirty="0" smtClean="0"/>
              <a:t>we </a:t>
            </a:r>
            <a:r>
              <a:rPr lang="en-US" dirty="0"/>
              <a:t>will concentrate on three important sense properties of sentences, </a:t>
            </a:r>
            <a:r>
              <a:rPr lang="en-US" dirty="0" smtClean="0"/>
              <a:t>the </a:t>
            </a:r>
            <a:r>
              <a:rPr lang="en-US" dirty="0"/>
              <a:t>properties of being </a:t>
            </a:r>
            <a:r>
              <a:rPr lang="en-US" b="1" dirty="0"/>
              <a:t>analytic</a:t>
            </a:r>
            <a:r>
              <a:rPr lang="en-US" dirty="0"/>
              <a:t>, of being </a:t>
            </a:r>
            <a:r>
              <a:rPr lang="en-US" b="1" dirty="0"/>
              <a:t>synthetic</a:t>
            </a:r>
            <a:r>
              <a:rPr lang="en-US" dirty="0"/>
              <a:t>, and of being </a:t>
            </a:r>
            <a:r>
              <a:rPr lang="en-US" b="1" dirty="0" smtClean="0"/>
              <a:t>contradictory</a:t>
            </a:r>
            <a:r>
              <a:rPr lang="en-US" dirty="0" smtClean="0"/>
              <a:t> </a:t>
            </a:r>
            <a:r>
              <a:rPr lang="en-US" dirty="0"/>
              <a:t>.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4" y="457200"/>
            <a:ext cx="8915400" cy="1265238"/>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sz="2400" dirty="0" smtClean="0"/>
              <a:t/>
            </a:r>
            <a:br>
              <a:rPr lang="en-US" sz="2400" dirty="0" smtClean="0"/>
            </a:br>
            <a:r>
              <a:rPr lang="en-US" sz="2400" dirty="0" smtClean="0"/>
              <a:t>An </a:t>
            </a:r>
            <a:r>
              <a:rPr lang="en-US" sz="2400" b="1" u="sng" dirty="0"/>
              <a:t>ANALYTIC sentence </a:t>
            </a:r>
            <a:r>
              <a:rPr lang="en-US" sz="2400" dirty="0"/>
              <a:t>is one that is </a:t>
            </a:r>
            <a:r>
              <a:rPr lang="en-US" sz="2400" b="1" dirty="0"/>
              <a:t>necessarily TRUE</a:t>
            </a:r>
            <a:r>
              <a:rPr lang="en-US" sz="2400" dirty="0"/>
              <a:t>, as a result of </a:t>
            </a:r>
            <a:br>
              <a:rPr lang="en-US" sz="2400" dirty="0"/>
            </a:br>
            <a:r>
              <a:rPr lang="en-US" sz="2400" dirty="0" smtClean="0"/>
              <a:t>the senses </a:t>
            </a:r>
            <a:r>
              <a:rPr lang="en-US" sz="2400" dirty="0"/>
              <a:t>of the words in it. An analytic sentence, therefore, reflects a </a:t>
            </a:r>
            <a:br>
              <a:rPr lang="en-US" sz="2400" dirty="0"/>
            </a:br>
            <a:r>
              <a:rPr lang="en-US" sz="2400" dirty="0"/>
              <a:t>tacit agreement by speakers of the language about the senses of the </a:t>
            </a:r>
            <a:br>
              <a:rPr lang="en-US" sz="2400" dirty="0"/>
            </a:br>
            <a:r>
              <a:rPr lang="en-US" sz="2400" dirty="0"/>
              <a:t>words in it. </a:t>
            </a:r>
            <a:br>
              <a:rPr lang="en-US" sz="2400" dirty="0"/>
            </a:br>
            <a:endParaRPr lang="en-US" sz="2400" dirty="0"/>
          </a:p>
        </p:txBody>
      </p:sp>
      <p:sp>
        <p:nvSpPr>
          <p:cNvPr id="3" name="Content Placeholder 2"/>
          <p:cNvSpPr>
            <a:spLocks noGrp="1"/>
          </p:cNvSpPr>
          <p:nvPr>
            <p:ph idx="1"/>
          </p:nvPr>
        </p:nvSpPr>
        <p:spPr>
          <a:xfrm>
            <a:off x="0" y="1828800"/>
            <a:ext cx="9144000" cy="4876800"/>
          </a:xfrm>
        </p:spPr>
        <p:style>
          <a:lnRef idx="2">
            <a:schemeClr val="accent6"/>
          </a:lnRef>
          <a:fillRef idx="1">
            <a:schemeClr val="lt1"/>
          </a:fillRef>
          <a:effectRef idx="0">
            <a:schemeClr val="accent6"/>
          </a:effectRef>
          <a:fontRef idx="minor">
            <a:schemeClr val="dk1"/>
          </a:fontRef>
        </p:style>
        <p:txBody>
          <a:bodyPr>
            <a:normAutofit/>
          </a:bodyPr>
          <a:lstStyle/>
          <a:p>
            <a:pPr>
              <a:buNone/>
            </a:pPr>
            <a:r>
              <a:rPr lang="en-US" dirty="0"/>
              <a:t>A </a:t>
            </a:r>
            <a:r>
              <a:rPr lang="en-US" b="1" u="sng" dirty="0"/>
              <a:t>SYNTHETIC sentence </a:t>
            </a:r>
            <a:r>
              <a:rPr lang="en-US" dirty="0"/>
              <a:t>is one which is NOT analytic, but may </a:t>
            </a:r>
            <a:r>
              <a:rPr lang="en-US" dirty="0" smtClean="0"/>
              <a:t>be </a:t>
            </a:r>
            <a:r>
              <a:rPr lang="en-US" b="1" dirty="0" smtClean="0"/>
              <a:t>either </a:t>
            </a:r>
            <a:r>
              <a:rPr lang="en-US" b="1" dirty="0"/>
              <a:t>true or false</a:t>
            </a:r>
            <a:r>
              <a:rPr lang="en-US" dirty="0"/>
              <a:t>, depending on the way the world is. </a:t>
            </a:r>
            <a:endParaRPr lang="en-US" dirty="0" smtClean="0"/>
          </a:p>
          <a:p>
            <a:pPr>
              <a:buNone/>
            </a:pPr>
            <a:r>
              <a:rPr lang="en-US" u="sng" dirty="0"/>
              <a:t>Analytic</a:t>
            </a:r>
            <a:r>
              <a:rPr lang="en-US" dirty="0"/>
              <a:t>: </a:t>
            </a:r>
            <a:r>
              <a:rPr lang="en-US" i="1" dirty="0"/>
              <a:t>All elephants are animals </a:t>
            </a:r>
            <a:endParaRPr lang="en-US" dirty="0"/>
          </a:p>
          <a:p>
            <a:r>
              <a:rPr lang="en-US" dirty="0"/>
              <a:t>The </a:t>
            </a:r>
            <a:r>
              <a:rPr lang="en-US" u="sng" dirty="0"/>
              <a:t>truth</a:t>
            </a:r>
            <a:r>
              <a:rPr lang="en-US" dirty="0"/>
              <a:t> of the sentence </a:t>
            </a:r>
            <a:r>
              <a:rPr lang="en-US" u="sng" dirty="0"/>
              <a:t>follows from </a:t>
            </a:r>
            <a:r>
              <a:rPr lang="en-US" dirty="0"/>
              <a:t>the </a:t>
            </a:r>
            <a:r>
              <a:rPr lang="en-US" u="sng" dirty="0"/>
              <a:t>senses </a:t>
            </a:r>
            <a:r>
              <a:rPr lang="en-US" dirty="0"/>
              <a:t>of </a:t>
            </a:r>
            <a:r>
              <a:rPr lang="en-US" i="1" dirty="0"/>
              <a:t>elephant </a:t>
            </a:r>
            <a:r>
              <a:rPr lang="en-US" dirty="0"/>
              <a:t>and </a:t>
            </a:r>
            <a:r>
              <a:rPr lang="en-US" i="1" dirty="0" smtClean="0"/>
              <a:t>animal</a:t>
            </a:r>
            <a:r>
              <a:rPr lang="en-US" i="1" dirty="0"/>
              <a:t>.</a:t>
            </a:r>
            <a:r>
              <a:rPr lang="en-US" dirty="0"/>
              <a:t> </a:t>
            </a:r>
          </a:p>
          <a:p>
            <a:pPr>
              <a:buNone/>
            </a:pPr>
            <a:r>
              <a:rPr lang="en-US" u="sng" dirty="0"/>
              <a:t>Synthetic</a:t>
            </a:r>
            <a:r>
              <a:rPr lang="en-US" dirty="0"/>
              <a:t>: </a:t>
            </a:r>
            <a:r>
              <a:rPr lang="en-US" i="1" dirty="0"/>
              <a:t>John is from Ireland </a:t>
            </a:r>
            <a:endParaRPr lang="en-US" dirty="0"/>
          </a:p>
          <a:p>
            <a:r>
              <a:rPr lang="en-US" dirty="0"/>
              <a:t>There is </a:t>
            </a:r>
            <a:r>
              <a:rPr lang="en-US" u="sng" dirty="0"/>
              <a:t>nothing in the senses </a:t>
            </a:r>
            <a:r>
              <a:rPr lang="en-US" dirty="0"/>
              <a:t>of </a:t>
            </a:r>
            <a:r>
              <a:rPr lang="en-US" i="1" dirty="0"/>
              <a:t>John </a:t>
            </a:r>
            <a:r>
              <a:rPr lang="en-US" dirty="0"/>
              <a:t>or </a:t>
            </a:r>
            <a:r>
              <a:rPr lang="en-US" i="1" dirty="0"/>
              <a:t>Ireland </a:t>
            </a:r>
            <a:r>
              <a:rPr lang="en-US" dirty="0"/>
              <a:t>or </a:t>
            </a:r>
            <a:r>
              <a:rPr lang="en-US" i="1" dirty="0"/>
              <a:t>from </a:t>
            </a:r>
            <a:r>
              <a:rPr lang="en-US" dirty="0"/>
              <a:t>which </a:t>
            </a:r>
            <a:r>
              <a:rPr lang="en-US" u="sng" dirty="0"/>
              <a:t>makes </a:t>
            </a:r>
            <a:r>
              <a:rPr lang="en-US" u="sng" dirty="0" smtClean="0"/>
              <a:t>this </a:t>
            </a:r>
            <a:r>
              <a:rPr lang="en-US" u="sng" dirty="0"/>
              <a:t>necessarily true or false</a:t>
            </a:r>
            <a:r>
              <a:rPr lang="en-US" dirty="0"/>
              <a:t>. </a:t>
            </a:r>
          </a:p>
          <a:p>
            <a:pPr>
              <a:buNone/>
            </a:pPr>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731838"/>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sz="2400" dirty="0"/>
              <a:t>(1) Label the following sentences either T for true, F for false, or D for </a:t>
            </a:r>
            <a:br>
              <a:rPr lang="en-US" sz="2400" dirty="0"/>
            </a:br>
            <a:r>
              <a:rPr lang="en-US" sz="2400" dirty="0"/>
              <a:t>	don't know, as appropriate.</a:t>
            </a:r>
          </a:p>
        </p:txBody>
      </p:sp>
      <p:sp>
        <p:nvSpPr>
          <p:cNvPr id="3" name="Content Placeholder 2"/>
          <p:cNvSpPr>
            <a:spLocks noGrp="1"/>
          </p:cNvSpPr>
          <p:nvPr>
            <p:ph idx="1"/>
          </p:nvPr>
        </p:nvSpPr>
        <p:spPr>
          <a:xfrm>
            <a:off x="228600" y="1600200"/>
            <a:ext cx="8686800" cy="5029200"/>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buNone/>
            </a:pPr>
            <a:r>
              <a:rPr lang="en-US" dirty="0"/>
              <a:t>(a) </a:t>
            </a:r>
            <a:r>
              <a:rPr lang="en-US" i="1" dirty="0"/>
              <a:t>Cats are animals 	T </a:t>
            </a:r>
            <a:r>
              <a:rPr lang="en-US" dirty="0"/>
              <a:t>/ </a:t>
            </a:r>
            <a:r>
              <a:rPr lang="en-US" i="1" dirty="0"/>
              <a:t>F </a:t>
            </a:r>
            <a:r>
              <a:rPr lang="en-US" dirty="0"/>
              <a:t>/ </a:t>
            </a:r>
            <a:r>
              <a:rPr lang="en-US" i="1" dirty="0"/>
              <a:t>D </a:t>
            </a:r>
            <a:endParaRPr lang="en-US" dirty="0"/>
          </a:p>
          <a:p>
            <a:pPr>
              <a:buNone/>
            </a:pPr>
            <a:r>
              <a:rPr lang="en-US" dirty="0" smtClean="0"/>
              <a:t>(</a:t>
            </a:r>
            <a:r>
              <a:rPr lang="en-US" dirty="0"/>
              <a:t>b) </a:t>
            </a:r>
            <a:r>
              <a:rPr lang="en-US" i="1" dirty="0"/>
              <a:t>Bachelors are unmarried 	T </a:t>
            </a:r>
            <a:r>
              <a:rPr lang="en-US" dirty="0"/>
              <a:t>/ </a:t>
            </a:r>
            <a:r>
              <a:rPr lang="en-US" i="1" dirty="0"/>
              <a:t>F </a:t>
            </a:r>
            <a:r>
              <a:rPr lang="en-US" dirty="0"/>
              <a:t>/ </a:t>
            </a:r>
            <a:r>
              <a:rPr lang="en-US" i="1" dirty="0"/>
              <a:t>D </a:t>
            </a:r>
            <a:endParaRPr lang="en-US" dirty="0"/>
          </a:p>
          <a:p>
            <a:pPr>
              <a:buNone/>
            </a:pPr>
            <a:r>
              <a:rPr lang="en-US" dirty="0" smtClean="0"/>
              <a:t>(</a:t>
            </a:r>
            <a:r>
              <a:rPr lang="en-US" dirty="0"/>
              <a:t>c) </a:t>
            </a:r>
            <a:r>
              <a:rPr lang="en-US" i="1" dirty="0"/>
              <a:t>Cats never live more than 20 years 	T </a:t>
            </a:r>
            <a:r>
              <a:rPr lang="en-US" dirty="0"/>
              <a:t>/ </a:t>
            </a:r>
            <a:r>
              <a:rPr lang="en-US" i="1" dirty="0"/>
              <a:t>F </a:t>
            </a:r>
            <a:r>
              <a:rPr lang="en-US" dirty="0"/>
              <a:t>/ </a:t>
            </a:r>
            <a:r>
              <a:rPr lang="en-US" i="1" dirty="0"/>
              <a:t>D </a:t>
            </a:r>
            <a:endParaRPr lang="en-US" dirty="0"/>
          </a:p>
          <a:p>
            <a:pPr>
              <a:buNone/>
            </a:pPr>
            <a:r>
              <a:rPr lang="en-US" dirty="0" smtClean="0"/>
              <a:t>(</a:t>
            </a:r>
            <a:r>
              <a:rPr lang="en-US" dirty="0"/>
              <a:t>d) </a:t>
            </a:r>
            <a:r>
              <a:rPr lang="en-US" i="1" dirty="0"/>
              <a:t>Bachelors cannot form lasting relationships                      T / F / D </a:t>
            </a:r>
            <a:endParaRPr lang="en-US" dirty="0"/>
          </a:p>
          <a:p>
            <a:pPr>
              <a:buNone/>
            </a:pPr>
            <a:r>
              <a:rPr lang="en-US" dirty="0" smtClean="0"/>
              <a:t>(</a:t>
            </a:r>
            <a:r>
              <a:rPr lang="en-US" dirty="0"/>
              <a:t>e) </a:t>
            </a:r>
            <a:r>
              <a:rPr lang="en-US" i="1" dirty="0"/>
              <a:t>Cats are not vegetables 	T </a:t>
            </a:r>
            <a:r>
              <a:rPr lang="en-US" dirty="0"/>
              <a:t>/ </a:t>
            </a:r>
            <a:r>
              <a:rPr lang="en-US" i="1" dirty="0"/>
              <a:t>F </a:t>
            </a:r>
            <a:r>
              <a:rPr lang="en-US" dirty="0"/>
              <a:t>/ </a:t>
            </a:r>
            <a:r>
              <a:rPr lang="en-US" i="1" dirty="0"/>
              <a:t>D </a:t>
            </a:r>
            <a:endParaRPr lang="en-US" dirty="0"/>
          </a:p>
          <a:p>
            <a:pPr>
              <a:buNone/>
            </a:pPr>
            <a:r>
              <a:rPr lang="en-US" i="1" dirty="0" smtClean="0"/>
              <a:t>(</a:t>
            </a:r>
            <a:r>
              <a:rPr lang="en-US" i="1" dirty="0"/>
              <a:t>f) Bachelors are male 	T </a:t>
            </a:r>
            <a:r>
              <a:rPr lang="en-US" dirty="0"/>
              <a:t>/ </a:t>
            </a:r>
            <a:r>
              <a:rPr lang="en-US" i="1" dirty="0"/>
              <a:t>F </a:t>
            </a:r>
            <a:r>
              <a:rPr lang="en-US" dirty="0"/>
              <a:t>/ </a:t>
            </a:r>
            <a:r>
              <a:rPr lang="en-US" i="1" dirty="0"/>
              <a:t>D </a:t>
            </a:r>
            <a:endParaRPr lang="en-US" dirty="0"/>
          </a:p>
          <a:p>
            <a:pPr>
              <a:buNone/>
            </a:pPr>
            <a:r>
              <a:rPr lang="en-US" dirty="0" smtClean="0"/>
              <a:t>(</a:t>
            </a:r>
            <a:r>
              <a:rPr lang="en-US" dirty="0"/>
              <a:t>g) N</a:t>
            </a:r>
            <a:r>
              <a:rPr lang="en-US" i="1" dirty="0"/>
              <a:t>o cat likes to bathe 	T </a:t>
            </a:r>
            <a:r>
              <a:rPr lang="en-US" dirty="0"/>
              <a:t>/ </a:t>
            </a:r>
            <a:r>
              <a:rPr lang="en-US" i="1" dirty="0"/>
              <a:t>F </a:t>
            </a:r>
            <a:r>
              <a:rPr lang="en-US" dirty="0"/>
              <a:t>/ </a:t>
            </a:r>
            <a:r>
              <a:rPr lang="en-US" i="1" dirty="0"/>
              <a:t>D </a:t>
            </a:r>
            <a:endParaRPr lang="en-US" dirty="0"/>
          </a:p>
          <a:p>
            <a:pPr>
              <a:buNone/>
            </a:pPr>
            <a:r>
              <a:rPr lang="en-US" dirty="0" smtClean="0"/>
              <a:t>(</a:t>
            </a:r>
            <a:r>
              <a:rPr lang="en-US" dirty="0"/>
              <a:t>h) </a:t>
            </a:r>
            <a:r>
              <a:rPr lang="en-US" i="1" dirty="0"/>
              <a:t>Bachelors are lonely 	T </a:t>
            </a:r>
            <a:r>
              <a:rPr lang="en-US" dirty="0"/>
              <a:t>/ </a:t>
            </a:r>
            <a:r>
              <a:rPr lang="en-US" i="1" dirty="0"/>
              <a:t>F </a:t>
            </a:r>
            <a:r>
              <a:rPr lang="en-US" dirty="0"/>
              <a:t>/ </a:t>
            </a:r>
            <a:r>
              <a:rPr lang="en-US" i="1" dirty="0"/>
              <a:t>D </a:t>
            </a:r>
            <a:endParaRPr lang="en-US" dirty="0"/>
          </a:p>
          <a:p>
            <a:pPr>
              <a:buNone/>
            </a:pPr>
            <a:r>
              <a:rPr lang="en-US" dirty="0" smtClean="0"/>
              <a:t>(</a:t>
            </a:r>
            <a:r>
              <a:rPr lang="en-US" dirty="0"/>
              <a:t>2) Were you able to assign T or F to all the above sentences? 	</a:t>
            </a:r>
            <a:r>
              <a:rPr lang="en-US" i="1" dirty="0"/>
              <a:t>Yes </a:t>
            </a:r>
            <a:r>
              <a:rPr lang="en-US" dirty="0"/>
              <a:t>/ </a:t>
            </a:r>
            <a:r>
              <a:rPr lang="en-US" i="1" dirty="0"/>
              <a:t>No </a:t>
            </a:r>
            <a:endParaRPr lang="en-US" dirty="0"/>
          </a:p>
          <a:p>
            <a:pPr>
              <a:buNone/>
            </a:pPr>
            <a:r>
              <a:rPr lang="en-US" dirty="0"/>
              <a:t>(3) Which of the above sentences do you think ANY speaker of English </a:t>
            </a:r>
            <a:br>
              <a:rPr lang="en-US" dirty="0"/>
            </a:br>
            <a:r>
              <a:rPr lang="en-US" dirty="0"/>
              <a:t>could assign T or F to? </a:t>
            </a:r>
          </a:p>
          <a:p>
            <a:pPr>
              <a:buNone/>
            </a:pPr>
            <a:r>
              <a:rPr lang="en-US" dirty="0" smtClean="0"/>
              <a:t>(</a:t>
            </a:r>
            <a:r>
              <a:rPr lang="en-US" dirty="0"/>
              <a:t>4) Which of the sentences in (a)- (h) above would you say are true by </a:t>
            </a:r>
            <a:br>
              <a:rPr lang="en-US" dirty="0"/>
            </a:br>
            <a:r>
              <a:rPr lang="en-US" dirty="0"/>
              <a:t>virtue of the senses of the words in them? </a:t>
            </a:r>
            <a:r>
              <a:rPr lang="en-US" dirty="0" smtClean="0"/>
              <a:t> </a:t>
            </a:r>
            <a:endParaRPr lang="en-US" dirty="0"/>
          </a:p>
          <a:p>
            <a:pPr>
              <a:buNone/>
            </a:pPr>
            <a:r>
              <a:rPr lang="en-US" dirty="0"/>
              <a:t>(5) Which of the sentences above would you say might be true or false as a </a:t>
            </a:r>
            <a:br>
              <a:rPr lang="en-US" dirty="0"/>
            </a:br>
            <a:r>
              <a:rPr lang="en-US" dirty="0"/>
              <a:t>matter of fact about the world?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763000" cy="808038"/>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en-US" sz="2400" dirty="0" smtClean="0"/>
              <a:t/>
            </a:r>
            <a:br>
              <a:rPr lang="en-US" sz="2400" dirty="0" smtClean="0"/>
            </a:br>
            <a:r>
              <a:rPr lang="en-US" sz="2400" dirty="0" smtClean="0"/>
              <a:t>Here </a:t>
            </a:r>
            <a:r>
              <a:rPr lang="en-US" sz="2400" dirty="0"/>
              <a:t>are some more sentences. Circle A for analytic, or S for synthetic, </a:t>
            </a:r>
            <a:br>
              <a:rPr lang="en-US" sz="2400" dirty="0"/>
            </a:br>
            <a:r>
              <a:rPr lang="en-US" sz="2400" dirty="0"/>
              <a:t>as appropriate. For some, you will have to imagine relevant situations. </a:t>
            </a:r>
            <a:br>
              <a:rPr lang="en-US" sz="2400" dirty="0"/>
            </a:br>
            <a:endParaRPr lang="en-US" sz="2400" dirty="0"/>
          </a:p>
        </p:txBody>
      </p:sp>
      <p:sp>
        <p:nvSpPr>
          <p:cNvPr id="3" name="Content Placeholder 2"/>
          <p:cNvSpPr>
            <a:spLocks noGrp="1"/>
          </p:cNvSpPr>
          <p:nvPr>
            <p:ph idx="1"/>
          </p:nvPr>
        </p:nvSpPr>
        <p:spPr>
          <a:xfrm>
            <a:off x="0" y="1600200"/>
            <a:ext cx="8763000" cy="502920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a:buNone/>
            </a:pPr>
            <a:r>
              <a:rPr lang="en-US" dirty="0"/>
              <a:t>(1) </a:t>
            </a:r>
            <a:r>
              <a:rPr lang="en-US" i="1" dirty="0"/>
              <a:t>John's brother is nine years old </a:t>
            </a:r>
            <a:r>
              <a:rPr lang="en-US" i="1" dirty="0" smtClean="0"/>
              <a:t>		A/S</a:t>
            </a:r>
            <a:endParaRPr lang="en-US" dirty="0"/>
          </a:p>
          <a:p>
            <a:pPr>
              <a:buNone/>
            </a:pPr>
            <a:r>
              <a:rPr lang="en-US" i="1" dirty="0"/>
              <a:t>(2) John’s nine-year-old brother is a boy </a:t>
            </a:r>
            <a:r>
              <a:rPr lang="en-US" i="1" dirty="0" smtClean="0"/>
              <a:t>	A/S</a:t>
            </a:r>
          </a:p>
          <a:p>
            <a:pPr>
              <a:buNone/>
            </a:pPr>
            <a:r>
              <a:rPr lang="en-US" dirty="0" smtClean="0"/>
              <a:t>(</a:t>
            </a:r>
            <a:r>
              <a:rPr lang="en-US" dirty="0"/>
              <a:t>3) </a:t>
            </a:r>
            <a:r>
              <a:rPr lang="en-US" i="1" dirty="0"/>
              <a:t>Sam's wife is married </a:t>
            </a:r>
            <a:r>
              <a:rPr lang="en-US" i="1" dirty="0" smtClean="0"/>
              <a:t>				A/S</a:t>
            </a:r>
            <a:endParaRPr lang="en-US" dirty="0"/>
          </a:p>
          <a:p>
            <a:pPr>
              <a:buNone/>
            </a:pPr>
            <a:r>
              <a:rPr lang="en-US" i="1" dirty="0"/>
              <a:t>(4) Sam’s wife is not German </a:t>
            </a:r>
            <a:r>
              <a:rPr lang="en-US" i="1" dirty="0" smtClean="0"/>
              <a:t>			A/S</a:t>
            </a:r>
          </a:p>
          <a:p>
            <a:pPr>
              <a:buNone/>
            </a:pPr>
            <a:r>
              <a:rPr lang="en-US" i="1" dirty="0" smtClean="0"/>
              <a:t>(</a:t>
            </a:r>
            <a:r>
              <a:rPr lang="en-US" i="1" dirty="0"/>
              <a:t>5) My watch is slow </a:t>
            </a:r>
            <a:r>
              <a:rPr lang="en-US" i="1" dirty="0" smtClean="0"/>
              <a:t>					A/S</a:t>
            </a:r>
            <a:endParaRPr lang="en-US" dirty="0"/>
          </a:p>
          <a:p>
            <a:pPr>
              <a:buNone/>
            </a:pPr>
            <a:r>
              <a:rPr lang="en-US" i="1" dirty="0"/>
              <a:t>(6) My watch is a device for telling the time </a:t>
            </a:r>
            <a:r>
              <a:rPr lang="en-US" i="1" dirty="0" smtClean="0"/>
              <a:t> A/S </a:t>
            </a:r>
            <a:endParaRPr lang="en-US" dirty="0"/>
          </a:p>
          <a:p>
            <a:pPr>
              <a:buNone/>
            </a:pPr>
            <a:r>
              <a:rPr lang="en-US" b="1" dirty="0"/>
              <a:t>Analytic</a:t>
            </a:r>
            <a:r>
              <a:rPr lang="en-US" dirty="0"/>
              <a:t> sentences are </a:t>
            </a:r>
            <a:r>
              <a:rPr lang="en-US" b="1" dirty="0"/>
              <a:t>always true </a:t>
            </a:r>
            <a:r>
              <a:rPr lang="en-US" dirty="0"/>
              <a:t>(necessarily so, by virtue of the </a:t>
            </a:r>
            <a:r>
              <a:rPr lang="en-US" b="1" dirty="0" smtClean="0"/>
              <a:t>senses </a:t>
            </a:r>
            <a:r>
              <a:rPr lang="en-US" b="1" dirty="0"/>
              <a:t>of the words </a:t>
            </a:r>
            <a:r>
              <a:rPr lang="en-US" dirty="0"/>
              <a:t>in them</a:t>
            </a:r>
            <a:r>
              <a:rPr lang="en-US" dirty="0" smtClean="0"/>
              <a:t>) </a:t>
            </a:r>
          </a:p>
          <a:p>
            <a:pPr>
              <a:buNone/>
            </a:pPr>
            <a:r>
              <a:rPr lang="en-US" b="1" dirty="0"/>
              <a:t>S</a:t>
            </a:r>
            <a:r>
              <a:rPr lang="en-US" b="1" dirty="0" smtClean="0"/>
              <a:t>ynthetic</a:t>
            </a:r>
            <a:r>
              <a:rPr lang="en-US" dirty="0" smtClean="0"/>
              <a:t> </a:t>
            </a:r>
            <a:r>
              <a:rPr lang="en-US" dirty="0"/>
              <a:t>sentences can be </a:t>
            </a:r>
            <a:r>
              <a:rPr lang="en-US" b="1" dirty="0" smtClean="0"/>
              <a:t>sometimes </a:t>
            </a:r>
            <a:r>
              <a:rPr lang="en-US" b="1" dirty="0"/>
              <a:t>true</a:t>
            </a:r>
            <a:r>
              <a:rPr lang="en-US" dirty="0"/>
              <a:t>, sometimes false, depending on the </a:t>
            </a:r>
            <a:r>
              <a:rPr lang="en-US" b="1" dirty="0"/>
              <a:t>circumstances.</a:t>
            </a:r>
            <a:r>
              <a:rPr lang="en-US" dirty="0"/>
              <a:t> </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2091</Words>
  <Application>Microsoft Office PowerPoint</Application>
  <PresentationFormat>On-screen Show (4:3)</PresentationFormat>
  <Paragraphs>206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Unit 9 – Sense Properties and Stereotypes</vt:lpstr>
      <vt:lpstr>Quick Quiz</vt:lpstr>
      <vt:lpstr>It is some times difficult to distinguish between a factual question (ontological) and semantic one (? of meaning).</vt:lpstr>
      <vt:lpstr>An indispensible hard core of meaning</vt:lpstr>
      <vt:lpstr>What word is Speaker ‘B’ defining in an unusual way?</vt:lpstr>
      <vt:lpstr>Word or Sentence Meaning NOT Speaker Meaning is called Sense</vt:lpstr>
      <vt:lpstr> An ANALYTIC sentence is one that is necessarily TRUE, as a result of  the senses of the words in it. An analytic sentence, therefore, reflects a  tacit agreement by speakers of the language about the senses of the  words in it.  </vt:lpstr>
      <vt:lpstr>(1) Label the following sentences either T for true, F for false, or D for   don't know, as appropriate.</vt:lpstr>
      <vt:lpstr> Here are some more sentences. Circle A for analytic, or S for synthetic,  as appropriate. For some, you will have to imagine relevant situations.  </vt:lpstr>
      <vt:lpstr>We now come to Contradiction.</vt:lpstr>
      <vt:lpstr> Circle the following sentences A for analytic, S for synthetic or C for  contradiction, as appropriate. For some you will have to imagine  relevant situations.  </vt:lpstr>
      <vt:lpstr>We pay no attention here to the figurative use of both analytic sentences and contradictions. Taken literally, the sentence That man is not a human being is a contradiction. This very fact is what gives it its power to communicate a strong emotional judgment (stronger than, say, the synthetic That man is very cruel. </vt:lpstr>
      <vt:lpstr> That man is human has the sense property of analyticity (or of being  analytic). That man is tall has the sense property of syntheticity (or of being  synthetic). That man is a woman has the sense property of being a contradiction.  </vt:lpstr>
      <vt:lpstr>Slide 14</vt:lpstr>
      <vt:lpstr>For the rest of this unit, we will explore a limitation in the idea of  sense, a limitation which is quite parallel to a limitation in the idea of  extension, pointed out in the previous unit (Unit 8). For convenience,  we repeat below our statement of the relationship usually envisaged  between sense and extension.  </vt:lpstr>
      <vt:lpstr>A NECESSARY CONDITION on the sense of a predicate is a condition  (or criterion) which a thing MUST meet in order to qualify as being  correctly described by that predicate.  </vt:lpstr>
      <vt:lpstr>Practice 6</vt:lpstr>
      <vt:lpstr>Obviously, we are stating conditions on predicates in terms of other  predicates in the language. Henceforth, we will drop the quotation  marks, and envisage necessary and sufficient conditions as relationships  between predicates. Thus we shall say, for example, that animal and cat  are semantically related in such a way that the applicability of the  former is a necessary condition for the applicability of the latter.  (Nothing can be a cat without being an animal.) In fact it is possible to  give complete definitions of some predicates in the form of a 'necessary  and sufficient list' of other predicates. Kinship predicates and shape  predicates are well-known examples.  </vt:lpstr>
      <vt:lpstr>The idea of defining predicates by sets of necessary and sufficient conditions can be evaluated from a practical point of view. The parallel  with the undecidability of extensions is very close. Just as in a large  number of cases it is implausible to postulate the existence of perfectly  </vt:lpstr>
      <vt:lpstr>Given below are two definitions of the word game, taken from dictionaries of modern English. For each definition, give (a) the name of at least one game (e.g. football, chess) not covered by the definition, and (b) at least one thing that is not a game (e.g. piano-playing, watching television) but which falls within the given definition.  </vt:lpstr>
      <vt:lpstr>Wittgenstein’s example of game cuts both ways. On the one hand, one  must admit that a set of necessary and sufficient conditions for game to  cover all eventualities (including games played in the past and games yet  to, be-invented) cannot be given. On the other hand, one has to admit  that some of the definitions offered by dictionaries, while imperfect, do cover a large number of cases, and are in fact helpful. </vt:lpstr>
      <vt:lpstr>Slide 22</vt:lpstr>
      <vt:lpstr>It seems reasonable to suppose that speakers of a language have in their heads not only an idea of the bare sense of any given predicate, but also a stereotype of it.  </vt:lpstr>
      <vt:lpstr>Slide 24</vt:lpstr>
      <vt:lpstr>Slide 25</vt:lpstr>
      <vt:lpstr>Slide 26</vt:lpstr>
      <vt:lpstr>Slide 27</vt:lpstr>
      <vt:lpstr>Assignment for next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9 – Sense Properties and Stereotypes</dc:title>
  <dc:creator>User</dc:creator>
  <cp:lastModifiedBy>User</cp:lastModifiedBy>
  <cp:revision>48</cp:revision>
  <dcterms:created xsi:type="dcterms:W3CDTF">2012-11-13T15:57:48Z</dcterms:created>
  <dcterms:modified xsi:type="dcterms:W3CDTF">2012-11-17T18:57:49Z</dcterms:modified>
</cp:coreProperties>
</file>