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EBB022-2494-4061-B343-2F6407606037}" type="datetimeFigureOut">
              <a:rPr lang="en-US" smtClean="0"/>
              <a:t>11/10/2012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F6760A-B2E3-45D8-9CC2-8499FDD16A5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UNIVERSE OF DISCOURSE for any utterance as the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particular world, real or imaginary (or part real part imaginary) that </a:t>
            </a:r>
          </a:p>
          <a:p>
            <a:r>
              <a:rPr lang="en-US" sz="1200" kern="1200" dirty="0" smtClean="0">
                <a:solidFill>
                  <a:schemeClr val="tx1"/>
                </a:solidFill>
                <a:latin typeface="+mn-lt"/>
                <a:ea typeface="+mn-ea"/>
                <a:cs typeface="+mn-cs"/>
              </a:rPr>
              <a:t>the speaker assumes he is talking about at the time. </a:t>
            </a:r>
            <a:endParaRPr lang="en-US" dirty="0"/>
          </a:p>
        </p:txBody>
      </p:sp>
      <p:sp>
        <p:nvSpPr>
          <p:cNvPr id="4" name="Slide Number Placeholder 3"/>
          <p:cNvSpPr>
            <a:spLocks noGrp="1"/>
          </p:cNvSpPr>
          <p:nvPr>
            <p:ph type="sldNum" sz="quarter" idx="10"/>
          </p:nvPr>
        </p:nvSpPr>
        <p:spPr/>
        <p:txBody>
          <a:bodyPr/>
          <a:lstStyle/>
          <a:p>
            <a:fld id="{70F6760A-B2E3-45D8-9CC2-8499FDD16A59}"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C839B2-7052-49B1-A8C3-9D3FDC215B24}" type="datetimeFigureOut">
              <a:rPr lang="en-US" smtClean="0"/>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E7BFF-692F-4DBE-8FA7-8CF4102660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839B2-7052-49B1-A8C3-9D3FDC215B24}" type="datetimeFigureOut">
              <a:rPr lang="en-US" smtClean="0"/>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E7BFF-692F-4DBE-8FA7-8CF4102660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839B2-7052-49B1-A8C3-9D3FDC215B24}" type="datetimeFigureOut">
              <a:rPr lang="en-US" smtClean="0"/>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E7BFF-692F-4DBE-8FA7-8CF4102660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839B2-7052-49B1-A8C3-9D3FDC215B24}" type="datetimeFigureOut">
              <a:rPr lang="en-US" smtClean="0"/>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E7BFF-692F-4DBE-8FA7-8CF4102660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839B2-7052-49B1-A8C3-9D3FDC215B24}" type="datetimeFigureOut">
              <a:rPr lang="en-US" smtClean="0"/>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E7BFF-692F-4DBE-8FA7-8CF4102660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C839B2-7052-49B1-A8C3-9D3FDC215B24}" type="datetimeFigureOut">
              <a:rPr lang="en-US" smtClean="0"/>
              <a:t>11/10/2012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E7BFF-692F-4DBE-8FA7-8CF4102660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C839B2-7052-49B1-A8C3-9D3FDC215B24}" type="datetimeFigureOut">
              <a:rPr lang="en-US" smtClean="0"/>
              <a:t>11/10/2012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E7BFF-692F-4DBE-8FA7-8CF4102660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C839B2-7052-49B1-A8C3-9D3FDC215B24}" type="datetimeFigureOut">
              <a:rPr lang="en-US" smtClean="0"/>
              <a:t>11/10/2012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E7BFF-692F-4DBE-8FA7-8CF4102660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839B2-7052-49B1-A8C3-9D3FDC215B24}" type="datetimeFigureOut">
              <a:rPr lang="en-US" smtClean="0"/>
              <a:t>11/10/2012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E7BFF-692F-4DBE-8FA7-8CF4102660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839B2-7052-49B1-A8C3-9D3FDC215B24}" type="datetimeFigureOut">
              <a:rPr lang="en-US" smtClean="0"/>
              <a:t>11/10/2012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E7BFF-692F-4DBE-8FA7-8CF4102660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839B2-7052-49B1-A8C3-9D3FDC215B24}" type="datetimeFigureOut">
              <a:rPr lang="en-US" smtClean="0"/>
              <a:t>11/10/2012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E7BFF-692F-4DBE-8FA7-8CF4102660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839B2-7052-49B1-A8C3-9D3FDC215B24}" type="datetimeFigureOut">
              <a:rPr lang="en-US" smtClean="0"/>
              <a:t>11/10/2012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E7BFF-692F-4DBE-8FA7-8CF4102660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Unit 6-Part 2</a:t>
            </a:r>
            <a:endParaRPr lang="en-US" dirty="0"/>
          </a:p>
        </p:txBody>
      </p:sp>
      <p:sp>
        <p:nvSpPr>
          <p:cNvPr id="3" name="Subtitle 2"/>
          <p:cNvSpPr>
            <a:spLocks noGrp="1"/>
          </p:cNvSpPr>
          <p:nvPr>
            <p:ph type="subTitle" idx="1"/>
          </p:nvPr>
        </p:nvSpPr>
        <p:spPr/>
        <p:style>
          <a:lnRef idx="2">
            <a:schemeClr val="accent3"/>
          </a:lnRef>
          <a:fillRef idx="1">
            <a:schemeClr val="lt1"/>
          </a:fillRef>
          <a:effectRef idx="0">
            <a:schemeClr val="accent3"/>
          </a:effectRef>
          <a:fontRef idx="minor">
            <a:schemeClr val="dk1"/>
          </a:fontRef>
        </p:style>
        <p:txBody>
          <a:bodyPr/>
          <a:lstStyle/>
          <a:p>
            <a:r>
              <a:rPr lang="en-US" dirty="0" smtClean="0"/>
              <a:t>Predicates, Referring Expressions, and Universe of Discourse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400" dirty="0" smtClean="0"/>
              <a:t/>
            </a:r>
            <a:br>
              <a:rPr lang="en-US" sz="2400" dirty="0" smtClean="0"/>
            </a:br>
            <a:r>
              <a:rPr lang="en-US" sz="2400" dirty="0" smtClean="0"/>
              <a:t>Is </a:t>
            </a:r>
            <a:r>
              <a:rPr lang="en-US" sz="2400" dirty="0"/>
              <a:t>the universe of discourse in each of the following cases the </a:t>
            </a:r>
            <a:r>
              <a:rPr lang="en-US" sz="2400" dirty="0" smtClean="0"/>
              <a:t>real world (</a:t>
            </a:r>
            <a:r>
              <a:rPr lang="en-US" sz="2400" dirty="0"/>
              <a:t>as far as we can tell) </a:t>
            </a:r>
            <a:r>
              <a:rPr lang="en-US" sz="2400" i="1" dirty="0"/>
              <a:t>(R), </a:t>
            </a:r>
            <a:r>
              <a:rPr lang="en-US" sz="2400" dirty="0"/>
              <a:t>or a (partly) fictitious world </a:t>
            </a:r>
            <a:r>
              <a:rPr lang="en-US" sz="2400" i="1" dirty="0"/>
              <a:t>(F)? </a:t>
            </a:r>
            <a:endParaRPr lang="en-US" sz="2400"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buNone/>
            </a:pPr>
            <a:r>
              <a:rPr lang="en-US" dirty="0"/>
              <a:t>(1) Newsreader on April 14 </a:t>
            </a:r>
            <a:r>
              <a:rPr lang="en-US" dirty="0" err="1"/>
              <a:t>th</a:t>
            </a:r>
            <a:r>
              <a:rPr lang="en-US" dirty="0"/>
              <a:t> ] 981: "The American space shuttle successfully landed at Edwards </a:t>
            </a:r>
            <a:r>
              <a:rPr lang="en-US" dirty="0" err="1"/>
              <a:t>Airforce</a:t>
            </a:r>
            <a:r>
              <a:rPr lang="en-US" dirty="0"/>
              <a:t> Base, California, today" 	          </a:t>
            </a:r>
            <a:r>
              <a:rPr lang="en-US" dirty="0" smtClean="0"/>
              <a:t>							 </a:t>
            </a:r>
            <a:r>
              <a:rPr lang="en-US" i="1" dirty="0"/>
              <a:t>R I F </a:t>
            </a:r>
            <a:endParaRPr lang="en-US" dirty="0"/>
          </a:p>
          <a:p>
            <a:pPr>
              <a:buNone/>
            </a:pPr>
            <a:r>
              <a:rPr lang="en-US" dirty="0" smtClean="0"/>
              <a:t>(2) </a:t>
            </a:r>
            <a:r>
              <a:rPr lang="en-US" dirty="0"/>
              <a:t>Mother to child: "Don't touch those berries. They </a:t>
            </a:r>
          </a:p>
          <a:p>
            <a:pPr>
              <a:buNone/>
            </a:pPr>
            <a:r>
              <a:rPr lang="en-US" dirty="0"/>
              <a:t>	might be poisonous" 	</a:t>
            </a:r>
            <a:r>
              <a:rPr lang="en-US" dirty="0" smtClean="0"/>
              <a:t>				</a:t>
            </a:r>
            <a:r>
              <a:rPr lang="en-US" i="1" dirty="0" smtClean="0"/>
              <a:t>R </a:t>
            </a:r>
            <a:r>
              <a:rPr lang="en-US" dirty="0"/>
              <a:t>/ </a:t>
            </a:r>
            <a:r>
              <a:rPr lang="en-US" i="1" dirty="0"/>
              <a:t>F </a:t>
            </a:r>
            <a:endParaRPr lang="en-US" dirty="0"/>
          </a:p>
          <a:p>
            <a:pPr>
              <a:buNone/>
            </a:pPr>
            <a:r>
              <a:rPr lang="en-US" dirty="0"/>
              <a:t>(3) Mother to child: "Santa Claus might bring you a toy </a:t>
            </a:r>
          </a:p>
          <a:p>
            <a:pPr>
              <a:buNone/>
            </a:pPr>
            <a:r>
              <a:rPr lang="en-US" dirty="0"/>
              <a:t>	telephone" 	</a:t>
            </a:r>
            <a:r>
              <a:rPr lang="en-US" dirty="0" smtClean="0"/>
              <a:t>						</a:t>
            </a:r>
            <a:r>
              <a:rPr lang="en-US" i="1" dirty="0" smtClean="0"/>
              <a:t>R </a:t>
            </a:r>
            <a:r>
              <a:rPr lang="en-US" dirty="0"/>
              <a:t>/ </a:t>
            </a:r>
            <a:r>
              <a:rPr lang="en-US" i="1" dirty="0"/>
              <a:t>F </a:t>
            </a:r>
            <a:endParaRPr lang="en-US" dirty="0"/>
          </a:p>
          <a:p>
            <a:pPr>
              <a:buNone/>
            </a:pPr>
            <a:r>
              <a:rPr lang="en-US" dirty="0"/>
              <a:t>(4) Patient in psychiatric ward: "As your Emperor  I </a:t>
            </a:r>
          </a:p>
          <a:p>
            <a:pPr>
              <a:buNone/>
            </a:pPr>
            <a:r>
              <a:rPr lang="en-US" dirty="0"/>
              <a:t>	command you to defeat the </a:t>
            </a:r>
            <a:r>
              <a:rPr lang="en-US" dirty="0" err="1"/>
              <a:t>Parthians</a:t>
            </a:r>
            <a:r>
              <a:rPr lang="en-US" dirty="0"/>
              <a:t>" 	</a:t>
            </a:r>
            <a:r>
              <a:rPr lang="en-US" dirty="0" smtClean="0"/>
              <a:t>		</a:t>
            </a:r>
            <a:r>
              <a:rPr lang="en-US" i="1" dirty="0" smtClean="0"/>
              <a:t>R </a:t>
            </a:r>
            <a:r>
              <a:rPr lang="en-US" dirty="0"/>
              <a:t>/ </a:t>
            </a:r>
            <a:r>
              <a:rPr lang="en-US" i="1" dirty="0"/>
              <a:t>F </a:t>
            </a:r>
            <a:endParaRPr lang="en-US" dirty="0"/>
          </a:p>
          <a:p>
            <a:pPr>
              <a:buNone/>
            </a:pPr>
            <a:r>
              <a:rPr lang="en-US" dirty="0"/>
              <a:t>(5) Doctor to patient: "You cannot expect to live longer </a:t>
            </a:r>
          </a:p>
          <a:p>
            <a:pPr>
              <a:buNone/>
            </a:pPr>
            <a:r>
              <a:rPr lang="en-US" dirty="0"/>
              <a:t>	than another two months" 	</a:t>
            </a:r>
            <a:r>
              <a:rPr lang="en-US" dirty="0" smtClean="0"/>
              <a:t>				</a:t>
            </a:r>
            <a:r>
              <a:rPr lang="en-US" i="1" dirty="0" smtClean="0"/>
              <a:t>R </a:t>
            </a:r>
            <a:r>
              <a:rPr lang="en-US" dirty="0"/>
              <a:t>/ </a:t>
            </a:r>
            <a:r>
              <a:rPr lang="en-US" i="1" dirty="0"/>
              <a:t>F </a:t>
            </a:r>
            <a:endParaRPr lang="en-US" dirty="0"/>
          </a:p>
          <a:p>
            <a:pPr>
              <a:buNone/>
            </a:pPr>
            <a:r>
              <a:rPr lang="en-US" dirty="0"/>
              <a:t>(6) Patient (joking bravely): "When I'm dead, I'll walk to </a:t>
            </a:r>
          </a:p>
          <a:p>
            <a:pPr>
              <a:buNone/>
            </a:pPr>
            <a:r>
              <a:rPr lang="en-US" dirty="0"/>
              <a:t>	the cemetery to save the cost of a hearse" 	</a:t>
            </a:r>
            <a:r>
              <a:rPr lang="en-US" dirty="0" smtClean="0"/>
              <a:t>		</a:t>
            </a:r>
            <a:r>
              <a:rPr lang="en-US" i="1" dirty="0" smtClean="0"/>
              <a:t>R </a:t>
            </a:r>
            <a:r>
              <a:rPr lang="en-US" dirty="0"/>
              <a:t>/ </a:t>
            </a:r>
            <a:r>
              <a:rPr lang="en-US" i="1" dirty="0"/>
              <a:t>F </a:t>
            </a:r>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2286000"/>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400" dirty="0" smtClean="0"/>
              <a:t/>
            </a:r>
            <a:br>
              <a:rPr lang="en-US" sz="2400" dirty="0" smtClean="0"/>
            </a:br>
            <a:r>
              <a:rPr lang="en-US" sz="2400" dirty="0" smtClean="0"/>
              <a:t>These </a:t>
            </a:r>
            <a:r>
              <a:rPr lang="en-US" sz="2400" dirty="0"/>
              <a:t>were relatively clear cases. Note that no universe of discourse is a </a:t>
            </a:r>
            <a:br>
              <a:rPr lang="en-US" sz="2400" dirty="0"/>
            </a:br>
            <a:r>
              <a:rPr lang="en-US" sz="2400" dirty="0"/>
              <a:t>totally fictitious world. Santa Claus is a fiction, but the toy telephones </a:t>
            </a:r>
            <a:br>
              <a:rPr lang="en-US" sz="2400" dirty="0"/>
            </a:br>
            <a:r>
              <a:rPr lang="en-US" sz="2400" dirty="0"/>
              <a:t>he might bring do actually exist. So in examples like this we have inter- </a:t>
            </a:r>
            <a:br>
              <a:rPr lang="en-US" sz="2400" dirty="0"/>
            </a:br>
            <a:r>
              <a:rPr lang="en-US" sz="2400" dirty="0"/>
              <a:t>action between fact and fiction, between real and imaginary worlds. </a:t>
            </a:r>
            <a:br>
              <a:rPr lang="en-US" sz="2400" dirty="0"/>
            </a:br>
            <a:r>
              <a:rPr lang="en-US" sz="2400" dirty="0"/>
              <a:t>When two people are arguing at cross-purposes they could be said to </a:t>
            </a:r>
            <a:br>
              <a:rPr lang="en-US" sz="2400" dirty="0"/>
            </a:br>
            <a:r>
              <a:rPr lang="en-US" sz="2400" dirty="0"/>
              <a:t>be working within partially different universes of discourse. </a:t>
            </a:r>
            <a:br>
              <a:rPr lang="en-US" sz="2400" dirty="0"/>
            </a:br>
            <a:endParaRPr lang="en-US" sz="2400" dirty="0"/>
          </a:p>
        </p:txBody>
      </p:sp>
      <p:sp>
        <p:nvSpPr>
          <p:cNvPr id="3" name="Content Placeholder 2"/>
          <p:cNvSpPr>
            <a:spLocks noGrp="1"/>
          </p:cNvSpPr>
          <p:nvPr>
            <p:ph idx="1"/>
          </p:nvPr>
        </p:nvSpPr>
        <p:spPr>
          <a:xfrm>
            <a:off x="0" y="2971800"/>
            <a:ext cx="8915400" cy="3657600"/>
          </a:xfrm>
        </p:spPr>
        <p:style>
          <a:lnRef idx="2">
            <a:schemeClr val="accent3"/>
          </a:lnRef>
          <a:fillRef idx="1">
            <a:schemeClr val="lt1"/>
          </a:fillRef>
          <a:effectRef idx="0">
            <a:schemeClr val="accent3"/>
          </a:effectRef>
          <a:fontRef idx="minor">
            <a:schemeClr val="dk1"/>
          </a:fontRef>
        </p:style>
        <p:txBody>
          <a:bodyPr>
            <a:normAutofit lnSpcReduction="10000"/>
          </a:bodyPr>
          <a:lstStyle/>
          <a:p>
            <a:pPr>
              <a:buNone/>
            </a:pPr>
            <a:r>
              <a:rPr lang="en-US" dirty="0"/>
              <a:t>Theist: "Diseases must serve some good purpose, or God would not </a:t>
            </a:r>
            <a:r>
              <a:rPr lang="en-US" dirty="0" smtClean="0"/>
              <a:t>allow </a:t>
            </a:r>
            <a:r>
              <a:rPr lang="en-US" dirty="0"/>
              <a:t>them" </a:t>
            </a:r>
          </a:p>
          <a:p>
            <a:pPr>
              <a:buNone/>
            </a:pPr>
            <a:r>
              <a:rPr lang="en-US" dirty="0"/>
              <a:t>Atheist: "I cannot accept you </a:t>
            </a:r>
            <a:r>
              <a:rPr lang="en-US" dirty="0" smtClean="0"/>
              <a:t>premises" </a:t>
            </a:r>
            <a:endParaRPr lang="en-US" dirty="0"/>
          </a:p>
          <a:p>
            <a:pPr>
              <a:buNone/>
            </a:pPr>
            <a:r>
              <a:rPr lang="en-US" dirty="0"/>
              <a:t>Here the theist is operating with a universe of discourse which is </a:t>
            </a:r>
            <a:r>
              <a:rPr lang="en-US" dirty="0" smtClean="0"/>
              <a:t>a world </a:t>
            </a:r>
            <a:r>
              <a:rPr lang="en-US" dirty="0"/>
              <a:t>in which God exists. </a:t>
            </a:r>
            <a:endParaRPr lang="en-US" dirty="0" smtClean="0"/>
          </a:p>
          <a:p>
            <a:pPr>
              <a:buNone/>
            </a:pPr>
            <a:r>
              <a:rPr lang="en-US" dirty="0" smtClean="0"/>
              <a:t>The </a:t>
            </a:r>
            <a:r>
              <a:rPr lang="en-US" dirty="0"/>
              <a:t>atheist's assumed universe of discourse </a:t>
            </a:r>
            <a:br>
              <a:rPr lang="en-US" dirty="0"/>
            </a:br>
            <a:r>
              <a:rPr lang="en-US" dirty="0"/>
              <a:t>is a world in which God does not exist. </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400" dirty="0"/>
              <a:t>In the following situations, are the participants working with the same </a:t>
            </a:r>
            <a:br>
              <a:rPr lang="en-US" sz="2400" dirty="0"/>
            </a:br>
            <a:r>
              <a:rPr lang="en-US" sz="2400" dirty="0"/>
              <a:t>universe of discourse (S), or different universes </a:t>
            </a:r>
            <a:r>
              <a:rPr lang="en-US" sz="2400" i="1" dirty="0"/>
              <a:t>(D), </a:t>
            </a:r>
            <a:r>
              <a:rPr lang="en-US" sz="2400" dirty="0" smtClean="0"/>
              <a:t>as </a:t>
            </a:r>
            <a:r>
              <a:rPr lang="en-US" sz="2400" dirty="0"/>
              <a:t>far as you can </a:t>
            </a:r>
            <a:br>
              <a:rPr lang="en-US" sz="2400" dirty="0"/>
            </a:br>
            <a:r>
              <a:rPr lang="en-US" sz="2400" dirty="0"/>
              <a:t>tell? </a:t>
            </a:r>
          </a:p>
        </p:txBody>
      </p:sp>
      <p:sp>
        <p:nvSpPr>
          <p:cNvPr id="3" name="Content Placeholder 2"/>
          <p:cNvSpPr>
            <a:spLocks noGrp="1"/>
          </p:cNvSpPr>
          <p:nvPr>
            <p:ph idx="1"/>
          </p:nvPr>
        </p:nvSpPr>
        <p:spPr>
          <a:xfrm>
            <a:off x="381000" y="1600200"/>
            <a:ext cx="8534400" cy="4953000"/>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a:buNone/>
            </a:pPr>
            <a:r>
              <a:rPr lang="en-US" dirty="0"/>
              <a:t>(1</a:t>
            </a:r>
            <a:r>
              <a:rPr lang="en-US" dirty="0" smtClean="0"/>
              <a:t>) </a:t>
            </a:r>
            <a:r>
              <a:rPr lang="en-US" dirty="0"/>
              <a:t>A: "Did Jack's son come in this morning?" </a:t>
            </a:r>
          </a:p>
          <a:p>
            <a:pPr>
              <a:buNone/>
            </a:pPr>
            <a:r>
              <a:rPr lang="en-US" dirty="0" smtClean="0"/>
              <a:t>      B</a:t>
            </a:r>
            <a:r>
              <a:rPr lang="en-US" dirty="0"/>
              <a:t>: "I didn't know Jack had a son" </a:t>
            </a:r>
          </a:p>
          <a:p>
            <a:pPr>
              <a:buNone/>
            </a:pPr>
            <a:r>
              <a:rPr lang="en-US" dirty="0" smtClean="0"/>
              <a:t>      A</a:t>
            </a:r>
            <a:r>
              <a:rPr lang="en-US" dirty="0"/>
              <a:t>: "Then who's that tall chap that was here yesterday?" </a:t>
            </a:r>
            <a:br>
              <a:rPr lang="en-US" dirty="0"/>
            </a:br>
            <a:r>
              <a:rPr lang="en-US" dirty="0" smtClean="0"/>
              <a:t> B</a:t>
            </a:r>
            <a:r>
              <a:rPr lang="en-US" dirty="0"/>
              <a:t>: "I don't know, but I'm pretty sure Jack hasn't got any </a:t>
            </a:r>
          </a:p>
          <a:p>
            <a:pPr>
              <a:buNone/>
            </a:pPr>
            <a:r>
              <a:rPr lang="en-US" dirty="0" smtClean="0"/>
              <a:t>     </a:t>
            </a:r>
            <a:r>
              <a:rPr lang="en-US" dirty="0"/>
              <a:t>	kids" 	. </a:t>
            </a:r>
          </a:p>
          <a:p>
            <a:pPr>
              <a:buNone/>
            </a:pPr>
            <a:r>
              <a:rPr lang="en-US" dirty="0" smtClean="0"/>
              <a:t>      A</a:t>
            </a:r>
            <a:r>
              <a:rPr lang="en-US" dirty="0"/>
              <a:t>: "I'm sure Jack's son was here yesterday" 	S / </a:t>
            </a:r>
            <a:r>
              <a:rPr lang="en-US" i="1" dirty="0"/>
              <a:t>D </a:t>
            </a:r>
            <a:endParaRPr lang="en-US" dirty="0"/>
          </a:p>
          <a:p>
            <a:pPr>
              <a:buNone/>
            </a:pPr>
            <a:r>
              <a:rPr lang="en-US" dirty="0"/>
              <a:t>(2) Time </a:t>
            </a:r>
            <a:r>
              <a:rPr lang="en-US" dirty="0" smtClean="0"/>
              <a:t>traveler </a:t>
            </a:r>
            <a:r>
              <a:rPr lang="en-US" dirty="0"/>
              <a:t>from the eighteenth century: "Is the King of </a:t>
            </a:r>
          </a:p>
          <a:p>
            <a:pPr>
              <a:buNone/>
            </a:pPr>
            <a:r>
              <a:rPr lang="en-US" dirty="0" smtClean="0"/>
              <a:t>      France </a:t>
            </a:r>
            <a:r>
              <a:rPr lang="en-US" dirty="0"/>
              <a:t>on good terms with the Tsar of Russia?'" </a:t>
            </a:r>
          </a:p>
          <a:p>
            <a:pPr>
              <a:buNone/>
            </a:pPr>
            <a:r>
              <a:rPr lang="en-US" dirty="0" smtClean="0"/>
              <a:t>      Late </a:t>
            </a:r>
            <a:r>
              <a:rPr lang="en-US" dirty="0"/>
              <a:t>twentieth-century person: "Huh?"  	S / </a:t>
            </a:r>
            <a:r>
              <a:rPr lang="en-US" i="1" dirty="0"/>
              <a:t>D </a:t>
            </a:r>
            <a:endParaRPr lang="en-US" dirty="0"/>
          </a:p>
          <a:p>
            <a:pPr>
              <a:buNone/>
            </a:pPr>
            <a:r>
              <a:rPr lang="en-US" dirty="0"/>
              <a:t>(3) Optician: "Please read the letters on the bottom line of the </a:t>
            </a:r>
          </a:p>
          <a:p>
            <a:pPr>
              <a:buNone/>
            </a:pPr>
            <a:r>
              <a:rPr lang="en-US" dirty="0" smtClean="0"/>
              <a:t>      card“ </a:t>
            </a:r>
          </a:p>
          <a:p>
            <a:pPr>
              <a:buNone/>
            </a:pPr>
            <a:r>
              <a:rPr lang="en-US" dirty="0"/>
              <a:t> </a:t>
            </a:r>
            <a:r>
              <a:rPr lang="en-US" dirty="0" smtClean="0"/>
              <a:t>     Patient</a:t>
            </a:r>
            <a:r>
              <a:rPr lang="en-US" dirty="0"/>
              <a:t>: "E-G D Z Q N B A" </a:t>
            </a:r>
          </a:p>
          <a:p>
            <a:pPr>
              <a:buNone/>
            </a:pPr>
            <a:r>
              <a:rPr lang="en-US" dirty="0" smtClean="0"/>
              <a:t>      Optician</a:t>
            </a:r>
            <a:r>
              <a:rPr lang="en-US" dirty="0"/>
              <a:t>: "Correct. Well done" </a:t>
            </a:r>
            <a:r>
              <a:rPr lang="en-US" dirty="0" smtClean="0"/>
              <a:t>		</a:t>
            </a:r>
            <a:r>
              <a:rPr lang="en-US" dirty="0"/>
              <a:t>	S / </a:t>
            </a:r>
            <a:r>
              <a:rPr lang="en-US" i="1" dirty="0"/>
              <a:t>D </a:t>
            </a:r>
            <a:endParaRPr lang="en-US" dirty="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10600" cy="808038"/>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400" dirty="0"/>
              <a:t>Assuming the same universe of discourse is essential to successful </a:t>
            </a:r>
            <a:r>
              <a:rPr lang="en-US" sz="2400" dirty="0" smtClean="0"/>
              <a:t/>
            </a:r>
            <a:br>
              <a:rPr lang="en-US" sz="2400" dirty="0" smtClean="0"/>
            </a:br>
            <a:r>
              <a:rPr lang="en-US" sz="2400" dirty="0" smtClean="0"/>
              <a:t>communication</a:t>
            </a:r>
            <a:r>
              <a:rPr lang="en-US" sz="2400" dirty="0"/>
              <a:t>. </a:t>
            </a:r>
          </a:p>
        </p:txBody>
      </p:sp>
      <p:sp>
        <p:nvSpPr>
          <p:cNvPr id="3" name="Content Placeholder 2"/>
          <p:cNvSpPr>
            <a:spLocks noGrp="1"/>
          </p:cNvSpPr>
          <p:nvPr>
            <p:ph idx="1"/>
          </p:nvPr>
        </p:nvSpPr>
        <p:spPr>
          <a:xfrm>
            <a:off x="228600" y="1600200"/>
            <a:ext cx="8763000" cy="4800600"/>
          </a:xfrm>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a:buNone/>
            </a:pPr>
            <a:r>
              <a:rPr lang="en-US" dirty="0"/>
              <a:t>The participants in questions (l) and (2) are in a sense </a:t>
            </a:r>
            <a:br>
              <a:rPr lang="en-US" dirty="0"/>
            </a:br>
            <a:r>
              <a:rPr lang="en-US" u="sng" dirty="0"/>
              <a:t>talking about different worlds, </a:t>
            </a:r>
            <a:r>
              <a:rPr lang="en-US" dirty="0"/>
              <a:t>(Assuming different universes of </a:t>
            </a:r>
            <a:r>
              <a:rPr lang="en-US" dirty="0" smtClean="0"/>
              <a:t>discourse </a:t>
            </a:r>
            <a:r>
              <a:rPr lang="en-US" dirty="0"/>
              <a:t>is not the only reason for breakdown of communication: </a:t>
            </a:r>
            <a:endParaRPr lang="en-US" dirty="0" smtClean="0"/>
          </a:p>
          <a:p>
            <a:pPr>
              <a:buNone/>
            </a:pPr>
            <a:r>
              <a:rPr lang="en-US" dirty="0" smtClean="0"/>
              <a:t>There can </a:t>
            </a:r>
            <a:r>
              <a:rPr lang="en-US" dirty="0"/>
              <a:t>be other </a:t>
            </a:r>
            <a:r>
              <a:rPr lang="en-US" dirty="0" smtClean="0"/>
              <a:t>causes:</a:t>
            </a:r>
          </a:p>
          <a:p>
            <a:pPr>
              <a:buNone/>
            </a:pPr>
            <a:r>
              <a:rPr lang="en-US" dirty="0"/>
              <a:t>-</a:t>
            </a:r>
            <a:r>
              <a:rPr lang="en-US" dirty="0" smtClean="0"/>
              <a:t>both </a:t>
            </a:r>
            <a:r>
              <a:rPr lang="en-US" dirty="0"/>
              <a:t>participants' assuming that exactly the </a:t>
            </a:r>
            <a:r>
              <a:rPr lang="en-US" dirty="0" smtClean="0"/>
              <a:t>same entities </a:t>
            </a:r>
            <a:r>
              <a:rPr lang="en-US" dirty="0"/>
              <a:t>exist in the world, but </a:t>
            </a:r>
            <a:r>
              <a:rPr lang="en-US" u="sng" dirty="0"/>
              <a:t>referring to them by different words </a:t>
            </a:r>
            <a:endParaRPr lang="en-US" u="sng" dirty="0" smtClean="0"/>
          </a:p>
          <a:p>
            <a:pPr>
              <a:buNone/>
            </a:pPr>
            <a:r>
              <a:rPr lang="en-US" dirty="0"/>
              <a:t>-</a:t>
            </a:r>
            <a:r>
              <a:rPr lang="en-US" dirty="0" smtClean="0"/>
              <a:t>(an extreme </a:t>
            </a:r>
            <a:r>
              <a:rPr lang="en-US" dirty="0"/>
              <a:t>case of this would be two participants speaking </a:t>
            </a:r>
            <a:r>
              <a:rPr lang="en-US" u="sng" dirty="0" smtClean="0"/>
              <a:t>different languages</a:t>
            </a:r>
            <a:r>
              <a:rPr lang="en-US" dirty="0"/>
              <a:t>) </a:t>
            </a:r>
            <a:endParaRPr lang="en-US" dirty="0" smtClean="0"/>
          </a:p>
          <a:p>
            <a:pPr>
              <a:buNone/>
            </a:pPr>
            <a:r>
              <a:rPr lang="en-US" dirty="0" smtClean="0"/>
              <a:t>- </a:t>
            </a:r>
            <a:r>
              <a:rPr lang="en-US" dirty="0"/>
              <a:t>or, of course, sheer </a:t>
            </a:r>
            <a:r>
              <a:rPr lang="en-US" u="sng" dirty="0"/>
              <a:t>inarticulacy.</a:t>
            </a:r>
            <a:r>
              <a:rPr lang="en-US" dirty="0"/>
              <a:t>) </a:t>
            </a:r>
          </a:p>
          <a:p>
            <a:pPr>
              <a:buNone/>
            </a:pP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808038"/>
          </a:xfrm>
        </p:spPr>
        <p:style>
          <a:lnRef idx="2">
            <a:schemeClr val="accent3"/>
          </a:lnRef>
          <a:fillRef idx="1">
            <a:schemeClr val="lt1"/>
          </a:fillRef>
          <a:effectRef idx="0">
            <a:schemeClr val="accent3"/>
          </a:effectRef>
          <a:fontRef idx="minor">
            <a:schemeClr val="dk1"/>
          </a:fontRef>
        </p:style>
        <p:txBody>
          <a:bodyPr>
            <a:normAutofit/>
          </a:bodyPr>
          <a:lstStyle/>
          <a:p>
            <a:r>
              <a:rPr lang="en-US" sz="4000" dirty="0" smtClean="0"/>
              <a:t>Summary</a:t>
            </a:r>
            <a:endParaRPr lang="en-US" sz="4000" dirty="0"/>
          </a:p>
        </p:txBody>
      </p:sp>
      <p:sp>
        <p:nvSpPr>
          <p:cNvPr id="3" name="Content Placeholder 2"/>
          <p:cNvSpPr>
            <a:spLocks noGrp="1"/>
          </p:cNvSpPr>
          <p:nvPr>
            <p:ph idx="1"/>
          </p:nvPr>
        </p:nvSpPr>
        <p:spPr>
          <a:xfrm>
            <a:off x="152400" y="1600200"/>
            <a:ext cx="8763000" cy="5105400"/>
          </a:xfrm>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r>
              <a:rPr lang="en-US" dirty="0"/>
              <a:t>In the course of </a:t>
            </a:r>
            <a:r>
              <a:rPr lang="en-US" u="sng" dirty="0"/>
              <a:t>utterances, speakers </a:t>
            </a:r>
            <a:r>
              <a:rPr lang="en-US" dirty="0"/>
              <a:t>use </a:t>
            </a:r>
            <a:r>
              <a:rPr lang="en-US" u="sng" dirty="0"/>
              <a:t>referring expressions to refer to entities which may be concrete or abstract, real or fictitious</a:t>
            </a:r>
            <a:r>
              <a:rPr lang="en-US" dirty="0"/>
              <a:t>. </a:t>
            </a:r>
            <a:endParaRPr lang="en-US" dirty="0" smtClean="0"/>
          </a:p>
          <a:p>
            <a:r>
              <a:rPr lang="en-US" dirty="0" smtClean="0"/>
              <a:t>The </a:t>
            </a:r>
            <a:r>
              <a:rPr lang="en-US" u="sng" dirty="0" smtClean="0"/>
              <a:t>predicates </a:t>
            </a:r>
            <a:r>
              <a:rPr lang="en-US" u="sng" dirty="0"/>
              <a:t>embedded </a:t>
            </a:r>
            <a:r>
              <a:rPr lang="en-US" dirty="0"/>
              <a:t>in a referring expression </a:t>
            </a:r>
            <a:r>
              <a:rPr lang="en-US" u="sng" dirty="0"/>
              <a:t>help the hearer to </a:t>
            </a:r>
            <a:r>
              <a:rPr lang="en-US" u="sng" dirty="0" smtClean="0"/>
              <a:t>identify </a:t>
            </a:r>
            <a:r>
              <a:rPr lang="en-US" u="sng" dirty="0"/>
              <a:t>its referent</a:t>
            </a:r>
            <a:r>
              <a:rPr lang="en-US" dirty="0"/>
              <a:t>. </a:t>
            </a:r>
            <a:endParaRPr lang="en-US" dirty="0" smtClean="0"/>
          </a:p>
          <a:p>
            <a:r>
              <a:rPr lang="en-US" u="sng" dirty="0" smtClean="0"/>
              <a:t>Semantics </a:t>
            </a:r>
            <a:r>
              <a:rPr lang="en-US" u="sng" dirty="0"/>
              <a:t>is not concerned with the factual status </a:t>
            </a:r>
            <a:r>
              <a:rPr lang="en-US" dirty="0"/>
              <a:t/>
            </a:r>
            <a:br>
              <a:rPr lang="en-US" dirty="0"/>
            </a:br>
            <a:r>
              <a:rPr lang="en-US" dirty="0"/>
              <a:t>or things in the world </a:t>
            </a:r>
            <a:r>
              <a:rPr lang="en-US" u="sng" dirty="0"/>
              <a:t>but with meaning in language</a:t>
            </a:r>
            <a:r>
              <a:rPr lang="en-US" dirty="0"/>
              <a:t>. </a:t>
            </a:r>
            <a:endParaRPr lang="en-US" dirty="0" smtClean="0"/>
          </a:p>
          <a:p>
            <a:r>
              <a:rPr lang="en-US" dirty="0" smtClean="0"/>
              <a:t>The </a:t>
            </a:r>
            <a:r>
              <a:rPr lang="en-US" dirty="0"/>
              <a:t>notion of </a:t>
            </a:r>
            <a:r>
              <a:rPr lang="en-US" u="sng" dirty="0" smtClean="0"/>
              <a:t>universe </a:t>
            </a:r>
            <a:r>
              <a:rPr lang="en-US" u="sng" dirty="0"/>
              <a:t>of discourse </a:t>
            </a:r>
            <a:r>
              <a:rPr lang="en-US" dirty="0"/>
              <a:t>is introduced to account for the way in which </a:t>
            </a:r>
            <a:r>
              <a:rPr lang="en-US" dirty="0" smtClean="0"/>
              <a:t>language </a:t>
            </a:r>
            <a:r>
              <a:rPr lang="en-US" dirty="0"/>
              <a:t>allows us to refer to non-existent things. </a:t>
            </a:r>
          </a:p>
          <a:p>
            <a:endParaRPr lang="en-US" dirty="0"/>
          </a:p>
          <a:p>
            <a:pPr>
              <a:buNone/>
            </a:pPr>
            <a:r>
              <a:rPr lang="en-US" dirty="0"/>
              <a:t>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style>
          <a:lnRef idx="2">
            <a:schemeClr val="accent3"/>
          </a:lnRef>
          <a:fillRef idx="1">
            <a:schemeClr val="lt1"/>
          </a:fillRef>
          <a:effectRef idx="0">
            <a:schemeClr val="accent3"/>
          </a:effectRef>
          <a:fontRef idx="minor">
            <a:schemeClr val="dk1"/>
          </a:fontRef>
        </p:style>
        <p:txBody>
          <a:bodyPr/>
          <a:lstStyle/>
          <a:p>
            <a:r>
              <a:rPr lang="en-US" dirty="0" smtClean="0"/>
              <a:t>Assignment for Next Class</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buNone/>
            </a:pPr>
            <a:r>
              <a:rPr lang="en-US" dirty="0" smtClean="0"/>
              <a:t>Unit 9 : Sense Properties</a:t>
            </a:r>
          </a:p>
          <a:p>
            <a:pPr>
              <a:buNone/>
            </a:pPr>
            <a:r>
              <a:rPr lang="en-US" dirty="0" smtClean="0"/>
              <a:t>Practices: 1-7</a:t>
            </a:r>
          </a:p>
          <a:p>
            <a:pPr>
              <a:buNone/>
            </a:pPr>
            <a:endParaRPr lang="en-US" dirty="0"/>
          </a:p>
          <a:p>
            <a:pPr>
              <a:buNone/>
            </a:pPr>
            <a:r>
              <a:rPr lang="en-US" dirty="0" smtClean="0"/>
              <a:t>Bonus assignment due:</a:t>
            </a:r>
          </a:p>
          <a:p>
            <a:pPr>
              <a:buNone/>
            </a:pPr>
            <a:r>
              <a:rPr lang="en-US" dirty="0" smtClean="0"/>
              <a:t>Section D: 25-11-12</a:t>
            </a:r>
          </a:p>
          <a:p>
            <a:pPr>
              <a:buNone/>
            </a:pPr>
            <a:r>
              <a:rPr lang="en-US" dirty="0" smtClean="0"/>
              <a:t>Section C: 26-11-12</a:t>
            </a:r>
          </a:p>
          <a:p>
            <a:pPr>
              <a:buNone/>
            </a:pPr>
            <a:r>
              <a:rPr lang="en-US" smtClean="0"/>
              <a:t>OR Earlier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808038"/>
          </a:xfrm>
        </p:spPr>
        <p:style>
          <a:lnRef idx="2">
            <a:schemeClr val="accent3"/>
          </a:lnRef>
          <a:fillRef idx="1">
            <a:schemeClr val="lt1"/>
          </a:fillRef>
          <a:effectRef idx="0">
            <a:schemeClr val="accent3"/>
          </a:effectRef>
          <a:fontRef idx="minor">
            <a:schemeClr val="dk1"/>
          </a:fontRef>
        </p:style>
        <p:txBody>
          <a:bodyPr>
            <a:normAutofit/>
          </a:bodyPr>
          <a:lstStyle/>
          <a:p>
            <a:r>
              <a:rPr lang="en-US" sz="3200" dirty="0" smtClean="0"/>
              <a:t>Generic Sentence</a:t>
            </a:r>
            <a:endParaRPr lang="en-US" sz="3200"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r>
              <a:rPr lang="en-US" dirty="0"/>
              <a:t>A GENERIC SENTENCE is a sentence in which some statement is </a:t>
            </a:r>
            <a:r>
              <a:rPr lang="en-US" dirty="0" smtClean="0"/>
              <a:t>made </a:t>
            </a:r>
            <a:r>
              <a:rPr lang="en-US" dirty="0"/>
              <a:t>about a </a:t>
            </a:r>
            <a:r>
              <a:rPr lang="en-US" u="sng" dirty="0"/>
              <a:t>whole unrestricted class</a:t>
            </a:r>
            <a:r>
              <a:rPr lang="en-US" dirty="0"/>
              <a:t> of individuals, as opposed </a:t>
            </a:r>
            <a:r>
              <a:rPr lang="en-US" dirty="0" smtClean="0"/>
              <a:t>particular  </a:t>
            </a:r>
            <a:r>
              <a:rPr lang="en-US" dirty="0"/>
              <a:t>individual. </a:t>
            </a:r>
          </a:p>
          <a:p>
            <a:r>
              <a:rPr lang="en-US" i="1" u="sng" dirty="0"/>
              <a:t>The whale is a mammal </a:t>
            </a:r>
            <a:r>
              <a:rPr lang="en-US" dirty="0"/>
              <a:t>(understood in the most usual way) </a:t>
            </a:r>
            <a:r>
              <a:rPr lang="en-US" u="sng" dirty="0"/>
              <a:t>is a generic </a:t>
            </a:r>
            <a:r>
              <a:rPr lang="en-US" u="sng" dirty="0" smtClean="0"/>
              <a:t>sentence</a:t>
            </a:r>
            <a:r>
              <a:rPr lang="en-US" dirty="0"/>
              <a:t>. </a:t>
            </a:r>
          </a:p>
          <a:p>
            <a:r>
              <a:rPr lang="en-US" i="1" u="sng" dirty="0"/>
              <a:t>That whale over there is a mammal </a:t>
            </a:r>
            <a:r>
              <a:rPr lang="en-US" dirty="0"/>
              <a:t>is </a:t>
            </a:r>
            <a:r>
              <a:rPr lang="en-US" u="sng" dirty="0"/>
              <a:t>not</a:t>
            </a:r>
            <a:r>
              <a:rPr lang="en-US" dirty="0"/>
              <a:t> a </a:t>
            </a:r>
            <a:r>
              <a:rPr lang="en-US" u="sng" dirty="0"/>
              <a:t>generic</a:t>
            </a:r>
            <a:r>
              <a:rPr lang="en-US" dirty="0"/>
              <a:t> sentence. </a:t>
            </a:r>
          </a:p>
          <a:p>
            <a:r>
              <a:rPr lang="en-US" dirty="0"/>
              <a:t>Note that </a:t>
            </a:r>
            <a:r>
              <a:rPr lang="en-US" u="sng" dirty="0"/>
              <a:t>generic sentences can be introduced by either a or </a:t>
            </a:r>
            <a:r>
              <a:rPr lang="en-US" i="1" u="sng" dirty="0"/>
              <a:t>the </a:t>
            </a:r>
            <a:r>
              <a:rPr lang="en-US" u="sng" dirty="0"/>
              <a:t>(or neither</a:t>
            </a:r>
            <a:r>
              <a:rPr lang="en-US" dirty="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style>
          <a:lnRef idx="2">
            <a:schemeClr val="accent3"/>
          </a:lnRef>
          <a:fillRef idx="1">
            <a:schemeClr val="lt1"/>
          </a:fillRef>
          <a:effectRef idx="0">
            <a:schemeClr val="accent3"/>
          </a:effectRef>
          <a:fontRef idx="minor">
            <a:schemeClr val="dk1"/>
          </a:fontRef>
        </p:style>
        <p:txBody>
          <a:bodyPr>
            <a:normAutofit/>
          </a:bodyPr>
          <a:lstStyle/>
          <a:p>
            <a:r>
              <a:rPr lang="en-US" sz="3200" dirty="0" smtClean="0"/>
              <a:t>Are the following Generic Sentences?</a:t>
            </a:r>
            <a:endParaRPr lang="en-US" sz="3200"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514350" indent="-514350">
              <a:buAutoNum type="arabicParenBoth"/>
            </a:pPr>
            <a:r>
              <a:rPr lang="en-US" i="1" dirty="0" smtClean="0"/>
              <a:t>Gentlemen </a:t>
            </a:r>
            <a:r>
              <a:rPr lang="en-US" i="1" dirty="0"/>
              <a:t>prefer blondes               </a:t>
            </a:r>
            <a:r>
              <a:rPr lang="en-US" i="1" dirty="0" smtClean="0"/>
              <a:t>   Yes </a:t>
            </a:r>
            <a:r>
              <a:rPr lang="en-US" dirty="0"/>
              <a:t>/ </a:t>
            </a:r>
            <a:r>
              <a:rPr lang="en-US" i="1" dirty="0" smtClean="0"/>
              <a:t>No</a:t>
            </a:r>
          </a:p>
          <a:p>
            <a:pPr marL="514350" indent="-514350">
              <a:buNone/>
            </a:pPr>
            <a:r>
              <a:rPr lang="en-US" dirty="0" smtClean="0"/>
              <a:t>(2</a:t>
            </a:r>
            <a:r>
              <a:rPr lang="en-US" dirty="0"/>
              <a:t>) </a:t>
            </a:r>
            <a:r>
              <a:rPr lang="en-US" i="1" dirty="0"/>
              <a:t>Jasper is a twit                             </a:t>
            </a:r>
            <a:r>
              <a:rPr lang="en-US" i="1" dirty="0" smtClean="0"/>
              <a:t>	Yes </a:t>
            </a:r>
            <a:r>
              <a:rPr lang="en-US" dirty="0"/>
              <a:t>/ </a:t>
            </a:r>
            <a:r>
              <a:rPr lang="en-US" i="1" dirty="0"/>
              <a:t>No</a:t>
            </a:r>
            <a:endParaRPr lang="en-US" dirty="0"/>
          </a:p>
          <a:p>
            <a:pPr>
              <a:buNone/>
            </a:pPr>
            <a:r>
              <a:rPr lang="en-US" i="1" dirty="0"/>
              <a:t>(3) Till male of the species guards the </a:t>
            </a:r>
            <a:r>
              <a:rPr lang="en-US" i="1" dirty="0" smtClean="0"/>
              <a:t>eggs</a:t>
            </a:r>
          </a:p>
          <a:p>
            <a:pPr>
              <a:buNone/>
            </a:pPr>
            <a:r>
              <a:rPr lang="en-US" i="1" dirty="0"/>
              <a:t>	</a:t>
            </a:r>
            <a:r>
              <a:rPr lang="en-US" i="1" dirty="0" smtClean="0"/>
              <a:t>							Yes </a:t>
            </a:r>
            <a:r>
              <a:rPr lang="en-US" dirty="0"/>
              <a:t>/ </a:t>
            </a:r>
            <a:r>
              <a:rPr lang="en-US" i="1" dirty="0" smtClean="0"/>
              <a:t>No</a:t>
            </a:r>
          </a:p>
          <a:p>
            <a:pPr>
              <a:buNone/>
            </a:pPr>
            <a:r>
              <a:rPr lang="en-US" i="1" dirty="0" smtClean="0"/>
              <a:t>(4</a:t>
            </a:r>
            <a:r>
              <a:rPr lang="en-US" i="1" dirty="0"/>
              <a:t>) A wasp makes its nest in a hole in a tree    </a:t>
            </a:r>
            <a:endParaRPr lang="en-US" i="1" dirty="0" smtClean="0"/>
          </a:p>
          <a:p>
            <a:pPr>
              <a:buNone/>
            </a:pPr>
            <a:r>
              <a:rPr lang="en-US" i="1" dirty="0"/>
              <a:t>	</a:t>
            </a:r>
            <a:r>
              <a:rPr lang="en-US" i="1" dirty="0" smtClean="0"/>
              <a:t>							Yes </a:t>
            </a:r>
            <a:r>
              <a:rPr lang="en-US" dirty="0"/>
              <a:t>/ </a:t>
            </a:r>
            <a:r>
              <a:rPr lang="en-US" i="1" dirty="0" smtClean="0"/>
              <a:t>No</a:t>
            </a:r>
          </a:p>
          <a:p>
            <a:pPr>
              <a:buNone/>
            </a:pPr>
            <a:r>
              <a:rPr lang="en-US" i="1" dirty="0" smtClean="0"/>
              <a:t>(5</a:t>
            </a:r>
            <a:r>
              <a:rPr lang="en-US" i="1" dirty="0"/>
              <a:t>) A wasp just stung me on the neck      </a:t>
            </a:r>
            <a:r>
              <a:rPr lang="en-US" i="1" dirty="0" smtClean="0"/>
              <a:t>Yes </a:t>
            </a:r>
            <a:r>
              <a:rPr lang="en-US" dirty="0"/>
              <a:t>/ </a:t>
            </a:r>
            <a:r>
              <a:rPr lang="en-US" i="1" dirty="0"/>
              <a:t>No</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style>
          <a:lnRef idx="2">
            <a:schemeClr val="accent3"/>
          </a:lnRef>
          <a:fillRef idx="1">
            <a:schemeClr val="lt1"/>
          </a:fillRef>
          <a:effectRef idx="0">
            <a:schemeClr val="accent3"/>
          </a:effectRef>
          <a:fontRef idx="minor">
            <a:schemeClr val="dk1"/>
          </a:fontRef>
        </p:style>
        <p:txBody>
          <a:bodyPr>
            <a:normAutofit/>
          </a:bodyPr>
          <a:lstStyle/>
          <a:p>
            <a:r>
              <a:rPr lang="en-US" sz="3200" dirty="0" smtClean="0"/>
              <a:t>Unreal Worlds and Non-existent Things</a:t>
            </a:r>
            <a:endParaRPr lang="en-US" sz="3200"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r>
              <a:rPr lang="en-US" dirty="0"/>
              <a:t>Language is used for talking about things in the real world, like parrots, </a:t>
            </a:r>
            <a:br>
              <a:rPr lang="en-US" dirty="0"/>
            </a:br>
            <a:r>
              <a:rPr lang="en-US" dirty="0"/>
              <a:t>paper-clips, babies, etc. All of these things exist. </a:t>
            </a:r>
            <a:endParaRPr lang="en-US" dirty="0" smtClean="0"/>
          </a:p>
          <a:p>
            <a:endParaRPr lang="en-US" dirty="0" smtClean="0"/>
          </a:p>
          <a:p>
            <a:r>
              <a:rPr lang="en-US" dirty="0" smtClean="0"/>
              <a:t>But </a:t>
            </a:r>
            <a:r>
              <a:rPr lang="en-US" dirty="0"/>
              <a:t>the things we can </a:t>
            </a:r>
            <a:r>
              <a:rPr lang="en-US" dirty="0" smtClean="0"/>
              <a:t>talk </a:t>
            </a:r>
            <a:r>
              <a:rPr lang="en-US" dirty="0"/>
              <a:t>about and the things that exist are not exactly the same. </a:t>
            </a:r>
            <a:endParaRPr lang="en-US" dirty="0" smtClean="0"/>
          </a:p>
          <a:p>
            <a:endParaRPr lang="en-US" dirty="0" smtClean="0"/>
          </a:p>
          <a:p>
            <a:r>
              <a:rPr lang="en-US" dirty="0" smtClean="0"/>
              <a:t>We shall now </a:t>
            </a:r>
            <a:r>
              <a:rPr lang="en-US" dirty="0"/>
              <a:t>explore the way in which </a:t>
            </a:r>
            <a:r>
              <a:rPr lang="en-US" u="sng" dirty="0"/>
              <a:t>language creates unreal worlds </a:t>
            </a:r>
            <a:r>
              <a:rPr lang="en-US" dirty="0"/>
              <a:t>and </a:t>
            </a:r>
            <a:r>
              <a:rPr lang="en-US" dirty="0" smtClean="0"/>
              <a:t>allows </a:t>
            </a:r>
            <a:r>
              <a:rPr lang="en-US" dirty="0"/>
              <a:t>us to talk about non-existent things. We start from the familiar </a:t>
            </a:r>
            <a:br>
              <a:rPr lang="en-US" dirty="0"/>
            </a:br>
            <a:r>
              <a:rPr lang="en-US" dirty="0"/>
              <a:t>notion of reference. </a:t>
            </a:r>
          </a:p>
          <a:p>
            <a:endParaRPr lang="en-US" dirty="0" smtClean="0"/>
          </a:p>
          <a:p>
            <a:r>
              <a:rPr lang="en-US" dirty="0" smtClean="0"/>
              <a:t>Our </a:t>
            </a:r>
            <a:r>
              <a:rPr lang="en-US" dirty="0"/>
              <a:t>basic, and very safe </a:t>
            </a:r>
            <a:r>
              <a:rPr lang="en-US" u="sng" dirty="0"/>
              <a:t>definition of reference </a:t>
            </a:r>
            <a:r>
              <a:rPr lang="en-US" dirty="0"/>
              <a:t>(Unit 3) was as a </a:t>
            </a:r>
            <a:br>
              <a:rPr lang="en-US" dirty="0"/>
            </a:br>
            <a:r>
              <a:rPr lang="en-US" u="sng" dirty="0"/>
              <a:t>relationship between part of an utterance and a thing in the world</a:t>
            </a:r>
            <a:r>
              <a:rPr lang="en-US" u="sng" dirty="0" smtClean="0"/>
              <a:t>.</a:t>
            </a:r>
          </a:p>
          <a:p>
            <a:endParaRPr lang="en-US" dirty="0" smtClean="0"/>
          </a:p>
          <a:p>
            <a:r>
              <a:rPr lang="en-US" u="sng" dirty="0" smtClean="0"/>
              <a:t>But often </a:t>
            </a:r>
            <a:r>
              <a:rPr lang="en-US" u="sng" dirty="0"/>
              <a:t>we use words In a way which suggests that a relationship exactly </a:t>
            </a:r>
            <a:br>
              <a:rPr lang="en-US" u="sng" dirty="0"/>
            </a:br>
            <a:r>
              <a:rPr lang="en-US" u="sng" dirty="0"/>
              <a:t>like reference holds between a part of an utterance and non-existent </a:t>
            </a:r>
            <a:br>
              <a:rPr lang="en-US" u="sng" dirty="0"/>
            </a:br>
            <a:r>
              <a:rPr lang="en-US" u="sng" dirty="0"/>
              <a:t>things. The classic case is that of the word </a:t>
            </a:r>
            <a:r>
              <a:rPr lang="en-US" i="1" u="sng" dirty="0"/>
              <a:t>unicorn. </a:t>
            </a:r>
            <a:endParaRPr lang="en-US" u="sng"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style>
          <a:lnRef idx="2">
            <a:schemeClr val="accent3"/>
          </a:lnRef>
          <a:fillRef idx="1">
            <a:schemeClr val="lt1"/>
          </a:fillRef>
          <a:effectRef idx="0">
            <a:schemeClr val="accent3"/>
          </a:effectRef>
          <a:fontRef idx="minor">
            <a:schemeClr val="dk1"/>
          </a:fontRef>
        </p:style>
        <p:txBody>
          <a:bodyPr>
            <a:normAutofit/>
          </a:bodyPr>
          <a:lstStyle/>
          <a:p>
            <a:r>
              <a:rPr lang="en-US" sz="3200" dirty="0" smtClean="0"/>
              <a:t>Imaginary Creatures and Fairy Tale Worlds</a:t>
            </a:r>
            <a:endParaRPr lang="en-US" sz="3200"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55000" lnSpcReduction="20000"/>
          </a:bodyPr>
          <a:lstStyle/>
          <a:p>
            <a:pPr>
              <a:buNone/>
            </a:pPr>
            <a:r>
              <a:rPr lang="en-US" dirty="0"/>
              <a:t>(1) Do unicorns exist in the real world? </a:t>
            </a:r>
            <a:r>
              <a:rPr lang="en-US" dirty="0" smtClean="0"/>
              <a:t>		</a:t>
            </a:r>
            <a:r>
              <a:rPr lang="en-US" dirty="0"/>
              <a:t>	</a:t>
            </a:r>
            <a:r>
              <a:rPr lang="en-US" dirty="0" smtClean="0"/>
              <a:t>	</a:t>
            </a:r>
            <a:r>
              <a:rPr lang="en-US" i="1" dirty="0" smtClean="0"/>
              <a:t>Yes </a:t>
            </a:r>
            <a:r>
              <a:rPr lang="en-US" dirty="0"/>
              <a:t>/ </a:t>
            </a:r>
            <a:r>
              <a:rPr lang="en-US" i="1" dirty="0"/>
              <a:t>No </a:t>
            </a:r>
            <a:endParaRPr lang="en-US" dirty="0"/>
          </a:p>
          <a:p>
            <a:pPr>
              <a:buNone/>
            </a:pPr>
            <a:r>
              <a:rPr lang="en-US" dirty="0"/>
              <a:t>(2) In which two of the following contexts are unicorns most frequently </a:t>
            </a:r>
          </a:p>
          <a:p>
            <a:pPr>
              <a:buNone/>
            </a:pPr>
            <a:r>
              <a:rPr lang="en-US" dirty="0"/>
              <a:t>	mentioned? Circle your answer. 	 </a:t>
            </a:r>
          </a:p>
          <a:p>
            <a:pPr marL="514350" indent="-514350">
              <a:buAutoNum type="alphaLcParenBoth"/>
            </a:pPr>
            <a:r>
              <a:rPr lang="en-US" dirty="0" smtClean="0"/>
              <a:t>in </a:t>
            </a:r>
            <a:r>
              <a:rPr lang="en-US" dirty="0"/>
              <a:t>fairy stories </a:t>
            </a:r>
            <a:endParaRPr lang="en-US" dirty="0" smtClean="0"/>
          </a:p>
          <a:p>
            <a:pPr marL="514350" indent="-514350">
              <a:buAutoNum type="alphaLcParenBoth"/>
            </a:pPr>
            <a:r>
              <a:rPr lang="en-US" dirty="0" smtClean="0"/>
              <a:t>in </a:t>
            </a:r>
            <a:r>
              <a:rPr lang="en-US" dirty="0"/>
              <a:t>news broadcasts </a:t>
            </a:r>
          </a:p>
          <a:p>
            <a:pPr>
              <a:buNone/>
            </a:pPr>
            <a:r>
              <a:rPr lang="en-US" dirty="0"/>
              <a:t>(c</a:t>
            </a:r>
            <a:r>
              <a:rPr lang="en-US" dirty="0" smtClean="0"/>
              <a:t>)    in </a:t>
            </a:r>
            <a:r>
              <a:rPr lang="en-US" dirty="0"/>
              <a:t>philosophical discussions about reference </a:t>
            </a:r>
            <a:r>
              <a:rPr lang="en-US" dirty="0" smtClean="0"/>
              <a:t>(</a:t>
            </a:r>
            <a:r>
              <a:rPr lang="en-US" dirty="0"/>
              <a:t>d) in scientific text books </a:t>
            </a:r>
          </a:p>
          <a:p>
            <a:pPr>
              <a:buNone/>
            </a:pPr>
            <a:r>
              <a:rPr lang="en-US" dirty="0" smtClean="0"/>
              <a:t>(</a:t>
            </a:r>
            <a:r>
              <a:rPr lang="en-US" dirty="0"/>
              <a:t>3) Is it possible to imagine worlds different in certain ways </a:t>
            </a:r>
          </a:p>
          <a:p>
            <a:pPr>
              <a:buNone/>
            </a:pPr>
            <a:r>
              <a:rPr lang="en-US" dirty="0"/>
              <a:t>	from the world we know actually to exist? 	</a:t>
            </a:r>
            <a:r>
              <a:rPr lang="en-US" dirty="0" smtClean="0"/>
              <a:t>		</a:t>
            </a:r>
            <a:r>
              <a:rPr lang="en-US" i="1" dirty="0" smtClean="0"/>
              <a:t>Yes </a:t>
            </a:r>
            <a:r>
              <a:rPr lang="en-US" dirty="0"/>
              <a:t>/ </a:t>
            </a:r>
            <a:r>
              <a:rPr lang="en-US" i="1" dirty="0"/>
              <a:t>No </a:t>
            </a:r>
            <a:endParaRPr lang="en-US" dirty="0"/>
          </a:p>
          <a:p>
            <a:pPr>
              <a:buNone/>
            </a:pPr>
            <a:r>
              <a:rPr lang="en-US" dirty="0"/>
              <a:t>(4) In fairy tale and science fiction worlds is everything </a:t>
            </a:r>
          </a:p>
          <a:p>
            <a:pPr>
              <a:buNone/>
            </a:pPr>
            <a:r>
              <a:rPr lang="en-US" dirty="0"/>
              <a:t>	 different from the world we know? 	</a:t>
            </a:r>
            <a:r>
              <a:rPr lang="en-US" dirty="0" smtClean="0"/>
              <a:t>		</a:t>
            </a:r>
            <a:r>
              <a:rPr lang="en-US" i="1" dirty="0" smtClean="0"/>
              <a:t>Yes </a:t>
            </a:r>
            <a:r>
              <a:rPr lang="en-US" dirty="0"/>
              <a:t>/ </a:t>
            </a:r>
            <a:r>
              <a:rPr lang="en-US" i="1" dirty="0"/>
              <a:t>No </a:t>
            </a:r>
            <a:endParaRPr lang="en-US" dirty="0"/>
          </a:p>
          <a:p>
            <a:pPr>
              <a:buNone/>
            </a:pPr>
            <a:r>
              <a:rPr lang="en-US" dirty="0"/>
              <a:t>(5) In the majority of fairy tales and science fiction stories </a:t>
            </a:r>
            <a:br>
              <a:rPr lang="en-US" dirty="0"/>
            </a:br>
            <a:r>
              <a:rPr lang="en-US" dirty="0"/>
              <a:t>that you know, do the fictional characters </a:t>
            </a:r>
            <a:r>
              <a:rPr lang="en-US" i="1" dirty="0"/>
              <a:t>discourse </a:t>
            </a:r>
            <a:br>
              <a:rPr lang="en-US" i="1" dirty="0"/>
            </a:br>
            <a:r>
              <a:rPr lang="en-US" dirty="0"/>
              <a:t>with each other according to the same principles that </a:t>
            </a:r>
          </a:p>
          <a:p>
            <a:pPr>
              <a:buNone/>
            </a:pPr>
            <a:r>
              <a:rPr lang="en-US" dirty="0"/>
              <a:t>	apply in real life? 		</a:t>
            </a:r>
            <a:r>
              <a:rPr lang="en-US" dirty="0" smtClean="0"/>
              <a:t>			</a:t>
            </a:r>
            <a:r>
              <a:rPr lang="en-US" i="1" dirty="0" smtClean="0"/>
              <a:t>Yes </a:t>
            </a:r>
            <a:r>
              <a:rPr lang="en-US" dirty="0"/>
              <a:t>/ </a:t>
            </a:r>
            <a:r>
              <a:rPr lang="en-US" i="1" dirty="0"/>
              <a:t>No </a:t>
            </a:r>
            <a:endParaRPr lang="en-US" i="1" dirty="0" smtClean="0"/>
          </a:p>
          <a:p>
            <a:pPr>
              <a:buNone/>
            </a:pPr>
            <a:r>
              <a:rPr lang="en-US" dirty="0"/>
              <a:t>(6) Do fairy tale princes, witches, etc. seem to refer in their </a:t>
            </a:r>
          </a:p>
          <a:p>
            <a:pPr>
              <a:buNone/>
            </a:pPr>
            <a:r>
              <a:rPr lang="en-US" dirty="0"/>
              <a:t>	utterances to things in the world? 	</a:t>
            </a:r>
            <a:r>
              <a:rPr lang="en-US" dirty="0" smtClean="0"/>
              <a:t>			</a:t>
            </a:r>
            <a:r>
              <a:rPr lang="en-US" i="1" dirty="0" smtClean="0"/>
              <a:t>Yes </a:t>
            </a:r>
            <a:r>
              <a:rPr lang="en-US" dirty="0"/>
              <a:t>/ </a:t>
            </a:r>
            <a:r>
              <a:rPr lang="en-US" i="1" dirty="0"/>
              <a:t>No </a:t>
            </a: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400" dirty="0" smtClean="0"/>
              <a:t/>
            </a:r>
            <a:br>
              <a:rPr lang="en-US" sz="2400" dirty="0" smtClean="0"/>
            </a:br>
            <a:r>
              <a:rPr lang="en-US" sz="2200" dirty="0"/>
              <a:t>W</a:t>
            </a:r>
            <a:r>
              <a:rPr lang="en-US" sz="2200" dirty="0" smtClean="0"/>
              <a:t>e </a:t>
            </a:r>
            <a:r>
              <a:rPr lang="en-US" sz="2200" dirty="0"/>
              <a:t>adopt a </a:t>
            </a:r>
            <a:r>
              <a:rPr lang="en-US" sz="2200" b="1" dirty="0"/>
              <a:t>broad interpretation </a:t>
            </a:r>
            <a:r>
              <a:rPr lang="en-US" sz="2200" dirty="0"/>
              <a:t>of the notion </a:t>
            </a:r>
            <a:r>
              <a:rPr lang="en-US" sz="2200" b="1" dirty="0"/>
              <a:t>referring </a:t>
            </a:r>
            <a:r>
              <a:rPr lang="en-US" sz="2200" b="1" dirty="0" smtClean="0"/>
              <a:t>expression </a:t>
            </a:r>
            <a:r>
              <a:rPr lang="en-US" sz="2200" dirty="0"/>
              <a:t>so that </a:t>
            </a:r>
            <a:r>
              <a:rPr lang="en-US" sz="2200" u="sng" dirty="0"/>
              <a:t>any expression that can be used to refer to any entity in the real world or in any imaginary world </a:t>
            </a:r>
            <a:r>
              <a:rPr lang="en-US" sz="2200" dirty="0"/>
              <a:t>will be called a referring expression</a:t>
            </a:r>
            <a:r>
              <a:rPr lang="en-US" sz="2400" dirty="0"/>
              <a:t>. </a:t>
            </a:r>
            <a:br>
              <a:rPr lang="en-US" sz="2400" dirty="0"/>
            </a:br>
            <a:endParaRPr lang="en-US" sz="2400"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lnSpcReduction="10000"/>
          </a:bodyPr>
          <a:lstStyle/>
          <a:p>
            <a:pPr>
              <a:buNone/>
            </a:pPr>
            <a:r>
              <a:rPr lang="en-US" dirty="0" smtClean="0"/>
              <a:t>Note: We will avoid disputes between atheist and theist semanticists.</a:t>
            </a:r>
          </a:p>
          <a:p>
            <a:pPr>
              <a:buNone/>
            </a:pPr>
            <a:r>
              <a:rPr lang="en-US" dirty="0" smtClean="0"/>
              <a:t>According </a:t>
            </a:r>
            <a:r>
              <a:rPr lang="en-US" dirty="0"/>
              <a:t>to this view of what counts as a referring expression, are </a:t>
            </a:r>
            <a:r>
              <a:rPr lang="en-US" dirty="0" smtClean="0"/>
              <a:t>the following </a:t>
            </a:r>
            <a:r>
              <a:rPr lang="en-US" dirty="0"/>
              <a:t>possible referring expressions, i.e. could they be used in utterances to refer (either to real or to fictitious entities)? </a:t>
            </a:r>
          </a:p>
          <a:p>
            <a:pPr>
              <a:buNone/>
            </a:pPr>
            <a:r>
              <a:rPr lang="en-US" i="1" dirty="0"/>
              <a:t>(1) God </a:t>
            </a:r>
            <a:r>
              <a:rPr lang="en-US" dirty="0"/>
              <a:t> 	 </a:t>
            </a:r>
            <a:r>
              <a:rPr lang="en-US" i="1" dirty="0"/>
              <a:t>Yes/No 	</a:t>
            </a:r>
            <a:r>
              <a:rPr lang="en-US" dirty="0"/>
              <a:t>(3) </a:t>
            </a:r>
            <a:r>
              <a:rPr lang="en-US" i="1" dirty="0"/>
              <a:t>Moses 	Yes/No </a:t>
            </a:r>
            <a:endParaRPr lang="en-US" dirty="0"/>
          </a:p>
          <a:p>
            <a:pPr>
              <a:buNone/>
            </a:pPr>
            <a:r>
              <a:rPr lang="en-US" i="1" dirty="0"/>
              <a:t>(2) and 	Yes/No 	</a:t>
            </a:r>
            <a:r>
              <a:rPr lang="en-US" dirty="0"/>
              <a:t>(4) </a:t>
            </a:r>
            <a:r>
              <a:rPr lang="en-US" i="1" dirty="0"/>
              <a:t>that unicorn 	Yes/No </a:t>
            </a: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400" dirty="0" smtClean="0"/>
              <a:t/>
            </a:r>
            <a:br>
              <a:rPr lang="en-US" sz="2400" dirty="0" smtClean="0"/>
            </a:br>
            <a:r>
              <a:rPr lang="en-US" sz="2400" dirty="0" smtClean="0"/>
              <a:t>The </a:t>
            </a:r>
            <a:r>
              <a:rPr lang="en-US" sz="2400" dirty="0"/>
              <a:t>case of unicorns was relatively trivial. Now we come to some </a:t>
            </a:r>
            <a:br>
              <a:rPr lang="en-US" sz="2400" dirty="0"/>
            </a:br>
            <a:r>
              <a:rPr lang="en-US" sz="2400" dirty="0"/>
              <a:t>	   rather different cases. </a:t>
            </a:r>
            <a:br>
              <a:rPr lang="en-US" sz="2400" dirty="0"/>
            </a:br>
            <a:endParaRPr lang="en-US" sz="2400"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marL="514350" indent="-514350">
              <a:buAutoNum type="arabicParenBoth"/>
            </a:pPr>
            <a:r>
              <a:rPr lang="en-US" dirty="0" smtClean="0"/>
              <a:t>If </a:t>
            </a:r>
            <a:r>
              <a:rPr lang="en-US" dirty="0"/>
              <a:t>unicorns existed, would they be physical objects?              </a:t>
            </a:r>
            <a:r>
              <a:rPr lang="en-US" dirty="0" smtClean="0"/>
              <a:t>							</a:t>
            </a:r>
            <a:r>
              <a:rPr lang="en-US" i="1" dirty="0" smtClean="0"/>
              <a:t>Yes/No</a:t>
            </a:r>
            <a:endParaRPr lang="en-US" dirty="0" smtClean="0"/>
          </a:p>
          <a:p>
            <a:pPr marL="514350" indent="-514350">
              <a:buNone/>
            </a:pPr>
            <a:r>
              <a:rPr lang="en-US" dirty="0" smtClean="0"/>
              <a:t>(2</a:t>
            </a:r>
            <a:r>
              <a:rPr lang="en-US" dirty="0"/>
              <a:t>) Do the following expressions refer to physical objects?  </a:t>
            </a:r>
            <a:endParaRPr lang="en-US" dirty="0" smtClean="0"/>
          </a:p>
          <a:p>
            <a:pPr marL="514350" indent="-514350">
              <a:buNone/>
            </a:pPr>
            <a:r>
              <a:rPr lang="en-US" dirty="0" smtClean="0"/>
              <a:t>(</a:t>
            </a:r>
            <a:r>
              <a:rPr lang="en-US" dirty="0"/>
              <a:t>a) </a:t>
            </a:r>
            <a:r>
              <a:rPr lang="en-US" i="1" dirty="0"/>
              <a:t>Christmas Day 1980  </a:t>
            </a:r>
            <a:r>
              <a:rPr lang="en-US" i="1" dirty="0" smtClean="0"/>
              <a:t>                                         	Yes/No</a:t>
            </a:r>
            <a:endParaRPr lang="en-US" dirty="0"/>
          </a:p>
          <a:p>
            <a:pPr>
              <a:buNone/>
            </a:pPr>
            <a:r>
              <a:rPr lang="en-US" dirty="0"/>
              <a:t>(b) </a:t>
            </a:r>
            <a:r>
              <a:rPr lang="en-US" i="1" dirty="0"/>
              <a:t>one 0 'clock in the morning                       </a:t>
            </a:r>
            <a:r>
              <a:rPr lang="en-US" i="1" dirty="0" smtClean="0"/>
              <a:t>	Yes/No</a:t>
            </a:r>
          </a:p>
          <a:p>
            <a:pPr>
              <a:buNone/>
            </a:pPr>
            <a:r>
              <a:rPr lang="en-US" dirty="0" smtClean="0"/>
              <a:t>(c</a:t>
            </a:r>
            <a:r>
              <a:rPr lang="en-US" dirty="0"/>
              <a:t>) </a:t>
            </a:r>
            <a:r>
              <a:rPr lang="en-US" i="1" dirty="0"/>
              <a:t>when Eve was born </a:t>
            </a:r>
            <a:endParaRPr lang="en-US" dirty="0"/>
          </a:p>
          <a:p>
            <a:pPr>
              <a:buNone/>
            </a:pPr>
            <a:r>
              <a:rPr lang="en-US" dirty="0"/>
              <a:t>(d) 93 </a:t>
            </a:r>
            <a:r>
              <a:rPr lang="en-US" i="1" dirty="0"/>
              <a:t>million miles                                </a:t>
            </a:r>
            <a:r>
              <a:rPr lang="en-US" i="1" dirty="0" smtClean="0"/>
              <a:t>	 	Yes/No</a:t>
            </a:r>
            <a:endParaRPr lang="en-US" dirty="0"/>
          </a:p>
          <a:p>
            <a:pPr>
              <a:buNone/>
            </a:pPr>
            <a:r>
              <a:rPr lang="en-US" i="1" dirty="0"/>
              <a:t>(e) the distance between the Earth and the Sun      </a:t>
            </a:r>
            <a:r>
              <a:rPr lang="en-US" i="1" dirty="0" smtClean="0"/>
              <a:t>Yes/No</a:t>
            </a:r>
          </a:p>
          <a:p>
            <a:pPr>
              <a:buNone/>
            </a:pPr>
            <a:r>
              <a:rPr lang="en-US" i="1" dirty="0" smtClean="0"/>
              <a:t>(f) “God </a:t>
            </a:r>
            <a:r>
              <a:rPr lang="en-US" i="1" dirty="0"/>
              <a:t>Save the Queen"                            </a:t>
            </a:r>
            <a:r>
              <a:rPr lang="en-US" i="1" dirty="0" smtClean="0"/>
              <a:t>		Yes/No</a:t>
            </a:r>
            <a:endParaRPr lang="en-US" dirty="0"/>
          </a:p>
          <a:p>
            <a:pPr>
              <a:buNone/>
            </a:pPr>
            <a:r>
              <a:rPr lang="en-US" dirty="0"/>
              <a:t>(g) </a:t>
            </a:r>
            <a:r>
              <a:rPr lang="en-US" i="1" dirty="0"/>
              <a:t>the British national anthem              </a:t>
            </a:r>
            <a:r>
              <a:rPr lang="en-US" i="1" dirty="0" smtClean="0"/>
              <a:t>		 Yes/No</a:t>
            </a:r>
          </a:p>
          <a:p>
            <a:pPr>
              <a:buNone/>
            </a:pPr>
            <a:r>
              <a:rPr lang="en-US" dirty="0" smtClean="0"/>
              <a:t>(h</a:t>
            </a:r>
            <a:r>
              <a:rPr lang="en-US" dirty="0"/>
              <a:t>) </a:t>
            </a:r>
            <a:r>
              <a:rPr lang="en-US" i="1" dirty="0"/>
              <a:t>eleven hundred                           </a:t>
            </a:r>
            <a:r>
              <a:rPr lang="en-US" i="1" dirty="0" smtClean="0"/>
              <a:t>			Yes/No</a:t>
            </a:r>
            <a:endParaRPr lang="en-US" dirty="0"/>
          </a:p>
          <a:p>
            <a:pPr>
              <a:buNone/>
            </a:pPr>
            <a:r>
              <a:rPr lang="en-US" dirty="0"/>
              <a:t>(</a:t>
            </a:r>
            <a:r>
              <a:rPr lang="en-US" dirty="0" err="1"/>
              <a:t>i</a:t>
            </a:r>
            <a:r>
              <a:rPr lang="en-US" dirty="0"/>
              <a:t>) </a:t>
            </a:r>
            <a:r>
              <a:rPr lang="en-US" i="1" dirty="0"/>
              <a:t>one thousand one hundred                </a:t>
            </a:r>
            <a:r>
              <a:rPr lang="en-US" i="1" dirty="0" smtClean="0"/>
              <a:t>		Yes</a:t>
            </a:r>
            <a:r>
              <a:rPr lang="en-US" i="1" dirty="0"/>
              <a:t>/ No </a:t>
            </a:r>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655638"/>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400" dirty="0" smtClean="0"/>
              <a:t>Particular Times, Songs, Numbers, Years etc. Can these be referring expressions?	</a:t>
            </a:r>
            <a:endParaRPr lang="en-US" sz="2400" dirty="0"/>
          </a:p>
        </p:txBody>
      </p:sp>
      <p:sp>
        <p:nvSpPr>
          <p:cNvPr id="3" name="Content Placeholder 2"/>
          <p:cNvSpPr>
            <a:spLocks noGrp="1"/>
          </p:cNvSpPr>
          <p:nvPr>
            <p:ph idx="1"/>
          </p:nvPr>
        </p:nvSpPr>
        <p:spPr>
          <a:xfrm>
            <a:off x="152400" y="1524000"/>
            <a:ext cx="8763000" cy="4953000"/>
          </a:xfrm>
        </p:spPr>
        <p:style>
          <a:lnRef idx="2">
            <a:schemeClr val="accent3"/>
          </a:lnRef>
          <a:fillRef idx="1">
            <a:schemeClr val="lt1"/>
          </a:fillRef>
          <a:effectRef idx="0">
            <a:schemeClr val="accent3"/>
          </a:effectRef>
          <a:fontRef idx="minor">
            <a:schemeClr val="dk1"/>
          </a:fontRef>
        </p:style>
        <p:txBody>
          <a:bodyPr>
            <a:noAutofit/>
          </a:bodyPr>
          <a:lstStyle/>
          <a:p>
            <a:pPr>
              <a:buNone/>
            </a:pPr>
            <a:r>
              <a:rPr lang="en-US" sz="1800" dirty="0"/>
              <a:t>So far we have mainly kept to examples of reference to physical </a:t>
            </a:r>
            <a:br>
              <a:rPr lang="en-US" sz="1800" dirty="0"/>
            </a:br>
            <a:r>
              <a:rPr lang="en-US" sz="1800" dirty="0"/>
              <a:t>objects, like </a:t>
            </a:r>
            <a:r>
              <a:rPr lang="en-US" sz="1800" i="1" dirty="0"/>
              <a:t>John, my chair, the cat </a:t>
            </a:r>
            <a:r>
              <a:rPr lang="en-US" sz="1800" dirty="0"/>
              <a:t>and </a:t>
            </a:r>
            <a:r>
              <a:rPr lang="en-US" sz="1800" i="1" dirty="0"/>
              <a:t>Cairo. </a:t>
            </a:r>
            <a:r>
              <a:rPr lang="en-US" sz="1800" dirty="0"/>
              <a:t>What are we to make of </a:t>
            </a:r>
            <a:br>
              <a:rPr lang="en-US" sz="1800" dirty="0"/>
            </a:br>
            <a:r>
              <a:rPr lang="en-US" sz="1800" dirty="0"/>
              <a:t>expressions like </a:t>
            </a:r>
            <a:r>
              <a:rPr lang="en-US" sz="1800" i="1" dirty="0"/>
              <a:t>tomorrow </a:t>
            </a:r>
            <a:r>
              <a:rPr lang="en-US" sz="1800" dirty="0"/>
              <a:t>and </a:t>
            </a:r>
            <a:r>
              <a:rPr lang="en-US" sz="1800" i="1" dirty="0"/>
              <a:t>the British national anthem, </a:t>
            </a:r>
            <a:r>
              <a:rPr lang="en-US" sz="1800" dirty="0"/>
              <a:t>which can- </a:t>
            </a:r>
            <a:br>
              <a:rPr lang="en-US" sz="1800" dirty="0"/>
            </a:br>
            <a:r>
              <a:rPr lang="en-US" sz="1800" dirty="0"/>
              <a:t>not possibly be said to refer to physical objects</a:t>
            </a:r>
            <a:r>
              <a:rPr lang="en-US" sz="1800" dirty="0" smtClean="0"/>
              <a:t>?</a:t>
            </a:r>
          </a:p>
          <a:p>
            <a:pPr>
              <a:buNone/>
            </a:pPr>
            <a:r>
              <a:rPr lang="en-US" sz="1800" dirty="0" smtClean="0"/>
              <a:t> </a:t>
            </a:r>
            <a:r>
              <a:rPr lang="en-US" sz="1800" dirty="0"/>
              <a:t>It is in fact reasonable to envisage our notion of reference in such a way that we can call these referring expressions also, because language uses these expressions in many of the same ways as it uses the clear cases of referring expressions. </a:t>
            </a:r>
            <a:endParaRPr lang="en-US" sz="1800" dirty="0" smtClean="0"/>
          </a:p>
          <a:p>
            <a:pPr>
              <a:buNone/>
            </a:pPr>
            <a:r>
              <a:rPr lang="en-US" sz="1800" dirty="0" smtClean="0"/>
              <a:t>Even </a:t>
            </a:r>
            <a:r>
              <a:rPr lang="en-US" sz="1800" dirty="0"/>
              <a:t>though expressions like </a:t>
            </a:r>
            <a:r>
              <a:rPr lang="en-US" sz="1800" i="1" dirty="0"/>
              <a:t>tomorrow, the British national anthem, eleven hundred, the distance between the Earth and the Sun etc. </a:t>
            </a:r>
            <a:r>
              <a:rPr lang="en-US" sz="1800" dirty="0"/>
              <a:t>do not indicate physical objects, language treats these expressions in a way exactly parallel to referring expressions. </a:t>
            </a:r>
            <a:endParaRPr lang="en-US" sz="1800" dirty="0" smtClean="0"/>
          </a:p>
          <a:p>
            <a:pPr>
              <a:buNone/>
            </a:pPr>
            <a:r>
              <a:rPr lang="en-US" sz="1800" dirty="0" smtClean="0"/>
              <a:t>We </a:t>
            </a:r>
            <a:r>
              <a:rPr lang="en-US" sz="1800" dirty="0"/>
              <a:t>call them referring </a:t>
            </a:r>
            <a:r>
              <a:rPr lang="en-US" sz="1800" dirty="0" smtClean="0"/>
              <a:t>expressions </a:t>
            </a:r>
            <a:r>
              <a:rPr lang="en-US" sz="1800" dirty="0"/>
              <a:t>along with </a:t>
            </a:r>
            <a:r>
              <a:rPr lang="en-US" sz="1800" i="1" dirty="0"/>
              <a:t>John, the roof, </a:t>
            </a:r>
            <a:r>
              <a:rPr lang="en-US" sz="1800" dirty="0"/>
              <a:t>and </a:t>
            </a:r>
            <a:r>
              <a:rPr lang="en-US" sz="1800" i="1" dirty="0"/>
              <a:t>Cairo. </a:t>
            </a:r>
            <a:r>
              <a:rPr lang="en-US" sz="1800" dirty="0"/>
              <a:t>We say that </a:t>
            </a:r>
            <a:r>
              <a:rPr lang="en-US" sz="1800" i="1" dirty="0"/>
              <a:t>the </a:t>
            </a:r>
            <a:r>
              <a:rPr lang="en-US" sz="1800" i="1" dirty="0" smtClean="0"/>
              <a:t>British </a:t>
            </a:r>
            <a:r>
              <a:rPr lang="en-US" sz="1800" i="1" dirty="0"/>
              <a:t>national anthem </a:t>
            </a:r>
            <a:r>
              <a:rPr lang="en-US" sz="1800" dirty="0"/>
              <a:t>is used to refer to a particular song, that </a:t>
            </a:r>
            <a:r>
              <a:rPr lang="en-US" sz="1800" i="1" dirty="0"/>
              <a:t>eleven </a:t>
            </a:r>
            <a:br>
              <a:rPr lang="en-US" sz="1800" i="1" dirty="0"/>
            </a:br>
            <a:r>
              <a:rPr lang="en-US" sz="1800" i="1" dirty="0"/>
              <a:t>hundred </a:t>
            </a:r>
            <a:r>
              <a:rPr lang="en-US" sz="1800" dirty="0"/>
              <a:t>is used to refer to a particular number, </a:t>
            </a:r>
            <a:r>
              <a:rPr lang="en-US" sz="1800" i="1" dirty="0"/>
              <a:t>one 0 'clock </a:t>
            </a:r>
            <a:r>
              <a:rPr lang="en-US" sz="1800" dirty="0"/>
              <a:t>to a particular time , 93 </a:t>
            </a:r>
            <a:r>
              <a:rPr lang="en-US" sz="1800" i="1" dirty="0"/>
              <a:t>million miles </a:t>
            </a:r>
            <a:r>
              <a:rPr lang="en-US" sz="1800" dirty="0"/>
              <a:t>to a particular distance, and so on. </a:t>
            </a:r>
            <a:endParaRPr lang="en-US" sz="1800" dirty="0" smtClean="0"/>
          </a:p>
          <a:p>
            <a:pPr>
              <a:buNone/>
            </a:pPr>
            <a:r>
              <a:rPr lang="en-US" sz="1800" dirty="0" smtClean="0"/>
              <a:t>Language </a:t>
            </a:r>
            <a:r>
              <a:rPr lang="en-US" sz="1800" dirty="0"/>
              <a:t>is used to talk about the real world, and can be used to talk about an infinite variety of abstractions, and even of entities in imaginary, unreal worlds.</a:t>
            </a:r>
          </a:p>
          <a:p>
            <a:pPr>
              <a:buNone/>
            </a:pP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382000" cy="1295400"/>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400" dirty="0" smtClean="0"/>
              <a:t>The </a:t>
            </a:r>
            <a:r>
              <a:rPr lang="en-US" sz="2400" dirty="0"/>
              <a:t>UNIVERSE OF DISCOURSE for any utterance as the </a:t>
            </a:r>
            <a:br>
              <a:rPr lang="en-US" sz="2400" dirty="0"/>
            </a:br>
            <a:r>
              <a:rPr lang="en-US" sz="2400" dirty="0"/>
              <a:t>particular world, real or imaginary (or part real part imaginary) that </a:t>
            </a:r>
            <a:br>
              <a:rPr lang="en-US" sz="2400" dirty="0"/>
            </a:br>
            <a:r>
              <a:rPr lang="en-US" sz="2400" dirty="0"/>
              <a:t>the speaker assumes he is talking about at the time. </a:t>
            </a:r>
          </a:p>
        </p:txBody>
      </p:sp>
      <p:sp>
        <p:nvSpPr>
          <p:cNvPr id="3" name="Content Placeholder 2"/>
          <p:cNvSpPr>
            <a:spLocks noGrp="1"/>
          </p:cNvSpPr>
          <p:nvPr>
            <p:ph idx="1"/>
          </p:nvPr>
        </p:nvSpPr>
        <p:spPr>
          <a:xfrm>
            <a:off x="0" y="2133600"/>
            <a:ext cx="9144000" cy="4495800"/>
          </a:xfrm>
        </p:spPr>
        <p:style>
          <a:lnRef idx="2">
            <a:schemeClr val="accent3"/>
          </a:lnRef>
          <a:fillRef idx="1">
            <a:schemeClr val="lt1"/>
          </a:fillRef>
          <a:effectRef idx="0">
            <a:schemeClr val="accent3"/>
          </a:effectRef>
          <a:fontRef idx="minor">
            <a:schemeClr val="dk1"/>
          </a:fontRef>
        </p:style>
        <p:txBody>
          <a:bodyPr>
            <a:normAutofit/>
          </a:bodyPr>
          <a:lstStyle/>
          <a:p>
            <a:r>
              <a:rPr lang="en-US" dirty="0"/>
              <a:t>When an astronomy lecturer, in a serious lecture, states that the </a:t>
            </a:r>
            <a:r>
              <a:rPr lang="en-US" dirty="0" smtClean="0"/>
              <a:t>Earth revolves </a:t>
            </a:r>
            <a:r>
              <a:rPr lang="en-US" dirty="0"/>
              <a:t>around the Sun, the universe of discourse is, we all assume, the </a:t>
            </a:r>
            <a:br>
              <a:rPr lang="en-US" dirty="0"/>
            </a:br>
            <a:r>
              <a:rPr lang="en-US" dirty="0"/>
              <a:t>real world (or universe). </a:t>
            </a:r>
          </a:p>
          <a:p>
            <a:r>
              <a:rPr lang="en-US" dirty="0"/>
              <a:t>When I tell my children a bedtime story and say "The dragon set </a:t>
            </a:r>
            <a:r>
              <a:rPr lang="en-US" dirty="0" smtClean="0"/>
              <a:t>fire </a:t>
            </a:r>
            <a:r>
              <a:rPr lang="en-US" dirty="0"/>
              <a:t>to the woods with his hot breath", the universe of discourse is not </a:t>
            </a:r>
            <a:br>
              <a:rPr lang="en-US" dirty="0"/>
            </a:br>
            <a:r>
              <a:rPr lang="en-US" dirty="0"/>
              <a:t>the real world but a fictitious world.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513</Words>
  <Application>Microsoft Office PowerPoint</Application>
  <PresentationFormat>On-screen Show (4:3)</PresentationFormat>
  <Paragraphs>122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Unit 6-Part 2</vt:lpstr>
      <vt:lpstr>Generic Sentence</vt:lpstr>
      <vt:lpstr>Are the following Generic Sentences?</vt:lpstr>
      <vt:lpstr>Unreal Worlds and Non-existent Things</vt:lpstr>
      <vt:lpstr>Imaginary Creatures and Fairy Tale Worlds</vt:lpstr>
      <vt:lpstr> We adopt a broad interpretation of the notion referring expression so that any expression that can be used to refer to any entity in the real world or in any imaginary world will be called a referring expression.  </vt:lpstr>
      <vt:lpstr> The case of unicorns was relatively trivial. Now we come to some      rather different cases.  </vt:lpstr>
      <vt:lpstr>Particular Times, Songs, Numbers, Years etc. Can these be referring expressions? </vt:lpstr>
      <vt:lpstr>The UNIVERSE OF DISCOURSE for any utterance as the  particular world, real or imaginary (or part real part imaginary) that  the speaker assumes he is talking about at the time. </vt:lpstr>
      <vt:lpstr> Is the universe of discourse in each of the following cases the real world (as far as we can tell) (R), or a (partly) fictitious world (F)? </vt:lpstr>
      <vt:lpstr> These were relatively clear cases. Note that no universe of discourse is a  totally fictitious world. Santa Claus is a fiction, but the toy telephones  he might bring do actually exist. So in examples like this we have inter-  action between fact and fiction, between real and imaginary worlds.  When two people are arguing at cross-purposes they could be said to  be working within partially different universes of discourse.  </vt:lpstr>
      <vt:lpstr>In the following situations, are the participants working with the same  universe of discourse (S), or different universes (D), as far as you can  tell? </vt:lpstr>
      <vt:lpstr>Assuming the same universe of discourse is essential to successful  communication. </vt:lpstr>
      <vt:lpstr>Summary</vt:lpstr>
      <vt:lpstr>Assignment for Next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6-Part 2</dc:title>
  <dc:creator>User</dc:creator>
  <cp:lastModifiedBy>User</cp:lastModifiedBy>
  <cp:revision>20</cp:revision>
  <dcterms:created xsi:type="dcterms:W3CDTF">2012-11-10T16:06:37Z</dcterms:created>
  <dcterms:modified xsi:type="dcterms:W3CDTF">2012-11-10T17:29:59Z</dcterms:modified>
</cp:coreProperties>
</file>