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70" r:id="rId15"/>
    <p:sldId id="268"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29911C9-775D-4D36-9D58-6C68BFDA8D0A}" type="datetimeFigureOut">
              <a:rPr lang="en-US" smtClean="0"/>
              <a:t>11/3/2012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0ADEE33-EE53-40E2-A4F4-60BAD55B6CB4}"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0ADEE33-EE53-40E2-A4F4-60BAD55B6CB4}" type="slidenum">
              <a:rPr lang="en-US" smtClean="0"/>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DDE377C-85D6-46CD-9119-AE086B1927F3}" type="datetimeFigureOut">
              <a:rPr lang="en-US" smtClean="0"/>
              <a:pPr/>
              <a:t>11/3/2012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C5CA88-A914-4162-965B-194529F6B21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DE377C-85D6-46CD-9119-AE086B1927F3}" type="datetimeFigureOut">
              <a:rPr lang="en-US" smtClean="0"/>
              <a:pPr/>
              <a:t>11/3/2012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C5CA88-A914-4162-965B-194529F6B21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DE377C-85D6-46CD-9119-AE086B1927F3}" type="datetimeFigureOut">
              <a:rPr lang="en-US" smtClean="0"/>
              <a:pPr/>
              <a:t>11/3/2012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C5CA88-A914-4162-965B-194529F6B21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DE377C-85D6-46CD-9119-AE086B1927F3}" type="datetimeFigureOut">
              <a:rPr lang="en-US" smtClean="0"/>
              <a:pPr/>
              <a:t>11/3/2012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C5CA88-A914-4162-965B-194529F6B21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DDE377C-85D6-46CD-9119-AE086B1927F3}" type="datetimeFigureOut">
              <a:rPr lang="en-US" smtClean="0"/>
              <a:pPr/>
              <a:t>11/3/2012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C5CA88-A914-4162-965B-194529F6B21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DDE377C-85D6-46CD-9119-AE086B1927F3}" type="datetimeFigureOut">
              <a:rPr lang="en-US" smtClean="0"/>
              <a:pPr/>
              <a:t>11/3/2012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C5CA88-A914-4162-965B-194529F6B21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DDE377C-85D6-46CD-9119-AE086B1927F3}" type="datetimeFigureOut">
              <a:rPr lang="en-US" smtClean="0"/>
              <a:pPr/>
              <a:t>11/3/2012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7C5CA88-A914-4162-965B-194529F6B21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DDE377C-85D6-46CD-9119-AE086B1927F3}" type="datetimeFigureOut">
              <a:rPr lang="en-US" smtClean="0"/>
              <a:pPr/>
              <a:t>11/3/2012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7C5CA88-A914-4162-965B-194529F6B21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DE377C-85D6-46CD-9119-AE086B1927F3}" type="datetimeFigureOut">
              <a:rPr lang="en-US" smtClean="0"/>
              <a:pPr/>
              <a:t>11/3/2012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7C5CA88-A914-4162-965B-194529F6B21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DE377C-85D6-46CD-9119-AE086B1927F3}" type="datetimeFigureOut">
              <a:rPr lang="en-US" smtClean="0"/>
              <a:pPr/>
              <a:t>11/3/2012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C5CA88-A914-4162-965B-194529F6B21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DE377C-85D6-46CD-9119-AE086B1927F3}" type="datetimeFigureOut">
              <a:rPr lang="en-US" smtClean="0"/>
              <a:pPr/>
              <a:t>11/3/2012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C5CA88-A914-4162-965B-194529F6B21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DE377C-85D6-46CD-9119-AE086B1927F3}" type="datetimeFigureOut">
              <a:rPr lang="en-US" smtClean="0"/>
              <a:pPr/>
              <a:t>11/3/2012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C5CA88-A914-4162-965B-194529F6B21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style>
          <a:lnRef idx="2">
            <a:schemeClr val="dk1"/>
          </a:lnRef>
          <a:fillRef idx="1">
            <a:schemeClr val="lt1"/>
          </a:fillRef>
          <a:effectRef idx="0">
            <a:schemeClr val="dk1"/>
          </a:effectRef>
          <a:fontRef idx="minor">
            <a:schemeClr val="dk1"/>
          </a:fontRef>
        </p:style>
        <p:txBody>
          <a:bodyPr/>
          <a:lstStyle/>
          <a:p>
            <a:r>
              <a:rPr lang="en-US" dirty="0" smtClean="0"/>
              <a:t>Semantics Unit 5 - Predicates    Part 2</a:t>
            </a:r>
            <a:endParaRPr lang="en-US" dirty="0"/>
          </a:p>
        </p:txBody>
      </p:sp>
      <p:sp>
        <p:nvSpPr>
          <p:cNvPr id="3" name="Subtitle 2"/>
          <p:cNvSpPr>
            <a:spLocks noGrp="1"/>
          </p:cNvSpPr>
          <p:nvPr>
            <p:ph type="subTitle" idx="1"/>
          </p:nvPr>
        </p:nvSpPr>
        <p:spPr>
          <a:xfrm>
            <a:off x="1371600" y="3886200"/>
            <a:ext cx="6400800" cy="838200"/>
          </a:xfrm>
        </p:spPr>
        <p:style>
          <a:lnRef idx="2">
            <a:schemeClr val="dk1"/>
          </a:lnRef>
          <a:fillRef idx="1">
            <a:schemeClr val="lt1"/>
          </a:fillRef>
          <a:effectRef idx="0">
            <a:schemeClr val="dk1"/>
          </a:effectRef>
          <a:fontRef idx="minor">
            <a:schemeClr val="dk1"/>
          </a:fontRef>
        </p:style>
        <p:txBody>
          <a:bodyPr/>
          <a:lstStyle/>
          <a:p>
            <a:r>
              <a:rPr lang="en-US" dirty="0" smtClean="0"/>
              <a:t>Practices 8-15</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81000"/>
            <a:ext cx="8610600" cy="457200"/>
          </a:xfrm>
        </p:spPr>
        <p:style>
          <a:lnRef idx="2">
            <a:schemeClr val="dk1"/>
          </a:lnRef>
          <a:fillRef idx="1">
            <a:schemeClr val="lt1"/>
          </a:fillRef>
          <a:effectRef idx="0">
            <a:schemeClr val="dk1"/>
          </a:effectRef>
          <a:fontRef idx="minor">
            <a:schemeClr val="dk1"/>
          </a:fontRef>
        </p:style>
        <p:txBody>
          <a:bodyPr>
            <a:noAutofit/>
          </a:bodyPr>
          <a:lstStyle/>
          <a:p>
            <a:r>
              <a:rPr lang="en-US" sz="2000" dirty="0" smtClean="0"/>
              <a:t/>
            </a:r>
            <a:br>
              <a:rPr lang="en-US" sz="2000" dirty="0" smtClean="0"/>
            </a:br>
            <a:r>
              <a:rPr lang="en-US" sz="2000" dirty="0" smtClean="0"/>
              <a:t>We </a:t>
            </a:r>
            <a:r>
              <a:rPr lang="en-US" sz="2000" dirty="0" smtClean="0"/>
              <a:t>now turn to predicates which are nouns. </a:t>
            </a:r>
            <a:br>
              <a:rPr lang="en-US" sz="2000" dirty="0" smtClean="0"/>
            </a:br>
            <a:endParaRPr lang="en-US" sz="2000" dirty="0"/>
          </a:p>
        </p:txBody>
      </p:sp>
      <p:sp>
        <p:nvSpPr>
          <p:cNvPr id="3" name="Content Placeholder 2"/>
          <p:cNvSpPr>
            <a:spLocks noGrp="1"/>
          </p:cNvSpPr>
          <p:nvPr>
            <p:ph idx="1"/>
          </p:nvPr>
        </p:nvSpPr>
        <p:spPr>
          <a:xfrm>
            <a:off x="228600" y="990600"/>
            <a:ext cx="8686800" cy="5562600"/>
          </a:xfrm>
        </p:spPr>
        <p:txBody>
          <a:bodyPr>
            <a:normAutofit fontScale="85000" lnSpcReduction="20000"/>
          </a:bodyPr>
          <a:lstStyle/>
          <a:p>
            <a:pPr>
              <a:buNone/>
            </a:pPr>
            <a:r>
              <a:rPr lang="en-US" dirty="0" smtClean="0"/>
              <a:t>(1) How many referring expressions are there in </a:t>
            </a:r>
            <a:br>
              <a:rPr lang="en-US" dirty="0" smtClean="0"/>
            </a:br>
            <a:r>
              <a:rPr lang="en-US" i="1" dirty="0" smtClean="0"/>
              <a:t>John is a corporal? </a:t>
            </a:r>
            <a:endParaRPr lang="en-US" dirty="0" smtClean="0"/>
          </a:p>
          <a:p>
            <a:pPr>
              <a:buNone/>
            </a:pPr>
            <a:r>
              <a:rPr lang="en-US" dirty="0" smtClean="0"/>
              <a:t>(2) Is </a:t>
            </a:r>
            <a:r>
              <a:rPr lang="en-US" i="1" dirty="0" smtClean="0"/>
              <a:t>John is a corporal the army </a:t>
            </a:r>
            <a:r>
              <a:rPr lang="en-US" dirty="0" smtClean="0"/>
              <a:t>acceptable? </a:t>
            </a:r>
            <a:r>
              <a:rPr lang="en-US" dirty="0" smtClean="0"/>
              <a:t>		</a:t>
            </a:r>
            <a:r>
              <a:rPr lang="en-US" i="1" dirty="0" smtClean="0"/>
              <a:t>Yes </a:t>
            </a:r>
            <a:r>
              <a:rPr lang="en-US" dirty="0" smtClean="0"/>
              <a:t>/</a:t>
            </a:r>
            <a:r>
              <a:rPr lang="en-US" i="1" dirty="0" smtClean="0"/>
              <a:t>No </a:t>
            </a:r>
            <a:endParaRPr lang="en-US" dirty="0" smtClean="0"/>
          </a:p>
          <a:p>
            <a:pPr>
              <a:buNone/>
            </a:pPr>
            <a:r>
              <a:rPr lang="en-US" dirty="0" smtClean="0"/>
              <a:t>(</a:t>
            </a:r>
            <a:r>
              <a:rPr lang="en-US" dirty="0" smtClean="0"/>
              <a:t>3) Of what degree is </a:t>
            </a:r>
            <a:r>
              <a:rPr lang="en-US" i="1" dirty="0" smtClean="0"/>
              <a:t>corporal? </a:t>
            </a:r>
            <a:endParaRPr lang="en-US" dirty="0" smtClean="0"/>
          </a:p>
          <a:p>
            <a:pPr>
              <a:buNone/>
            </a:pPr>
            <a:r>
              <a:rPr lang="en-US" dirty="0" smtClean="0"/>
              <a:t>(4) Of what degree is </a:t>
            </a:r>
            <a:r>
              <a:rPr lang="en-US" i="1" dirty="0" smtClean="0"/>
              <a:t>hero? </a:t>
            </a:r>
            <a:endParaRPr lang="en-US" i="1" dirty="0" smtClean="0"/>
          </a:p>
          <a:p>
            <a:pPr>
              <a:buNone/>
            </a:pPr>
            <a:r>
              <a:rPr lang="en-US" dirty="0" smtClean="0"/>
              <a:t>(</a:t>
            </a:r>
            <a:r>
              <a:rPr lang="en-US" dirty="0" smtClean="0"/>
              <a:t>5) Of what degree is </a:t>
            </a:r>
            <a:r>
              <a:rPr lang="en-US" i="1" dirty="0" smtClean="0"/>
              <a:t>crook? </a:t>
            </a:r>
            <a:endParaRPr lang="en-US" dirty="0" smtClean="0"/>
          </a:p>
          <a:p>
            <a:pPr>
              <a:buNone/>
            </a:pPr>
            <a:r>
              <a:rPr lang="en-US" dirty="0" smtClean="0"/>
              <a:t>(6) How many referring expressions are there in </a:t>
            </a:r>
            <a:br>
              <a:rPr lang="en-US" dirty="0" smtClean="0"/>
            </a:br>
            <a:r>
              <a:rPr lang="en-US" i="1" dirty="0" smtClean="0"/>
              <a:t>This object is a pitchfork? </a:t>
            </a:r>
            <a:endParaRPr lang="en-US" dirty="0" smtClean="0"/>
          </a:p>
          <a:p>
            <a:pPr>
              <a:buNone/>
            </a:pPr>
            <a:r>
              <a:rPr lang="en-US" dirty="0" smtClean="0"/>
              <a:t>(7) Of what degree is </a:t>
            </a:r>
            <a:r>
              <a:rPr lang="en-US" i="1" dirty="0" smtClean="0"/>
              <a:t>pitchfork? </a:t>
            </a:r>
            <a:endParaRPr lang="en-US" dirty="0" smtClean="0"/>
          </a:p>
          <a:p>
            <a:pPr>
              <a:buNone/>
            </a:pPr>
            <a:r>
              <a:rPr lang="en-US" dirty="0" smtClean="0"/>
              <a:t/>
            </a:r>
            <a:br>
              <a:rPr lang="en-US" dirty="0" smtClean="0"/>
            </a:br>
            <a:r>
              <a:rPr lang="en-US" dirty="0" smtClean="0"/>
              <a:t> </a:t>
            </a:r>
          </a:p>
          <a:p>
            <a:pPr>
              <a:buNone/>
            </a:pPr>
            <a:r>
              <a:rPr lang="en-US" dirty="0" smtClean="0"/>
              <a:t/>
            </a:r>
            <a:br>
              <a:rPr lang="en-US" dirty="0" smtClean="0"/>
            </a:b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8915400" cy="1371600"/>
          </a:xfrm>
        </p:spPr>
        <p:style>
          <a:lnRef idx="2">
            <a:schemeClr val="dk1"/>
          </a:lnRef>
          <a:fillRef idx="1">
            <a:schemeClr val="lt1"/>
          </a:fillRef>
          <a:effectRef idx="0">
            <a:schemeClr val="dk1"/>
          </a:effectRef>
          <a:fontRef idx="minor">
            <a:schemeClr val="dk1"/>
          </a:fontRef>
        </p:style>
        <p:txBody>
          <a:bodyPr>
            <a:normAutofit fontScale="90000"/>
          </a:bodyPr>
          <a:lstStyle/>
          <a:p>
            <a:r>
              <a:rPr lang="en-US" sz="2400" dirty="0" smtClean="0"/>
              <a:t/>
            </a:r>
            <a:br>
              <a:rPr lang="en-US" sz="2400" dirty="0" smtClean="0"/>
            </a:br>
            <a:r>
              <a:rPr lang="en-US" sz="2400" dirty="0" smtClean="0"/>
              <a:t/>
            </a:r>
            <a:br>
              <a:rPr lang="en-US" sz="2400" dirty="0" smtClean="0"/>
            </a:br>
            <a:r>
              <a:rPr lang="en-US" sz="2400" dirty="0" smtClean="0"/>
              <a:t>Most </a:t>
            </a:r>
            <a:r>
              <a:rPr lang="en-US" sz="2400" dirty="0" smtClean="0"/>
              <a:t>nouns are one-place predicates. But a few nouns could be said to </a:t>
            </a:r>
            <a:br>
              <a:rPr lang="en-US" sz="2400" dirty="0" smtClean="0"/>
            </a:br>
            <a:r>
              <a:rPr lang="en-US" sz="2400" dirty="0" smtClean="0"/>
              <a:t>be ‘inherently relational'. These are nouns such as </a:t>
            </a:r>
            <a:r>
              <a:rPr lang="en-US" sz="2400" i="1" dirty="0" smtClean="0"/>
              <a:t>father, Son, brother, </a:t>
            </a:r>
            <a:br>
              <a:rPr lang="en-US" sz="2400" i="1" dirty="0" smtClean="0"/>
            </a:br>
            <a:r>
              <a:rPr lang="en-US" sz="2400" i="1" dirty="0" smtClean="0"/>
              <a:t>mother, daughter, </a:t>
            </a:r>
            <a:r>
              <a:rPr lang="en-US" sz="2400" b="1" i="1" dirty="0" smtClean="0"/>
              <a:t>neighbor. </a:t>
            </a:r>
            <a:r>
              <a:rPr lang="en-US" sz="2400" dirty="0" smtClean="0"/>
              <a:t/>
            </a:r>
            <a:br>
              <a:rPr lang="en-US" sz="2400" dirty="0" smtClean="0"/>
            </a:br>
            <a:endParaRPr lang="en-US" sz="2400" dirty="0"/>
          </a:p>
        </p:txBody>
      </p:sp>
      <p:sp>
        <p:nvSpPr>
          <p:cNvPr id="3" name="Content Placeholder 2"/>
          <p:cNvSpPr>
            <a:spLocks noGrp="1"/>
          </p:cNvSpPr>
          <p:nvPr>
            <p:ph idx="1"/>
          </p:nvPr>
        </p:nvSpPr>
        <p:spPr>
          <a:xfrm>
            <a:off x="152400" y="1676400"/>
            <a:ext cx="8763000" cy="4876800"/>
          </a:xfrm>
        </p:spPr>
        <p:style>
          <a:lnRef idx="2">
            <a:schemeClr val="dk1"/>
          </a:lnRef>
          <a:fillRef idx="1">
            <a:schemeClr val="lt1"/>
          </a:fillRef>
          <a:effectRef idx="0">
            <a:schemeClr val="dk1"/>
          </a:effectRef>
          <a:fontRef idx="minor">
            <a:schemeClr val="dk1"/>
          </a:fontRef>
        </p:style>
        <p:txBody>
          <a:bodyPr>
            <a:normAutofit fontScale="25000" lnSpcReduction="20000"/>
          </a:bodyPr>
          <a:lstStyle/>
          <a:p>
            <a:pPr>
              <a:buNone/>
            </a:pPr>
            <a:r>
              <a:rPr lang="en-US" sz="9600" dirty="0" smtClean="0"/>
              <a:t>(l) Does </a:t>
            </a:r>
            <a:r>
              <a:rPr lang="en-US" sz="9600" i="1" dirty="0" smtClean="0"/>
              <a:t>John is a brother </a:t>
            </a:r>
            <a:r>
              <a:rPr lang="en-US" sz="9600" dirty="0" smtClean="0"/>
              <a:t>seem somewhat odd</a:t>
            </a:r>
            <a:r>
              <a:rPr lang="en-US" sz="9600" dirty="0" smtClean="0"/>
              <a:t>?</a:t>
            </a:r>
            <a:r>
              <a:rPr lang="en-US" sz="9600" i="1" dirty="0" smtClean="0"/>
              <a:t> </a:t>
            </a:r>
            <a:endParaRPr lang="en-US" sz="9600" i="1" dirty="0" smtClean="0"/>
          </a:p>
          <a:p>
            <a:pPr>
              <a:buNone/>
            </a:pPr>
            <a:r>
              <a:rPr lang="en-US" sz="9600" i="1" dirty="0" smtClean="0"/>
              <a:t>							Yes </a:t>
            </a:r>
            <a:r>
              <a:rPr lang="en-US" sz="9600" dirty="0" smtClean="0"/>
              <a:t>/ </a:t>
            </a:r>
            <a:r>
              <a:rPr lang="en-US" sz="9600" i="1" dirty="0" smtClean="0"/>
              <a:t>No </a:t>
            </a:r>
            <a:r>
              <a:rPr lang="en-US" sz="9600" dirty="0" smtClean="0"/>
              <a:t> </a:t>
            </a:r>
          </a:p>
          <a:p>
            <a:pPr>
              <a:buNone/>
            </a:pPr>
            <a:r>
              <a:rPr lang="en-US" sz="9600" dirty="0" smtClean="0"/>
              <a:t>(</a:t>
            </a:r>
            <a:r>
              <a:rPr lang="en-US" sz="9600" dirty="0" smtClean="0"/>
              <a:t>2) Is </a:t>
            </a:r>
            <a:r>
              <a:rPr lang="en-US" sz="9600" i="1" dirty="0" smtClean="0"/>
              <a:t>John is a brother of the Mayor of Leicester </a:t>
            </a:r>
            <a:br>
              <a:rPr lang="en-US" sz="9600" i="1" dirty="0" smtClean="0"/>
            </a:br>
            <a:r>
              <a:rPr lang="en-US" sz="9600" dirty="0" smtClean="0"/>
              <a:t>    acceptable</a:t>
            </a:r>
            <a:r>
              <a:rPr lang="en-US" sz="9600" dirty="0" smtClean="0"/>
              <a:t>?				 </a:t>
            </a:r>
            <a:r>
              <a:rPr lang="en-US" sz="9600" i="1" dirty="0" smtClean="0"/>
              <a:t>Yes </a:t>
            </a:r>
            <a:r>
              <a:rPr lang="en-US" sz="9600" dirty="0" smtClean="0"/>
              <a:t>/ </a:t>
            </a:r>
            <a:r>
              <a:rPr lang="en-US" sz="9600" i="1" dirty="0" smtClean="0"/>
              <a:t>No </a:t>
            </a:r>
            <a:endParaRPr lang="en-US" sz="9600" i="1" dirty="0" smtClean="0"/>
          </a:p>
          <a:p>
            <a:pPr>
              <a:buNone/>
            </a:pPr>
            <a:r>
              <a:rPr lang="en-US" sz="9600" dirty="0" smtClean="0"/>
              <a:t>(3) Could </a:t>
            </a:r>
            <a:r>
              <a:rPr lang="en-US" sz="9600" i="1" dirty="0" smtClean="0"/>
              <a:t>brother </a:t>
            </a:r>
            <a:r>
              <a:rPr lang="en-US" sz="9600" dirty="0" smtClean="0"/>
              <a:t>be called 3 two-place predicate? </a:t>
            </a:r>
            <a:r>
              <a:rPr lang="en-US" sz="9600" dirty="0" smtClean="0"/>
              <a:t>	</a:t>
            </a:r>
            <a:r>
              <a:rPr lang="en-US" sz="9600" i="1" dirty="0" smtClean="0"/>
              <a:t>Yes </a:t>
            </a:r>
            <a:r>
              <a:rPr lang="en-US" sz="9600" dirty="0" smtClean="0"/>
              <a:t>/ </a:t>
            </a:r>
            <a:r>
              <a:rPr lang="en-US" sz="9600" i="1" dirty="0" smtClean="0"/>
              <a:t>No </a:t>
            </a:r>
            <a:endParaRPr lang="en-US" sz="9600" dirty="0" smtClean="0"/>
          </a:p>
          <a:p>
            <a:pPr>
              <a:buNone/>
            </a:pPr>
            <a:r>
              <a:rPr lang="en-US" sz="9600" dirty="0" smtClean="0"/>
              <a:t>(</a:t>
            </a:r>
            <a:r>
              <a:rPr lang="en-US" sz="9600" dirty="0" smtClean="0"/>
              <a:t>4) Could </a:t>
            </a:r>
            <a:r>
              <a:rPr lang="en-US" sz="9600" i="1" dirty="0" smtClean="0"/>
              <a:t>sister </a:t>
            </a:r>
            <a:r>
              <a:rPr lang="en-US" sz="9600" dirty="0" smtClean="0"/>
              <a:t>be called a two-place predicate</a:t>
            </a:r>
            <a:r>
              <a:rPr lang="en-US" sz="9600" dirty="0" smtClean="0"/>
              <a:t>?</a:t>
            </a:r>
            <a:r>
              <a:rPr lang="en-US" sz="9600" i="1" dirty="0" smtClean="0"/>
              <a:t> </a:t>
            </a:r>
            <a:r>
              <a:rPr lang="en-US" sz="9600" i="1" dirty="0" smtClean="0"/>
              <a:t>	Yes </a:t>
            </a:r>
            <a:r>
              <a:rPr lang="en-US" sz="9600" dirty="0" smtClean="0"/>
              <a:t>/ </a:t>
            </a:r>
            <a:r>
              <a:rPr lang="en-US" sz="9600" i="1" dirty="0" smtClean="0"/>
              <a:t>No</a:t>
            </a:r>
            <a:r>
              <a:rPr lang="en-US" sz="9600" dirty="0" smtClean="0"/>
              <a:t> </a:t>
            </a:r>
            <a:endParaRPr lang="en-US" sz="9600" i="1" dirty="0" smtClean="0"/>
          </a:p>
          <a:p>
            <a:pPr>
              <a:buNone/>
            </a:pPr>
            <a:endParaRPr lang="en-US" sz="9600" dirty="0" smtClean="0"/>
          </a:p>
          <a:p>
            <a:pPr>
              <a:buNone/>
            </a:pPr>
            <a:r>
              <a:rPr lang="en-US" sz="9600" dirty="0" smtClean="0"/>
              <a:t>Sometimes </a:t>
            </a:r>
            <a:r>
              <a:rPr lang="en-US" sz="9600" dirty="0" smtClean="0"/>
              <a:t>two predicates can have nearly, if not exactly, the same </a:t>
            </a:r>
            <a:r>
              <a:rPr lang="en-US" sz="9600" dirty="0" smtClean="0"/>
              <a:t>sense</a:t>
            </a:r>
            <a:r>
              <a:rPr lang="en-US" sz="9600" dirty="0" smtClean="0"/>
              <a:t>, but be of different grammatical parts of speech. </a:t>
            </a:r>
          </a:p>
          <a:p>
            <a:pPr>
              <a:buNone/>
            </a:pPr>
            <a:r>
              <a:rPr lang="en-US" sz="9600" i="1" dirty="0" smtClean="0"/>
              <a:t>Ronald is foolish, Ronald is a fool </a:t>
            </a:r>
            <a:endParaRPr lang="en-US" sz="9600" dirty="0" smtClean="0"/>
          </a:p>
          <a:p>
            <a:pPr>
              <a:buNone/>
            </a:pPr>
            <a:r>
              <a:rPr lang="en-US" sz="9600" i="1" dirty="0" smtClean="0"/>
              <a:t>Timothy is afraid of cats, Timothy fears cats </a:t>
            </a:r>
            <a:endParaRPr lang="en-US" sz="9600" i="1" dirty="0" smtClean="0"/>
          </a:p>
          <a:p>
            <a:pPr>
              <a:buNone/>
            </a:pPr>
            <a:r>
              <a:rPr lang="en-US" sz="9600" i="1" dirty="0" smtClean="0"/>
              <a:t>My </a:t>
            </a:r>
            <a:r>
              <a:rPr lang="en-US" sz="9600" i="1" dirty="0" smtClean="0"/>
              <a:t>parrot is a talker, My parrot talks </a:t>
            </a:r>
            <a:endParaRPr lang="en-US" sz="9600" dirty="0" smtClean="0"/>
          </a:p>
          <a:p>
            <a:pPr>
              <a:buNone/>
            </a:pPr>
            <a:endParaRPr lang="en-US" dirty="0" smtClean="0"/>
          </a:p>
          <a:p>
            <a:pPr>
              <a:buNone/>
            </a:pPr>
            <a:r>
              <a:rPr lang="en-US" dirty="0" smtClean="0"/>
              <a:t/>
            </a:r>
            <a:br>
              <a:rPr lang="en-US" dirty="0" smtClean="0"/>
            </a:br>
            <a:r>
              <a:rPr lang="en-US" dirty="0" smtClean="0"/>
              <a:t> </a:t>
            </a:r>
          </a:p>
          <a:p>
            <a:pPr>
              <a:buNone/>
            </a:pPr>
            <a:endParaRPr lang="en-US" dirty="0" smtClean="0"/>
          </a:p>
          <a:p>
            <a:pPr>
              <a:buNone/>
            </a:pPr>
            <a:endParaRPr lang="en-US" dirty="0" smtClean="0"/>
          </a:p>
          <a:p>
            <a:pPr>
              <a:buNone/>
            </a:pPr>
            <a:endParaRPr lang="en-US" dirty="0" smtClean="0"/>
          </a:p>
          <a:p>
            <a:pPr>
              <a:buNone/>
            </a:pPr>
            <a:r>
              <a:rPr lang="en-US" dirty="0" smtClean="0"/>
              <a:t/>
            </a:r>
            <a:br>
              <a:rPr lang="en-US" dirty="0" smtClean="0"/>
            </a:b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305800" cy="1219200"/>
          </a:xfrm>
        </p:spPr>
        <p:style>
          <a:lnRef idx="2">
            <a:schemeClr val="dk1"/>
          </a:lnRef>
          <a:fillRef idx="1">
            <a:schemeClr val="lt1"/>
          </a:fillRef>
          <a:effectRef idx="0">
            <a:schemeClr val="dk1"/>
          </a:effectRef>
          <a:fontRef idx="minor">
            <a:schemeClr val="dk1"/>
          </a:fontRef>
        </p:style>
        <p:txBody>
          <a:bodyPr>
            <a:normAutofit fontScale="90000"/>
          </a:bodyPr>
          <a:lstStyle/>
          <a:p>
            <a:r>
              <a:rPr lang="en-US" sz="2000" dirty="0" smtClean="0"/>
              <a:t/>
            </a:r>
            <a:br>
              <a:rPr lang="en-US" sz="2000" dirty="0" smtClean="0"/>
            </a:br>
            <a:r>
              <a:rPr lang="en-US" sz="2000" dirty="0" smtClean="0"/>
              <a:t>We </a:t>
            </a:r>
            <a:r>
              <a:rPr lang="en-US" sz="2000" dirty="0" smtClean="0"/>
              <a:t>conclude this unit by discussing one special relation, the identity </a:t>
            </a:r>
            <a:br>
              <a:rPr lang="en-US" sz="2000" dirty="0" smtClean="0"/>
            </a:br>
            <a:r>
              <a:rPr lang="en-US" sz="2000" dirty="0" smtClean="0"/>
              <a:t>relation. This is the relation found in </a:t>
            </a:r>
            <a:r>
              <a:rPr lang="en-US" sz="2000" dirty="0" err="1" smtClean="0"/>
              <a:t>equative</a:t>
            </a:r>
            <a:r>
              <a:rPr lang="en-US" sz="2000" dirty="0" smtClean="0"/>
              <a:t> sentences (Unit 4, p. 40)</a:t>
            </a:r>
            <a:br>
              <a:rPr lang="en-US" sz="2000" dirty="0" smtClean="0"/>
            </a:br>
            <a:r>
              <a:rPr lang="en-US" sz="2000" dirty="0" smtClean="0"/>
              <a:t>in English, the identity of the referents of two different referring </a:t>
            </a:r>
            <a:br>
              <a:rPr lang="en-US" sz="2000" dirty="0" smtClean="0"/>
            </a:br>
            <a:r>
              <a:rPr lang="en-US" sz="2000" dirty="0" smtClean="0"/>
              <a:t>expressions is expressed by a form of the verb </a:t>
            </a:r>
            <a:r>
              <a:rPr lang="en-US" sz="2000" i="1" dirty="0" smtClean="0"/>
              <a:t>be. </a:t>
            </a:r>
            <a:r>
              <a:rPr lang="en-US" sz="2000" dirty="0" smtClean="0"/>
              <a:t> </a:t>
            </a:r>
            <a:br>
              <a:rPr lang="en-US" sz="2000" dirty="0" smtClean="0"/>
            </a:br>
            <a:endParaRPr lang="en-US" sz="2000" dirty="0"/>
          </a:p>
        </p:txBody>
      </p:sp>
      <p:sp>
        <p:nvSpPr>
          <p:cNvPr id="3" name="Content Placeholder 2"/>
          <p:cNvSpPr>
            <a:spLocks noGrp="1"/>
          </p:cNvSpPr>
          <p:nvPr>
            <p:ph idx="1"/>
          </p:nvPr>
        </p:nvSpPr>
        <p:spPr>
          <a:xfrm>
            <a:off x="228600" y="1600200"/>
            <a:ext cx="8686800" cy="4953000"/>
          </a:xfrm>
        </p:spPr>
        <p:style>
          <a:lnRef idx="2">
            <a:schemeClr val="dk1"/>
          </a:lnRef>
          <a:fillRef idx="1">
            <a:schemeClr val="lt1"/>
          </a:fillRef>
          <a:effectRef idx="0">
            <a:schemeClr val="dk1"/>
          </a:effectRef>
          <a:fontRef idx="minor">
            <a:schemeClr val="dk1"/>
          </a:fontRef>
        </p:style>
        <p:txBody>
          <a:bodyPr>
            <a:normAutofit fontScale="62500" lnSpcReduction="20000"/>
          </a:bodyPr>
          <a:lstStyle/>
          <a:p>
            <a:pPr>
              <a:buNone/>
            </a:pPr>
            <a:r>
              <a:rPr lang="en-US" i="1" dirty="0" smtClean="0"/>
              <a:t>Ronald Reagan is the 40th President of the United States </a:t>
            </a:r>
            <a:br>
              <a:rPr lang="en-US" i="1" dirty="0" smtClean="0"/>
            </a:br>
            <a:r>
              <a:rPr lang="en-US" i="1" dirty="0" smtClean="0"/>
              <a:t>The 40th President of the United States is Ronald Reagan </a:t>
            </a:r>
            <a:endParaRPr lang="en-US" dirty="0" smtClean="0"/>
          </a:p>
          <a:p>
            <a:pPr>
              <a:buNone/>
            </a:pPr>
            <a:r>
              <a:rPr lang="en-US" dirty="0" smtClean="0"/>
              <a:t>All of the following sentences contain a variant of the verb </a:t>
            </a:r>
            <a:r>
              <a:rPr lang="en-US" i="1" dirty="0" smtClean="0"/>
              <a:t>be. </a:t>
            </a:r>
            <a:r>
              <a:rPr lang="en-US" dirty="0" smtClean="0"/>
              <a:t>In which </a:t>
            </a:r>
            <a:br>
              <a:rPr lang="en-US" dirty="0" smtClean="0"/>
            </a:br>
            <a:r>
              <a:rPr lang="en-US" dirty="0" smtClean="0"/>
              <a:t>sentences does a form of </a:t>
            </a:r>
            <a:r>
              <a:rPr lang="en-US" i="1" dirty="0" smtClean="0"/>
              <a:t>be</a:t>
            </a:r>
            <a:r>
              <a:rPr lang="en-US" dirty="0" smtClean="0"/>
              <a:t> express the identity relation? Circle your </a:t>
            </a:r>
            <a:br>
              <a:rPr lang="en-US" dirty="0" smtClean="0"/>
            </a:br>
            <a:r>
              <a:rPr lang="en-US" dirty="0" smtClean="0"/>
              <a:t>choices, </a:t>
            </a:r>
          </a:p>
          <a:p>
            <a:pPr>
              <a:buNone/>
            </a:pPr>
            <a:r>
              <a:rPr lang="en-US" dirty="0" smtClean="0"/>
              <a:t>(1)</a:t>
            </a:r>
            <a:r>
              <a:rPr lang="en-US" i="1" dirty="0" smtClean="0"/>
              <a:t>This is a spider </a:t>
            </a:r>
            <a:endParaRPr lang="en-US" i="1" dirty="0" smtClean="0"/>
          </a:p>
          <a:p>
            <a:pPr>
              <a:buNone/>
            </a:pPr>
            <a:r>
              <a:rPr lang="en-US" i="1" dirty="0" smtClean="0"/>
              <a:t>(</a:t>
            </a:r>
            <a:r>
              <a:rPr lang="en-US" i="1" dirty="0" smtClean="0"/>
              <a:t>2) This is my father </a:t>
            </a:r>
            <a:endParaRPr lang="en-US" dirty="0" smtClean="0"/>
          </a:p>
          <a:p>
            <a:pPr>
              <a:buNone/>
            </a:pPr>
            <a:r>
              <a:rPr lang="en-US" i="1" dirty="0" smtClean="0"/>
              <a:t>(3) This is the person 1 was telling you about at dinner last night </a:t>
            </a:r>
            <a:endParaRPr lang="en-US" dirty="0" smtClean="0"/>
          </a:p>
          <a:p>
            <a:pPr>
              <a:buNone/>
            </a:pPr>
            <a:r>
              <a:rPr lang="en-US" i="1" dirty="0" smtClean="0"/>
              <a:t>(4) The person I was ceiling you about of dinner last night is in the next room </a:t>
            </a:r>
            <a:endParaRPr lang="en-US" dirty="0" smtClean="0"/>
          </a:p>
          <a:p>
            <a:pPr>
              <a:buNone/>
            </a:pPr>
            <a:r>
              <a:rPr lang="en-US" i="1" dirty="0" smtClean="0"/>
              <a:t>(5) The person I was telling you about at dinner last night is the man talking to Harry </a:t>
            </a:r>
            <a:endParaRPr lang="en-US" dirty="0" smtClean="0"/>
          </a:p>
          <a:p>
            <a:pPr>
              <a:buNone/>
            </a:pPr>
            <a:r>
              <a:rPr lang="en-US" i="1" dirty="0" smtClean="0"/>
              <a:t>(6) The whale is a mammal </a:t>
            </a:r>
            <a:endParaRPr lang="en-US" i="1" dirty="0" smtClean="0"/>
          </a:p>
          <a:p>
            <a:pPr>
              <a:buNone/>
            </a:pPr>
            <a:r>
              <a:rPr lang="en-US" dirty="0" smtClean="0"/>
              <a:t>The identity relation is special because of its very basic role in the com- </a:t>
            </a:r>
            <a:br>
              <a:rPr lang="en-US" dirty="0" smtClean="0"/>
            </a:br>
            <a:r>
              <a:rPr lang="en-US" dirty="0" err="1" smtClean="0"/>
              <a:t>munication</a:t>
            </a:r>
            <a:r>
              <a:rPr lang="en-US" dirty="0" smtClean="0"/>
              <a:t> of information. In English, one must </a:t>
            </a:r>
            <a:r>
              <a:rPr lang="en-US" dirty="0" err="1" smtClean="0"/>
              <a:t>analyse</a:t>
            </a:r>
            <a:r>
              <a:rPr lang="en-US" dirty="0" smtClean="0"/>
              <a:t> some instances </a:t>
            </a:r>
            <a:br>
              <a:rPr lang="en-US" dirty="0" smtClean="0"/>
            </a:br>
            <a:r>
              <a:rPr lang="en-US" dirty="0" smtClean="0"/>
              <a:t>of the verb </a:t>
            </a:r>
            <a:r>
              <a:rPr lang="en-US" i="1" dirty="0" smtClean="0"/>
              <a:t>be </a:t>
            </a:r>
            <a:r>
              <a:rPr lang="en-US" dirty="0" smtClean="0"/>
              <a:t>(e.g. those in sentences (2), (3), (5) above) as instances of </a:t>
            </a:r>
            <a:br>
              <a:rPr lang="en-US" dirty="0" smtClean="0"/>
            </a:br>
            <a:r>
              <a:rPr lang="en-US" dirty="0" smtClean="0"/>
              <a:t>the identity predicate.</a:t>
            </a:r>
          </a:p>
          <a:p>
            <a:pPr>
              <a:buNone/>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839200" cy="1143000"/>
          </a:xfrm>
        </p:spPr>
        <p:style>
          <a:lnRef idx="2">
            <a:schemeClr val="dk1"/>
          </a:lnRef>
          <a:fillRef idx="1">
            <a:schemeClr val="lt1"/>
          </a:fillRef>
          <a:effectRef idx="0">
            <a:schemeClr val="dk1"/>
          </a:effectRef>
          <a:fontRef idx="minor">
            <a:schemeClr val="dk1"/>
          </a:fontRef>
        </p:style>
        <p:txBody>
          <a:bodyPr>
            <a:normAutofit fontScale="90000"/>
          </a:bodyPr>
          <a:lstStyle/>
          <a:p>
            <a:r>
              <a:rPr lang="en-US" sz="2400" dirty="0" smtClean="0"/>
              <a:t/>
            </a:r>
            <a:br>
              <a:rPr lang="en-US" sz="2400" dirty="0" smtClean="0"/>
            </a:br>
            <a:r>
              <a:rPr lang="en-US" sz="2400" dirty="0" smtClean="0"/>
              <a:t>Other </a:t>
            </a:r>
            <a:r>
              <a:rPr lang="en-US" sz="2400" dirty="0" smtClean="0"/>
              <a:t>instances of the verb </a:t>
            </a:r>
            <a:r>
              <a:rPr lang="en-US" sz="2400" i="1" dirty="0" smtClean="0"/>
              <a:t>be, </a:t>
            </a:r>
            <a:r>
              <a:rPr lang="en-US" sz="2400" dirty="0" smtClean="0"/>
              <a:t>as we have seen, </a:t>
            </a:r>
            <a:br>
              <a:rPr lang="en-US" sz="2400" dirty="0" smtClean="0"/>
            </a:br>
            <a:r>
              <a:rPr lang="en-US" sz="2400" dirty="0" smtClean="0"/>
              <a:t>are simply a grammatical device for linking a predicate that is not a verb </a:t>
            </a:r>
            <a:br>
              <a:rPr lang="en-US" sz="2400" dirty="0" smtClean="0"/>
            </a:br>
            <a:r>
              <a:rPr lang="en-US" sz="2400" dirty="0" smtClean="0"/>
              <a:t>(i.e. an adjective, preposition, or noun) to its first </a:t>
            </a:r>
            <a:r>
              <a:rPr lang="en-US" sz="2400" dirty="0" smtClean="0"/>
              <a:t>argument</a:t>
            </a:r>
            <a:r>
              <a:rPr lang="en-US" sz="2400" dirty="0" smtClean="0"/>
              <a:t>:</a:t>
            </a:r>
            <a:br>
              <a:rPr lang="en-US" sz="2400" dirty="0" smtClean="0"/>
            </a:br>
            <a:endParaRPr lang="en-US" sz="2400" dirty="0"/>
          </a:p>
        </p:txBody>
      </p:sp>
      <p:sp>
        <p:nvSpPr>
          <p:cNvPr id="3" name="Content Placeholder 2"/>
          <p:cNvSpPr>
            <a:spLocks noGrp="1"/>
          </p:cNvSpPr>
          <p:nvPr>
            <p:ph idx="1"/>
          </p:nvPr>
        </p:nvSpPr>
        <p:spPr>
          <a:xfrm>
            <a:off x="228600" y="1600200"/>
            <a:ext cx="8686800" cy="5029200"/>
          </a:xfrm>
        </p:spPr>
        <p:style>
          <a:lnRef idx="2">
            <a:schemeClr val="dk1"/>
          </a:lnRef>
          <a:fillRef idx="1">
            <a:schemeClr val="lt1"/>
          </a:fillRef>
          <a:effectRef idx="0">
            <a:schemeClr val="dk1"/>
          </a:effectRef>
          <a:fontRef idx="minor">
            <a:schemeClr val="dk1"/>
          </a:fontRef>
        </p:style>
        <p:txBody>
          <a:bodyPr>
            <a:normAutofit fontScale="70000" lnSpcReduction="20000"/>
          </a:bodyPr>
          <a:lstStyle/>
          <a:p>
            <a:pPr>
              <a:buNone/>
            </a:pPr>
            <a:r>
              <a:rPr lang="en-US" i="1" dirty="0" smtClean="0"/>
              <a:t>John is </a:t>
            </a:r>
            <a:r>
              <a:rPr lang="en-US" i="1" dirty="0" smtClean="0"/>
              <a:t>a fool </a:t>
            </a:r>
            <a:r>
              <a:rPr lang="en-US" dirty="0" smtClean="0"/>
              <a:t>or </a:t>
            </a:r>
            <a:r>
              <a:rPr lang="en-US" i="1" dirty="0" smtClean="0"/>
              <a:t>John is foolish. </a:t>
            </a:r>
            <a:r>
              <a:rPr lang="en-US" dirty="0" smtClean="0"/>
              <a:t>The verb </a:t>
            </a:r>
            <a:r>
              <a:rPr lang="en-US" i="1" dirty="0" smtClean="0"/>
              <a:t>be </a:t>
            </a:r>
            <a:r>
              <a:rPr lang="en-US" dirty="0" smtClean="0"/>
              <a:t>is also a device for 'carrying' the </a:t>
            </a:r>
            <a:r>
              <a:rPr lang="en-US" dirty="0" smtClean="0"/>
              <a:t>tense </a:t>
            </a:r>
            <a:r>
              <a:rPr lang="en-US" dirty="0" smtClean="0"/>
              <a:t>(present or past) of a sentence. </a:t>
            </a:r>
            <a:endParaRPr lang="en-US" dirty="0" smtClean="0"/>
          </a:p>
          <a:p>
            <a:pPr>
              <a:buNone/>
            </a:pPr>
            <a:r>
              <a:rPr lang="en-US" dirty="0" smtClean="0"/>
              <a:t>The predicates of a language have a completely different function from </a:t>
            </a:r>
            <a:br>
              <a:rPr lang="en-US" dirty="0" smtClean="0"/>
            </a:br>
            <a:r>
              <a:rPr lang="en-US" dirty="0" smtClean="0"/>
              <a:t>the referring expressions. The roles of these two kinds of meaning- </a:t>
            </a:r>
            <a:br>
              <a:rPr lang="en-US" dirty="0" smtClean="0"/>
            </a:br>
            <a:r>
              <a:rPr lang="en-US" dirty="0" smtClean="0"/>
              <a:t>bearing element cannot be exchanged. </a:t>
            </a:r>
            <a:endParaRPr lang="en-US" dirty="0" smtClean="0"/>
          </a:p>
          <a:p>
            <a:pPr>
              <a:buNone/>
            </a:pPr>
            <a:r>
              <a:rPr lang="en-US" dirty="0" smtClean="0"/>
              <a:t>Thus </a:t>
            </a:r>
            <a:r>
              <a:rPr lang="en-US" i="1" dirty="0" smtClean="0"/>
              <a:t>John is a bachelor </a:t>
            </a:r>
            <a:r>
              <a:rPr lang="en-US" dirty="0" smtClean="0"/>
              <a:t>makes good </a:t>
            </a:r>
            <a:r>
              <a:rPr lang="en-US" dirty="0" smtClean="0"/>
              <a:t>sense, but </a:t>
            </a:r>
            <a:r>
              <a:rPr lang="en-US" i="1" dirty="0" smtClean="0"/>
              <a:t>Bachelor is a John </a:t>
            </a:r>
            <a:r>
              <a:rPr lang="en-US" dirty="0" smtClean="0"/>
              <a:t>makes no sense at all. </a:t>
            </a:r>
            <a:endParaRPr lang="en-US" dirty="0" smtClean="0"/>
          </a:p>
          <a:p>
            <a:pPr>
              <a:buNone/>
            </a:pPr>
            <a:r>
              <a:rPr lang="en-US" dirty="0" smtClean="0"/>
              <a:t>Predicates </a:t>
            </a:r>
            <a:r>
              <a:rPr lang="en-US" dirty="0" smtClean="0"/>
              <a:t/>
            </a:r>
            <a:br>
              <a:rPr lang="en-US" dirty="0" smtClean="0"/>
            </a:br>
            <a:r>
              <a:rPr lang="en-US" dirty="0" smtClean="0"/>
              <a:t>include words from various parts of speech, e.g. common nouns, adjectives, prepositions, and verbs. We have distinguished between predicates of different degrees (one-place, two-place, etc.). </a:t>
            </a:r>
            <a:endParaRPr lang="en-US" dirty="0" smtClean="0"/>
          </a:p>
          <a:p>
            <a:pPr>
              <a:buNone/>
            </a:pPr>
            <a:r>
              <a:rPr lang="en-US" dirty="0" smtClean="0"/>
              <a:t>The </a:t>
            </a:r>
            <a:r>
              <a:rPr lang="en-US" dirty="0" smtClean="0"/>
              <a:t>relationship between referring expressions and predicates will be explored further in the next unit. </a:t>
            </a:r>
          </a:p>
          <a:p>
            <a:pPr>
              <a:buNone/>
            </a:pPr>
            <a:endParaRPr lang="en-US" dirty="0" smtClean="0"/>
          </a:p>
          <a:p>
            <a:pPr>
              <a:buNone/>
            </a:pPr>
            <a:endParaRPr lang="en-US" dirty="0"/>
          </a:p>
        </p:txBody>
      </p:sp>
      <p:sp>
        <p:nvSpPr>
          <p:cNvPr id="20481" name="Rectangle 1"/>
          <p:cNvSpPr>
            <a:spLocks noChangeArrowheads="1"/>
          </p:cNvSpPr>
          <p:nvPr/>
        </p:nvSpPr>
        <p:spPr bwMode="auto">
          <a:xfrm>
            <a:off x="228600" y="311710"/>
            <a:ext cx="8915400" cy="1415481"/>
          </a:xfrm>
          <a:prstGeom prst="rect">
            <a:avLst/>
          </a:prstGeom>
          <a:noFill/>
          <a:ln w="9525">
            <a:noFill/>
            <a:miter lim="800000"/>
            <a:headEnd/>
            <a:tailEnd/>
          </a:ln>
          <a:effectLst/>
        </p:spPr>
        <p:txBody>
          <a:bodyPr vert="horz" wrap="square" lIns="771282" tIns="685584" rIns="912525" bIns="228528"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r>
            <a:b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en-US" dirty="0" smtClean="0"/>
              <a:t>Assignment for Next Class</a:t>
            </a:r>
            <a:endParaRPr lang="en-US" dirty="0"/>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lstStyle/>
          <a:p>
            <a:pPr>
              <a:buNone/>
            </a:pPr>
            <a:r>
              <a:rPr lang="en-US" dirty="0" smtClean="0"/>
              <a:t>Unit 6 Predicates, Referring Expressions, and Universe of Discourse</a:t>
            </a:r>
          </a:p>
          <a:p>
            <a:pPr>
              <a:buNone/>
            </a:pPr>
            <a:r>
              <a:rPr lang="en-US" smtClean="0"/>
              <a:t>Practice Exercises: 1-7</a:t>
            </a: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33400"/>
            <a:ext cx="8686800" cy="533400"/>
          </a:xfrm>
        </p:spPr>
        <p:style>
          <a:lnRef idx="2">
            <a:schemeClr val="dk1"/>
          </a:lnRef>
          <a:fillRef idx="1">
            <a:schemeClr val="lt1"/>
          </a:fillRef>
          <a:effectRef idx="0">
            <a:schemeClr val="dk1"/>
          </a:effectRef>
          <a:fontRef idx="minor">
            <a:schemeClr val="dk1"/>
          </a:fontRef>
        </p:style>
        <p:txBody>
          <a:bodyPr>
            <a:normAutofit/>
          </a:bodyPr>
          <a:lstStyle/>
          <a:p>
            <a:r>
              <a:rPr lang="en-US" sz="2400" dirty="0" smtClean="0"/>
              <a:t>Degree of Predicate</a:t>
            </a:r>
            <a:endParaRPr lang="en-US" sz="2400" dirty="0"/>
          </a:p>
        </p:txBody>
      </p:sp>
      <p:sp>
        <p:nvSpPr>
          <p:cNvPr id="3" name="Content Placeholder 2"/>
          <p:cNvSpPr>
            <a:spLocks noGrp="1"/>
          </p:cNvSpPr>
          <p:nvPr>
            <p:ph idx="1"/>
          </p:nvPr>
        </p:nvSpPr>
        <p:spPr>
          <a:xfrm>
            <a:off x="228600" y="1219200"/>
            <a:ext cx="8686800" cy="5486400"/>
          </a:xfrm>
        </p:spPr>
        <p:style>
          <a:lnRef idx="2">
            <a:schemeClr val="dk1"/>
          </a:lnRef>
          <a:fillRef idx="1">
            <a:schemeClr val="lt1"/>
          </a:fillRef>
          <a:effectRef idx="0">
            <a:schemeClr val="dk1"/>
          </a:effectRef>
          <a:fontRef idx="minor">
            <a:schemeClr val="dk1"/>
          </a:fontRef>
        </p:style>
        <p:txBody>
          <a:bodyPr>
            <a:normAutofit fontScale="85000" lnSpcReduction="20000"/>
          </a:bodyPr>
          <a:lstStyle/>
          <a:p>
            <a:pPr>
              <a:buNone/>
            </a:pPr>
            <a:r>
              <a:rPr lang="en-US" dirty="0" smtClean="0"/>
              <a:t>The </a:t>
            </a:r>
            <a:r>
              <a:rPr lang="en-US" dirty="0" smtClean="0"/>
              <a:t>DEGREE of a predicate is a </a:t>
            </a:r>
            <a:r>
              <a:rPr lang="en-US" u="sng" dirty="0" smtClean="0"/>
              <a:t>number</a:t>
            </a:r>
            <a:r>
              <a:rPr lang="en-US" dirty="0" smtClean="0"/>
              <a:t> indicating the number of </a:t>
            </a:r>
            <a:r>
              <a:rPr lang="en-US" u="sng" dirty="0" smtClean="0"/>
              <a:t>arguments</a:t>
            </a:r>
            <a:r>
              <a:rPr lang="en-US" dirty="0" smtClean="0"/>
              <a:t> </a:t>
            </a:r>
            <a:r>
              <a:rPr lang="en-US" dirty="0" smtClean="0"/>
              <a:t>it is normally understood to have in simple sentences. </a:t>
            </a:r>
            <a:endParaRPr lang="en-US" dirty="0" smtClean="0"/>
          </a:p>
          <a:p>
            <a:pPr>
              <a:buNone/>
            </a:pPr>
            <a:r>
              <a:rPr lang="en-US" i="1" dirty="0" smtClean="0"/>
              <a:t>A sleep </a:t>
            </a:r>
            <a:r>
              <a:rPr lang="en-US" dirty="0" smtClean="0"/>
              <a:t>is a predicate of degree one (often called a one-place predicate) </a:t>
            </a:r>
            <a:br>
              <a:rPr lang="en-US" dirty="0" smtClean="0"/>
            </a:br>
            <a:r>
              <a:rPr lang="en-US" i="1" dirty="0" smtClean="0"/>
              <a:t>Love </a:t>
            </a:r>
            <a:r>
              <a:rPr lang="en-US" dirty="0" smtClean="0"/>
              <a:t>(verb) is a predicate of degree two (a two-place predicate) </a:t>
            </a:r>
          </a:p>
          <a:p>
            <a:pPr>
              <a:buNone/>
            </a:pPr>
            <a:r>
              <a:rPr lang="en-US" dirty="0" smtClean="0"/>
              <a:t>Practice </a:t>
            </a:r>
            <a:endParaRPr lang="en-US" dirty="0" smtClean="0"/>
          </a:p>
          <a:p>
            <a:pPr marL="514350" indent="-514350">
              <a:buAutoNum type="arabicParenBoth"/>
            </a:pPr>
            <a:r>
              <a:rPr lang="en-US" dirty="0" smtClean="0"/>
              <a:t>Are </a:t>
            </a:r>
            <a:r>
              <a:rPr lang="en-US" dirty="0" smtClean="0"/>
              <a:t>the following. sentences acceptable? </a:t>
            </a:r>
            <a:endParaRPr lang="en-US" dirty="0" smtClean="0"/>
          </a:p>
          <a:p>
            <a:pPr marL="514350" indent="-514350">
              <a:buNone/>
            </a:pPr>
            <a:r>
              <a:rPr lang="en-US" dirty="0" smtClean="0"/>
              <a:t>(</a:t>
            </a:r>
            <a:r>
              <a:rPr lang="en-US" dirty="0" smtClean="0"/>
              <a:t>a) </a:t>
            </a:r>
            <a:r>
              <a:rPr lang="en-US" i="1" dirty="0" err="1" smtClean="0"/>
              <a:t>Thornbury</a:t>
            </a:r>
            <a:r>
              <a:rPr lang="en-US" i="1" dirty="0" smtClean="0"/>
              <a:t> sneezed </a:t>
            </a:r>
            <a:endParaRPr lang="en-US" dirty="0" smtClean="0"/>
          </a:p>
          <a:p>
            <a:pPr>
              <a:buNone/>
            </a:pPr>
            <a:r>
              <a:rPr lang="en-US" dirty="0" smtClean="0"/>
              <a:t>(b) </a:t>
            </a:r>
            <a:r>
              <a:rPr lang="en-US" i="1" dirty="0" err="1" smtClean="0"/>
              <a:t>Thornbury</a:t>
            </a:r>
            <a:r>
              <a:rPr lang="en-US" i="1" dirty="0" smtClean="0"/>
              <a:t> sneezed a handful of pepper </a:t>
            </a:r>
            <a:endParaRPr lang="en-US" dirty="0" smtClean="0"/>
          </a:p>
          <a:p>
            <a:pPr>
              <a:buNone/>
            </a:pPr>
            <a:r>
              <a:rPr lang="en-US" dirty="0" smtClean="0"/>
              <a:t>(c) </a:t>
            </a:r>
            <a:r>
              <a:rPr lang="en-US" i="1" dirty="0" err="1" smtClean="0"/>
              <a:t>Thornbury</a:t>
            </a:r>
            <a:r>
              <a:rPr lang="en-US" i="1" dirty="0" smtClean="0"/>
              <a:t> sneezed his wife a handful of pepper</a:t>
            </a:r>
            <a:r>
              <a:rPr lang="en-US" dirty="0" smtClean="0"/>
              <a:t>. </a:t>
            </a:r>
            <a:br>
              <a:rPr lang="en-US" dirty="0" smtClean="0"/>
            </a:br>
            <a:endParaRPr lang="en-US" dirty="0" smtClean="0"/>
          </a:p>
          <a:p>
            <a:pPr>
              <a:buNone/>
            </a:pPr>
            <a:r>
              <a:rPr lang="en-US" dirty="0" smtClean="0"/>
              <a:t>(2) So is </a:t>
            </a:r>
            <a:r>
              <a:rPr lang="en-US" i="1" dirty="0" smtClean="0"/>
              <a:t>sneeze </a:t>
            </a:r>
            <a:r>
              <a:rPr lang="en-US" dirty="0" smtClean="0"/>
              <a:t>a one-place predicate?             </a:t>
            </a:r>
            <a:r>
              <a:rPr lang="en-US" i="1" dirty="0" smtClean="0"/>
              <a:t>Yes </a:t>
            </a:r>
            <a:r>
              <a:rPr lang="en-US" dirty="0" smtClean="0"/>
              <a:t>/ </a:t>
            </a:r>
            <a:r>
              <a:rPr lang="en-US" i="1" dirty="0" smtClean="0"/>
              <a:t>No</a:t>
            </a:r>
            <a:r>
              <a:rPr lang="en-US" dirty="0" smtClean="0"/>
              <a:t>              </a:t>
            </a:r>
          </a:p>
          <a:p>
            <a:pPr>
              <a:buNone/>
            </a:pPr>
            <a:endParaRPr lang="en-US" dirty="0" smtClean="0"/>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924800" cy="381000"/>
          </a:xfrm>
        </p:spPr>
        <p:style>
          <a:lnRef idx="2">
            <a:schemeClr val="dk1"/>
          </a:lnRef>
          <a:fillRef idx="1">
            <a:schemeClr val="lt1"/>
          </a:fillRef>
          <a:effectRef idx="0">
            <a:schemeClr val="dk1"/>
          </a:effectRef>
          <a:fontRef idx="minor">
            <a:schemeClr val="dk1"/>
          </a:fontRef>
        </p:style>
        <p:txBody>
          <a:bodyPr>
            <a:normAutofit fontScale="90000"/>
          </a:bodyPr>
          <a:lstStyle/>
          <a:p>
            <a:r>
              <a:rPr lang="en-US" sz="2000" dirty="0" smtClean="0"/>
              <a:t>Degree of Predicate - continued</a:t>
            </a:r>
            <a:endParaRPr lang="en-US" sz="2000" dirty="0"/>
          </a:p>
        </p:txBody>
      </p:sp>
      <p:sp>
        <p:nvSpPr>
          <p:cNvPr id="3" name="Content Placeholder 2"/>
          <p:cNvSpPr>
            <a:spLocks noGrp="1"/>
          </p:cNvSpPr>
          <p:nvPr>
            <p:ph idx="1"/>
          </p:nvPr>
        </p:nvSpPr>
        <p:spPr>
          <a:xfrm>
            <a:off x="228600" y="990600"/>
            <a:ext cx="8763000" cy="5638800"/>
          </a:xfrm>
        </p:spPr>
        <p:style>
          <a:lnRef idx="2">
            <a:schemeClr val="dk1"/>
          </a:lnRef>
          <a:fillRef idx="1">
            <a:schemeClr val="lt1"/>
          </a:fillRef>
          <a:effectRef idx="0">
            <a:schemeClr val="dk1"/>
          </a:effectRef>
          <a:fontRef idx="minor">
            <a:schemeClr val="dk1"/>
          </a:fontRef>
        </p:style>
        <p:txBody>
          <a:bodyPr>
            <a:normAutofit fontScale="92500" lnSpcReduction="20000"/>
          </a:bodyPr>
          <a:lstStyle/>
          <a:p>
            <a:pPr>
              <a:buNone/>
            </a:pPr>
            <a:r>
              <a:rPr lang="en-US" dirty="0" smtClean="0"/>
              <a:t>Are the following 'sentences acceptable in normal usage? </a:t>
            </a:r>
            <a:endParaRPr lang="en-US" dirty="0" smtClean="0"/>
          </a:p>
          <a:p>
            <a:pPr>
              <a:buNone/>
            </a:pPr>
            <a:r>
              <a:rPr lang="en-US" dirty="0" smtClean="0"/>
              <a:t>(3)</a:t>
            </a:r>
            <a:endParaRPr lang="en-US" dirty="0" smtClean="0"/>
          </a:p>
          <a:p>
            <a:pPr marL="514350" indent="-514350">
              <a:buAutoNum type="alphaLcParenBoth"/>
            </a:pPr>
            <a:r>
              <a:rPr lang="en-US" i="1" dirty="0" smtClean="0"/>
              <a:t>Martha </a:t>
            </a:r>
            <a:r>
              <a:rPr lang="en-US" i="1" dirty="0" smtClean="0"/>
              <a:t>thumped 	                   </a:t>
            </a:r>
            <a:r>
              <a:rPr lang="en-US" i="1" dirty="0" smtClean="0"/>
              <a:t>			Yes </a:t>
            </a:r>
            <a:r>
              <a:rPr lang="en-US" dirty="0" smtClean="0"/>
              <a:t>/ </a:t>
            </a:r>
            <a:r>
              <a:rPr lang="en-US" i="1" dirty="0" smtClean="0"/>
              <a:t>No</a:t>
            </a:r>
          </a:p>
          <a:p>
            <a:pPr>
              <a:buNone/>
            </a:pPr>
            <a:r>
              <a:rPr lang="en-US" dirty="0" smtClean="0"/>
              <a:t>(b) </a:t>
            </a:r>
            <a:r>
              <a:rPr lang="en-US" i="1" dirty="0" smtClean="0"/>
              <a:t>Martha thumped the sideboard </a:t>
            </a:r>
            <a:r>
              <a:rPr lang="en-US" i="1" dirty="0" smtClean="0"/>
              <a:t>			Yes </a:t>
            </a:r>
            <a:r>
              <a:rPr lang="en-US" dirty="0" smtClean="0"/>
              <a:t>/ </a:t>
            </a:r>
            <a:r>
              <a:rPr lang="en-US" i="1" dirty="0" smtClean="0"/>
              <a:t>No </a:t>
            </a:r>
            <a:endParaRPr lang="en-US" dirty="0" smtClean="0"/>
          </a:p>
          <a:p>
            <a:pPr>
              <a:buNone/>
            </a:pPr>
            <a:r>
              <a:rPr lang="en-US" dirty="0" smtClean="0"/>
              <a:t>(c) </a:t>
            </a:r>
            <a:r>
              <a:rPr lang="en-US" i="1" dirty="0" smtClean="0"/>
              <a:t>Martha thumped George the sideboard </a:t>
            </a:r>
            <a:r>
              <a:rPr lang="en-US" i="1" dirty="0" smtClean="0"/>
              <a:t>	Yes </a:t>
            </a:r>
            <a:r>
              <a:rPr lang="en-US" dirty="0" smtClean="0"/>
              <a:t>/ </a:t>
            </a:r>
            <a:r>
              <a:rPr lang="en-US" i="1" dirty="0" smtClean="0"/>
              <a:t>No </a:t>
            </a:r>
            <a:endParaRPr lang="en-US" i="1" dirty="0" smtClean="0"/>
          </a:p>
          <a:p>
            <a:pPr>
              <a:buNone/>
            </a:pPr>
            <a:r>
              <a:rPr lang="en-US" dirty="0" smtClean="0"/>
              <a:t>(</a:t>
            </a:r>
            <a:r>
              <a:rPr lang="en-US" dirty="0" smtClean="0"/>
              <a:t>4) So is </a:t>
            </a:r>
            <a:r>
              <a:rPr lang="en-US" i="1" dirty="0" smtClean="0"/>
              <a:t>thump </a:t>
            </a:r>
            <a:r>
              <a:rPr lang="en-US" dirty="0" smtClean="0"/>
              <a:t>a one-place predicate? </a:t>
            </a:r>
            <a:r>
              <a:rPr lang="en-US" dirty="0" smtClean="0"/>
              <a:t>		</a:t>
            </a:r>
            <a:r>
              <a:rPr lang="en-US" i="1" dirty="0" smtClean="0"/>
              <a:t>Yes </a:t>
            </a:r>
            <a:r>
              <a:rPr lang="en-US" dirty="0" smtClean="0"/>
              <a:t>/ </a:t>
            </a:r>
            <a:r>
              <a:rPr lang="en-US" i="1" dirty="0" smtClean="0"/>
              <a:t>No </a:t>
            </a:r>
            <a:endParaRPr lang="en-US" dirty="0" smtClean="0"/>
          </a:p>
          <a:p>
            <a:pPr>
              <a:buNone/>
            </a:pPr>
            <a:r>
              <a:rPr lang="en-US" dirty="0" smtClean="0"/>
              <a:t>(5) Is </a:t>
            </a:r>
            <a:r>
              <a:rPr lang="en-US" i="1" dirty="0" smtClean="0"/>
              <a:t>die </a:t>
            </a:r>
            <a:r>
              <a:rPr lang="en-US" dirty="0" smtClean="0"/>
              <a:t>a one-place predicate? </a:t>
            </a:r>
            <a:r>
              <a:rPr lang="en-US" dirty="0" smtClean="0"/>
              <a:t>			</a:t>
            </a:r>
            <a:r>
              <a:rPr lang="en-US" i="1" dirty="0" smtClean="0"/>
              <a:t>Yes </a:t>
            </a:r>
            <a:r>
              <a:rPr lang="en-US" dirty="0" smtClean="0"/>
              <a:t>/ </a:t>
            </a:r>
            <a:r>
              <a:rPr lang="en-US" i="1" dirty="0" smtClean="0"/>
              <a:t>No </a:t>
            </a:r>
            <a:endParaRPr lang="en-US" dirty="0" smtClean="0"/>
          </a:p>
          <a:p>
            <a:pPr>
              <a:buNone/>
            </a:pPr>
            <a:r>
              <a:rPr lang="en-US" dirty="0" smtClean="0"/>
              <a:t>(6) Is </a:t>
            </a:r>
            <a:r>
              <a:rPr lang="en-US" i="1" dirty="0" smtClean="0"/>
              <a:t>come </a:t>
            </a:r>
            <a:r>
              <a:rPr lang="en-US" dirty="0" smtClean="0"/>
              <a:t>a one-place predicate? </a:t>
            </a:r>
            <a:r>
              <a:rPr lang="en-US" dirty="0" smtClean="0"/>
              <a:t>			</a:t>
            </a:r>
            <a:r>
              <a:rPr lang="en-US" i="1" dirty="0" smtClean="0"/>
              <a:t>Yes </a:t>
            </a:r>
            <a:r>
              <a:rPr lang="en-US" dirty="0" smtClean="0"/>
              <a:t>/ </a:t>
            </a:r>
            <a:r>
              <a:rPr lang="en-US" i="1" dirty="0" smtClean="0"/>
              <a:t>No </a:t>
            </a:r>
            <a:endParaRPr lang="en-US" dirty="0" smtClean="0"/>
          </a:p>
          <a:p>
            <a:pPr>
              <a:buNone/>
            </a:pPr>
            <a:r>
              <a:rPr lang="en-US" dirty="0" smtClean="0"/>
              <a:t>(7) Is </a:t>
            </a:r>
            <a:r>
              <a:rPr lang="en-US" i="1" dirty="0" smtClean="0"/>
              <a:t>murder </a:t>
            </a:r>
            <a:r>
              <a:rPr lang="en-US" dirty="0" smtClean="0"/>
              <a:t>(verb) a one-place predicate? </a:t>
            </a:r>
            <a:r>
              <a:rPr lang="en-US" dirty="0" smtClean="0"/>
              <a:t>	</a:t>
            </a:r>
            <a:r>
              <a:rPr lang="en-US" i="1" dirty="0" smtClean="0"/>
              <a:t>Yes </a:t>
            </a:r>
            <a:r>
              <a:rPr lang="en-US" dirty="0" smtClean="0"/>
              <a:t>/ </a:t>
            </a:r>
            <a:r>
              <a:rPr lang="en-US" i="1" dirty="0" smtClean="0"/>
              <a:t>No </a:t>
            </a:r>
            <a:endParaRPr lang="en-US" dirty="0" smtClean="0"/>
          </a:p>
          <a:p>
            <a:pPr>
              <a:buNone/>
            </a:pPr>
            <a:r>
              <a:rPr lang="en-US" i="1" dirty="0" smtClean="0"/>
              <a:t/>
            </a:r>
            <a:br>
              <a:rPr lang="en-US" i="1" dirty="0" smtClean="0"/>
            </a:br>
            <a:endParaRPr lang="en-US" dirty="0" smtClean="0"/>
          </a:p>
          <a:p>
            <a:pPr marL="514350" indent="-514350">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457200"/>
            <a:ext cx="8839200" cy="884238"/>
          </a:xfrm>
        </p:spPr>
        <p:style>
          <a:lnRef idx="2">
            <a:schemeClr val="dk1"/>
          </a:lnRef>
          <a:fillRef idx="1">
            <a:schemeClr val="lt1"/>
          </a:fillRef>
          <a:effectRef idx="0">
            <a:schemeClr val="dk1"/>
          </a:effectRef>
          <a:fontRef idx="minor">
            <a:schemeClr val="dk1"/>
          </a:fontRef>
        </p:style>
        <p:txBody>
          <a:bodyPr anchor="t">
            <a:normAutofit fontScale="90000"/>
          </a:bodyPr>
          <a:lstStyle/>
          <a:p>
            <a:r>
              <a:rPr lang="en-US" sz="2400" dirty="0" smtClean="0"/>
              <a:t>A verb that is understood most  naturally with just two arguments, one </a:t>
            </a:r>
            <a:br>
              <a:rPr lang="en-US" sz="2400" dirty="0" smtClean="0"/>
            </a:br>
            <a:r>
              <a:rPr lang="en-US" sz="2400" dirty="0" smtClean="0"/>
              <a:t>as its subject, and one as its object. is a two-place predicate. </a:t>
            </a:r>
            <a:br>
              <a:rPr lang="en-US" sz="2400" dirty="0" smtClean="0"/>
            </a:br>
            <a:endParaRPr lang="en-US" sz="2400" dirty="0"/>
          </a:p>
        </p:txBody>
      </p:sp>
      <p:sp>
        <p:nvSpPr>
          <p:cNvPr id="3" name="Content Placeholder 2"/>
          <p:cNvSpPr>
            <a:spLocks noGrp="1"/>
          </p:cNvSpPr>
          <p:nvPr>
            <p:ph idx="1"/>
          </p:nvPr>
        </p:nvSpPr>
        <p:spPr>
          <a:xfrm>
            <a:off x="152400" y="1295400"/>
            <a:ext cx="8839200" cy="5410200"/>
          </a:xfrm>
        </p:spPr>
        <p:style>
          <a:lnRef idx="2">
            <a:schemeClr val="dk1"/>
          </a:lnRef>
          <a:fillRef idx="1">
            <a:schemeClr val="lt1"/>
          </a:fillRef>
          <a:effectRef idx="0">
            <a:schemeClr val="dk1"/>
          </a:effectRef>
          <a:fontRef idx="minor">
            <a:schemeClr val="dk1"/>
          </a:fontRef>
        </p:style>
        <p:txBody>
          <a:bodyPr>
            <a:normAutofit fontScale="92500" lnSpcReduction="20000"/>
          </a:bodyPr>
          <a:lstStyle/>
          <a:p>
            <a:pPr>
              <a:buNone/>
            </a:pPr>
            <a:r>
              <a:rPr lang="en-US" i="1" dirty="0" smtClean="0"/>
              <a:t>In Martha thumped the parrot, thump </a:t>
            </a:r>
            <a:r>
              <a:rPr lang="en-US" dirty="0" smtClean="0"/>
              <a:t>is, a two-place predicate: it </a:t>
            </a:r>
            <a:r>
              <a:rPr lang="en-US" dirty="0" smtClean="0"/>
              <a:t>has an </a:t>
            </a:r>
            <a:r>
              <a:rPr lang="en-US" dirty="0" smtClean="0"/>
              <a:t>argument. </a:t>
            </a:r>
            <a:r>
              <a:rPr lang="en-US" i="1" dirty="0" smtClean="0"/>
              <a:t>Martha, </a:t>
            </a:r>
            <a:r>
              <a:rPr lang="en-US" dirty="0" smtClean="0"/>
              <a:t>as subject and an argument, </a:t>
            </a:r>
            <a:r>
              <a:rPr lang="en-US" i="1" dirty="0" smtClean="0"/>
              <a:t>the parrot; </a:t>
            </a:r>
            <a:r>
              <a:rPr lang="en-US" dirty="0" smtClean="0"/>
              <a:t>as direct object. </a:t>
            </a:r>
          </a:p>
          <a:p>
            <a:pPr>
              <a:buNone/>
            </a:pPr>
            <a:endParaRPr lang="en-US" dirty="0" smtClean="0"/>
          </a:p>
          <a:p>
            <a:pPr>
              <a:buNone/>
            </a:pPr>
            <a:r>
              <a:rPr lang="en-US" dirty="0" smtClean="0"/>
              <a:t>(1) Are the following sentences acceptable? </a:t>
            </a:r>
            <a:r>
              <a:rPr lang="en-US" i="1" dirty="0" smtClean="0"/>
              <a:t>       </a:t>
            </a:r>
            <a:r>
              <a:rPr lang="en-US" dirty="0" smtClean="0"/>
              <a:t>      </a:t>
            </a:r>
            <a:endParaRPr lang="en-US" dirty="0" smtClean="0"/>
          </a:p>
          <a:p>
            <a:pPr>
              <a:buNone/>
            </a:pPr>
            <a:r>
              <a:rPr lang="en-US" dirty="0" smtClean="0"/>
              <a:t>(</a:t>
            </a:r>
            <a:r>
              <a:rPr lang="en-US" dirty="0" smtClean="0"/>
              <a:t>a) </a:t>
            </a:r>
            <a:r>
              <a:rPr lang="en-US" i="1" dirty="0" smtClean="0"/>
              <a:t>Keith made              Yes </a:t>
            </a:r>
            <a:r>
              <a:rPr lang="en-US" dirty="0" smtClean="0"/>
              <a:t>/ </a:t>
            </a:r>
            <a:r>
              <a:rPr lang="en-US" i="1" dirty="0" smtClean="0"/>
              <a:t>No</a:t>
            </a:r>
            <a:endParaRPr lang="en-US" dirty="0" smtClean="0"/>
          </a:p>
          <a:p>
            <a:pPr>
              <a:buNone/>
            </a:pPr>
            <a:r>
              <a:rPr lang="en-US" dirty="0" smtClean="0"/>
              <a:t>(b) </a:t>
            </a:r>
            <a:r>
              <a:rPr lang="en-US" i="1" dirty="0" smtClean="0"/>
              <a:t>Keith mode this toy guillotine   Yes </a:t>
            </a:r>
            <a:r>
              <a:rPr lang="en-US" dirty="0" smtClean="0"/>
              <a:t>/ </a:t>
            </a:r>
            <a:r>
              <a:rPr lang="en-US" i="1" dirty="0" smtClean="0"/>
              <a:t>No</a:t>
            </a:r>
            <a:endParaRPr lang="en-US" dirty="0" smtClean="0"/>
          </a:p>
          <a:p>
            <a:pPr>
              <a:buNone/>
            </a:pPr>
            <a:r>
              <a:rPr lang="en-US" i="1" dirty="0" smtClean="0"/>
              <a:t>(c) Keith made this toy guillotine his mother-in-law Yes </a:t>
            </a:r>
            <a:r>
              <a:rPr lang="en-US" dirty="0" smtClean="0"/>
              <a:t>/ </a:t>
            </a:r>
            <a:r>
              <a:rPr lang="en-US" i="1" dirty="0" smtClean="0"/>
              <a:t>No</a:t>
            </a:r>
            <a:r>
              <a:rPr lang="en-US" i="1" dirty="0" smtClean="0"/>
              <a:t>               					</a:t>
            </a:r>
          </a:p>
          <a:p>
            <a:pPr>
              <a:buNone/>
            </a:pPr>
            <a:r>
              <a:rPr lang="en-US" dirty="0" smtClean="0"/>
              <a:t>(2</a:t>
            </a:r>
            <a:r>
              <a:rPr lang="en-US" dirty="0" smtClean="0"/>
              <a:t>) So is </a:t>
            </a:r>
            <a:r>
              <a:rPr lang="en-US" i="1" dirty="0" smtClean="0"/>
              <a:t>make </a:t>
            </a:r>
            <a:r>
              <a:rPr lang="en-US" dirty="0" smtClean="0"/>
              <a:t>a two-place predicate?    </a:t>
            </a:r>
            <a:r>
              <a:rPr lang="en-US" i="1" dirty="0" smtClean="0"/>
              <a:t>Yes </a:t>
            </a:r>
            <a:r>
              <a:rPr lang="en-US" dirty="0" smtClean="0"/>
              <a:t>/ </a:t>
            </a:r>
            <a:r>
              <a:rPr lang="en-US" i="1" dirty="0" smtClean="0"/>
              <a:t>No</a:t>
            </a:r>
            <a:endParaRPr lang="en-US" dirty="0" smtClean="0"/>
          </a:p>
          <a:p>
            <a:pPr>
              <a:buNone/>
            </a:pPr>
            <a:r>
              <a:rPr lang="en-US" dirty="0" smtClean="0"/>
              <a:t>(3) Is murder</a:t>
            </a:r>
            <a:r>
              <a:rPr lang="en-US" i="1" dirty="0" smtClean="0"/>
              <a:t> </a:t>
            </a:r>
            <a:r>
              <a:rPr lang="en-US" dirty="0" smtClean="0"/>
              <a:t>a two-place predicate?    </a:t>
            </a:r>
            <a:r>
              <a:rPr lang="en-US" i="1" dirty="0" smtClean="0"/>
              <a:t>Yes </a:t>
            </a:r>
            <a:r>
              <a:rPr lang="en-US" dirty="0" smtClean="0"/>
              <a:t>/ </a:t>
            </a:r>
            <a:r>
              <a:rPr lang="en-US" i="1" dirty="0" smtClean="0"/>
              <a:t>No</a:t>
            </a:r>
            <a:endParaRPr lang="en-US" dirty="0" smtClean="0"/>
          </a:p>
          <a:p>
            <a:pPr>
              <a:buNone/>
            </a:pPr>
            <a:r>
              <a:rPr lang="en-US" dirty="0" smtClean="0"/>
              <a:t>(4) Is </a:t>
            </a:r>
            <a:r>
              <a:rPr lang="en-US" i="1" dirty="0" smtClean="0"/>
              <a:t>see </a:t>
            </a:r>
            <a:r>
              <a:rPr lang="en-US" dirty="0" smtClean="0"/>
              <a:t>a two-place predicate?          </a:t>
            </a:r>
            <a:r>
              <a:rPr lang="en-US" i="1" dirty="0" smtClean="0"/>
              <a:t>Yes </a:t>
            </a:r>
            <a:r>
              <a:rPr lang="en-US" dirty="0" smtClean="0"/>
              <a:t>/ </a:t>
            </a:r>
            <a:r>
              <a:rPr lang="en-US" i="1" dirty="0" smtClean="0"/>
              <a:t>No</a:t>
            </a:r>
            <a:endParaRPr lang="en-US" dirty="0" smtClean="0"/>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09600"/>
            <a:ext cx="8686800" cy="762000"/>
          </a:xfrm>
        </p:spPr>
        <p:style>
          <a:lnRef idx="2">
            <a:schemeClr val="dk1"/>
          </a:lnRef>
          <a:fillRef idx="1">
            <a:schemeClr val="lt1"/>
          </a:fillRef>
          <a:effectRef idx="0">
            <a:schemeClr val="dk1"/>
          </a:effectRef>
          <a:fontRef idx="minor">
            <a:schemeClr val="dk1"/>
          </a:fontRef>
        </p:style>
        <p:txBody>
          <a:bodyPr>
            <a:normAutofit fontScale="90000"/>
          </a:bodyPr>
          <a:lstStyle/>
          <a:p>
            <a:r>
              <a:rPr lang="en-US" sz="2400" dirty="0" smtClean="0"/>
              <a:t/>
            </a:r>
            <a:br>
              <a:rPr lang="en-US" sz="2400" dirty="0" smtClean="0"/>
            </a:br>
            <a:r>
              <a:rPr lang="en-US" sz="2400" dirty="0" smtClean="0"/>
              <a:t>There </a:t>
            </a:r>
            <a:r>
              <a:rPr lang="en-US" sz="2400" dirty="0" smtClean="0"/>
              <a:t>are a few three-place predicates; the verb </a:t>
            </a:r>
            <a:r>
              <a:rPr lang="en-US" sz="2400" i="1" dirty="0" smtClean="0"/>
              <a:t>give </a:t>
            </a:r>
            <a:r>
              <a:rPr lang="en-US" sz="2400" dirty="0" smtClean="0"/>
              <a:t>is the best example. </a:t>
            </a:r>
            <a:br>
              <a:rPr lang="en-US" sz="2400" dirty="0" smtClean="0"/>
            </a:br>
            <a:endParaRPr lang="en-US" sz="2400" dirty="0"/>
          </a:p>
        </p:txBody>
      </p:sp>
      <p:graphicFrame>
        <p:nvGraphicFramePr>
          <p:cNvPr id="4" name="Content Placeholder 3"/>
          <p:cNvGraphicFramePr>
            <a:graphicFrameLocks noGrp="1"/>
          </p:cNvGraphicFramePr>
          <p:nvPr>
            <p:ph idx="1"/>
          </p:nvPr>
        </p:nvGraphicFramePr>
        <p:xfrm>
          <a:off x="152400" y="1447800"/>
          <a:ext cx="8610600" cy="10210800"/>
        </p:xfrm>
        <a:graphic>
          <a:graphicData uri="http://schemas.openxmlformats.org/drawingml/2006/table">
            <a:tbl>
              <a:tblPr/>
              <a:tblGrid>
                <a:gridCol w="8610600"/>
              </a:tblGrid>
              <a:tr h="5105400">
                <a:tc>
                  <a:txBody>
                    <a:bodyPr/>
                    <a:lstStyle/>
                    <a:p>
                      <a:pPr marL="320040" marR="0" algn="l">
                        <a:lnSpc>
                          <a:spcPts val="1605"/>
                        </a:lnSpc>
                        <a:spcBef>
                          <a:spcPts val="0"/>
                        </a:spcBef>
                        <a:spcAft>
                          <a:spcPts val="0"/>
                        </a:spcAft>
                      </a:pPr>
                      <a:endParaRPr lang="en-US" sz="2400" dirty="0" smtClean="0">
                        <a:solidFill>
                          <a:srgbClr val="031611"/>
                        </a:solidFill>
                        <a:latin typeface="Times New Roman"/>
                        <a:ea typeface="Times New Roman"/>
                      </a:endParaRPr>
                    </a:p>
                    <a:p>
                      <a:pPr marL="320040" marR="0" algn="l">
                        <a:lnSpc>
                          <a:spcPts val="1605"/>
                        </a:lnSpc>
                        <a:spcBef>
                          <a:spcPts val="0"/>
                        </a:spcBef>
                        <a:spcAft>
                          <a:spcPts val="0"/>
                        </a:spcAft>
                      </a:pPr>
                      <a:endParaRPr lang="en-US" sz="2800" dirty="0" smtClean="0">
                        <a:solidFill>
                          <a:srgbClr val="031611"/>
                        </a:solidFill>
                        <a:latin typeface="Times New Roman"/>
                        <a:ea typeface="Times New Roman"/>
                      </a:endParaRPr>
                    </a:p>
                    <a:p>
                      <a:pPr marL="320040" marR="0" algn="l">
                        <a:lnSpc>
                          <a:spcPts val="1605"/>
                        </a:lnSpc>
                        <a:spcBef>
                          <a:spcPts val="0"/>
                        </a:spcBef>
                        <a:spcAft>
                          <a:spcPts val="0"/>
                        </a:spcAft>
                      </a:pPr>
                      <a:r>
                        <a:rPr lang="en-US" sz="2400" dirty="0" smtClean="0">
                          <a:solidFill>
                            <a:srgbClr val="031611"/>
                          </a:solidFill>
                          <a:latin typeface="Times New Roman"/>
                          <a:ea typeface="Times New Roman"/>
                        </a:rPr>
                        <a:t>For </a:t>
                      </a:r>
                      <a:r>
                        <a:rPr lang="en-US" sz="2400" dirty="0">
                          <a:solidFill>
                            <a:srgbClr val="031611"/>
                          </a:solidFill>
                          <a:latin typeface="Times New Roman"/>
                          <a:ea typeface="Times New Roman"/>
                        </a:rPr>
                        <a:t>each of the following sentences, say whether it seems somewhat </a:t>
                      </a:r>
                      <a:r>
                        <a:rPr lang="en-US" sz="2400" dirty="0" smtClean="0">
                          <a:solidFill>
                            <a:srgbClr val="031611"/>
                          </a:solidFill>
                          <a:latin typeface="Times New Roman"/>
                          <a:ea typeface="Times New Roman"/>
                        </a:rPr>
                        <a:t>elliptical </a:t>
                      </a:r>
                      <a:r>
                        <a:rPr lang="en-US" sz="2400" dirty="0">
                          <a:solidFill>
                            <a:srgbClr val="031611"/>
                          </a:solidFill>
                          <a:latin typeface="Times New Roman"/>
                          <a:ea typeface="Times New Roman"/>
                        </a:rPr>
                        <a:t>(i</a:t>
                      </a:r>
                      <a:r>
                        <a:rPr lang="en-US" sz="2400" dirty="0">
                          <a:solidFill>
                            <a:srgbClr val="192B25"/>
                          </a:solidFill>
                          <a:latin typeface="Times New Roman"/>
                          <a:ea typeface="Times New Roman"/>
                        </a:rPr>
                        <a:t>.</a:t>
                      </a:r>
                      <a:r>
                        <a:rPr lang="en-US" sz="2400" dirty="0">
                          <a:solidFill>
                            <a:srgbClr val="031611"/>
                          </a:solidFill>
                          <a:latin typeface="Times New Roman"/>
                          <a:ea typeface="Times New Roman"/>
                        </a:rPr>
                        <a:t>e. seems to omit something that one would normally expect </a:t>
                      </a:r>
                      <a:r>
                        <a:rPr lang="en-US" sz="2400" dirty="0" smtClean="0">
                          <a:solidFill>
                            <a:srgbClr val="031611"/>
                          </a:solidFill>
                          <a:latin typeface="Times New Roman"/>
                          <a:ea typeface="Times New Roman"/>
                        </a:rPr>
                        <a:t>to </a:t>
                      </a:r>
                      <a:r>
                        <a:rPr lang="en-US" sz="2400" dirty="0">
                          <a:solidFill>
                            <a:srgbClr val="031611"/>
                          </a:solidFill>
                          <a:latin typeface="Times New Roman"/>
                          <a:ea typeface="Times New Roman"/>
                        </a:rPr>
                        <a:t>be mentioned). Some of these sentences are more acceptable than </a:t>
                      </a:r>
                      <a:r>
                        <a:rPr lang="en-US" sz="2400" dirty="0" smtClean="0">
                          <a:solidFill>
                            <a:srgbClr val="031611"/>
                          </a:solidFill>
                          <a:latin typeface="Times New Roman"/>
                          <a:ea typeface="Times New Roman"/>
                        </a:rPr>
                        <a:t>others.</a:t>
                      </a:r>
                    </a:p>
                    <a:p>
                      <a:pPr marL="320040" marR="0" algn="l">
                        <a:lnSpc>
                          <a:spcPts val="1605"/>
                        </a:lnSpc>
                        <a:spcBef>
                          <a:spcPts val="0"/>
                        </a:spcBef>
                        <a:spcAft>
                          <a:spcPts val="0"/>
                        </a:spcAft>
                      </a:pPr>
                      <a:endParaRPr lang="en-US" sz="2800" dirty="0" smtClean="0">
                        <a:solidFill>
                          <a:srgbClr val="031611"/>
                        </a:solidFill>
                        <a:latin typeface="Times New Roman"/>
                        <a:ea typeface="Times New Roman"/>
                      </a:endParaRPr>
                    </a:p>
                    <a:p>
                      <a:pPr marL="320040" marR="0" algn="l">
                        <a:lnSpc>
                          <a:spcPts val="1605"/>
                        </a:lnSpc>
                        <a:spcBef>
                          <a:spcPts val="0"/>
                        </a:spcBef>
                        <a:spcAft>
                          <a:spcPts val="0"/>
                        </a:spcAft>
                      </a:pPr>
                      <a:r>
                        <a:rPr lang="en-US" sz="2800" dirty="0" smtClean="0">
                          <a:solidFill>
                            <a:srgbClr val="031611"/>
                          </a:solidFill>
                          <a:latin typeface="Times New Roman"/>
                          <a:ea typeface="Times New Roman"/>
                        </a:rPr>
                        <a:t> </a:t>
                      </a:r>
                      <a:endParaRPr lang="en-US" sz="2800" dirty="0">
                        <a:latin typeface="Arial"/>
                        <a:ea typeface="Times New Roman"/>
                      </a:endParaRPr>
                    </a:p>
                    <a:p>
                      <a:pPr marL="469265" marR="0" indent="-457200" algn="l">
                        <a:lnSpc>
                          <a:spcPts val="1580"/>
                        </a:lnSpc>
                        <a:spcBef>
                          <a:spcPts val="0"/>
                        </a:spcBef>
                        <a:spcAft>
                          <a:spcPts val="0"/>
                        </a:spcAft>
                        <a:buAutoNum type="arabicParenBoth"/>
                      </a:pPr>
                      <a:r>
                        <a:rPr lang="en-US" sz="2800" i="1" dirty="0" smtClean="0">
                          <a:solidFill>
                            <a:srgbClr val="031611"/>
                          </a:solidFill>
                          <a:latin typeface="Times New Roman"/>
                          <a:ea typeface="Times New Roman"/>
                        </a:rPr>
                        <a:t>Herod gave                                                 Yes / No </a:t>
                      </a:r>
                    </a:p>
                    <a:p>
                      <a:pPr marL="469265" marR="0" indent="-457200" algn="l">
                        <a:lnSpc>
                          <a:spcPts val="1580"/>
                        </a:lnSpc>
                        <a:spcBef>
                          <a:spcPts val="0"/>
                        </a:spcBef>
                        <a:spcAft>
                          <a:spcPts val="0"/>
                        </a:spcAft>
                        <a:buNone/>
                      </a:pPr>
                      <a:endParaRPr lang="en-US" sz="2800" dirty="0">
                        <a:latin typeface="Arial"/>
                        <a:ea typeface="Times New Roman"/>
                      </a:endParaRPr>
                    </a:p>
                    <a:p>
                      <a:pPr marL="8890" marR="0" algn="l">
                        <a:lnSpc>
                          <a:spcPts val="1655"/>
                        </a:lnSpc>
                        <a:spcBef>
                          <a:spcPts val="0"/>
                        </a:spcBef>
                        <a:spcAft>
                          <a:spcPts val="0"/>
                        </a:spcAft>
                      </a:pPr>
                      <a:r>
                        <a:rPr lang="en-US" sz="2800" dirty="0">
                          <a:solidFill>
                            <a:srgbClr val="031611"/>
                          </a:solidFill>
                          <a:latin typeface="Times New Roman"/>
                          <a:ea typeface="Times New Roman"/>
                        </a:rPr>
                        <a:t>(2) </a:t>
                      </a:r>
                      <a:r>
                        <a:rPr lang="en-US" sz="2800" i="1" dirty="0">
                          <a:solidFill>
                            <a:srgbClr val="031611"/>
                          </a:solidFill>
                          <a:latin typeface="Times New Roman"/>
                          <a:ea typeface="Times New Roman"/>
                        </a:rPr>
                        <a:t>Herod gave Salome </a:t>
                      </a:r>
                      <a:r>
                        <a:rPr lang="en-US" sz="2800" i="1" dirty="0" smtClean="0">
                          <a:solidFill>
                            <a:srgbClr val="031611"/>
                          </a:solidFill>
                          <a:latin typeface="Times New Roman"/>
                          <a:ea typeface="Times New Roman"/>
                        </a:rPr>
                        <a:t>                                  </a:t>
                      </a:r>
                      <a:r>
                        <a:rPr lang="en-US" sz="2800" i="1" dirty="0" smtClean="0">
                          <a:solidFill>
                            <a:srgbClr val="031611"/>
                          </a:solidFill>
                          <a:latin typeface="Times New Roman"/>
                          <a:ea typeface="Times New Roman"/>
                        </a:rPr>
                        <a:t>Yes / No </a:t>
                      </a:r>
                    </a:p>
                    <a:p>
                      <a:pPr marL="8890" marR="0" algn="l">
                        <a:lnSpc>
                          <a:spcPts val="1655"/>
                        </a:lnSpc>
                        <a:spcBef>
                          <a:spcPts val="0"/>
                        </a:spcBef>
                        <a:spcAft>
                          <a:spcPts val="0"/>
                        </a:spcAft>
                      </a:pPr>
                      <a:endParaRPr lang="en-US" sz="2800" dirty="0">
                        <a:latin typeface="Arial"/>
                        <a:ea typeface="Times New Roman"/>
                      </a:endParaRPr>
                    </a:p>
                    <a:p>
                      <a:pPr marL="12065" marR="0" algn="l">
                        <a:lnSpc>
                          <a:spcPts val="1680"/>
                        </a:lnSpc>
                        <a:spcBef>
                          <a:spcPts val="0"/>
                        </a:spcBef>
                        <a:spcAft>
                          <a:spcPts val="0"/>
                        </a:spcAft>
                      </a:pPr>
                      <a:r>
                        <a:rPr lang="en-US" sz="2800" i="1" dirty="0">
                          <a:solidFill>
                            <a:srgbClr val="031611"/>
                          </a:solidFill>
                          <a:latin typeface="Times New Roman"/>
                          <a:ea typeface="Times New Roman"/>
                        </a:rPr>
                        <a:t>(3) Herod gave a nice </a:t>
                      </a:r>
                      <a:r>
                        <a:rPr lang="en-US" sz="2800" i="1" dirty="0" smtClean="0">
                          <a:solidFill>
                            <a:srgbClr val="031611"/>
                          </a:solidFill>
                          <a:latin typeface="Times New Roman"/>
                          <a:ea typeface="Times New Roman"/>
                        </a:rPr>
                        <a:t>present                        </a:t>
                      </a:r>
                      <a:r>
                        <a:rPr lang="en-US" sz="2800" i="1" dirty="0" smtClean="0">
                          <a:solidFill>
                            <a:srgbClr val="031611"/>
                          </a:solidFill>
                          <a:latin typeface="Times New Roman"/>
                          <a:ea typeface="Times New Roman"/>
                        </a:rPr>
                        <a:t>Yes / No </a:t>
                      </a:r>
                      <a:endParaRPr lang="en-US" sz="2800" i="1" dirty="0" smtClean="0">
                        <a:solidFill>
                          <a:srgbClr val="031611"/>
                        </a:solidFill>
                        <a:latin typeface="Times New Roman"/>
                        <a:ea typeface="Times New Roman"/>
                      </a:endParaRPr>
                    </a:p>
                    <a:p>
                      <a:pPr marL="12065" marR="0" algn="l">
                        <a:lnSpc>
                          <a:spcPts val="1680"/>
                        </a:lnSpc>
                        <a:spcBef>
                          <a:spcPts val="0"/>
                        </a:spcBef>
                        <a:spcAft>
                          <a:spcPts val="0"/>
                        </a:spcAft>
                      </a:pPr>
                      <a:r>
                        <a:rPr lang="en-US" sz="2800" i="1" dirty="0" smtClean="0">
                          <a:solidFill>
                            <a:srgbClr val="031611"/>
                          </a:solidFill>
                          <a:latin typeface="Times New Roman"/>
                          <a:ea typeface="Times New Roman"/>
                        </a:rPr>
                        <a:t> </a:t>
                      </a:r>
                      <a:endParaRPr lang="en-US" sz="2800" dirty="0">
                        <a:latin typeface="Arial"/>
                        <a:ea typeface="Times New Roman"/>
                      </a:endParaRPr>
                    </a:p>
                    <a:p>
                      <a:pPr marL="12065" marR="0" algn="l">
                        <a:lnSpc>
                          <a:spcPts val="1580"/>
                        </a:lnSpc>
                        <a:spcBef>
                          <a:spcPts val="0"/>
                        </a:spcBef>
                        <a:spcAft>
                          <a:spcPts val="0"/>
                        </a:spcAft>
                      </a:pPr>
                      <a:r>
                        <a:rPr lang="en-US" sz="2800" i="1" dirty="0">
                          <a:solidFill>
                            <a:srgbClr val="031611"/>
                          </a:solidFill>
                          <a:latin typeface="Times New Roman"/>
                          <a:ea typeface="Times New Roman"/>
                        </a:rPr>
                        <a:t>(4) Herod gave Salome a nice present </a:t>
                      </a:r>
                      <a:r>
                        <a:rPr lang="en-US" sz="2800" i="1" dirty="0" smtClean="0">
                          <a:solidFill>
                            <a:srgbClr val="031611"/>
                          </a:solidFill>
                          <a:latin typeface="Times New Roman"/>
                          <a:ea typeface="Times New Roman"/>
                        </a:rPr>
                        <a:t>          </a:t>
                      </a:r>
                      <a:r>
                        <a:rPr lang="en-US" sz="2800" i="1" dirty="0" smtClean="0">
                          <a:solidFill>
                            <a:srgbClr val="031611"/>
                          </a:solidFill>
                          <a:latin typeface="Times New Roman"/>
                          <a:ea typeface="Times New Roman"/>
                        </a:rPr>
                        <a:t>Yes / No </a:t>
                      </a:r>
                      <a:endParaRPr lang="en-US" sz="2800" i="1" dirty="0" smtClean="0">
                        <a:solidFill>
                          <a:srgbClr val="031611"/>
                        </a:solidFill>
                        <a:latin typeface="Times New Roman"/>
                        <a:ea typeface="Times New Roman"/>
                      </a:endParaRPr>
                    </a:p>
                    <a:p>
                      <a:pPr marL="12065" marR="0" algn="l">
                        <a:lnSpc>
                          <a:spcPts val="1580"/>
                        </a:lnSpc>
                        <a:spcBef>
                          <a:spcPts val="0"/>
                        </a:spcBef>
                        <a:spcAft>
                          <a:spcPts val="0"/>
                        </a:spcAft>
                      </a:pPr>
                      <a:endParaRPr lang="en-US" sz="2800" dirty="0">
                        <a:latin typeface="Arial"/>
                        <a:ea typeface="Times New Roman"/>
                      </a:endParaRPr>
                    </a:p>
                    <a:p>
                      <a:pPr marL="15240" marR="0" algn="l">
                        <a:lnSpc>
                          <a:spcPts val="2780"/>
                        </a:lnSpc>
                        <a:spcBef>
                          <a:spcPts val="0"/>
                        </a:spcBef>
                        <a:spcAft>
                          <a:spcPts val="0"/>
                        </a:spcAft>
                      </a:pPr>
                      <a:r>
                        <a:rPr lang="en-US" sz="2800" dirty="0">
                          <a:solidFill>
                            <a:srgbClr val="031611"/>
                          </a:solidFill>
                          <a:latin typeface="Times New Roman"/>
                          <a:ea typeface="Times New Roman"/>
                        </a:rPr>
                        <a:t>(5) </a:t>
                      </a:r>
                      <a:r>
                        <a:rPr lang="en-US" sz="2800" dirty="0" smtClean="0">
                          <a:solidFill>
                            <a:srgbClr val="031611"/>
                          </a:solidFill>
                          <a:latin typeface="Times New Roman"/>
                          <a:ea typeface="Times New Roman"/>
                        </a:rPr>
                        <a:t>How many referring expressions are there in Sentence 4</a:t>
                      </a:r>
                      <a:endParaRPr lang="en-US" sz="2800" dirty="0">
                        <a:latin typeface="Arial"/>
                        <a:ea typeface="Times New Roman"/>
                      </a:endParaRPr>
                    </a:p>
                  </a:txBody>
                  <a:tcPr marL="0" marR="0" marT="0" marB="0">
                    <a:lnL>
                      <a:noFill/>
                    </a:lnL>
                    <a:lnR>
                      <a:noFill/>
                    </a:lnR>
                    <a:lnT>
                      <a:noFill/>
                    </a:lnT>
                    <a:lnB>
                      <a:noFill/>
                    </a:lnB>
                  </a:tcPr>
                </a:tc>
              </a:tr>
              <a:tr h="5105400">
                <a:tc>
                  <a:txBody>
                    <a:bodyPr/>
                    <a:lstStyle/>
                    <a:p>
                      <a:pPr marL="15240" marR="0" algn="l">
                        <a:lnSpc>
                          <a:spcPts val="2780"/>
                        </a:lnSpc>
                        <a:spcBef>
                          <a:spcPts val="0"/>
                        </a:spcBef>
                        <a:spcAft>
                          <a:spcPts val="0"/>
                        </a:spcAft>
                      </a:pPr>
                      <a:endParaRPr lang="en-US" sz="2800" dirty="0">
                        <a:latin typeface="Arial"/>
                        <a:ea typeface="Times New Roman"/>
                      </a:endParaRPr>
                    </a:p>
                  </a:txBody>
                  <a:tcPr marL="0" marR="0" marT="0" marB="0">
                    <a:lnL>
                      <a:noFill/>
                    </a:lnL>
                    <a:lnR>
                      <a:noFill/>
                    </a:lnR>
                    <a:lnT>
                      <a:noFill/>
                    </a:lnT>
                    <a:lnB>
                      <a:noFill/>
                    </a:lnB>
                  </a:tcPr>
                </a:tc>
              </a:tr>
            </a:tbl>
          </a:graphicData>
        </a:graphic>
      </p:graphicFrame>
      <p:graphicFrame>
        <p:nvGraphicFramePr>
          <p:cNvPr id="5" name="Table 4"/>
          <p:cNvGraphicFramePr>
            <a:graphicFrameLocks noGrp="1"/>
          </p:cNvGraphicFramePr>
          <p:nvPr/>
        </p:nvGraphicFramePr>
        <p:xfrm>
          <a:off x="4281487" y="4191000"/>
          <a:ext cx="581025" cy="187135"/>
        </p:xfrm>
        <a:graphic>
          <a:graphicData uri="http://schemas.openxmlformats.org/drawingml/2006/table">
            <a:tbl>
              <a:tblPr/>
              <a:tblGrid>
                <a:gridCol w="581025"/>
              </a:tblGrid>
              <a:tr h="50800">
                <a:tc>
                  <a:txBody>
                    <a:bodyPr/>
                    <a:lstStyle/>
                    <a:p>
                      <a:pPr marL="15240" marR="5715" algn="l">
                        <a:lnSpc>
                          <a:spcPts val="1630"/>
                        </a:lnSpc>
                        <a:spcBef>
                          <a:spcPts val="0"/>
                        </a:spcBef>
                        <a:spcAft>
                          <a:spcPts val="0"/>
                        </a:spcAft>
                      </a:pPr>
                      <a:endParaRPr lang="en-US" sz="1200" dirty="0">
                        <a:latin typeface="Arial"/>
                        <a:ea typeface="Times New Roman"/>
                      </a:endParaRPr>
                    </a:p>
                  </a:txBody>
                  <a:tcPr marL="0" marR="0" marT="0" marB="0">
                    <a:lnL>
                      <a:noFill/>
                    </a:lnL>
                    <a:lnR>
                      <a:noFill/>
                    </a:lnR>
                    <a:lnT>
                      <a:noFill/>
                    </a:lnT>
                    <a:lnB>
                      <a:noFill/>
                    </a:lnB>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839200" cy="731838"/>
          </a:xfrm>
        </p:spPr>
        <p:style>
          <a:lnRef idx="2">
            <a:schemeClr val="dk1"/>
          </a:lnRef>
          <a:fillRef idx="1">
            <a:schemeClr val="lt1"/>
          </a:fillRef>
          <a:effectRef idx="0">
            <a:schemeClr val="dk1"/>
          </a:effectRef>
          <a:fontRef idx="minor">
            <a:schemeClr val="dk1"/>
          </a:fontRef>
        </p:style>
        <p:txBody>
          <a:bodyPr>
            <a:normAutofit/>
          </a:bodyPr>
          <a:lstStyle/>
          <a:p>
            <a:r>
              <a:rPr lang="en-US" sz="2400" dirty="0" smtClean="0"/>
              <a:t>We have concentrated so far on predicates that happen to be verbs.</a:t>
            </a:r>
            <a:endParaRPr lang="en-US" sz="2400" dirty="0"/>
          </a:p>
        </p:txBody>
      </p:sp>
      <p:sp>
        <p:nvSpPr>
          <p:cNvPr id="3" name="Content Placeholder 2"/>
          <p:cNvSpPr>
            <a:spLocks noGrp="1"/>
          </p:cNvSpPr>
          <p:nvPr>
            <p:ph idx="1"/>
          </p:nvPr>
        </p:nvSpPr>
        <p:spPr>
          <a:xfrm>
            <a:off x="228600" y="1600200"/>
            <a:ext cx="8763000" cy="5029200"/>
          </a:xfrm>
        </p:spPr>
        <p:style>
          <a:lnRef idx="2">
            <a:schemeClr val="dk1"/>
          </a:lnRef>
          <a:fillRef idx="1">
            <a:schemeClr val="lt1"/>
          </a:fillRef>
          <a:effectRef idx="0">
            <a:schemeClr val="dk1"/>
          </a:effectRef>
          <a:fontRef idx="minor">
            <a:schemeClr val="dk1"/>
          </a:fontRef>
        </p:style>
        <p:txBody>
          <a:bodyPr/>
          <a:lstStyle/>
          <a:p>
            <a:pPr>
              <a:buNone/>
            </a:pPr>
            <a:endParaRPr lang="en-US" dirty="0" smtClean="0"/>
          </a:p>
          <a:p>
            <a:pPr>
              <a:buNone/>
            </a:pPr>
            <a:r>
              <a:rPr lang="en-US" dirty="0" smtClean="0"/>
              <a:t>Recall </a:t>
            </a:r>
            <a:r>
              <a:rPr lang="en-US" dirty="0" smtClean="0"/>
              <a:t>examples such as </a:t>
            </a:r>
            <a:r>
              <a:rPr lang="en-US" i="1" dirty="0" smtClean="0"/>
              <a:t>Cairo is in Africa, Cairo is dusty, Cairo is a </a:t>
            </a:r>
            <a:r>
              <a:rPr lang="en-US" i="1" dirty="0" smtClean="0"/>
              <a:t>large </a:t>
            </a:r>
            <a:r>
              <a:rPr lang="en-US" i="1" dirty="0" smtClean="0"/>
              <a:t>city, </a:t>
            </a:r>
            <a:r>
              <a:rPr lang="en-US" dirty="0" smtClean="0"/>
              <a:t>In these examples </a:t>
            </a:r>
            <a:r>
              <a:rPr lang="en-US" i="1" dirty="0" smtClean="0"/>
              <a:t>in </a:t>
            </a:r>
            <a:r>
              <a:rPr lang="en-US" dirty="0" smtClean="0"/>
              <a:t>(a preposition), </a:t>
            </a:r>
            <a:r>
              <a:rPr lang="en-US" i="1" dirty="0" smtClean="0"/>
              <a:t>dusty </a:t>
            </a:r>
            <a:r>
              <a:rPr lang="en-US" dirty="0" smtClean="0"/>
              <a:t>(an adjective), </a:t>
            </a:r>
            <a:r>
              <a:rPr lang="en-US" dirty="0" smtClean="0"/>
              <a:t>and </a:t>
            </a:r>
            <a:r>
              <a:rPr lang="en-US" i="1" dirty="0" smtClean="0"/>
              <a:t>city </a:t>
            </a:r>
            <a:r>
              <a:rPr lang="en-US" dirty="0" smtClean="0"/>
              <a:t>(a noun) are predicates. </a:t>
            </a:r>
            <a:endParaRPr lang="en-US" dirty="0" smtClean="0"/>
          </a:p>
          <a:p>
            <a:pPr>
              <a:buNone/>
            </a:pPr>
            <a:endParaRPr lang="en-US" dirty="0" smtClean="0"/>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62000"/>
          </a:xfrm>
        </p:spPr>
        <p:style>
          <a:lnRef idx="2">
            <a:schemeClr val="dk1"/>
          </a:lnRef>
          <a:fillRef idx="1">
            <a:schemeClr val="lt1"/>
          </a:fillRef>
          <a:effectRef idx="0">
            <a:schemeClr val="dk1"/>
          </a:effectRef>
          <a:fontRef idx="minor">
            <a:schemeClr val="dk1"/>
          </a:fontRef>
        </p:style>
        <p:txBody>
          <a:bodyPr>
            <a:normAutofit fontScale="90000"/>
          </a:bodyPr>
          <a:lstStyle/>
          <a:p>
            <a:r>
              <a:rPr lang="en-US" sz="2400" dirty="0" smtClean="0"/>
              <a:t>In the case of </a:t>
            </a:r>
            <a:r>
              <a:rPr lang="en-US" sz="2400" b="1" u="sng" dirty="0" smtClean="0"/>
              <a:t>prepositions,</a:t>
            </a:r>
            <a:r>
              <a:rPr lang="en-US" sz="2400" dirty="0" smtClean="0"/>
              <a:t> nouns and adjectives, we can also talk of </a:t>
            </a:r>
            <a:br>
              <a:rPr lang="en-US" sz="2400" dirty="0" smtClean="0"/>
            </a:br>
            <a:r>
              <a:rPr lang="en-US" sz="2400" dirty="0" smtClean="0"/>
              <a:t>	  one-, two-, or three-place predicates.</a:t>
            </a:r>
            <a:endParaRPr lang="en-US" sz="2400" dirty="0"/>
          </a:p>
        </p:txBody>
      </p:sp>
      <p:sp>
        <p:nvSpPr>
          <p:cNvPr id="3" name="Content Placeholder 2"/>
          <p:cNvSpPr>
            <a:spLocks noGrp="1"/>
          </p:cNvSpPr>
          <p:nvPr>
            <p:ph idx="1"/>
          </p:nvPr>
        </p:nvSpPr>
        <p:spPr>
          <a:xfrm>
            <a:off x="457200" y="1600200"/>
            <a:ext cx="8305800" cy="5029200"/>
          </a:xfrm>
        </p:spPr>
        <p:style>
          <a:lnRef idx="2">
            <a:schemeClr val="dk1"/>
          </a:lnRef>
          <a:fillRef idx="1">
            <a:schemeClr val="lt1"/>
          </a:fillRef>
          <a:effectRef idx="0">
            <a:schemeClr val="dk1"/>
          </a:effectRef>
          <a:fontRef idx="minor">
            <a:schemeClr val="dk1"/>
          </a:fontRef>
        </p:style>
        <p:txBody>
          <a:bodyPr>
            <a:normAutofit fontScale="70000" lnSpcReduction="20000"/>
          </a:bodyPr>
          <a:lstStyle/>
          <a:p>
            <a:pPr marL="571500" indent="-571500">
              <a:buAutoNum type="romanUcParenBoth"/>
            </a:pPr>
            <a:r>
              <a:rPr lang="en-US" dirty="0" smtClean="0"/>
              <a:t>How </a:t>
            </a:r>
            <a:r>
              <a:rPr lang="en-US" dirty="0" smtClean="0"/>
              <a:t>many referring expressions are there in </a:t>
            </a:r>
            <a:br>
              <a:rPr lang="en-US" dirty="0" smtClean="0"/>
            </a:br>
            <a:r>
              <a:rPr lang="en-US" i="1" dirty="0" smtClean="0"/>
              <a:t>Your marble is under my chair </a:t>
            </a:r>
            <a:r>
              <a:rPr lang="en-US" i="1" dirty="0" smtClean="0"/>
              <a:t>			Yes </a:t>
            </a:r>
            <a:r>
              <a:rPr lang="en-US" dirty="0" smtClean="0"/>
              <a:t>/ </a:t>
            </a:r>
            <a:r>
              <a:rPr lang="en-US" i="1" dirty="0" smtClean="0"/>
              <a:t>No </a:t>
            </a:r>
            <a:endParaRPr lang="en-US" i="1" dirty="0" smtClean="0"/>
          </a:p>
          <a:p>
            <a:pPr marL="571500" indent="-571500">
              <a:buNone/>
            </a:pPr>
            <a:endParaRPr lang="en-US" dirty="0" smtClean="0"/>
          </a:p>
          <a:p>
            <a:pPr>
              <a:buNone/>
            </a:pPr>
            <a:r>
              <a:rPr lang="en-US" dirty="0" smtClean="0"/>
              <a:t>(2) Is </a:t>
            </a:r>
            <a:r>
              <a:rPr lang="en-US" i="1" dirty="0" smtClean="0"/>
              <a:t>Your marble is under </a:t>
            </a:r>
            <a:r>
              <a:rPr lang="en-US" dirty="0" smtClean="0"/>
              <a:t>acceptable in normal usage</a:t>
            </a:r>
            <a:r>
              <a:rPr lang="en-US" dirty="0" smtClean="0"/>
              <a:t>?</a:t>
            </a:r>
            <a:r>
              <a:rPr lang="en-US" i="1" dirty="0" smtClean="0"/>
              <a:t> </a:t>
            </a:r>
            <a:r>
              <a:rPr lang="en-US" i="1" dirty="0" smtClean="0"/>
              <a:t>	Yes </a:t>
            </a:r>
            <a:r>
              <a:rPr lang="en-US" dirty="0" smtClean="0"/>
              <a:t>/ </a:t>
            </a:r>
            <a:r>
              <a:rPr lang="en-US" i="1" dirty="0" smtClean="0"/>
              <a:t>No </a:t>
            </a:r>
            <a:endParaRPr lang="en-US" dirty="0" smtClean="0"/>
          </a:p>
          <a:p>
            <a:pPr>
              <a:buNone/>
            </a:pPr>
            <a:endParaRPr lang="en-US" dirty="0" smtClean="0"/>
          </a:p>
          <a:p>
            <a:pPr>
              <a:buNone/>
            </a:pPr>
            <a:r>
              <a:rPr lang="en-US" dirty="0" smtClean="0"/>
              <a:t>(</a:t>
            </a:r>
            <a:r>
              <a:rPr lang="en-US" dirty="0" smtClean="0"/>
              <a:t>3) Is You</a:t>
            </a:r>
            <a:r>
              <a:rPr lang="en-US" i="1" dirty="0" smtClean="0"/>
              <a:t>r marble is under my chair the carpet </a:t>
            </a:r>
            <a:r>
              <a:rPr lang="en-US" dirty="0" smtClean="0"/>
              <a:t>acceptable </a:t>
            </a:r>
            <a:br>
              <a:rPr lang="en-US" dirty="0" smtClean="0"/>
            </a:br>
            <a:r>
              <a:rPr lang="en-US" dirty="0" smtClean="0"/>
              <a:t>   in normal usage</a:t>
            </a:r>
            <a:r>
              <a:rPr lang="en-US" dirty="0" smtClean="0"/>
              <a:t>?</a:t>
            </a:r>
            <a:r>
              <a:rPr lang="en-US" i="1" dirty="0" smtClean="0"/>
              <a:t> </a:t>
            </a:r>
            <a:r>
              <a:rPr lang="en-US" i="1" dirty="0" smtClean="0"/>
              <a:t>					Yes </a:t>
            </a:r>
            <a:r>
              <a:rPr lang="en-US" dirty="0" smtClean="0"/>
              <a:t>/ </a:t>
            </a:r>
            <a:r>
              <a:rPr lang="en-US" i="1" dirty="0" smtClean="0"/>
              <a:t>No </a:t>
            </a:r>
            <a:endParaRPr lang="en-US" dirty="0" smtClean="0"/>
          </a:p>
          <a:p>
            <a:pPr>
              <a:buNone/>
            </a:pPr>
            <a:r>
              <a:rPr lang="en-US" dirty="0" smtClean="0"/>
              <a:t>(</a:t>
            </a:r>
            <a:r>
              <a:rPr lang="en-US" dirty="0" smtClean="0"/>
              <a:t>4) So of what degree is the predicate </a:t>
            </a:r>
            <a:r>
              <a:rPr lang="en-US" i="1" dirty="0" smtClean="0"/>
              <a:t>under (i.e. </a:t>
            </a:r>
            <a:r>
              <a:rPr lang="en-US" dirty="0" smtClean="0"/>
              <a:t>a how- </a:t>
            </a:r>
            <a:br>
              <a:rPr lang="en-US" dirty="0" smtClean="0"/>
            </a:br>
            <a:r>
              <a:rPr lang="en-US" dirty="0" smtClean="0"/>
              <a:t>many-place-predicate is </a:t>
            </a:r>
            <a:r>
              <a:rPr lang="en-US" i="1" dirty="0" smtClean="0"/>
              <a:t>under)? </a:t>
            </a:r>
            <a:endParaRPr lang="en-US" dirty="0" smtClean="0"/>
          </a:p>
          <a:p>
            <a:pPr>
              <a:buNone/>
            </a:pPr>
            <a:r>
              <a:rPr lang="en-US" dirty="0" smtClean="0"/>
              <a:t>(5) Of what degree is the predicate </a:t>
            </a:r>
            <a:r>
              <a:rPr lang="en-US" i="1" dirty="0" smtClean="0"/>
              <a:t>near? </a:t>
            </a:r>
            <a:endParaRPr lang="en-US" dirty="0" smtClean="0"/>
          </a:p>
          <a:p>
            <a:pPr>
              <a:buNone/>
            </a:pPr>
            <a:r>
              <a:rPr lang="en-US" dirty="0" smtClean="0"/>
              <a:t>(</a:t>
            </a:r>
            <a:r>
              <a:rPr lang="en-US" dirty="0" smtClean="0"/>
              <a:t>6) Is </a:t>
            </a:r>
            <a:r>
              <a:rPr lang="en-US" i="1" dirty="0" smtClean="0"/>
              <a:t>Dundee is between Aberdeen </a:t>
            </a:r>
            <a:r>
              <a:rPr lang="en-US" dirty="0" smtClean="0"/>
              <a:t>acceptable</a:t>
            </a:r>
            <a:r>
              <a:rPr lang="en-US" dirty="0" smtClean="0"/>
              <a:t>?</a:t>
            </a:r>
            <a:r>
              <a:rPr lang="en-US" i="1" dirty="0" smtClean="0"/>
              <a:t> </a:t>
            </a:r>
            <a:r>
              <a:rPr lang="en-US" i="1" dirty="0" smtClean="0"/>
              <a:t>		Yes </a:t>
            </a:r>
            <a:r>
              <a:rPr lang="en-US" dirty="0" smtClean="0"/>
              <a:t>/ </a:t>
            </a:r>
            <a:r>
              <a:rPr lang="en-US" i="1" dirty="0" smtClean="0"/>
              <a:t>No </a:t>
            </a:r>
            <a:endParaRPr lang="en-US" dirty="0" smtClean="0"/>
          </a:p>
          <a:p>
            <a:pPr>
              <a:buNone/>
            </a:pPr>
            <a:r>
              <a:rPr lang="en-US" i="1" dirty="0" smtClean="0"/>
              <a:t>(</a:t>
            </a:r>
            <a:r>
              <a:rPr lang="en-US" i="1" dirty="0" smtClean="0"/>
              <a:t>7) Is Dundee is between Aberdeen and </a:t>
            </a:r>
            <a:r>
              <a:rPr lang="en-US" i="1" dirty="0" smtClean="0"/>
              <a:t>Edinburgh  </a:t>
            </a:r>
            <a:r>
              <a:rPr lang="en-US" dirty="0" smtClean="0"/>
              <a:t>acceptable</a:t>
            </a:r>
            <a:r>
              <a:rPr lang="en-US" dirty="0" smtClean="0"/>
              <a:t>?</a:t>
            </a:r>
            <a:r>
              <a:rPr lang="en-US" i="1" dirty="0" smtClean="0"/>
              <a:t> Yes </a:t>
            </a:r>
            <a:r>
              <a:rPr lang="en-US" dirty="0" smtClean="0"/>
              <a:t>/ </a:t>
            </a:r>
            <a:r>
              <a:rPr lang="en-US" i="1" dirty="0" smtClean="0"/>
              <a:t>No </a:t>
            </a:r>
            <a:endParaRPr lang="en-US" dirty="0" smtClean="0"/>
          </a:p>
          <a:p>
            <a:pPr>
              <a:buNone/>
            </a:pPr>
            <a:r>
              <a:rPr lang="en-US" dirty="0" smtClean="0"/>
              <a:t>(</a:t>
            </a:r>
            <a:r>
              <a:rPr lang="en-US" dirty="0" smtClean="0"/>
              <a:t>8) Of what degree is the predicate </a:t>
            </a:r>
            <a:r>
              <a:rPr lang="en-US" i="1" dirty="0" smtClean="0"/>
              <a:t>between? </a:t>
            </a:r>
            <a:endParaRPr lang="en-US" dirty="0" smtClean="0"/>
          </a:p>
          <a:p>
            <a:pPr>
              <a:buNone/>
            </a:pPr>
            <a:r>
              <a:rPr lang="en-US" dirty="0" smtClean="0"/>
              <a:t/>
            </a:r>
            <a:br>
              <a:rPr lang="en-US" dirty="0" smtClean="0"/>
            </a:b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8763000" cy="609600"/>
          </a:xfrm>
        </p:spPr>
        <p:style>
          <a:lnRef idx="2">
            <a:schemeClr val="dk1"/>
          </a:lnRef>
          <a:fillRef idx="1">
            <a:schemeClr val="lt1"/>
          </a:fillRef>
          <a:effectRef idx="0">
            <a:schemeClr val="dk1"/>
          </a:effectRef>
          <a:fontRef idx="minor">
            <a:schemeClr val="dk1"/>
          </a:fontRef>
        </p:style>
        <p:txBody>
          <a:bodyPr>
            <a:normAutofit/>
          </a:bodyPr>
          <a:lstStyle/>
          <a:p>
            <a:r>
              <a:rPr lang="en-US" sz="2400" dirty="0" smtClean="0"/>
              <a:t>We will now turn our attention to adjectives.</a:t>
            </a:r>
            <a:endParaRPr lang="en-US" sz="2400" dirty="0"/>
          </a:p>
        </p:txBody>
      </p:sp>
      <p:sp>
        <p:nvSpPr>
          <p:cNvPr id="3" name="Content Placeholder 2"/>
          <p:cNvSpPr>
            <a:spLocks noGrp="1"/>
          </p:cNvSpPr>
          <p:nvPr>
            <p:ph idx="1"/>
          </p:nvPr>
        </p:nvSpPr>
        <p:spPr>
          <a:xfrm>
            <a:off x="152400" y="1295400"/>
            <a:ext cx="8839200" cy="5410200"/>
          </a:xfrm>
        </p:spPr>
        <p:style>
          <a:lnRef idx="2">
            <a:schemeClr val="dk1"/>
          </a:lnRef>
          <a:fillRef idx="1">
            <a:schemeClr val="lt1"/>
          </a:fillRef>
          <a:effectRef idx="0">
            <a:schemeClr val="dk1"/>
          </a:effectRef>
          <a:fontRef idx="minor">
            <a:schemeClr val="dk1"/>
          </a:fontRef>
        </p:style>
        <p:txBody>
          <a:bodyPr>
            <a:normAutofit/>
          </a:bodyPr>
          <a:lstStyle/>
          <a:p>
            <a:pPr>
              <a:buNone/>
            </a:pPr>
            <a:r>
              <a:rPr lang="en-US" dirty="0" smtClean="0"/>
              <a:t>(</a:t>
            </a:r>
            <a:r>
              <a:rPr lang="en-US" dirty="0" smtClean="0"/>
              <a:t>1) How </a:t>
            </a:r>
            <a:r>
              <a:rPr lang="en-US" dirty="0" smtClean="0"/>
              <a:t>many referring expressions are there in </a:t>
            </a:r>
          </a:p>
          <a:p>
            <a:pPr>
              <a:buNone/>
            </a:pPr>
            <a:r>
              <a:rPr lang="en-US" i="1" dirty="0" smtClean="0"/>
              <a:t>Philip </a:t>
            </a:r>
            <a:r>
              <a:rPr lang="en-US" i="1" dirty="0" smtClean="0"/>
              <a:t>is handsome? </a:t>
            </a:r>
            <a:endParaRPr lang="en-US" dirty="0" smtClean="0"/>
          </a:p>
          <a:p>
            <a:pPr>
              <a:buNone/>
            </a:pPr>
            <a:r>
              <a:rPr lang="en-US" dirty="0" smtClean="0"/>
              <a:t>(2) </a:t>
            </a:r>
            <a:r>
              <a:rPr lang="en-US" dirty="0" smtClean="0"/>
              <a:t>Is </a:t>
            </a:r>
            <a:r>
              <a:rPr lang="en-US" i="1" dirty="0" smtClean="0"/>
              <a:t>Philip is handsome John </a:t>
            </a:r>
            <a:r>
              <a:rPr lang="en-US" dirty="0" smtClean="0"/>
              <a:t>(not used when </a:t>
            </a:r>
            <a:r>
              <a:rPr lang="en-US" dirty="0" smtClean="0"/>
              <a:t>addressing John</a:t>
            </a:r>
            <a:r>
              <a:rPr lang="en-US" dirty="0" smtClean="0"/>
              <a:t>) acceptable</a:t>
            </a:r>
            <a:r>
              <a:rPr lang="en-US" dirty="0" smtClean="0"/>
              <a:t>?         Yes/No </a:t>
            </a:r>
            <a:endParaRPr lang="en-US" dirty="0" smtClean="0"/>
          </a:p>
          <a:p>
            <a:pPr>
              <a:buNone/>
            </a:pPr>
            <a:r>
              <a:rPr lang="en-US" dirty="0" smtClean="0"/>
              <a:t>(</a:t>
            </a:r>
            <a:r>
              <a:rPr lang="en-US" dirty="0" smtClean="0"/>
              <a:t>3) Of </a:t>
            </a:r>
            <a:r>
              <a:rPr lang="en-US" dirty="0" smtClean="0"/>
              <a:t>what degree is the predicate </a:t>
            </a:r>
            <a:r>
              <a:rPr lang="en-US" i="1" dirty="0" smtClean="0"/>
              <a:t>handsome? </a:t>
            </a:r>
            <a:endParaRPr lang="en-US" dirty="0" smtClean="0"/>
          </a:p>
          <a:p>
            <a:pPr>
              <a:buNone/>
            </a:pPr>
            <a:r>
              <a:rPr lang="en-US" dirty="0" smtClean="0"/>
              <a:t>(</a:t>
            </a:r>
            <a:r>
              <a:rPr lang="en-US" dirty="0" smtClean="0"/>
              <a:t>4) Of </a:t>
            </a:r>
            <a:r>
              <a:rPr lang="en-US" dirty="0" smtClean="0"/>
              <a:t>what degree is the predicate </a:t>
            </a:r>
            <a:r>
              <a:rPr lang="en-US" i="1" dirty="0" smtClean="0"/>
              <a:t>rotten? </a:t>
            </a:r>
            <a:endParaRPr lang="en-US" dirty="0" smtClean="0"/>
          </a:p>
          <a:p>
            <a:pPr>
              <a:buNone/>
            </a:pPr>
            <a:r>
              <a:rPr lang="en-US" dirty="0" smtClean="0"/>
              <a:t>(</a:t>
            </a:r>
            <a:r>
              <a:rPr lang="en-US" dirty="0" smtClean="0"/>
              <a:t>5) Of </a:t>
            </a:r>
            <a:r>
              <a:rPr lang="en-US" dirty="0" smtClean="0"/>
              <a:t>what degree is the predicate </a:t>
            </a:r>
            <a:r>
              <a:rPr lang="en-US" i="1" dirty="0" smtClean="0"/>
              <a:t>smelly? </a:t>
            </a:r>
            <a:endParaRPr lang="en-US" dirty="0" smtClean="0"/>
          </a:p>
          <a:p>
            <a:pPr>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763000" cy="533400"/>
          </a:xfrm>
        </p:spPr>
        <p:style>
          <a:lnRef idx="2">
            <a:schemeClr val="dk1"/>
          </a:lnRef>
          <a:fillRef idx="1">
            <a:schemeClr val="lt1"/>
          </a:fillRef>
          <a:effectRef idx="0">
            <a:schemeClr val="dk1"/>
          </a:effectRef>
          <a:fontRef idx="minor">
            <a:schemeClr val="dk1"/>
          </a:fontRef>
        </p:style>
        <p:txBody>
          <a:bodyPr>
            <a:normAutofit fontScale="90000"/>
          </a:bodyPr>
          <a:lstStyle/>
          <a:p>
            <a:r>
              <a:rPr lang="en-US" sz="2400" dirty="0" smtClean="0"/>
              <a:t>In fact, the majority of adjectives are one-place predicates. </a:t>
            </a:r>
            <a:br>
              <a:rPr lang="en-US" sz="2400" dirty="0" smtClean="0"/>
            </a:br>
            <a:endParaRPr lang="en-US" sz="2400" dirty="0"/>
          </a:p>
        </p:txBody>
      </p:sp>
      <p:sp>
        <p:nvSpPr>
          <p:cNvPr id="3" name="Content Placeholder 2"/>
          <p:cNvSpPr>
            <a:spLocks noGrp="1"/>
          </p:cNvSpPr>
          <p:nvPr>
            <p:ph idx="1"/>
          </p:nvPr>
        </p:nvSpPr>
        <p:spPr>
          <a:xfrm>
            <a:off x="152400" y="1371600"/>
            <a:ext cx="8763000" cy="5257800"/>
          </a:xfrm>
        </p:spPr>
        <p:style>
          <a:lnRef idx="2">
            <a:schemeClr val="dk1"/>
          </a:lnRef>
          <a:fillRef idx="1">
            <a:schemeClr val="lt1"/>
          </a:fillRef>
          <a:effectRef idx="0">
            <a:schemeClr val="dk1"/>
          </a:effectRef>
          <a:fontRef idx="minor">
            <a:schemeClr val="dk1"/>
          </a:fontRef>
        </p:style>
        <p:txBody>
          <a:bodyPr>
            <a:normAutofit fontScale="77500" lnSpcReduction="20000"/>
          </a:bodyPr>
          <a:lstStyle/>
          <a:p>
            <a:pPr marL="514350" indent="-514350">
              <a:buFont typeface="Arial" pitchFamily="34" charset="0"/>
              <a:buAutoNum type="arabicParenBoth"/>
            </a:pPr>
            <a:r>
              <a:rPr lang="en-US" dirty="0" smtClean="0"/>
              <a:t>Is </a:t>
            </a:r>
            <a:r>
              <a:rPr lang="en-US" i="1" dirty="0" smtClean="0"/>
              <a:t>John is afraid of Fido </a:t>
            </a:r>
            <a:r>
              <a:rPr lang="en-US" dirty="0" smtClean="0"/>
              <a:t>acceptable? </a:t>
            </a:r>
            <a:r>
              <a:rPr lang="en-US" dirty="0" smtClean="0"/>
              <a:t>			</a:t>
            </a:r>
            <a:r>
              <a:rPr lang="en-US" i="1" dirty="0" smtClean="0"/>
              <a:t>Yes </a:t>
            </a:r>
            <a:r>
              <a:rPr lang="en-US" dirty="0" smtClean="0"/>
              <a:t>/ </a:t>
            </a:r>
            <a:r>
              <a:rPr lang="en-US" i="1" dirty="0" smtClean="0"/>
              <a:t>No </a:t>
            </a:r>
            <a:endParaRPr lang="en-US" dirty="0" smtClean="0"/>
          </a:p>
          <a:p>
            <a:pPr marL="514350" indent="-514350">
              <a:buNone/>
            </a:pPr>
            <a:r>
              <a:rPr lang="en-US" dirty="0" smtClean="0"/>
              <a:t>(</a:t>
            </a:r>
            <a:r>
              <a:rPr lang="en-US" dirty="0" smtClean="0"/>
              <a:t>2) Does </a:t>
            </a:r>
            <a:r>
              <a:rPr lang="en-US" i="1" dirty="0" smtClean="0"/>
              <a:t>John is afraid </a:t>
            </a:r>
            <a:r>
              <a:rPr lang="en-US" dirty="0" smtClean="0"/>
              <a:t>seem elliptical </a:t>
            </a:r>
            <a:r>
              <a:rPr lang="en-US" dirty="0" smtClean="0"/>
              <a:t>			</a:t>
            </a:r>
            <a:r>
              <a:rPr lang="en-US" i="1" dirty="0" smtClean="0"/>
              <a:t>Yes </a:t>
            </a:r>
            <a:r>
              <a:rPr lang="en-US" dirty="0" smtClean="0"/>
              <a:t>/ </a:t>
            </a:r>
            <a:r>
              <a:rPr lang="en-US" i="1" dirty="0" smtClean="0"/>
              <a:t>No </a:t>
            </a:r>
            <a:endParaRPr lang="en-US" dirty="0" smtClean="0"/>
          </a:p>
          <a:p>
            <a:pPr>
              <a:buNone/>
            </a:pPr>
            <a:r>
              <a:rPr lang="en-US" dirty="0" smtClean="0"/>
              <a:t>(</a:t>
            </a:r>
            <a:r>
              <a:rPr lang="en-US" dirty="0" smtClean="0"/>
              <a:t>i.e. does it seem to </a:t>
            </a:r>
            <a:r>
              <a:rPr lang="en-US" dirty="0" smtClean="0"/>
              <a:t>leave something unmentioned</a:t>
            </a:r>
            <a:r>
              <a:rPr lang="en-US" dirty="0" smtClean="0"/>
              <a:t>)? </a:t>
            </a:r>
          </a:p>
          <a:p>
            <a:pPr>
              <a:buNone/>
            </a:pPr>
            <a:r>
              <a:rPr lang="en-US" dirty="0" smtClean="0"/>
              <a:t>(3) Could </a:t>
            </a:r>
            <a:r>
              <a:rPr lang="en-US" i="1" dirty="0" smtClean="0"/>
              <a:t>afraid </a:t>
            </a:r>
            <a:r>
              <a:rPr lang="en-US" dirty="0" smtClean="0"/>
              <a:t>be called a two-place predicate? </a:t>
            </a:r>
            <a:r>
              <a:rPr lang="en-US" dirty="0" smtClean="0"/>
              <a:t>		</a:t>
            </a:r>
            <a:r>
              <a:rPr lang="en-US" i="1" dirty="0" smtClean="0"/>
              <a:t>Yes </a:t>
            </a:r>
            <a:r>
              <a:rPr lang="en-US" dirty="0" smtClean="0"/>
              <a:t>/ </a:t>
            </a:r>
            <a:r>
              <a:rPr lang="en-US" i="1" dirty="0" smtClean="0"/>
              <a:t>No</a:t>
            </a:r>
            <a:endParaRPr lang="en-US" dirty="0" smtClean="0"/>
          </a:p>
          <a:p>
            <a:pPr>
              <a:buNone/>
            </a:pPr>
            <a:r>
              <a:rPr lang="en-US" dirty="0" smtClean="0"/>
              <a:t>(4) Is </a:t>
            </a:r>
            <a:r>
              <a:rPr lang="en-US" i="1" dirty="0" smtClean="0"/>
              <a:t>Your house is different from mine </a:t>
            </a:r>
            <a:r>
              <a:rPr lang="en-US" dirty="0" smtClean="0"/>
              <a:t>acceptable? </a:t>
            </a:r>
            <a:r>
              <a:rPr lang="en-US" dirty="0" smtClean="0"/>
              <a:t>	</a:t>
            </a:r>
            <a:r>
              <a:rPr lang="en-US" i="1" dirty="0" smtClean="0"/>
              <a:t>Yes </a:t>
            </a:r>
            <a:r>
              <a:rPr lang="en-US" dirty="0" smtClean="0"/>
              <a:t>/ </a:t>
            </a:r>
            <a:r>
              <a:rPr lang="en-US" i="1" dirty="0" smtClean="0"/>
              <a:t>No</a:t>
            </a:r>
            <a:endParaRPr lang="en-US" dirty="0" smtClean="0"/>
          </a:p>
          <a:p>
            <a:pPr>
              <a:buNone/>
            </a:pPr>
            <a:r>
              <a:rPr lang="en-US" dirty="0" smtClean="0"/>
              <a:t>(</a:t>
            </a:r>
            <a:r>
              <a:rPr lang="en-US" dirty="0" smtClean="0"/>
              <a:t>5) Does </a:t>
            </a:r>
            <a:r>
              <a:rPr lang="en-US" i="1" dirty="0" smtClean="0"/>
              <a:t>Your house is different </a:t>
            </a:r>
            <a:r>
              <a:rPr lang="en-US" dirty="0" smtClean="0"/>
              <a:t>seem elliptical? </a:t>
            </a:r>
            <a:r>
              <a:rPr lang="en-US" dirty="0" smtClean="0"/>
              <a:t>		</a:t>
            </a:r>
            <a:r>
              <a:rPr lang="en-US" i="1" dirty="0" smtClean="0"/>
              <a:t>Yes </a:t>
            </a:r>
            <a:r>
              <a:rPr lang="en-US" dirty="0" smtClean="0"/>
              <a:t>/ </a:t>
            </a:r>
            <a:r>
              <a:rPr lang="en-US" i="1" dirty="0" smtClean="0"/>
              <a:t>No</a:t>
            </a:r>
            <a:endParaRPr lang="en-US" dirty="0" smtClean="0"/>
          </a:p>
          <a:p>
            <a:pPr>
              <a:buNone/>
            </a:pPr>
            <a:r>
              <a:rPr lang="en-US" dirty="0" smtClean="0"/>
              <a:t>(</a:t>
            </a:r>
            <a:r>
              <a:rPr lang="en-US" dirty="0" smtClean="0"/>
              <a:t>6) Of what degree is the predicate </a:t>
            </a:r>
            <a:r>
              <a:rPr lang="en-US" i="1" dirty="0" smtClean="0"/>
              <a:t>different? </a:t>
            </a:r>
            <a:endParaRPr lang="en-US" dirty="0" smtClean="0"/>
          </a:p>
          <a:p>
            <a:pPr>
              <a:buNone/>
            </a:pPr>
            <a:r>
              <a:rPr lang="en-US" dirty="0" smtClean="0"/>
              <a:t>(7) Of what degree is the predicate </a:t>
            </a:r>
            <a:r>
              <a:rPr lang="en-US" i="1" dirty="0" smtClean="0"/>
              <a:t>identical? </a:t>
            </a:r>
            <a:endParaRPr lang="en-US" dirty="0" smtClean="0"/>
          </a:p>
          <a:p>
            <a:pPr>
              <a:buNone/>
            </a:pPr>
            <a:r>
              <a:rPr lang="en-US" dirty="0" smtClean="0"/>
              <a:t>(8) Of what degree is the predicate </a:t>
            </a:r>
            <a:r>
              <a:rPr lang="en-US" i="1" dirty="0" smtClean="0"/>
              <a:t>similar? </a:t>
            </a:r>
            <a:endParaRPr lang="en-US" dirty="0" smtClean="0"/>
          </a:p>
          <a:p>
            <a:pPr>
              <a:buNone/>
            </a:pPr>
            <a:r>
              <a:rPr lang="en-US" dirty="0" smtClean="0"/>
              <a:t> </a:t>
            </a:r>
          </a:p>
          <a:p>
            <a:pPr>
              <a:buNone/>
            </a:pPr>
            <a:r>
              <a:rPr lang="en-US" i="1" dirty="0" smtClean="0"/>
              <a:t/>
            </a:r>
            <a:br>
              <a:rPr lang="en-US" i="1" dirty="0" smtClean="0"/>
            </a:br>
            <a:endParaRPr lang="en-US" dirty="0" smtClean="0"/>
          </a:p>
          <a:p>
            <a:pPr>
              <a:buNone/>
            </a:pPr>
            <a:r>
              <a:rPr lang="en-US" dirty="0" smtClean="0"/>
              <a:t/>
            </a:r>
            <a:br>
              <a:rPr lang="en-US" dirty="0" smtClean="0"/>
            </a:b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261</TotalTime>
  <Words>508</Words>
  <Application>Microsoft Office PowerPoint</Application>
  <PresentationFormat>On-screen Show (4:3)</PresentationFormat>
  <Paragraphs>130</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Semantics Unit 5 - Predicates    Part 2</vt:lpstr>
      <vt:lpstr>Degree of Predicate</vt:lpstr>
      <vt:lpstr>Degree of Predicate - continued</vt:lpstr>
      <vt:lpstr>A verb that is understood most  naturally with just two arguments, one  as its subject, and one as its object. is a two-place predicate.  </vt:lpstr>
      <vt:lpstr> There are a few three-place predicates; the verb give is the best example.  </vt:lpstr>
      <vt:lpstr>We have concentrated so far on predicates that happen to be verbs.</vt:lpstr>
      <vt:lpstr>In the case of prepositions, nouns and adjectives, we can also talk of     one-, two-, or three-place predicates.</vt:lpstr>
      <vt:lpstr>We will now turn our attention to adjectives.</vt:lpstr>
      <vt:lpstr>In fact, the majority of adjectives are one-place predicates.  </vt:lpstr>
      <vt:lpstr> We now turn to predicates which are nouns.  </vt:lpstr>
      <vt:lpstr>  Most nouns are one-place predicates. But a few nouns could be said to  be ‘inherently relational'. These are nouns such as father, Son, brother,  mother, daughter, neighbor.  </vt:lpstr>
      <vt:lpstr> We conclude this unit by discussing one special relation, the identity  relation. This is the relation found in equative sentences (Unit 4, p. 40) in English, the identity of the referents of two different referring  expressions is expressed by a form of the verb be.   </vt:lpstr>
      <vt:lpstr> Other instances of the verb be, as we have seen,  are simply a grammatical device for linking a predicate that is not a verb  (i.e. an adjective, preposition, or noun) to its first argument: </vt:lpstr>
      <vt:lpstr>Assignment for Next Class</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36</cp:revision>
  <dcterms:created xsi:type="dcterms:W3CDTF">2012-11-02T08:40:48Z</dcterms:created>
  <dcterms:modified xsi:type="dcterms:W3CDTF">2012-11-03T19:02:20Z</dcterms:modified>
</cp:coreProperties>
</file>