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ED50C2-6D19-4872-895E-1AA9FC66D6D5}"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50C2-6D19-4872-895E-1AA9FC66D6D5}"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50C2-6D19-4872-895E-1AA9FC66D6D5}"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ED50C2-6D19-4872-895E-1AA9FC66D6D5}"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D50C2-6D19-4872-895E-1AA9FC66D6D5}"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ED50C2-6D19-4872-895E-1AA9FC66D6D5}"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ED50C2-6D19-4872-895E-1AA9FC66D6D5}" type="datetimeFigureOut">
              <a:rPr lang="en-US" smtClean="0"/>
              <a:pPr/>
              <a:t>10/3/2012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ED50C2-6D19-4872-895E-1AA9FC66D6D5}" type="datetimeFigureOut">
              <a:rPr lang="en-US" smtClean="0"/>
              <a:pPr/>
              <a:t>10/3/2012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D50C2-6D19-4872-895E-1AA9FC66D6D5}" type="datetimeFigureOut">
              <a:rPr lang="en-US" smtClean="0"/>
              <a:pPr/>
              <a:t>10/3/2012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D50C2-6D19-4872-895E-1AA9FC66D6D5}"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D50C2-6D19-4872-895E-1AA9FC66D6D5}"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AE0C1-F5C4-43C4-87AA-043E0B557E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D50C2-6D19-4872-895E-1AA9FC66D6D5}" type="datetimeFigureOut">
              <a:rPr lang="en-US" smtClean="0"/>
              <a:pPr/>
              <a:t>10/3/2012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0C1-F5C4-43C4-87AA-043E0B557E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4 - Referring Expressions</a:t>
            </a:r>
            <a:endParaRPr lang="en-US" dirty="0"/>
          </a:p>
        </p:txBody>
      </p:sp>
      <p:sp>
        <p:nvSpPr>
          <p:cNvPr id="3" name="Subtitle 2"/>
          <p:cNvSpPr>
            <a:spLocks noGrp="1"/>
          </p:cNvSpPr>
          <p:nvPr>
            <p:ph type="subTitle" idx="1"/>
          </p:nvPr>
        </p:nvSpPr>
        <p:spPr>
          <a:xfrm>
            <a:off x="1447800" y="3331698"/>
            <a:ext cx="6324600" cy="249702"/>
          </a:xfrm>
        </p:spPr>
        <p:txBody>
          <a:bodyPr>
            <a:normAutofit fontScale="32500" lnSpcReduction="20000"/>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for Next Class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Unit 4 – Referring Expressions</a:t>
            </a:r>
          </a:p>
          <a:p>
            <a:pPr>
              <a:buNone/>
            </a:pPr>
            <a:r>
              <a:rPr lang="en-US" dirty="0" smtClean="0"/>
              <a:t>Any unfinished Practices from today and</a:t>
            </a:r>
          </a:p>
          <a:p>
            <a:pPr>
              <a:buNone/>
            </a:pPr>
            <a:r>
              <a:rPr lang="en-US" dirty="0" smtClean="0"/>
              <a:t>Practices 7-8 and summary</a:t>
            </a:r>
          </a:p>
          <a:p>
            <a:pPr>
              <a:buNone/>
            </a:pPr>
            <a:endParaRPr lang="en-US" dirty="0" smtClean="0"/>
          </a:p>
          <a:p>
            <a:pPr>
              <a:buNone/>
            </a:pPr>
            <a:r>
              <a:rPr lang="en-US" dirty="0" smtClean="0"/>
              <a:t>Review for Mid. 1 will be on:</a:t>
            </a:r>
          </a:p>
          <a:p>
            <a:pPr>
              <a:buNone/>
            </a:pPr>
            <a:r>
              <a:rPr lang="en-US" dirty="0" smtClean="0"/>
              <a:t>Sunday: 14-10-12 for Sun/Wed class </a:t>
            </a:r>
          </a:p>
          <a:p>
            <a:pPr>
              <a:buNone/>
            </a:pPr>
            <a:r>
              <a:rPr lang="en-US" dirty="0" smtClean="0"/>
              <a:t>Monday: 15-10-12 for Mon/Wed class</a:t>
            </a:r>
          </a:p>
          <a:p>
            <a:pPr>
              <a:buNone/>
            </a:pPr>
            <a:endParaRPr lang="en-US" dirty="0" smtClean="0"/>
          </a:p>
          <a:p>
            <a:pPr>
              <a:buNone/>
            </a:pPr>
            <a:r>
              <a:rPr lang="en-US" dirty="0" smtClean="0"/>
              <a:t>***Attending this class is only important if you would like to reduce the amount of time you will need to study for the Mid. AND you would like to improve your </a:t>
            </a:r>
            <a:r>
              <a:rPr lang="en-US" smtClean="0"/>
              <a:t>grade.***</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dirty="0" smtClean="0"/>
              <a:t>Quick Quiz-Write examples:</a:t>
            </a:r>
            <a:endParaRPr lang="en-US" dirty="0"/>
          </a:p>
        </p:txBody>
      </p:sp>
      <p:sp>
        <p:nvSpPr>
          <p:cNvPr id="3" name="Content Placeholder 2"/>
          <p:cNvSpPr>
            <a:spLocks noGrp="1"/>
          </p:cNvSpPr>
          <p:nvPr>
            <p:ph idx="1"/>
          </p:nvPr>
        </p:nvSpPr>
        <p:spPr>
          <a:xfrm>
            <a:off x="152400" y="1295400"/>
            <a:ext cx="8991600" cy="5562600"/>
          </a:xfrm>
        </p:spPr>
        <p:txBody>
          <a:bodyPr>
            <a:normAutofit fontScale="92500" lnSpcReduction="20000"/>
          </a:bodyPr>
          <a:lstStyle/>
          <a:p>
            <a:pPr>
              <a:buNone/>
            </a:pPr>
            <a:r>
              <a:rPr lang="en-US" dirty="0" smtClean="0"/>
              <a:t>1) An Expression that refers to the King of S.A. in 1912?</a:t>
            </a:r>
          </a:p>
          <a:p>
            <a:pPr>
              <a:buNone/>
            </a:pPr>
            <a:r>
              <a:rPr lang="en-US" dirty="0" smtClean="0"/>
              <a:t>2) An expression that could have variable reference.</a:t>
            </a:r>
          </a:p>
          <a:p>
            <a:pPr>
              <a:buNone/>
            </a:pPr>
            <a:r>
              <a:rPr lang="en-US" dirty="0" smtClean="0"/>
              <a:t>3) An expression with constant reference.</a:t>
            </a:r>
          </a:p>
          <a:p>
            <a:pPr>
              <a:buNone/>
            </a:pPr>
            <a:r>
              <a:rPr lang="en-US" dirty="0" smtClean="0"/>
              <a:t>4) Difference expressions having one referent.</a:t>
            </a:r>
          </a:p>
          <a:p>
            <a:pPr>
              <a:buNone/>
            </a:pPr>
            <a:r>
              <a:rPr lang="en-US" dirty="0" smtClean="0"/>
              <a:t>5) An expression that has no reference.</a:t>
            </a:r>
          </a:p>
          <a:p>
            <a:pPr>
              <a:buNone/>
            </a:pPr>
            <a:r>
              <a:rPr lang="en-US" dirty="0" smtClean="0"/>
              <a:t>6</a:t>
            </a:r>
            <a:r>
              <a:rPr lang="en-US" smtClean="0"/>
              <a:t>) </a:t>
            </a:r>
            <a:r>
              <a:rPr lang="en-US" smtClean="0"/>
              <a:t>The </a:t>
            </a:r>
            <a:r>
              <a:rPr lang="en-US" dirty="0" smtClean="0"/>
              <a:t>correct definition of reference is: (choose one)</a:t>
            </a:r>
          </a:p>
          <a:p>
            <a:pPr marL="651510" indent="-514350">
              <a:buAutoNum type="alphaLcPeriod"/>
            </a:pPr>
            <a:r>
              <a:rPr lang="en-US" dirty="0" smtClean="0"/>
              <a:t>A relationship between expressions that have the same meaning.</a:t>
            </a:r>
          </a:p>
          <a:p>
            <a:pPr marL="651510" indent="-514350">
              <a:buAutoNum type="alphaLcPeriod"/>
            </a:pPr>
            <a:r>
              <a:rPr lang="en-US" dirty="0" smtClean="0"/>
              <a:t>The set of all objects referred to by an expression.</a:t>
            </a:r>
          </a:p>
          <a:p>
            <a:pPr marL="651510" indent="-514350">
              <a:buAutoNum type="alphaLcPeriod"/>
            </a:pPr>
            <a:r>
              <a:rPr lang="en-US" dirty="0" smtClean="0"/>
              <a:t>A relationship between a particular object in the world and an expression used in an utterance to pick that object out.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91600" cy="1143000"/>
          </a:xfrm>
        </p:spPr>
        <p:txBody>
          <a:bodyPr>
            <a:noAutofit/>
          </a:bodyPr>
          <a:lstStyle/>
          <a:p>
            <a:pPr algn="just"/>
            <a:r>
              <a:rPr lang="en-US" sz="1800" dirty="0" smtClean="0"/>
              <a:t>A REFERRING EXPRESSION is any expression used in an utterance </a:t>
            </a:r>
            <a:br>
              <a:rPr lang="en-US" sz="1800" dirty="0" smtClean="0"/>
            </a:br>
            <a:r>
              <a:rPr lang="en-US" sz="1800" dirty="0" smtClean="0"/>
              <a:t>to refer to something or someone (or a clearly delimited collection of </a:t>
            </a:r>
            <a:br>
              <a:rPr lang="en-US" sz="1800" dirty="0" smtClean="0"/>
            </a:br>
            <a:r>
              <a:rPr lang="en-US" sz="1800" dirty="0" smtClean="0"/>
              <a:t>things or people), i.e. used with a particular referent in mind. </a:t>
            </a:r>
            <a:br>
              <a:rPr lang="en-US" sz="1800" dirty="0" smtClean="0"/>
            </a:br>
            <a:endParaRPr lang="en-US" sz="1800" dirty="0"/>
          </a:p>
        </p:txBody>
      </p:sp>
      <p:sp>
        <p:nvSpPr>
          <p:cNvPr id="3" name="Content Placeholder 2"/>
          <p:cNvSpPr>
            <a:spLocks noGrp="1"/>
          </p:cNvSpPr>
          <p:nvPr>
            <p:ph idx="1"/>
          </p:nvPr>
        </p:nvSpPr>
        <p:spPr>
          <a:xfrm>
            <a:off x="0" y="1524000"/>
            <a:ext cx="9144000" cy="5105400"/>
          </a:xfrm>
        </p:spPr>
        <p:txBody>
          <a:bodyPr>
            <a:noAutofit/>
          </a:bodyPr>
          <a:lstStyle/>
          <a:p>
            <a:pPr>
              <a:buNone/>
            </a:pPr>
            <a:r>
              <a:rPr lang="en-US" sz="1800" dirty="0" smtClean="0"/>
              <a:t>The name </a:t>
            </a:r>
            <a:r>
              <a:rPr lang="en-US" sz="1800" i="1" dirty="0" smtClean="0"/>
              <a:t>Fred </a:t>
            </a:r>
            <a:r>
              <a:rPr lang="en-US" sz="1800" dirty="0" smtClean="0"/>
              <a:t>in The an utterance such as "Fred hit me", where the speaker has a particular person in mind when he says "Fred", is a referring expression. </a:t>
            </a:r>
          </a:p>
          <a:p>
            <a:pPr>
              <a:buNone/>
            </a:pPr>
            <a:r>
              <a:rPr lang="en-US" sz="1800" i="1" dirty="0" smtClean="0"/>
              <a:t>Fred </a:t>
            </a:r>
            <a:r>
              <a:rPr lang="en-US" sz="1800" dirty="0" smtClean="0"/>
              <a:t>in "There's no Fred at this address" is not a referring expression, because in this case a speaker would not have a particular person in mind in uttering the word. </a:t>
            </a:r>
          </a:p>
          <a:p>
            <a:pPr>
              <a:buNone/>
            </a:pPr>
            <a:endParaRPr lang="en-US" sz="1800" dirty="0" smtClean="0"/>
          </a:p>
          <a:p>
            <a:pPr>
              <a:buNone/>
            </a:pPr>
            <a:r>
              <a:rPr lang="en-US" sz="1800" dirty="0" smtClean="0"/>
              <a:t>Could the following possibly be used as referring expressions? Circle the  answer of your choice; </a:t>
            </a:r>
          </a:p>
          <a:p>
            <a:pPr>
              <a:buNone/>
            </a:pPr>
            <a:r>
              <a:rPr lang="en-US" sz="1800" dirty="0" smtClean="0"/>
              <a:t>(1.) </a:t>
            </a:r>
            <a:r>
              <a:rPr lang="en-US" sz="1800" i="1" dirty="0" smtClean="0"/>
              <a:t>John                                 				Yes </a:t>
            </a:r>
            <a:r>
              <a:rPr lang="en-US" sz="1800" dirty="0" smtClean="0"/>
              <a:t>/ </a:t>
            </a:r>
            <a:r>
              <a:rPr lang="en-US" sz="1800" i="1" dirty="0" smtClean="0"/>
              <a:t>No </a:t>
            </a:r>
            <a:endParaRPr lang="en-US" sz="1800" dirty="0" smtClean="0"/>
          </a:p>
          <a:p>
            <a:pPr>
              <a:buNone/>
            </a:pPr>
            <a:r>
              <a:rPr lang="en-US" sz="1800" dirty="0" smtClean="0"/>
              <a:t>(2) </a:t>
            </a:r>
            <a:r>
              <a:rPr lang="en-US" sz="1800" i="1" dirty="0" smtClean="0"/>
              <a:t>My uncle                         				 Yes / No </a:t>
            </a:r>
            <a:endParaRPr lang="en-US" sz="1800" dirty="0" smtClean="0"/>
          </a:p>
          <a:p>
            <a:pPr>
              <a:buNone/>
            </a:pPr>
            <a:r>
              <a:rPr lang="en-US" sz="1800" dirty="0" smtClean="0"/>
              <a:t>(3)</a:t>
            </a:r>
            <a:r>
              <a:rPr lang="en-US" sz="1800" i="1" dirty="0" smtClean="0"/>
              <a:t> and                                  				  Yes </a:t>
            </a:r>
            <a:r>
              <a:rPr lang="en-US" sz="1800" dirty="0" smtClean="0"/>
              <a:t>/ N</a:t>
            </a:r>
            <a:r>
              <a:rPr lang="en-US" sz="1800" i="1" dirty="0" smtClean="0"/>
              <a:t>o </a:t>
            </a:r>
            <a:endParaRPr lang="en-US" sz="1800" dirty="0" smtClean="0"/>
          </a:p>
          <a:p>
            <a:pPr>
              <a:buNone/>
            </a:pPr>
            <a:r>
              <a:rPr lang="en-US" sz="1800" dirty="0" smtClean="0"/>
              <a:t>(4) the girl sitting on the wall by the bus stop		   </a:t>
            </a:r>
            <a:r>
              <a:rPr lang="en-US" sz="1800" i="1" dirty="0" smtClean="0"/>
              <a:t>Yes </a:t>
            </a:r>
            <a:r>
              <a:rPr lang="en-US" sz="1800" dirty="0" smtClean="0"/>
              <a:t>/ N</a:t>
            </a:r>
            <a:r>
              <a:rPr lang="en-US" sz="1800" i="1" dirty="0" smtClean="0"/>
              <a:t>o </a:t>
            </a:r>
            <a:endParaRPr lang="en-US" sz="1800" dirty="0" smtClean="0"/>
          </a:p>
          <a:p>
            <a:pPr>
              <a:buNone/>
            </a:pPr>
            <a:r>
              <a:rPr lang="en-US" sz="1800" dirty="0" smtClean="0"/>
              <a:t>(5) </a:t>
            </a:r>
            <a:r>
              <a:rPr lang="en-US" sz="1800" i="1" dirty="0" smtClean="0"/>
              <a:t>a man                            			                      	   Yes </a:t>
            </a:r>
            <a:r>
              <a:rPr lang="en-US" sz="1800" dirty="0" smtClean="0"/>
              <a:t>/ </a:t>
            </a:r>
            <a:r>
              <a:rPr lang="en-US" sz="1800" i="1" dirty="0" smtClean="0"/>
              <a:t>No </a:t>
            </a:r>
            <a:endParaRPr lang="en-US" sz="1800" dirty="0" smtClean="0"/>
          </a:p>
          <a:p>
            <a:pPr>
              <a:buNone/>
            </a:pPr>
            <a:r>
              <a:rPr lang="en-US" sz="1800" dirty="0" smtClean="0"/>
              <a:t>(6) </a:t>
            </a:r>
            <a:r>
              <a:rPr lang="en-US" sz="1800" i="1" dirty="0" smtClean="0"/>
              <a:t>my parents                      				    Yes </a:t>
            </a:r>
            <a:r>
              <a:rPr lang="en-US" sz="1800" dirty="0" smtClean="0"/>
              <a:t>/ </a:t>
            </a:r>
            <a:r>
              <a:rPr lang="en-US" sz="1800" i="1" dirty="0" smtClean="0"/>
              <a:t>No </a:t>
            </a:r>
            <a:endParaRPr lang="en-US" sz="1800" dirty="0" smtClean="0"/>
          </a:p>
          <a:p>
            <a:pPr>
              <a:buNone/>
            </a:pPr>
            <a:r>
              <a:rPr lang="en-US" sz="1800" dirty="0" smtClean="0"/>
              <a:t>(7) </a:t>
            </a:r>
            <a:r>
              <a:rPr lang="en-US" sz="1800" i="1" dirty="0" smtClean="0"/>
              <a:t>Send 						    Yes </a:t>
            </a:r>
            <a:r>
              <a:rPr lang="en-US" sz="1800" dirty="0" smtClean="0"/>
              <a:t>/ </a:t>
            </a:r>
            <a:r>
              <a:rPr lang="en-US" sz="1800" i="1" dirty="0" smtClean="0"/>
              <a:t>No </a:t>
            </a:r>
            <a:endParaRPr lang="en-US" sz="1800" dirty="0" smtClean="0"/>
          </a:p>
          <a:p>
            <a:pPr>
              <a:buNone/>
            </a:pPr>
            <a:r>
              <a:rPr lang="en-US" sz="1800" dirty="0" smtClean="0"/>
              <a:t>(8) </a:t>
            </a:r>
            <a:r>
              <a:rPr lang="en-US" sz="1800" i="1" dirty="0" smtClean="0"/>
              <a:t>under  					      	    Yes </a:t>
            </a:r>
            <a:r>
              <a:rPr lang="en-US" sz="1800" dirty="0" smtClean="0"/>
              <a:t>/ </a:t>
            </a:r>
            <a:r>
              <a:rPr lang="en-US" sz="1800" i="1" dirty="0" smtClean="0"/>
              <a:t>No </a:t>
            </a:r>
            <a:endParaRPr lang="en-US" sz="1800" dirty="0" smtClean="0"/>
          </a:p>
          <a:p>
            <a:endParaRPr lang="en-US" sz="1800" dirty="0" smtClean="0"/>
          </a:p>
          <a:p>
            <a:pPr>
              <a:buNone/>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382000" cy="609600"/>
          </a:xfrm>
        </p:spPr>
        <p:txBody>
          <a:bodyPr>
            <a:normAutofit fontScale="90000"/>
          </a:bodyPr>
          <a:lstStyle/>
          <a:p>
            <a:r>
              <a:rPr lang="en-US" sz="1800" dirty="0" smtClean="0"/>
              <a:t>The same expression can be a referring expression or not (or as some </a:t>
            </a:r>
            <a:br>
              <a:rPr lang="en-US" sz="1800" dirty="0" smtClean="0"/>
            </a:br>
            <a:r>
              <a:rPr lang="en-US" sz="1800" dirty="0" smtClean="0"/>
              <a:t>would put it, may or may not have a 'referring interpretation) depend- </a:t>
            </a:r>
            <a:br>
              <a:rPr lang="en-US" sz="1800" dirty="0" smtClean="0"/>
            </a:br>
            <a:r>
              <a:rPr lang="en-US" sz="1800" dirty="0" err="1" smtClean="0"/>
              <a:t>ing</a:t>
            </a:r>
            <a:r>
              <a:rPr lang="en-US" sz="1800" dirty="0" smtClean="0"/>
              <a:t> on the context. This is true of indefinite noun phrases. </a:t>
            </a:r>
            <a:br>
              <a:rPr lang="en-US" sz="1800" dirty="0" smtClean="0"/>
            </a:br>
            <a:r>
              <a:rPr lang="en-US" sz="1800" dirty="0" smtClean="0"/>
              <a:t> </a:t>
            </a:r>
            <a:br>
              <a:rPr lang="en-US" sz="1800" dirty="0" smtClean="0"/>
            </a:br>
            <a:endParaRPr lang="en-US" sz="1800" dirty="0"/>
          </a:p>
        </p:txBody>
      </p:sp>
      <p:sp>
        <p:nvSpPr>
          <p:cNvPr id="3" name="Content Placeholder 2"/>
          <p:cNvSpPr>
            <a:spLocks noGrp="1"/>
          </p:cNvSpPr>
          <p:nvPr>
            <p:ph idx="1"/>
          </p:nvPr>
        </p:nvSpPr>
        <p:spPr>
          <a:xfrm>
            <a:off x="0" y="1447800"/>
            <a:ext cx="9144000" cy="5410200"/>
          </a:xfrm>
        </p:spPr>
        <p:txBody>
          <a:bodyPr>
            <a:normAutofit fontScale="32500" lnSpcReduction="20000"/>
          </a:bodyPr>
          <a:lstStyle/>
          <a:p>
            <a:pPr>
              <a:buNone/>
            </a:pPr>
            <a:r>
              <a:rPr lang="en-US" sz="6600" dirty="0" smtClean="0"/>
              <a:t>(1) When a speaker says, “A man was in here looking for </a:t>
            </a:r>
          </a:p>
          <a:p>
            <a:pPr>
              <a:buNone/>
            </a:pPr>
            <a:r>
              <a:rPr lang="en-US" sz="6600" dirty="0" smtClean="0"/>
              <a:t>you last night" is </a:t>
            </a:r>
            <a:r>
              <a:rPr lang="en-US" sz="6600" i="1" dirty="0" smtClean="0"/>
              <a:t>a man </a:t>
            </a:r>
            <a:r>
              <a:rPr lang="en-US" sz="6600" dirty="0" smtClean="0"/>
              <a:t>being used to refer to a particular man?     </a:t>
            </a:r>
            <a:r>
              <a:rPr lang="en-US" sz="6600" i="1" dirty="0" smtClean="0"/>
              <a:t>Yes/No </a:t>
            </a:r>
            <a:endParaRPr lang="en-US" sz="6600" dirty="0" smtClean="0"/>
          </a:p>
          <a:p>
            <a:pPr>
              <a:buNone/>
            </a:pPr>
            <a:r>
              <a:rPr lang="en-US" sz="6600" dirty="0" smtClean="0"/>
              <a:t>(2) So, in the above example, is </a:t>
            </a:r>
            <a:r>
              <a:rPr lang="en-US" sz="6600" i="1" dirty="0" smtClean="0"/>
              <a:t>a man </a:t>
            </a:r>
            <a:r>
              <a:rPr lang="en-US" sz="6600" dirty="0" smtClean="0"/>
              <a:t>a referring expression?          </a:t>
            </a:r>
            <a:r>
              <a:rPr lang="en-US" sz="6600" i="1" dirty="0" smtClean="0"/>
              <a:t>Yes/No </a:t>
            </a:r>
            <a:endParaRPr lang="en-US" sz="6600" dirty="0" smtClean="0"/>
          </a:p>
          <a:p>
            <a:pPr>
              <a:buNone/>
            </a:pPr>
            <a:r>
              <a:rPr lang="en-US" sz="6600" dirty="0" smtClean="0"/>
              <a:t>(3) When a speaker says, "The first sign of the monsoon is a </a:t>
            </a:r>
          </a:p>
          <a:p>
            <a:pPr>
              <a:buNone/>
            </a:pPr>
            <a:r>
              <a:rPr lang="en-US" sz="6600" dirty="0" smtClean="0"/>
              <a:t>cloud on the horizon no bigger than a man's hand", is </a:t>
            </a:r>
            <a:r>
              <a:rPr lang="en-US" sz="6600" i="1" dirty="0" smtClean="0"/>
              <a:t>a</a:t>
            </a:r>
            <a:r>
              <a:rPr lang="en-US" sz="6600" dirty="0" smtClean="0"/>
              <a:t> </a:t>
            </a:r>
            <a:r>
              <a:rPr lang="en-US" sz="6600" i="1" dirty="0" smtClean="0"/>
              <a:t>man </a:t>
            </a:r>
          </a:p>
          <a:p>
            <a:pPr>
              <a:buNone/>
            </a:pPr>
            <a:r>
              <a:rPr lang="en-US" sz="6600" dirty="0" smtClean="0"/>
              <a:t>being used to refer to a particular man?                                               </a:t>
            </a:r>
            <a:r>
              <a:rPr lang="en-US" sz="6600" i="1" dirty="0" smtClean="0"/>
              <a:t>Yes/No </a:t>
            </a:r>
            <a:endParaRPr lang="en-US" sz="6600" dirty="0" smtClean="0"/>
          </a:p>
          <a:p>
            <a:pPr>
              <a:buNone/>
            </a:pPr>
            <a:r>
              <a:rPr lang="en-US" sz="6600" dirty="0" smtClean="0"/>
              <a:t>(4) Is </a:t>
            </a:r>
            <a:r>
              <a:rPr lang="en-US" sz="6600" i="1" dirty="0" smtClean="0"/>
              <a:t>a man </a:t>
            </a:r>
            <a:r>
              <a:rPr lang="en-US" sz="6600" dirty="0" smtClean="0"/>
              <a:t>in this example a referring expression? 	            	        </a:t>
            </a:r>
            <a:r>
              <a:rPr lang="en-US" sz="6600" i="1" dirty="0" smtClean="0"/>
              <a:t>Yes </a:t>
            </a:r>
            <a:r>
              <a:rPr lang="en-US" sz="6600" dirty="0" smtClean="0"/>
              <a:t>/ </a:t>
            </a:r>
            <a:r>
              <a:rPr lang="en-US" sz="6600" i="1" dirty="0" smtClean="0"/>
              <a:t>No </a:t>
            </a:r>
            <a:endParaRPr lang="en-US" sz="6600" dirty="0" smtClean="0"/>
          </a:p>
          <a:p>
            <a:pPr>
              <a:buNone/>
            </a:pPr>
            <a:r>
              <a:rPr lang="en-US" sz="6600" dirty="0" smtClean="0"/>
              <a:t>(5) Is </a:t>
            </a:r>
            <a:r>
              <a:rPr lang="en-US" sz="6600" i="1" dirty="0" smtClean="0"/>
              <a:t>forty buses, </a:t>
            </a:r>
            <a:r>
              <a:rPr lang="en-US" sz="6600" dirty="0" smtClean="0"/>
              <a:t>used in "Forty buses have been with-</a:t>
            </a:r>
          </a:p>
          <a:p>
            <a:pPr>
              <a:buNone/>
            </a:pPr>
            <a:r>
              <a:rPr lang="en-US" sz="6600" dirty="0" smtClean="0"/>
              <a:t> drawn from service by the Liverpool Corporation",</a:t>
            </a:r>
          </a:p>
          <a:p>
            <a:pPr>
              <a:buNone/>
            </a:pPr>
            <a:r>
              <a:rPr lang="en-US" sz="6600" dirty="0" smtClean="0"/>
              <a:t> a referring expression? 					      </a:t>
            </a:r>
            <a:r>
              <a:rPr lang="en-US" sz="6600" i="1" dirty="0" smtClean="0"/>
              <a:t>Yes </a:t>
            </a:r>
            <a:r>
              <a:rPr lang="en-US" sz="6600" dirty="0" smtClean="0"/>
              <a:t>/ </a:t>
            </a:r>
            <a:r>
              <a:rPr lang="en-US" sz="6600" i="1" dirty="0" smtClean="0"/>
              <a:t>No</a:t>
            </a:r>
            <a:endParaRPr lang="en-US" sz="6600" dirty="0" smtClean="0"/>
          </a:p>
          <a:p>
            <a:pPr>
              <a:buNone/>
            </a:pPr>
            <a:r>
              <a:rPr lang="en-US" sz="6600" dirty="0" smtClean="0"/>
              <a:t>(6) Is </a:t>
            </a:r>
            <a:r>
              <a:rPr lang="en-US" sz="6600" i="1" dirty="0" smtClean="0"/>
              <a:t>forty buses, </a:t>
            </a:r>
            <a:r>
              <a:rPr lang="en-US" sz="6600" dirty="0" smtClean="0"/>
              <a:t>used in "This engine has the power of</a:t>
            </a:r>
          </a:p>
          <a:p>
            <a:pPr>
              <a:buNone/>
            </a:pPr>
            <a:r>
              <a:rPr lang="en-US" sz="6600" dirty="0" smtClean="0"/>
              <a:t>“ forty buses", a referring expression?                                                  </a:t>
            </a:r>
            <a:r>
              <a:rPr lang="en-US" sz="6600" i="1" dirty="0" smtClean="0"/>
              <a:t>Yes </a:t>
            </a:r>
            <a:r>
              <a:rPr lang="en-US" sz="6600" dirty="0" smtClean="0"/>
              <a:t>/ </a:t>
            </a:r>
            <a:r>
              <a:rPr lang="en-US" sz="6600" i="1" dirty="0" smtClean="0"/>
              <a:t>No </a:t>
            </a:r>
            <a:endParaRPr lang="en-US" sz="6600" dirty="0" smtClean="0"/>
          </a:p>
          <a:p>
            <a:pPr>
              <a:buNone/>
            </a:pPr>
            <a:r>
              <a:rPr lang="en-US" sz="6600" dirty="0" smtClean="0"/>
              <a:t> </a:t>
            </a:r>
          </a:p>
          <a:p>
            <a:pPr>
              <a:buNone/>
            </a:pPr>
            <a:r>
              <a:rPr lang="en-US" sz="6600" dirty="0" smtClean="0"/>
              <a:t/>
            </a:r>
            <a:br>
              <a:rPr lang="en-US" sz="6600" dirty="0" smtClean="0"/>
            </a:br>
            <a:endParaRPr lang="en-US" sz="6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838200"/>
          </a:xfrm>
        </p:spPr>
        <p:txBody>
          <a:bodyPr>
            <a:normAutofit fontScale="90000"/>
          </a:bodyPr>
          <a:lstStyle/>
          <a:p>
            <a:r>
              <a:rPr lang="en-US" sz="1800" dirty="0" smtClean="0"/>
              <a:t>In the above examples the linguistic context often gave a vital clue as to </a:t>
            </a:r>
            <a:br>
              <a:rPr lang="en-US" sz="1800" dirty="0" smtClean="0"/>
            </a:br>
            <a:r>
              <a:rPr lang="en-US" sz="1800" dirty="0" smtClean="0"/>
              <a:t>whether the indefinite noun phrase was a referring expression or not. </a:t>
            </a:r>
            <a:br>
              <a:rPr lang="en-US" sz="1800" dirty="0" smtClean="0"/>
            </a:br>
            <a:r>
              <a:rPr lang="en-US" sz="1800" dirty="0" smtClean="0"/>
              <a:t>But it does not always give a clear indication. </a:t>
            </a:r>
            <a:br>
              <a:rPr lang="en-US" sz="1800" dirty="0" smtClean="0"/>
            </a:br>
            <a:endParaRPr lang="en-US" sz="1800" dirty="0">
              <a:effectLst/>
            </a:endParaRPr>
          </a:p>
        </p:txBody>
      </p:sp>
      <p:sp>
        <p:nvSpPr>
          <p:cNvPr id="3" name="Content Placeholder 2"/>
          <p:cNvSpPr>
            <a:spLocks noGrp="1"/>
          </p:cNvSpPr>
          <p:nvPr>
            <p:ph idx="1"/>
          </p:nvPr>
        </p:nvSpPr>
        <p:spPr>
          <a:xfrm>
            <a:off x="0" y="1295400"/>
            <a:ext cx="8686800" cy="5562600"/>
          </a:xfrm>
        </p:spPr>
        <p:txBody>
          <a:bodyPr>
            <a:normAutofit fontScale="85000" lnSpcReduction="20000"/>
          </a:bodyPr>
          <a:lstStyle/>
          <a:p>
            <a:pPr>
              <a:buNone/>
            </a:pPr>
            <a:r>
              <a:rPr lang="en-US" dirty="0" smtClean="0"/>
              <a:t>Are the following referring expressions? (Imagine normal circumstances for the utterance.) 	. </a:t>
            </a:r>
          </a:p>
          <a:p>
            <a:pPr>
              <a:buNone/>
            </a:pPr>
            <a:r>
              <a:rPr lang="en-US" i="1" dirty="0" smtClean="0"/>
              <a:t>(1) a Norwegian, </a:t>
            </a:r>
            <a:r>
              <a:rPr lang="en-US" dirty="0" smtClean="0"/>
              <a:t>used in "Nancy married a Norwegian" 								</a:t>
            </a:r>
            <a:r>
              <a:rPr lang="en-US" i="1" dirty="0" smtClean="0"/>
              <a:t>Yes </a:t>
            </a:r>
            <a:r>
              <a:rPr lang="en-US" dirty="0" smtClean="0"/>
              <a:t>/ </a:t>
            </a:r>
            <a:r>
              <a:rPr lang="en-US" i="1" dirty="0" smtClean="0"/>
              <a:t>No </a:t>
            </a:r>
            <a:endParaRPr lang="en-US" dirty="0" smtClean="0"/>
          </a:p>
          <a:p>
            <a:pPr>
              <a:buNone/>
            </a:pPr>
            <a:r>
              <a:rPr lang="en-US" i="1" dirty="0" smtClean="0"/>
              <a:t>(2) a Norwegian, </a:t>
            </a:r>
            <a:r>
              <a:rPr lang="en-US" dirty="0" smtClean="0"/>
              <a:t>used in "Nancy wants to marry a </a:t>
            </a:r>
          </a:p>
          <a:p>
            <a:pPr>
              <a:buNone/>
            </a:pPr>
            <a:r>
              <a:rPr lang="en-US" dirty="0" smtClean="0"/>
              <a:t>	Norwegian" 					</a:t>
            </a:r>
            <a:r>
              <a:rPr lang="en-US" i="1" dirty="0" smtClean="0"/>
              <a:t>Yes </a:t>
            </a:r>
            <a:r>
              <a:rPr lang="en-US" dirty="0" smtClean="0"/>
              <a:t>/ </a:t>
            </a:r>
            <a:r>
              <a:rPr lang="en-US" i="1" dirty="0" smtClean="0"/>
              <a:t>No </a:t>
            </a:r>
            <a:endParaRPr lang="en-US" dirty="0" smtClean="0"/>
          </a:p>
          <a:p>
            <a:pPr>
              <a:buNone/>
            </a:pPr>
            <a:r>
              <a:rPr lang="en-US" i="1" dirty="0" smtClean="0"/>
              <a:t>(3) a car, </a:t>
            </a:r>
            <a:r>
              <a:rPr lang="en-US" dirty="0" smtClean="0"/>
              <a:t>used in "John is looking for a car" 	</a:t>
            </a:r>
            <a:r>
              <a:rPr lang="en-US" i="1" dirty="0" smtClean="0"/>
              <a:t>Yes </a:t>
            </a:r>
            <a:r>
              <a:rPr lang="en-US" dirty="0" smtClean="0"/>
              <a:t>/ </a:t>
            </a:r>
            <a:r>
              <a:rPr lang="en-US" i="1" dirty="0" smtClean="0"/>
              <a:t>No </a:t>
            </a:r>
            <a:endParaRPr lang="en-US" dirty="0" smtClean="0"/>
          </a:p>
          <a:p>
            <a:pPr>
              <a:buNone/>
            </a:pPr>
            <a:r>
              <a:rPr lang="en-US" i="1" dirty="0" smtClean="0"/>
              <a:t>(4) a man with a limp! </a:t>
            </a:r>
            <a:r>
              <a:rPr lang="en-US" dirty="0" smtClean="0"/>
              <a:t>used in "Dick believes that a man </a:t>
            </a:r>
          </a:p>
          <a:p>
            <a:pPr>
              <a:buNone/>
            </a:pPr>
            <a:r>
              <a:rPr lang="en-US" dirty="0" smtClean="0"/>
              <a:t>	with a limp killed Bo Peep" 		</a:t>
            </a:r>
            <a:r>
              <a:rPr lang="en-US" i="1" dirty="0" smtClean="0"/>
              <a:t>Yes </a:t>
            </a:r>
            <a:r>
              <a:rPr lang="en-US" dirty="0" smtClean="0"/>
              <a:t>/ </a:t>
            </a:r>
            <a:r>
              <a:rPr lang="en-US" i="1" dirty="0" smtClean="0"/>
              <a:t>No </a:t>
            </a:r>
            <a:endParaRPr lang="en-US" dirty="0" smtClean="0"/>
          </a:p>
          <a:p>
            <a:pPr>
              <a:buNone/>
            </a:pPr>
            <a:r>
              <a:rPr lang="en-US" i="1" dirty="0" smtClean="0"/>
              <a:t>(5) a man 'with a limp!' </a:t>
            </a:r>
            <a:r>
              <a:rPr lang="en-US" dirty="0" smtClean="0"/>
              <a:t>used in “A man with a limp killed </a:t>
            </a:r>
          </a:p>
          <a:p>
            <a:pPr>
              <a:buNone/>
            </a:pPr>
            <a:r>
              <a:rPr lang="en-US" dirty="0" smtClean="0"/>
              <a:t>	Bo Peep" 					</a:t>
            </a:r>
            <a:r>
              <a:rPr lang="en-US" i="1" dirty="0" smtClean="0"/>
              <a:t>Yes </a:t>
            </a:r>
            <a:r>
              <a:rPr lang="en-US" dirty="0" smtClean="0"/>
              <a:t>/ </a:t>
            </a:r>
            <a:r>
              <a:rPr lang="en-US" i="1" dirty="0" smtClean="0"/>
              <a:t>No </a:t>
            </a:r>
            <a:endParaRPr lang="en-US" dirty="0" smtClean="0"/>
          </a:p>
          <a:p>
            <a:pPr>
              <a:buNone/>
            </a:pPr>
            <a:r>
              <a:rPr lang="en-US" i="1" dirty="0" smtClean="0"/>
              <a:t>(6) a swan, </a:t>
            </a:r>
            <a:r>
              <a:rPr lang="en-US" dirty="0" smtClean="0"/>
              <a:t>used in "Every evening at sunset a swan flew </a:t>
            </a:r>
          </a:p>
          <a:p>
            <a:pPr>
              <a:buNone/>
            </a:pPr>
            <a:r>
              <a:rPr lang="en-US" dirty="0" smtClean="0"/>
              <a:t>	over the house" 	 			  </a:t>
            </a:r>
            <a:r>
              <a:rPr lang="en-US" i="1" dirty="0" smtClean="0"/>
              <a:t>Yes </a:t>
            </a:r>
            <a:r>
              <a:rPr lang="en-US" dirty="0" smtClean="0"/>
              <a:t>/ </a:t>
            </a:r>
            <a:r>
              <a:rPr lang="en-US" i="1" dirty="0" smtClean="0"/>
              <a:t>No </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82562"/>
          </a:xfrm>
        </p:spPr>
        <p:txBody>
          <a:bodyPr>
            <a:noAutofit/>
          </a:bodyPr>
          <a:lstStyle/>
          <a:p>
            <a:r>
              <a:rPr lang="en-US" sz="2000" dirty="0" smtClean="0"/>
              <a:t>continued</a:t>
            </a:r>
            <a:endParaRPr lang="en-US" sz="2000" dirty="0"/>
          </a:p>
        </p:txBody>
      </p:sp>
      <p:sp>
        <p:nvSpPr>
          <p:cNvPr id="3" name="Content Placeholder 2"/>
          <p:cNvSpPr>
            <a:spLocks noGrp="1"/>
          </p:cNvSpPr>
          <p:nvPr>
            <p:ph idx="1"/>
          </p:nvPr>
        </p:nvSpPr>
        <p:spPr>
          <a:xfrm>
            <a:off x="228600" y="533400"/>
            <a:ext cx="8458200" cy="6324600"/>
          </a:xfrm>
        </p:spPr>
        <p:txBody>
          <a:bodyPr>
            <a:normAutofit fontScale="92500" lnSpcReduction="20000"/>
          </a:bodyPr>
          <a:lstStyle/>
          <a:p>
            <a:r>
              <a:rPr lang="en-US" dirty="0" smtClean="0"/>
              <a:t>All of the ambiguities in the above examples could in fact be resolved </a:t>
            </a:r>
            <a:br>
              <a:rPr lang="en-US" dirty="0" smtClean="0"/>
            </a:br>
            <a:r>
              <a:rPr lang="en-US" dirty="0" smtClean="0"/>
              <a:t>by the use of the word </a:t>
            </a:r>
            <a:r>
              <a:rPr lang="en-US" i="1" dirty="0" smtClean="0"/>
              <a:t>certain </a:t>
            </a:r>
            <a:r>
              <a:rPr lang="en-US" dirty="0" smtClean="0"/>
              <a:t>immediately following the indefinite article </a:t>
            </a:r>
            <a:r>
              <a:rPr lang="en-US" i="1" dirty="0" smtClean="0"/>
              <a:t>a, </a:t>
            </a:r>
            <a:r>
              <a:rPr lang="en-US" dirty="0" smtClean="0"/>
              <a:t>as in, for example: "Nancy wants to marry a certain 	Norwegian" or "John is looking for a certain car". 	 </a:t>
            </a:r>
          </a:p>
          <a:p>
            <a:r>
              <a:rPr lang="en-US" dirty="0" smtClean="0"/>
              <a:t>All of the above examples involve indefinite noun phrases. It is clear that, given our definitions, which allude to what is in the mind of the speaker on a particular occasion of utterance, indefinite noun phrases can be referring expressions. </a:t>
            </a:r>
          </a:p>
          <a:p>
            <a:r>
              <a:rPr lang="en-US" dirty="0" smtClean="0"/>
              <a:t>What the above examples show is that, in our terms, whether an expression is a referring expression is heavily dependent on linguistic context and on circumstances of utterance.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sz="2400" dirty="0" smtClean="0"/>
              <a:t>Definite Noun Phrases</a:t>
            </a:r>
            <a:endParaRPr lang="en-US" sz="2400" dirty="0"/>
          </a:p>
        </p:txBody>
      </p:sp>
      <p:sp>
        <p:nvSpPr>
          <p:cNvPr id="3" name="Content Placeholder 2"/>
          <p:cNvSpPr>
            <a:spLocks noGrp="1"/>
          </p:cNvSpPr>
          <p:nvPr>
            <p:ph idx="1"/>
          </p:nvPr>
        </p:nvSpPr>
        <p:spPr>
          <a:xfrm>
            <a:off x="0" y="1219200"/>
            <a:ext cx="9144000" cy="5638800"/>
          </a:xfrm>
        </p:spPr>
        <p:txBody>
          <a:bodyPr>
            <a:normAutofit fontScale="77500" lnSpcReduction="20000"/>
          </a:bodyPr>
          <a:lstStyle/>
          <a:p>
            <a:pPr>
              <a:buNone/>
            </a:pPr>
            <a:r>
              <a:rPr lang="en-US" dirty="0" smtClean="0"/>
              <a:t>Are the following referring expressions? (Imagine normal circumstances 	for the utterances.) 	 </a:t>
            </a:r>
          </a:p>
          <a:p>
            <a:pPr>
              <a:buNone/>
            </a:pPr>
            <a:r>
              <a:rPr lang="en-US" i="1" dirty="0" smtClean="0"/>
              <a:t>(1) John </a:t>
            </a:r>
            <a:r>
              <a:rPr lang="en-US" dirty="0" smtClean="0"/>
              <a:t>in "John is my, best friend" 		</a:t>
            </a:r>
            <a:r>
              <a:rPr lang="en-US" i="1" dirty="0" smtClean="0"/>
              <a:t>Yes / No </a:t>
            </a:r>
            <a:endParaRPr lang="en-US" dirty="0" smtClean="0"/>
          </a:p>
          <a:p>
            <a:pPr>
              <a:buNone/>
            </a:pPr>
            <a:r>
              <a:rPr lang="en-US" i="1" dirty="0" smtClean="0"/>
              <a:t>(2) he </a:t>
            </a:r>
            <a:r>
              <a:rPr lang="en-US" dirty="0" smtClean="0"/>
              <a:t>in "He's a very polite man", said by a husband to his </a:t>
            </a:r>
          </a:p>
          <a:p>
            <a:pPr>
              <a:buNone/>
            </a:pPr>
            <a:r>
              <a:rPr lang="en-US" dirty="0" smtClean="0"/>
              <a:t>wife in a conversation about their bank manager 	</a:t>
            </a:r>
            <a:r>
              <a:rPr lang="en-US" i="1" dirty="0" smtClean="0"/>
              <a:t>Yes / No </a:t>
            </a:r>
            <a:endParaRPr lang="en-US" dirty="0" smtClean="0"/>
          </a:p>
          <a:p>
            <a:pPr>
              <a:buNone/>
            </a:pPr>
            <a:r>
              <a:rPr lang="en-US" i="1" dirty="0" smtClean="0"/>
              <a:t>(3) it </a:t>
            </a:r>
            <a:r>
              <a:rPr lang="en-US" dirty="0" smtClean="0"/>
              <a:t>in "It's sinking!" used in a conversation about a battle- </a:t>
            </a:r>
          </a:p>
          <a:p>
            <a:pPr>
              <a:buNone/>
            </a:pPr>
            <a:r>
              <a:rPr lang="en-US" dirty="0" smtClean="0"/>
              <a:t>	ship which has just been attacked 	</a:t>
            </a:r>
            <a:r>
              <a:rPr lang="en-US" i="1" dirty="0" smtClean="0"/>
              <a:t>Yes/ No </a:t>
            </a:r>
            <a:endParaRPr lang="en-US" dirty="0" smtClean="0"/>
          </a:p>
          <a:p>
            <a:pPr>
              <a:buNone/>
            </a:pPr>
            <a:r>
              <a:rPr lang="en-US" i="1" dirty="0" smtClean="0"/>
              <a:t>(4) the man who shot Abraham Lincoln </a:t>
            </a:r>
            <a:r>
              <a:rPr lang="en-US" dirty="0" smtClean="0"/>
              <a:t>in "The man who </a:t>
            </a:r>
          </a:p>
          <a:p>
            <a:pPr>
              <a:buNone/>
            </a:pPr>
            <a:r>
              <a:rPr lang="en-US" dirty="0" smtClean="0"/>
              <a:t>shot Abraham Lincoln was an unemployed actor" </a:t>
            </a:r>
            <a:r>
              <a:rPr lang="en-US" i="1" dirty="0" smtClean="0"/>
              <a:t>Yes </a:t>
            </a:r>
            <a:r>
              <a:rPr lang="en-US" dirty="0" smtClean="0"/>
              <a:t>/ </a:t>
            </a:r>
            <a:r>
              <a:rPr lang="en-US" i="1" dirty="0" smtClean="0"/>
              <a:t>No</a:t>
            </a:r>
          </a:p>
          <a:p>
            <a:pPr>
              <a:buNone/>
            </a:pPr>
            <a:r>
              <a:rPr lang="en-US" dirty="0" smtClean="0"/>
              <a:t>These straightforward examples show how definite noun phrases of various kinds, proper names (e.g. </a:t>
            </a:r>
            <a:r>
              <a:rPr lang="en-US" i="1" dirty="0" smtClean="0"/>
              <a:t>John), </a:t>
            </a:r>
            <a:r>
              <a:rPr lang="en-US" dirty="0" smtClean="0"/>
              <a:t>personal pronouns (e.g. </a:t>
            </a:r>
            <a:r>
              <a:rPr lang="en-US" i="1" dirty="0" smtClean="0"/>
              <a:t>he, it), </a:t>
            </a:r>
            <a:r>
              <a:rPr lang="en-US" dirty="0" smtClean="0"/>
              <a:t>and longer descriptive expressions (as in question (4) can all be used as referring expressions. Indeed, definite noun phrases such as these most frequently are used as referring expressions. </a:t>
            </a:r>
            <a:r>
              <a:rPr lang="en-US" i="1" dirty="0" smtClean="0"/>
              <a:t> </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But, even with definite </a:t>
            </a:r>
            <a:br>
              <a:rPr lang="en-US" sz="1800" dirty="0" smtClean="0"/>
            </a:br>
            <a:r>
              <a:rPr lang="en-US" sz="1800" dirty="0" smtClean="0"/>
              <a:t>noun phrases, there are examples in which they are not (or not clearly) </a:t>
            </a:r>
            <a:br>
              <a:rPr lang="en-US" sz="1800" dirty="0" smtClean="0"/>
            </a:br>
            <a:r>
              <a:rPr lang="en-US" sz="1800" dirty="0" smtClean="0"/>
              <a:t>referring expressions. </a:t>
            </a:r>
            <a:br>
              <a:rPr lang="en-US" sz="1800" dirty="0" smtClean="0"/>
            </a:br>
            <a:r>
              <a:rPr lang="en-US" sz="1800" dirty="0" smtClean="0"/>
              <a:t/>
            </a:r>
            <a:br>
              <a:rPr lang="en-US" sz="1800" dirty="0" smtClean="0"/>
            </a:br>
            <a:r>
              <a:rPr lang="en-US" sz="1800" dirty="0" smtClean="0"/>
              <a:t> </a:t>
            </a:r>
            <a:br>
              <a:rPr lang="en-US" sz="1800" dirty="0" smtClean="0"/>
            </a:br>
            <a:endParaRPr lang="en-US" sz="1800" dirty="0"/>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pPr>
              <a:buNone/>
            </a:pPr>
            <a:endParaRPr lang="en-US" dirty="0" smtClean="0"/>
          </a:p>
          <a:p>
            <a:pPr>
              <a:buNone/>
            </a:pPr>
            <a:r>
              <a:rPr lang="en-US" dirty="0" smtClean="0"/>
              <a:t>Are the following expressions referring expressions? </a:t>
            </a:r>
          </a:p>
          <a:p>
            <a:pPr marL="651510" indent="-514350">
              <a:buNone/>
            </a:pPr>
            <a:r>
              <a:rPr lang="en-US" i="1" dirty="0" smtClean="0"/>
              <a:t>(1) he </a:t>
            </a:r>
            <a:r>
              <a:rPr lang="en-US" dirty="0" smtClean="0"/>
              <a:t>in "If anyone ever marries Nancy, he's in for a bad </a:t>
            </a:r>
          </a:p>
          <a:p>
            <a:pPr marL="651510" indent="-514350">
              <a:buNone/>
            </a:pPr>
            <a:r>
              <a:rPr lang="en-US" dirty="0" smtClean="0"/>
              <a:t>time" (meaning that whoever marries Nancy is in for a bad time)     </a:t>
            </a:r>
            <a:r>
              <a:rPr lang="en-US" i="1" dirty="0" smtClean="0"/>
              <a:t>Yes/No</a:t>
            </a:r>
          </a:p>
          <a:p>
            <a:pPr marL="651510" indent="-514350">
              <a:buNone/>
            </a:pPr>
            <a:r>
              <a:rPr lang="en-US" i="1" dirty="0" smtClean="0"/>
              <a:t> </a:t>
            </a:r>
            <a:endParaRPr lang="en-US" dirty="0" smtClean="0"/>
          </a:p>
          <a:p>
            <a:pPr>
              <a:buNone/>
            </a:pPr>
            <a:r>
              <a:rPr lang="en-US" i="1" dirty="0" smtClean="0"/>
              <a:t>(2) it </a:t>
            </a:r>
            <a:r>
              <a:rPr lang="en-US" dirty="0" smtClean="0"/>
              <a:t>in "Every man who owns a donkey beats it" 		       </a:t>
            </a:r>
            <a:r>
              <a:rPr lang="en-US" i="1" dirty="0" smtClean="0"/>
              <a:t>Yes/No </a:t>
            </a:r>
            <a:endParaRPr lang="en-US" dirty="0" smtClean="0"/>
          </a:p>
          <a:p>
            <a:pPr>
              <a:buNone/>
            </a:pPr>
            <a:endParaRPr lang="en-US" i="1" dirty="0" smtClean="0"/>
          </a:p>
          <a:p>
            <a:pPr>
              <a:buNone/>
            </a:pPr>
            <a:r>
              <a:rPr lang="en-US" i="1" dirty="0" smtClean="0"/>
              <a:t>(3) the person who did this </a:t>
            </a:r>
            <a:r>
              <a:rPr lang="en-US" dirty="0" smtClean="0"/>
              <a:t>in "The person who did this</a:t>
            </a:r>
          </a:p>
          <a:p>
            <a:pPr>
              <a:buNone/>
            </a:pPr>
            <a:r>
              <a:rPr lang="en-US" dirty="0" smtClean="0"/>
              <a:t>must be insane", spoken by someone on discovering a </a:t>
            </a:r>
          </a:p>
          <a:p>
            <a:pPr>
              <a:buNone/>
            </a:pPr>
            <a:r>
              <a:rPr lang="en-US" dirty="0" smtClean="0"/>
              <a:t>brutally mutilated corpse, where the speaker has no idea </a:t>
            </a:r>
          </a:p>
          <a:p>
            <a:pPr>
              <a:buNone/>
            </a:pPr>
            <a:r>
              <a:rPr lang="en-US" dirty="0" smtClean="0"/>
              <a:t>who committed the crime					       </a:t>
            </a:r>
            <a:r>
              <a:rPr lang="en-US" i="1" dirty="0" smtClean="0"/>
              <a:t>Yes/No</a:t>
            </a:r>
          </a:p>
          <a:p>
            <a:pPr>
              <a:buNone/>
            </a:pPr>
            <a:endParaRPr lang="en-US" i="1" dirty="0" smtClean="0"/>
          </a:p>
          <a:p>
            <a:pPr>
              <a:buNone/>
            </a:pPr>
            <a:r>
              <a:rPr lang="en-US" i="1" dirty="0" smtClean="0"/>
              <a:t>(4) Smith’s murderer </a:t>
            </a:r>
            <a:r>
              <a:rPr lang="en-US" dirty="0" smtClean="0"/>
              <a:t>in "Smith's murderer must be insane" </a:t>
            </a:r>
          </a:p>
          <a:p>
            <a:pPr>
              <a:buNone/>
            </a:pPr>
            <a:r>
              <a:rPr lang="en-US" dirty="0" smtClean="0"/>
              <a:t>uttered in circumstances like the above, where the </a:t>
            </a:r>
          </a:p>
          <a:p>
            <a:pPr>
              <a:buNone/>
            </a:pPr>
            <a:r>
              <a:rPr lang="en-US" dirty="0" smtClean="0"/>
              <a:t>corpse is Smith's  						       </a:t>
            </a:r>
            <a:r>
              <a:rPr lang="en-US" i="1" dirty="0" smtClean="0"/>
              <a:t>Yes/No </a:t>
            </a:r>
            <a:endParaRPr lang="en-US" dirty="0" smtClean="0"/>
          </a:p>
          <a:p>
            <a:pPr>
              <a:buNone/>
            </a:pPr>
            <a:r>
              <a:rPr lang="en-US" dirty="0" smtClean="0"/>
              <a:t/>
            </a:r>
            <a:br>
              <a:rPr lang="en-US" dirty="0" smtClean="0"/>
            </a:br>
            <a:r>
              <a:rPr lang="en-US" dirty="0" smtClean="0"/>
              <a:t>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fontScale="90000"/>
          </a:bodyPr>
          <a:lstStyle/>
          <a:p>
            <a:r>
              <a:rPr lang="en-US" sz="1800" dirty="0" smtClean="0"/>
              <a:t/>
            </a:r>
            <a:br>
              <a:rPr lang="en-US" sz="1800" dirty="0" smtClean="0"/>
            </a:br>
            <a:r>
              <a:rPr lang="en-US" sz="1800" dirty="0" smtClean="0"/>
              <a:t>The question of whether they are </a:t>
            </a:r>
            <a:br>
              <a:rPr lang="en-US" sz="1800" dirty="0" smtClean="0"/>
            </a:br>
            <a:r>
              <a:rPr lang="en-US" sz="1800" dirty="0" smtClean="0"/>
              <a:t>used as referring expressions is very much dependent on the context </a:t>
            </a:r>
            <a:br>
              <a:rPr lang="en-US" sz="1800" dirty="0" smtClean="0"/>
            </a:br>
            <a:r>
              <a:rPr lang="en-US" sz="1800" dirty="0" smtClean="0"/>
              <a:t>and circumstances of use.  </a:t>
            </a:r>
            <a:br>
              <a:rPr lang="en-US" sz="1800" dirty="0" smtClean="0"/>
            </a:br>
            <a:endParaRPr lang="en-US" sz="1800" dirty="0"/>
          </a:p>
        </p:txBody>
      </p:sp>
      <p:sp>
        <p:nvSpPr>
          <p:cNvPr id="3" name="Content Placeholder 2"/>
          <p:cNvSpPr>
            <a:spLocks noGrp="1"/>
          </p:cNvSpPr>
          <p:nvPr>
            <p:ph idx="1"/>
          </p:nvPr>
        </p:nvSpPr>
        <p:spPr>
          <a:xfrm>
            <a:off x="0" y="1371600"/>
            <a:ext cx="9144000" cy="5486400"/>
          </a:xfrm>
        </p:spPr>
        <p:txBody>
          <a:bodyPr>
            <a:normAutofit fontScale="55000" lnSpcReduction="20000"/>
          </a:bodyPr>
          <a:lstStyle/>
          <a:p>
            <a:pPr>
              <a:buNone/>
            </a:pPr>
            <a:r>
              <a:rPr lang="en-US" dirty="0" smtClean="0"/>
              <a:t>We now move to a different topic, starting with consideration of </a:t>
            </a:r>
          </a:p>
          <a:p>
            <a:pPr>
              <a:buNone/>
            </a:pPr>
            <a:r>
              <a:rPr lang="en-US" dirty="0" smtClean="0"/>
              <a:t> definite noun phrases, but linking eventually with some of the previous </a:t>
            </a:r>
          </a:p>
          <a:p>
            <a:pPr>
              <a:buNone/>
            </a:pPr>
            <a:r>
              <a:rPr lang="en-US" dirty="0" smtClean="0"/>
              <a:t>examples involving indefinite noun phrases. </a:t>
            </a:r>
          </a:p>
          <a:p>
            <a:pPr marL="651510" indent="-514350">
              <a:buNone/>
            </a:pPr>
            <a:r>
              <a:rPr lang="en-US" dirty="0" smtClean="0"/>
              <a:t>(1)    Would the phrase </a:t>
            </a:r>
            <a:r>
              <a:rPr lang="en-US" i="1" dirty="0" smtClean="0"/>
              <a:t>the Prime Minister </a:t>
            </a:r>
            <a:r>
              <a:rPr lang="en-US" dirty="0" smtClean="0"/>
              <a:t>used in a conversation about British   </a:t>
            </a:r>
          </a:p>
          <a:p>
            <a:pPr marL="651510" indent="-514350">
              <a:buNone/>
            </a:pPr>
            <a:r>
              <a:rPr lang="en-US" dirty="0" smtClean="0"/>
              <a:t>         politics in 1982 have the same referent as the expression </a:t>
            </a:r>
            <a:r>
              <a:rPr lang="en-US" i="1" dirty="0" smtClean="0"/>
              <a:t>the Leader of the   </a:t>
            </a:r>
            <a:endParaRPr lang="en-US" dirty="0" smtClean="0"/>
          </a:p>
          <a:p>
            <a:pPr marL="651510" indent="-514350">
              <a:buNone/>
            </a:pPr>
            <a:r>
              <a:rPr lang="en-US" i="1" dirty="0" smtClean="0"/>
              <a:t>         Conservative Party </a:t>
            </a:r>
            <a:r>
              <a:rPr lang="en-US" dirty="0" smtClean="0"/>
              <a:t>in the same conversation? 	               </a:t>
            </a:r>
            <a:r>
              <a:rPr lang="en-US" i="1" dirty="0" smtClean="0"/>
              <a:t>Yes </a:t>
            </a:r>
            <a:r>
              <a:rPr lang="en-US" dirty="0" smtClean="0"/>
              <a:t>/ </a:t>
            </a:r>
            <a:r>
              <a:rPr lang="en-US" i="1" dirty="0" smtClean="0"/>
              <a:t>No </a:t>
            </a:r>
            <a:endParaRPr lang="en-US" dirty="0" smtClean="0"/>
          </a:p>
          <a:p>
            <a:pPr>
              <a:buNone/>
            </a:pPr>
            <a:r>
              <a:rPr lang="en-US" dirty="0" smtClean="0"/>
              <a:t>(2) Take the schematic utterance "X hasn't a hope of winning the next election". If we replace X by either "the Prime Minister" or "the Leader of the Conservative </a:t>
            </a:r>
            <a:br>
              <a:rPr lang="en-US" dirty="0" smtClean="0"/>
            </a:br>
            <a:r>
              <a:rPr lang="en-US" dirty="0" smtClean="0"/>
              <a:t>Party", will the two resultant utterances be equivalent in </a:t>
            </a:r>
            <a:br>
              <a:rPr lang="en-US" dirty="0" smtClean="0"/>
            </a:br>
            <a:r>
              <a:rPr lang="en-US" dirty="0" smtClean="0"/>
              <a:t>meaning, i.e. both describe exactly the same state of </a:t>
            </a:r>
            <a:br>
              <a:rPr lang="en-US" dirty="0" smtClean="0"/>
            </a:br>
            <a:r>
              <a:rPr lang="en-US" dirty="0" smtClean="0"/>
              <a:t>affairs? (Assume still the context of a conversation </a:t>
            </a:r>
          </a:p>
          <a:p>
            <a:pPr>
              <a:buNone/>
            </a:pPr>
            <a:r>
              <a:rPr lang="en-US" dirty="0" smtClean="0"/>
              <a:t>       about British politics in 1982.) 	                                                   </a:t>
            </a:r>
            <a:r>
              <a:rPr lang="en-US" i="1" dirty="0" smtClean="0"/>
              <a:t>Yes </a:t>
            </a:r>
            <a:r>
              <a:rPr lang="en-US" dirty="0" smtClean="0"/>
              <a:t>/ </a:t>
            </a:r>
            <a:r>
              <a:rPr lang="en-US" i="1" dirty="0" smtClean="0"/>
              <a:t>No </a:t>
            </a:r>
            <a:endParaRPr lang="en-US" dirty="0" smtClean="0"/>
          </a:p>
          <a:p>
            <a:pPr>
              <a:buNone/>
            </a:pPr>
            <a:r>
              <a:rPr lang="en-US" dirty="0" smtClean="0"/>
              <a:t>(3) Assume a situation in which John is standing alone in </a:t>
            </a:r>
            <a:br>
              <a:rPr lang="en-US" dirty="0" smtClean="0"/>
            </a:br>
            <a:r>
              <a:rPr lang="en-US" dirty="0" smtClean="0"/>
              <a:t>the comer. Would </a:t>
            </a:r>
            <a:r>
              <a:rPr lang="en-US" i="1" dirty="0" smtClean="0"/>
              <a:t>John </a:t>
            </a:r>
            <a:r>
              <a:rPr lang="en-US" dirty="0" smtClean="0"/>
              <a:t>and </a:t>
            </a:r>
            <a:r>
              <a:rPr lang="en-US" i="1" dirty="0" smtClean="0"/>
              <a:t>the person in the corner </a:t>
            </a:r>
            <a:br>
              <a:rPr lang="en-US" i="1" dirty="0" smtClean="0"/>
            </a:br>
            <a:r>
              <a:rPr lang="en-US" dirty="0" smtClean="0"/>
              <a:t>refer to the same individual in a conversation about this </a:t>
            </a:r>
          </a:p>
          <a:p>
            <a:pPr>
              <a:buNone/>
            </a:pPr>
            <a:r>
              <a:rPr lang="en-US" dirty="0" smtClean="0"/>
              <a:t>       situation? 						   </a:t>
            </a:r>
            <a:r>
              <a:rPr lang="en-US" i="1" dirty="0" smtClean="0"/>
              <a:t>Yes </a:t>
            </a:r>
            <a:r>
              <a:rPr lang="en-US" dirty="0" smtClean="0"/>
              <a:t>/ </a:t>
            </a:r>
            <a:r>
              <a:rPr lang="en-US" i="1" dirty="0" smtClean="0"/>
              <a:t>No </a:t>
            </a:r>
            <a:endParaRPr lang="en-US" dirty="0" smtClean="0"/>
          </a:p>
          <a:p>
            <a:pPr>
              <a:buNone/>
            </a:pPr>
            <a:r>
              <a:rPr lang="en-US" dirty="0" smtClean="0"/>
              <a:t>(4) In the conversation about the situation in which John is </a:t>
            </a:r>
            <a:br>
              <a:rPr lang="en-US" dirty="0" smtClean="0"/>
            </a:br>
            <a:r>
              <a:rPr lang="en-US" dirty="0" smtClean="0"/>
              <a:t>alone in the comer, would the following two utterances </a:t>
            </a:r>
            <a:br>
              <a:rPr lang="en-US" dirty="0" smtClean="0"/>
            </a:br>
            <a:r>
              <a:rPr lang="en-US" dirty="0" smtClean="0"/>
              <a:t>make exactly the same claim? </a:t>
            </a:r>
          </a:p>
          <a:p>
            <a:pPr>
              <a:buNone/>
            </a:pPr>
            <a:r>
              <a:rPr lang="en-US" dirty="0" smtClean="0"/>
              <a:t>      "John looks as if he's about to faint" </a:t>
            </a:r>
          </a:p>
          <a:p>
            <a:pPr>
              <a:buNone/>
            </a:pPr>
            <a:r>
              <a:rPr lang="en-US" dirty="0" smtClean="0"/>
              <a:t>      "The person in the comer looks as if he's about to faint" 	   </a:t>
            </a:r>
            <a:r>
              <a:rPr lang="en-US" i="1" dirty="0" smtClean="0"/>
              <a:t>Yes/No </a:t>
            </a: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TotalTime>
  <Words>589</Words>
  <Application>Microsoft Office PowerPoint</Application>
  <PresentationFormat>On-screen Show (4:3)</PresentationFormat>
  <Paragraphs>106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Unit 4 - Referring Expressions</vt:lpstr>
      <vt:lpstr>Quick Quiz-Write examples:</vt:lpstr>
      <vt:lpstr>A REFERRING EXPRESSION is any expression used in an utterance  to refer to something or someone (or a clearly delimited collection of  things or people), i.e. used with a particular referent in mind.  </vt:lpstr>
      <vt:lpstr>The same expression can be a referring expression or not (or as some  would put it, may or may not have a 'referring interpretation) depend-  ing on the context. This is true of indefinite noun phrases.    </vt:lpstr>
      <vt:lpstr>In the above examples the linguistic context often gave a vital clue as to  whether the indefinite noun phrase was a referring expression or not.  But it does not always give a clear indication.  </vt:lpstr>
      <vt:lpstr>continued</vt:lpstr>
      <vt:lpstr>Definite Noun Phrases</vt:lpstr>
      <vt:lpstr>     But, even with definite  noun phrases, there are examples in which they are not (or not clearly)  referring expressions.     </vt:lpstr>
      <vt:lpstr> The question of whether they are  used as referring expressions is very much dependent on the context  and circumstances of use.   </vt:lpstr>
      <vt:lpstr>Assignment for Next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 Referring Expressions</dc:title>
  <dc:creator>User</dc:creator>
  <cp:lastModifiedBy>User</cp:lastModifiedBy>
  <cp:revision>20</cp:revision>
  <dcterms:created xsi:type="dcterms:W3CDTF">2012-10-02T16:37:04Z</dcterms:created>
  <dcterms:modified xsi:type="dcterms:W3CDTF">2012-10-03T07:06:53Z</dcterms:modified>
</cp:coreProperties>
</file>