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D00A8A1-B6AB-4249-82B8-91DFA8AF00D9}" type="datetimeFigureOut">
              <a:rPr lang="en-US" smtClean="0"/>
              <a:pPr/>
              <a:t>9/24/2012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303249-D1D6-460B-AE39-40E6125886A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00A8A1-B6AB-4249-82B8-91DFA8AF00D9}"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03249-D1D6-460B-AE39-40E6125886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C303249-D1D6-460B-AE39-40E6125886A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00A8A1-B6AB-4249-82B8-91DFA8AF00D9}"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00A8A1-B6AB-4249-82B8-91DFA8AF00D9}"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C303249-D1D6-460B-AE39-40E6125886A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D00A8A1-B6AB-4249-82B8-91DFA8AF00D9}" type="datetimeFigureOut">
              <a:rPr lang="en-US" smtClean="0"/>
              <a:pPr/>
              <a:t>9/24/2012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303249-D1D6-460B-AE39-40E6125886A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D00A8A1-B6AB-4249-82B8-91DFA8AF00D9}" type="datetimeFigureOut">
              <a:rPr lang="en-US" smtClean="0"/>
              <a:pPr/>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03249-D1D6-460B-AE39-40E6125886A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D00A8A1-B6AB-4249-82B8-91DFA8AF00D9}" type="datetimeFigureOut">
              <a:rPr lang="en-US" smtClean="0"/>
              <a:pPr/>
              <a:t>9/24/2012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C303249-D1D6-460B-AE39-40E6125886A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00A8A1-B6AB-4249-82B8-91DFA8AF00D9}" type="datetimeFigureOut">
              <a:rPr lang="en-US" smtClean="0"/>
              <a:pPr/>
              <a:t>9/24/2012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C303249-D1D6-460B-AE39-40E6125886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D00A8A1-B6AB-4249-82B8-91DFA8AF00D9}" type="datetimeFigureOut">
              <a:rPr lang="en-US" smtClean="0"/>
              <a:pPr/>
              <a:t>9/24/2012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C303249-D1D6-460B-AE39-40E6125886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C303249-D1D6-460B-AE39-40E6125886A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D00A8A1-B6AB-4249-82B8-91DFA8AF00D9}" type="datetimeFigureOut">
              <a:rPr lang="en-US" smtClean="0"/>
              <a:pPr/>
              <a:t>9/24/2012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C303249-D1D6-460B-AE39-40E6125886A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D00A8A1-B6AB-4249-82B8-91DFA8AF00D9}" type="datetimeFigureOut">
              <a:rPr lang="en-US" smtClean="0"/>
              <a:pPr/>
              <a:t>9/24/2012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D00A8A1-B6AB-4249-82B8-91DFA8AF00D9}" type="datetimeFigureOut">
              <a:rPr lang="en-US" smtClean="0"/>
              <a:pPr/>
              <a:t>9/24/2012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C303249-D1D6-460B-AE39-40E6125886A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t>Sentences and Propositions-Practice 5-11</a:t>
            </a:r>
            <a:endParaRPr lang="en-US" dirty="0"/>
          </a:p>
        </p:txBody>
      </p:sp>
      <p:sp>
        <p:nvSpPr>
          <p:cNvPr id="2" name="Title 1"/>
          <p:cNvSpPr>
            <a:spLocks noGrp="1"/>
          </p:cNvSpPr>
          <p:nvPr>
            <p:ph type="ctrTitle"/>
          </p:nvPr>
        </p:nvSpPr>
        <p:spPr/>
        <p:txBody>
          <a:bodyPr/>
          <a:lstStyle/>
          <a:p>
            <a:r>
              <a:rPr lang="en-US" smtClean="0"/>
              <a:t>Semantics Unit 2 Part 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3752" cy="838200"/>
          </a:xfrm>
        </p:spPr>
        <p:txBody>
          <a:bodyPr anchor="t">
            <a:noAutofit/>
          </a:bodyPr>
          <a:lstStyle/>
          <a:p>
            <a:r>
              <a:rPr lang="en-US" sz="2800" dirty="0" smtClean="0"/>
              <a:t>In the following utterances, is any proposition asserted by the speaker? </a:t>
            </a:r>
            <a:br>
              <a:rPr lang="en-US" sz="2800" dirty="0" smtClean="0"/>
            </a:br>
            <a:endParaRPr lang="en-US" sz="2800" dirty="0"/>
          </a:p>
        </p:txBody>
      </p:sp>
      <p:sp>
        <p:nvSpPr>
          <p:cNvPr id="3" name="Content Placeholder 2"/>
          <p:cNvSpPr>
            <a:spLocks noGrp="1"/>
          </p:cNvSpPr>
          <p:nvPr>
            <p:ph sz="quarter" idx="1"/>
          </p:nvPr>
        </p:nvSpPr>
        <p:spPr>
          <a:xfrm>
            <a:off x="0" y="1143000"/>
            <a:ext cx="9144000" cy="5715000"/>
          </a:xfrm>
        </p:spPr>
        <p:txBody>
          <a:bodyPr>
            <a:normAutofit fontScale="92500" lnSpcReduction="20000"/>
          </a:bodyPr>
          <a:lstStyle/>
          <a:p>
            <a:pPr>
              <a:buNone/>
            </a:pPr>
            <a:endParaRPr lang="en-US" dirty="0" smtClean="0"/>
          </a:p>
          <a:p>
            <a:pPr>
              <a:buNone/>
            </a:pPr>
            <a:r>
              <a:rPr lang="en-US" dirty="0" smtClean="0"/>
              <a:t>1. a) "Have you seen my toothbrush?" 	</a:t>
            </a:r>
            <a:r>
              <a:rPr lang="en-US" i="1" dirty="0" smtClean="0"/>
              <a:t>Yes </a:t>
            </a:r>
            <a:r>
              <a:rPr lang="en-US" dirty="0" smtClean="0"/>
              <a:t>/ </a:t>
            </a:r>
            <a:r>
              <a:rPr lang="en-US" i="1" dirty="0" smtClean="0"/>
              <a:t>No </a:t>
            </a:r>
            <a:endParaRPr lang="en-US" dirty="0" smtClean="0"/>
          </a:p>
          <a:p>
            <a:pPr>
              <a:buNone/>
            </a:pPr>
            <a:r>
              <a:rPr lang="en-US" dirty="0" smtClean="0"/>
              <a:t>    b) "Get out of here this minute!" 		</a:t>
            </a:r>
            <a:r>
              <a:rPr lang="en-US" i="1" dirty="0" smtClean="0"/>
              <a:t>Yes </a:t>
            </a:r>
            <a:r>
              <a:rPr lang="en-US" dirty="0" smtClean="0"/>
              <a:t>/ </a:t>
            </a:r>
            <a:r>
              <a:rPr lang="en-US" i="1" dirty="0" smtClean="0"/>
              <a:t>No </a:t>
            </a:r>
            <a:endParaRPr lang="en-US" dirty="0" smtClean="0"/>
          </a:p>
          <a:p>
            <a:pPr>
              <a:buNone/>
            </a:pPr>
            <a:r>
              <a:rPr lang="en-US" dirty="0" smtClean="0"/>
              <a:t>    c) "I'm afraid that I'll have to ask you to leave”	 </a:t>
            </a:r>
            <a:r>
              <a:rPr lang="en-US" i="1" dirty="0" smtClean="0"/>
              <a:t>Yes </a:t>
            </a:r>
            <a:r>
              <a:rPr lang="en-US" dirty="0" smtClean="0"/>
              <a:t>/ </a:t>
            </a:r>
            <a:r>
              <a:rPr lang="en-US" i="1" dirty="0" smtClean="0"/>
              <a:t>No </a:t>
            </a:r>
            <a:endParaRPr lang="en-US" dirty="0" smtClean="0"/>
          </a:p>
          <a:p>
            <a:pPr>
              <a:buNone/>
            </a:pPr>
            <a:r>
              <a:rPr lang="en-US" dirty="0" smtClean="0"/>
              <a:t>2. Would you say that the members of the following sentence pairs have the same propositional content?  </a:t>
            </a:r>
          </a:p>
          <a:p>
            <a:pPr>
              <a:buNone/>
            </a:pPr>
            <a:r>
              <a:rPr lang="en-US" dirty="0" smtClean="0"/>
              <a:t>(a) </a:t>
            </a:r>
            <a:r>
              <a:rPr lang="en-US" i="1" dirty="0" smtClean="0"/>
              <a:t>Go away, will you? </a:t>
            </a:r>
            <a:endParaRPr lang="en-US" dirty="0" smtClean="0"/>
          </a:p>
          <a:p>
            <a:pPr>
              <a:buNone/>
            </a:pPr>
            <a:r>
              <a:rPr lang="en-US" dirty="0" smtClean="0"/>
              <a:t>	  </a:t>
            </a:r>
            <a:r>
              <a:rPr lang="en-US" i="1" dirty="0" smtClean="0"/>
              <a:t>You will go away 		Yes </a:t>
            </a:r>
            <a:r>
              <a:rPr lang="en-US" dirty="0" smtClean="0"/>
              <a:t>/ </a:t>
            </a:r>
            <a:r>
              <a:rPr lang="en-US" i="1" dirty="0" smtClean="0"/>
              <a:t>No </a:t>
            </a:r>
            <a:endParaRPr lang="en-US" dirty="0" smtClean="0"/>
          </a:p>
          <a:p>
            <a:pPr>
              <a:buNone/>
            </a:pPr>
            <a:r>
              <a:rPr lang="en-US" dirty="0" smtClean="0"/>
              <a:t>(b) </a:t>
            </a:r>
            <a:r>
              <a:rPr lang="en-US" i="1" dirty="0" smtClean="0"/>
              <a:t>Pigs might fly </a:t>
            </a:r>
            <a:endParaRPr lang="en-US" dirty="0" smtClean="0"/>
          </a:p>
          <a:p>
            <a:pPr>
              <a:buNone/>
            </a:pPr>
            <a:r>
              <a:rPr lang="en-US" dirty="0" smtClean="0"/>
              <a:t>      </a:t>
            </a:r>
            <a:r>
              <a:rPr lang="en-US" i="1" dirty="0" smtClean="0"/>
              <a:t>I'm a Dutchman 		Yes </a:t>
            </a:r>
            <a:r>
              <a:rPr lang="en-US" dirty="0" smtClean="0"/>
              <a:t>/ </a:t>
            </a:r>
            <a:r>
              <a:rPr lang="en-US" i="1" dirty="0" smtClean="0"/>
              <a:t>No </a:t>
            </a:r>
            <a:endParaRPr lang="en-US" dirty="0" smtClean="0"/>
          </a:p>
          <a:p>
            <a:pPr>
              <a:buNone/>
            </a:pPr>
            <a:r>
              <a:rPr lang="en-US" dirty="0" smtClean="0"/>
              <a:t>(c) </a:t>
            </a:r>
            <a:r>
              <a:rPr lang="en-US" i="1" dirty="0" smtClean="0"/>
              <a:t>I am an idiot </a:t>
            </a:r>
            <a:endParaRPr lang="en-US" dirty="0" smtClean="0"/>
          </a:p>
          <a:p>
            <a:pPr>
              <a:buNone/>
            </a:pPr>
            <a:r>
              <a:rPr lang="en-US" dirty="0" smtClean="0"/>
              <a:t>     </a:t>
            </a:r>
            <a:r>
              <a:rPr lang="en-US" i="1" dirty="0" smtClean="0"/>
              <a:t>Am I an idiot? 			Yes </a:t>
            </a:r>
            <a:r>
              <a:rPr lang="en-US" dirty="0" smtClean="0"/>
              <a:t>/ </a:t>
            </a:r>
            <a:r>
              <a:rPr lang="en-US" i="1" dirty="0" smtClean="0"/>
              <a:t>No</a:t>
            </a:r>
          </a:p>
          <a:p>
            <a:pPr>
              <a:buNone/>
            </a:pPr>
            <a:r>
              <a:rPr lang="en-US" dirty="0" smtClean="0"/>
              <a:t>Propositions, unlike sentences, cannot be said to belong to any particular language.</a:t>
            </a: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063752"/>
          </a:xfrm>
        </p:spPr>
        <p:txBody>
          <a:bodyPr>
            <a:normAutofit fontScale="90000"/>
          </a:bodyPr>
          <a:lstStyle/>
          <a:p>
            <a:r>
              <a:rPr lang="en-US" dirty="0" smtClean="0"/>
              <a:t>Comparing Utterances, Sentences, and Propositions</a:t>
            </a:r>
            <a:endParaRPr lang="en-US" dirty="0"/>
          </a:p>
        </p:txBody>
      </p:sp>
      <p:sp>
        <p:nvSpPr>
          <p:cNvPr id="3" name="Content Placeholder 2"/>
          <p:cNvSpPr>
            <a:spLocks noGrp="1"/>
          </p:cNvSpPr>
          <p:nvPr>
            <p:ph sz="quarter" idx="1"/>
          </p:nvPr>
        </p:nvSpPr>
        <p:spPr>
          <a:xfrm>
            <a:off x="304800" y="1447800"/>
            <a:ext cx="8503920" cy="4572000"/>
          </a:xfrm>
        </p:spPr>
        <p:txBody>
          <a:bodyPr>
            <a:normAutofit/>
          </a:bodyPr>
          <a:lstStyle/>
          <a:p>
            <a:pPr>
              <a:buNone/>
            </a:pPr>
            <a:r>
              <a:rPr lang="en-US" dirty="0" smtClean="0"/>
              <a:t> </a:t>
            </a:r>
          </a:p>
          <a:p>
            <a:pPr>
              <a:buNone/>
            </a:pPr>
            <a:r>
              <a:rPr lang="en-US" dirty="0" smtClean="0"/>
              <a:t> </a:t>
            </a:r>
          </a:p>
          <a:p>
            <a:pPr>
              <a:buNone/>
            </a:pPr>
            <a:r>
              <a:rPr lang="en-US" dirty="0" smtClean="0"/>
              <a:t> </a:t>
            </a:r>
          </a:p>
          <a:p>
            <a:pPr>
              <a:buNone/>
            </a:pPr>
            <a:r>
              <a:rPr lang="en-US" dirty="0" smtClean="0"/>
              <a:t> </a:t>
            </a:r>
          </a:p>
          <a:p>
            <a:pPr>
              <a:buNone/>
            </a:pPr>
            <a:r>
              <a:rPr lang="en-US" dirty="0" smtClean="0"/>
              <a:t>   </a:t>
            </a:r>
          </a:p>
          <a:p>
            <a:pPr>
              <a:buNone/>
            </a:pPr>
            <a:endParaRPr lang="en-US" dirty="0"/>
          </a:p>
        </p:txBody>
      </p:sp>
      <p:graphicFrame>
        <p:nvGraphicFramePr>
          <p:cNvPr id="4" name="Table 3"/>
          <p:cNvGraphicFramePr>
            <a:graphicFrameLocks noGrp="1"/>
          </p:cNvGraphicFramePr>
          <p:nvPr/>
        </p:nvGraphicFramePr>
        <p:xfrm>
          <a:off x="1524000" y="1397000"/>
          <a:ext cx="6096000" cy="3708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nvGraphicFramePr>
        <p:xfrm>
          <a:off x="304800" y="1447800"/>
          <a:ext cx="8458200" cy="5006340"/>
        </p:xfrm>
        <a:graphic>
          <a:graphicData uri="http://schemas.openxmlformats.org/drawingml/2006/table">
            <a:tbl>
              <a:tblPr firstRow="1" bandRow="1">
                <a:tableStyleId>{5C22544A-7EE6-4342-B048-85BDC9FD1C3A}</a:tableStyleId>
              </a:tblPr>
              <a:tblGrid>
                <a:gridCol w="2114550"/>
                <a:gridCol w="2114550"/>
                <a:gridCol w="2114550"/>
                <a:gridCol w="2114550"/>
              </a:tblGrid>
              <a:tr h="800100">
                <a:tc>
                  <a:txBody>
                    <a:bodyPr/>
                    <a:lstStyle/>
                    <a:p>
                      <a:endParaRPr lang="en-US" dirty="0"/>
                    </a:p>
                  </a:txBody>
                  <a:tcPr/>
                </a:tc>
                <a:tc>
                  <a:txBody>
                    <a:bodyPr/>
                    <a:lstStyle/>
                    <a:p>
                      <a:pPr algn="ctr"/>
                      <a:r>
                        <a:rPr lang="en-US" dirty="0" smtClean="0"/>
                        <a:t>Utterances</a:t>
                      </a:r>
                      <a:endParaRPr lang="en-US" dirty="0"/>
                    </a:p>
                  </a:txBody>
                  <a:tcPr/>
                </a:tc>
                <a:tc>
                  <a:txBody>
                    <a:bodyPr/>
                    <a:lstStyle/>
                    <a:p>
                      <a:pPr algn="ctr"/>
                      <a:r>
                        <a:rPr lang="en-US" dirty="0" smtClean="0"/>
                        <a:t>Sentences</a:t>
                      </a:r>
                      <a:endParaRPr lang="en-US" dirty="0"/>
                    </a:p>
                  </a:txBody>
                  <a:tcPr/>
                </a:tc>
                <a:tc>
                  <a:txBody>
                    <a:bodyPr/>
                    <a:lstStyle/>
                    <a:p>
                      <a:pPr algn="ctr"/>
                      <a:r>
                        <a:rPr lang="en-US" dirty="0" smtClean="0"/>
                        <a:t>Propositions</a:t>
                      </a:r>
                      <a:endParaRPr lang="en-US" dirty="0"/>
                    </a:p>
                  </a:txBody>
                  <a:tcPr/>
                </a:tc>
              </a:tr>
              <a:tr h="800100">
                <a:tc>
                  <a:txBody>
                    <a:bodyPr/>
                    <a:lstStyle/>
                    <a:p>
                      <a:r>
                        <a:rPr lang="en-US" dirty="0" smtClean="0"/>
                        <a:t>Can be quiet or loud</a:t>
                      </a:r>
                      <a:endParaRPr lang="en-US" dirty="0"/>
                    </a:p>
                  </a:txBody>
                  <a:tcPr/>
                </a:tc>
                <a:tc>
                  <a:txBody>
                    <a:bodyPr/>
                    <a:lstStyle/>
                    <a:p>
                      <a:pPr algn="ctr"/>
                      <a:r>
                        <a:rPr lang="en-US" sz="4800" dirty="0" smtClean="0"/>
                        <a:t>+</a:t>
                      </a:r>
                      <a:endParaRPr lang="en-US" sz="4800" dirty="0"/>
                    </a:p>
                  </a:txBody>
                  <a:tcPr/>
                </a:tc>
                <a:tc>
                  <a:txBody>
                    <a:bodyPr/>
                    <a:lstStyle/>
                    <a:p>
                      <a:pPr algn="ctr"/>
                      <a:r>
                        <a:rPr lang="en-US" sz="4800" dirty="0" smtClean="0"/>
                        <a:t>-</a:t>
                      </a:r>
                      <a:endParaRPr lang="en-US" sz="4800" dirty="0"/>
                    </a:p>
                  </a:txBody>
                  <a:tcPr/>
                </a:tc>
                <a:tc>
                  <a:txBody>
                    <a:bodyPr/>
                    <a:lstStyle/>
                    <a:p>
                      <a:pPr algn="ctr"/>
                      <a:r>
                        <a:rPr lang="en-US" sz="4800" dirty="0" smtClean="0"/>
                        <a:t>-</a:t>
                      </a:r>
                      <a:endParaRPr lang="en-US" sz="4800" dirty="0"/>
                    </a:p>
                  </a:txBody>
                  <a:tcPr/>
                </a:tc>
              </a:tr>
              <a:tr h="800100">
                <a:tc>
                  <a:txBody>
                    <a:bodyPr/>
                    <a:lstStyle/>
                    <a:p>
                      <a:r>
                        <a:rPr lang="en-US" dirty="0" smtClean="0"/>
                        <a:t>Can</a:t>
                      </a:r>
                      <a:r>
                        <a:rPr lang="en-US" baseline="0" dirty="0" smtClean="0"/>
                        <a:t> be grammatical or not</a:t>
                      </a:r>
                      <a:endParaRPr lang="en-US" dirty="0"/>
                    </a:p>
                  </a:txBody>
                  <a:tcPr/>
                </a:tc>
                <a:tc>
                  <a:txBody>
                    <a:bodyPr/>
                    <a:lstStyle/>
                    <a:p>
                      <a:pPr algn="ctr"/>
                      <a:r>
                        <a:rPr lang="en-US" sz="4800" dirty="0" smtClean="0"/>
                        <a:t>+</a:t>
                      </a:r>
                      <a:endParaRPr lang="en-US" sz="4800" dirty="0"/>
                    </a:p>
                  </a:txBody>
                  <a:tcPr/>
                </a:tc>
                <a:tc>
                  <a:txBody>
                    <a:bodyPr/>
                    <a:lstStyle/>
                    <a:p>
                      <a:pPr algn="ctr"/>
                      <a:r>
                        <a:rPr lang="en-US" sz="4800" dirty="0" smtClean="0"/>
                        <a:t>+</a:t>
                      </a:r>
                      <a:endParaRPr lang="en-US" sz="4800" dirty="0"/>
                    </a:p>
                  </a:txBody>
                  <a:tcPr/>
                </a:tc>
                <a:tc>
                  <a:txBody>
                    <a:bodyPr/>
                    <a:lstStyle/>
                    <a:p>
                      <a:pPr algn="ctr"/>
                      <a:r>
                        <a:rPr lang="en-US" sz="4800" dirty="0" smtClean="0"/>
                        <a:t>-</a:t>
                      </a:r>
                      <a:endParaRPr lang="en-US" sz="4800" dirty="0"/>
                    </a:p>
                  </a:txBody>
                  <a:tcPr/>
                </a:tc>
              </a:tr>
              <a:tr h="800100">
                <a:tc>
                  <a:txBody>
                    <a:bodyPr/>
                    <a:lstStyle/>
                    <a:p>
                      <a:r>
                        <a:rPr lang="en-US" dirty="0" smtClean="0"/>
                        <a:t>Can be true or false</a:t>
                      </a:r>
                      <a:endParaRPr lang="en-US" dirty="0"/>
                    </a:p>
                  </a:txBody>
                  <a:tcPr/>
                </a:tc>
                <a:tc>
                  <a:txBody>
                    <a:bodyPr/>
                    <a:lstStyle/>
                    <a:p>
                      <a:pPr algn="ctr"/>
                      <a:r>
                        <a:rPr lang="en-US" sz="4800" dirty="0" smtClean="0"/>
                        <a:t>+</a:t>
                      </a:r>
                      <a:endParaRPr lang="en-US" sz="4800" dirty="0"/>
                    </a:p>
                  </a:txBody>
                  <a:tcPr/>
                </a:tc>
                <a:tc>
                  <a:txBody>
                    <a:bodyPr/>
                    <a:lstStyle/>
                    <a:p>
                      <a:pPr algn="ctr"/>
                      <a:r>
                        <a:rPr lang="en-US" sz="4800" dirty="0" smtClean="0"/>
                        <a:t>+</a:t>
                      </a:r>
                      <a:endParaRPr lang="en-US" sz="4800" dirty="0"/>
                    </a:p>
                  </a:txBody>
                  <a:tcPr/>
                </a:tc>
                <a:tc>
                  <a:txBody>
                    <a:bodyPr/>
                    <a:lstStyle/>
                    <a:p>
                      <a:pPr algn="ctr"/>
                      <a:r>
                        <a:rPr lang="en-US" sz="4800" dirty="0" smtClean="0"/>
                        <a:t>+</a:t>
                      </a:r>
                      <a:endParaRPr lang="en-US" sz="4800" dirty="0"/>
                    </a:p>
                  </a:txBody>
                  <a:tcPr/>
                </a:tc>
              </a:tr>
              <a:tr h="800100">
                <a:tc>
                  <a:txBody>
                    <a:bodyPr/>
                    <a:lstStyle/>
                    <a:p>
                      <a:r>
                        <a:rPr lang="en-US" dirty="0" smtClean="0"/>
                        <a:t>In a particular</a:t>
                      </a:r>
                      <a:r>
                        <a:rPr lang="en-US" baseline="0" dirty="0" smtClean="0"/>
                        <a:t> regional accent</a:t>
                      </a:r>
                      <a:endParaRPr lang="en-US" dirty="0"/>
                    </a:p>
                  </a:txBody>
                  <a:tcPr/>
                </a:tc>
                <a:tc>
                  <a:txBody>
                    <a:bodyPr/>
                    <a:lstStyle/>
                    <a:p>
                      <a:pPr algn="ctr"/>
                      <a:r>
                        <a:rPr lang="en-US" sz="4800" dirty="0" smtClean="0"/>
                        <a:t>+</a:t>
                      </a:r>
                      <a:endParaRPr lang="en-US" sz="4800" dirty="0"/>
                    </a:p>
                  </a:txBody>
                  <a:tcPr/>
                </a:tc>
                <a:tc>
                  <a:txBody>
                    <a:bodyPr/>
                    <a:lstStyle/>
                    <a:p>
                      <a:pPr algn="ctr"/>
                      <a:r>
                        <a:rPr lang="en-US" sz="4800" dirty="0" smtClean="0"/>
                        <a:t>-</a:t>
                      </a:r>
                      <a:endParaRPr lang="en-US" sz="4800" dirty="0"/>
                    </a:p>
                  </a:txBody>
                  <a:tcPr/>
                </a:tc>
                <a:tc>
                  <a:txBody>
                    <a:bodyPr/>
                    <a:lstStyle/>
                    <a:p>
                      <a:pPr algn="ctr"/>
                      <a:r>
                        <a:rPr lang="en-US" sz="4800" dirty="0" smtClean="0"/>
                        <a:t>-</a:t>
                      </a:r>
                      <a:endParaRPr lang="en-US" sz="4800" dirty="0"/>
                    </a:p>
                  </a:txBody>
                  <a:tcPr/>
                </a:tc>
              </a:tr>
              <a:tr h="800100">
                <a:tc>
                  <a:txBody>
                    <a:bodyPr/>
                    <a:lstStyle/>
                    <a:p>
                      <a:r>
                        <a:rPr lang="en-US" dirty="0" smtClean="0"/>
                        <a:t>In a particular language</a:t>
                      </a:r>
                      <a:endParaRPr lang="en-US" dirty="0"/>
                    </a:p>
                  </a:txBody>
                  <a:tcPr/>
                </a:tc>
                <a:tc>
                  <a:txBody>
                    <a:bodyPr/>
                    <a:lstStyle/>
                    <a:p>
                      <a:pPr algn="ctr"/>
                      <a:r>
                        <a:rPr lang="en-US" sz="4800" dirty="0" smtClean="0"/>
                        <a:t>+</a:t>
                      </a:r>
                      <a:endParaRPr lang="en-US" sz="4800" dirty="0"/>
                    </a:p>
                  </a:txBody>
                  <a:tcPr/>
                </a:tc>
                <a:tc>
                  <a:txBody>
                    <a:bodyPr/>
                    <a:lstStyle/>
                    <a:p>
                      <a:pPr algn="ctr"/>
                      <a:r>
                        <a:rPr lang="en-US" sz="4800" dirty="0" smtClean="0"/>
                        <a:t>+</a:t>
                      </a:r>
                      <a:endParaRPr lang="en-US" sz="4800" dirty="0"/>
                    </a:p>
                  </a:txBody>
                  <a:tcPr/>
                </a:tc>
                <a:tc>
                  <a:txBody>
                    <a:bodyPr/>
                    <a:lstStyle/>
                    <a:p>
                      <a:pPr algn="ctr"/>
                      <a:r>
                        <a:rPr lang="en-US" sz="4800" dirty="0" smtClean="0"/>
                        <a:t>-</a:t>
                      </a:r>
                      <a:endParaRPr lang="en-US" sz="48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dirty="0" smtClean="0"/>
              <a:t>Can the same proposition be expressed by different sentences? </a:t>
            </a:r>
          </a:p>
          <a:p>
            <a:pPr lvl="0"/>
            <a:r>
              <a:rPr lang="en-US" dirty="0" smtClean="0"/>
              <a:t>Can the same sentence be realized by different utterances (i.e. have different utterances as tokens)?  </a:t>
            </a:r>
          </a:p>
          <a:p>
            <a:r>
              <a:rPr lang="en-US" dirty="0" smtClean="0"/>
              <a:t>Is it useful to envisage a kind of family tree relationship between these notions shown in the diagram. For example, a single proposition could be expressed by using several different sentences.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smtClean="0"/>
              <a:t>Propositions</a:t>
            </a:r>
            <a:endParaRPr lang="en-US" dirty="0"/>
          </a:p>
        </p:txBody>
      </p:sp>
      <p:sp>
        <p:nvSpPr>
          <p:cNvPr id="3" name="Text Placeholder 2"/>
          <p:cNvSpPr>
            <a:spLocks noGrp="1"/>
          </p:cNvSpPr>
          <p:nvPr>
            <p:ph type="body" sz="half" idx="3"/>
          </p:nvPr>
        </p:nvSpPr>
        <p:spPr/>
        <p:txBody>
          <a:bodyPr/>
          <a:lstStyle/>
          <a:p>
            <a:pPr algn="ctr"/>
            <a:r>
              <a:rPr lang="en-US" dirty="0" smtClean="0"/>
              <a:t>Thoughts</a:t>
            </a:r>
            <a:endParaRPr lang="en-US" dirty="0"/>
          </a:p>
        </p:txBody>
      </p:sp>
      <p:sp>
        <p:nvSpPr>
          <p:cNvPr id="4" name="Content Placeholder 3"/>
          <p:cNvSpPr>
            <a:spLocks noGrp="1"/>
          </p:cNvSpPr>
          <p:nvPr>
            <p:ph sz="quarter" idx="2"/>
          </p:nvPr>
        </p:nvSpPr>
        <p:spPr/>
        <p:txBody>
          <a:bodyPr/>
          <a:lstStyle/>
          <a:p>
            <a:r>
              <a:rPr lang="en-US" dirty="0" smtClean="0"/>
              <a:t>Abstract semantic entity</a:t>
            </a:r>
          </a:p>
          <a:p>
            <a:r>
              <a:rPr lang="en-US" dirty="0" smtClean="0"/>
              <a:t>Public</a:t>
            </a:r>
          </a:p>
          <a:p>
            <a:r>
              <a:rPr lang="en-US" dirty="0" smtClean="0"/>
              <a:t>Available to different people, not private</a:t>
            </a:r>
          </a:p>
          <a:p>
            <a:r>
              <a:rPr lang="en-US" dirty="0" smtClean="0"/>
              <a:t>Not a process</a:t>
            </a:r>
          </a:p>
          <a:p>
            <a:endParaRPr lang="en-US" dirty="0"/>
          </a:p>
        </p:txBody>
      </p:sp>
      <p:sp>
        <p:nvSpPr>
          <p:cNvPr id="5" name="Content Placeholder 4"/>
          <p:cNvSpPr>
            <a:spLocks noGrp="1"/>
          </p:cNvSpPr>
          <p:nvPr>
            <p:ph sz="quarter" idx="4"/>
          </p:nvPr>
        </p:nvSpPr>
        <p:spPr/>
        <p:txBody>
          <a:bodyPr/>
          <a:lstStyle/>
          <a:p>
            <a:r>
              <a:rPr lang="en-US" dirty="0" smtClean="0"/>
              <a:t>Private</a:t>
            </a:r>
          </a:p>
          <a:p>
            <a:r>
              <a:rPr lang="en-US" dirty="0" smtClean="0"/>
              <a:t>Personal</a:t>
            </a:r>
          </a:p>
          <a:p>
            <a:r>
              <a:rPr lang="en-US" dirty="0" smtClean="0"/>
              <a:t>Mental Process</a:t>
            </a:r>
            <a:endParaRPr lang="en-US" dirty="0"/>
          </a:p>
        </p:txBody>
      </p:sp>
      <p:sp>
        <p:nvSpPr>
          <p:cNvPr id="6" name="Title 5"/>
          <p:cNvSpPr>
            <a:spLocks noGrp="1"/>
          </p:cNvSpPr>
          <p:nvPr>
            <p:ph type="title"/>
          </p:nvPr>
        </p:nvSpPr>
        <p:spPr/>
        <p:txBody>
          <a:bodyPr/>
          <a:lstStyle/>
          <a:p>
            <a:r>
              <a:rPr lang="en-US" dirty="0" smtClean="0"/>
              <a:t>Propositions VS Thoughts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sz="quarter" idx="1"/>
          </p:nvPr>
        </p:nvSpPr>
        <p:spPr/>
        <p:txBody>
          <a:bodyPr/>
          <a:lstStyle/>
          <a:p>
            <a:pPr>
              <a:buNone/>
            </a:pPr>
            <a:r>
              <a:rPr lang="en-US" dirty="0" smtClean="0"/>
              <a:t>Unit 3</a:t>
            </a:r>
          </a:p>
          <a:p>
            <a:pPr>
              <a:buNone/>
            </a:pPr>
            <a:r>
              <a:rPr lang="en-US" smtClean="0"/>
              <a:t>Practices </a:t>
            </a:r>
            <a:r>
              <a:rPr lang="en-US" smtClean="0"/>
              <a:t>1-12</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07552" cy="914400"/>
          </a:xfrm>
        </p:spPr>
        <p:txBody>
          <a:bodyPr anchor="ctr">
            <a:normAutofit/>
          </a:bodyPr>
          <a:lstStyle/>
          <a:p>
            <a:r>
              <a:rPr lang="en-US" dirty="0" smtClean="0"/>
              <a:t>A Sentence</a:t>
            </a:r>
            <a:endParaRPr lang="en-US" dirty="0"/>
          </a:p>
        </p:txBody>
      </p:sp>
      <p:sp>
        <p:nvSpPr>
          <p:cNvPr id="3" name="Content Placeholder 2"/>
          <p:cNvSpPr>
            <a:spLocks noGrp="1"/>
          </p:cNvSpPr>
          <p:nvPr>
            <p:ph sz="quarter" idx="1"/>
          </p:nvPr>
        </p:nvSpPr>
        <p:spPr>
          <a:xfrm>
            <a:off x="0" y="1295400"/>
            <a:ext cx="8805672" cy="4953000"/>
          </a:xfrm>
        </p:spPr>
        <p:txBody>
          <a:bodyPr anchor="t"/>
          <a:lstStyle/>
          <a:p>
            <a:r>
              <a:rPr lang="en-US" dirty="0" smtClean="0"/>
              <a:t>A grammatically complete series of words that expresses a complete thought.</a:t>
            </a:r>
          </a:p>
          <a:p>
            <a:r>
              <a:rPr lang="en-US" dirty="0" smtClean="0"/>
              <a:t>S + V + expresses a complete thought</a:t>
            </a:r>
          </a:p>
          <a:p>
            <a:r>
              <a:rPr lang="en-US" i="1" dirty="0" smtClean="0"/>
              <a:t>I would like a cup of coffee </a:t>
            </a:r>
            <a:r>
              <a:rPr lang="en-US" dirty="0" smtClean="0"/>
              <a:t>is a sentence. </a:t>
            </a:r>
          </a:p>
          <a:p>
            <a:r>
              <a:rPr lang="en-US" i="1" dirty="0" smtClean="0"/>
              <a:t>Coffee, please </a:t>
            </a:r>
            <a:r>
              <a:rPr lang="en-US" dirty="0" smtClean="0"/>
              <a:t>is not a sentence. </a:t>
            </a:r>
          </a:p>
          <a:p>
            <a:r>
              <a:rPr lang="en-US" i="1" dirty="0" smtClean="0"/>
              <a:t>In the kitchen </a:t>
            </a:r>
            <a:r>
              <a:rPr lang="en-US" dirty="0" smtClean="0"/>
              <a:t>is not a sentence. </a:t>
            </a:r>
          </a:p>
          <a:p>
            <a:r>
              <a:rPr lang="en-US" i="1" dirty="0" smtClean="0"/>
              <a:t>Please put it in the kitchen </a:t>
            </a:r>
            <a:r>
              <a:rPr lang="en-US" dirty="0" smtClean="0"/>
              <a:t>is a sentence. </a:t>
            </a:r>
          </a:p>
          <a:p>
            <a:pPr>
              <a:buNone/>
            </a:pPr>
            <a:r>
              <a:rPr lang="en-US" dirty="0" smtClean="0"/>
              <a:t>		Ducks swim.   Sara gave.   She wrote.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normAutofit fontScale="90000"/>
          </a:bodyPr>
          <a:lstStyle/>
          <a:p>
            <a:r>
              <a:rPr lang="en-US" sz="3100" dirty="0" smtClean="0"/>
              <a:t>Not</a:t>
            </a:r>
            <a:r>
              <a:rPr lang="en-US" sz="2400" dirty="0" smtClean="0"/>
              <a:t> all utterances are actually tokens of sentences, but sometimes only of parts of sentences, e.g. phrases or single words.</a:t>
            </a:r>
            <a:br>
              <a:rPr lang="en-US" sz="2400" dirty="0" smtClean="0"/>
            </a:br>
            <a:endParaRPr lang="en-US" sz="2400" dirty="0"/>
          </a:p>
        </p:txBody>
      </p:sp>
      <p:sp>
        <p:nvSpPr>
          <p:cNvPr id="3" name="Content Placeholder 2"/>
          <p:cNvSpPr>
            <a:spLocks noGrp="1"/>
          </p:cNvSpPr>
          <p:nvPr>
            <p:ph sz="quarter" idx="1"/>
          </p:nvPr>
        </p:nvSpPr>
        <p:spPr>
          <a:xfrm>
            <a:off x="0" y="1524000"/>
            <a:ext cx="8805672" cy="5181600"/>
          </a:xfrm>
        </p:spPr>
        <p:txBody>
          <a:bodyPr/>
          <a:lstStyle/>
          <a:p>
            <a:r>
              <a:rPr lang="en-US" dirty="0" smtClean="0"/>
              <a:t>Which of the following utterances are tokens of whole sentences (S) and which are not </a:t>
            </a:r>
            <a:r>
              <a:rPr lang="en-US" i="1" dirty="0" smtClean="0"/>
              <a:t>(NS)? </a:t>
            </a:r>
            <a:endParaRPr lang="en-US" dirty="0" smtClean="0"/>
          </a:p>
          <a:p>
            <a:r>
              <a:rPr lang="en-US" dirty="0" smtClean="0"/>
              <a:t>(1) "John" 	 S / </a:t>
            </a:r>
            <a:r>
              <a:rPr lang="en-US" i="1" dirty="0" smtClean="0"/>
              <a:t>NS 	</a:t>
            </a:r>
            <a:r>
              <a:rPr lang="en-US" dirty="0" smtClean="0"/>
              <a:t>(4) "It's mine" S / </a:t>
            </a:r>
            <a:r>
              <a:rPr lang="en-US" i="1" dirty="0" smtClean="0"/>
              <a:t>NS </a:t>
            </a:r>
            <a:endParaRPr lang="en-US" dirty="0" smtClean="0"/>
          </a:p>
          <a:p>
            <a:r>
              <a:rPr lang="en-US" dirty="0" smtClean="0"/>
              <a:t>(2) "Who is there?" 	S / </a:t>
            </a:r>
            <a:r>
              <a:rPr lang="en-US" i="1" dirty="0" smtClean="0"/>
              <a:t>NS 	              </a:t>
            </a:r>
            <a:r>
              <a:rPr lang="en-US" dirty="0" smtClean="0"/>
              <a:t>(5) "Where shall I ... ?" S / </a:t>
            </a:r>
            <a:r>
              <a:rPr lang="en-US" i="1" dirty="0" smtClean="0"/>
              <a:t>NS </a:t>
            </a:r>
            <a:endParaRPr lang="en-US" dirty="0" smtClean="0"/>
          </a:p>
          <a:p>
            <a:r>
              <a:rPr lang="en-US" dirty="0" smtClean="0"/>
              <a:t>(3) "Mine"· 	S / </a:t>
            </a:r>
            <a:r>
              <a:rPr lang="en-US" i="1" dirty="0" smtClean="0"/>
              <a:t>NS </a:t>
            </a:r>
            <a:endParaRPr lang="en-US" dirty="0" smtClean="0"/>
          </a:p>
          <a:p>
            <a:r>
              <a:rPr lang="en-US" dirty="0" smtClean="0"/>
              <a:t>Utterances of non-sentences, e.g. short phrases, or single words, are used by people in communication all the time.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Utterances as </a:t>
            </a:r>
            <a:r>
              <a:rPr lang="en-US" dirty="0" err="1" smtClean="0"/>
              <a:t>abrev.s</a:t>
            </a:r>
            <a:r>
              <a:rPr lang="en-US" dirty="0" smtClean="0"/>
              <a:t> of whole sentences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1.</a:t>
            </a:r>
          </a:p>
          <a:p>
            <a:pPr>
              <a:buNone/>
            </a:pPr>
            <a:r>
              <a:rPr lang="en-US" dirty="0" smtClean="0"/>
              <a:t>Magnus: "When did Goethe die?"  </a:t>
            </a:r>
          </a:p>
          <a:p>
            <a:pPr>
              <a:buNone/>
            </a:pPr>
            <a:r>
              <a:rPr lang="en-US" dirty="0" smtClean="0"/>
              <a:t>Fred: “In 1832”</a:t>
            </a:r>
          </a:p>
          <a:p>
            <a:endParaRPr lang="en-US" dirty="0" smtClean="0"/>
          </a:p>
          <a:p>
            <a:r>
              <a:rPr lang="en-US" dirty="0" smtClean="0"/>
              <a:t>2. </a:t>
            </a:r>
          </a:p>
          <a:p>
            <a:pPr>
              <a:buNone/>
            </a:pPr>
            <a:r>
              <a:rPr lang="en-US" dirty="0" smtClean="0"/>
              <a:t>Hostess: "Would you like tea or coffee?"</a:t>
            </a:r>
          </a:p>
          <a:p>
            <a:pPr>
              <a:buNone/>
            </a:pPr>
            <a:r>
              <a:rPr lang="en-US" dirty="0" smtClean="0"/>
              <a:t>Guest: “Coffee please” </a:t>
            </a:r>
          </a:p>
          <a:p>
            <a:pPr>
              <a:buNone/>
            </a:pPr>
            <a:r>
              <a:rPr lang="en-US" dirty="0" smtClean="0"/>
              <a:t> </a:t>
            </a:r>
          </a:p>
          <a:p>
            <a:r>
              <a:rPr lang="en-US" dirty="0" smtClean="0"/>
              <a:t>3.</a:t>
            </a:r>
          </a:p>
          <a:p>
            <a:pPr>
              <a:buNone/>
            </a:pPr>
            <a:r>
              <a:rPr lang="en-US" dirty="0" smtClean="0"/>
              <a:t>A:"Who won the battle of Waterloo?"  </a:t>
            </a:r>
          </a:p>
          <a:p>
            <a:pPr>
              <a:buNone/>
            </a:pPr>
            <a:endParaRPr lang="en-US" dirty="0" smtClean="0"/>
          </a:p>
          <a:p>
            <a:pPr>
              <a:buNone/>
            </a:pPr>
            <a:r>
              <a:rPr lang="en-US" dirty="0" smtClean="0"/>
              <a:t>B: "Wellington"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1352" cy="914400"/>
          </a:xfrm>
        </p:spPr>
        <p:txBody>
          <a:bodyPr>
            <a:noAutofit/>
          </a:bodyPr>
          <a:lstStyle/>
          <a:p>
            <a:r>
              <a:rPr lang="en-US" sz="2400" dirty="0" smtClean="0"/>
              <a:t>The meanings of whole sentences involve propositions; the notion of a proposition is central to semantics. </a:t>
            </a:r>
            <a:endParaRPr lang="en-US" sz="2400" dirty="0"/>
          </a:p>
        </p:txBody>
      </p:sp>
      <p:sp>
        <p:nvSpPr>
          <p:cNvPr id="3" name="Content Placeholder 2"/>
          <p:cNvSpPr>
            <a:spLocks noGrp="1"/>
          </p:cNvSpPr>
          <p:nvPr>
            <p:ph sz="quarter" idx="1"/>
          </p:nvPr>
        </p:nvSpPr>
        <p:spPr/>
        <p:txBody>
          <a:bodyPr/>
          <a:lstStyle/>
          <a:p>
            <a:pPr>
              <a:buFont typeface="Wingdings" pitchFamily="2" charset="2"/>
              <a:buChar char="v"/>
            </a:pPr>
            <a:r>
              <a:rPr lang="en-US" dirty="0" smtClean="0"/>
              <a:t> A PROPOSITION</a:t>
            </a:r>
          </a:p>
          <a:p>
            <a:pPr>
              <a:buFont typeface="Wingdings" pitchFamily="2" charset="2"/>
              <a:buChar char="v"/>
            </a:pPr>
            <a:r>
              <a:rPr lang="en-US" dirty="0" smtClean="0"/>
              <a:t> is that part of the meaning of the utterance of a declarative sentence which describes some state of affairs. </a:t>
            </a:r>
          </a:p>
          <a:p>
            <a:pPr>
              <a:buFont typeface="Wingdings" pitchFamily="2" charset="2"/>
              <a:buChar char="v"/>
            </a:pPr>
            <a:r>
              <a:rPr lang="en-US" dirty="0" smtClean="0"/>
              <a:t>The state of affairs typically involves persons or things referred to by expressions in the sentence. </a:t>
            </a:r>
          </a:p>
          <a:p>
            <a:pPr>
              <a:buFont typeface="Wingdings" pitchFamily="2" charset="2"/>
              <a:buChar char="v"/>
            </a:pPr>
            <a:r>
              <a:rPr lang="en-US" dirty="0" smtClean="0"/>
              <a:t>In uttering a declarative sentence a speaker typically asserts a proposition.</a:t>
            </a:r>
          </a:p>
          <a:p>
            <a:pPr>
              <a:buFont typeface="Wingdings" pitchFamily="2" charset="2"/>
              <a:buChar char="v"/>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07552" cy="1295400"/>
          </a:xfrm>
        </p:spPr>
        <p:txBody>
          <a:bodyPr>
            <a:normAutofit/>
          </a:bodyPr>
          <a:lstStyle/>
          <a:p>
            <a:r>
              <a:rPr lang="en-US" dirty="0" smtClean="0"/>
              <a:t>Truth of a Proposition: Could one be </a:t>
            </a:r>
            <a:br>
              <a:rPr lang="en-US" dirty="0" smtClean="0"/>
            </a:br>
            <a:r>
              <a:rPr lang="en-US" sz="3200" b="1" dirty="0" smtClean="0"/>
              <a:t>True</a:t>
            </a:r>
            <a:r>
              <a:rPr lang="en-US" dirty="0" smtClean="0"/>
              <a:t> and the other </a:t>
            </a:r>
            <a:r>
              <a:rPr lang="en-US" sz="3200" b="1" dirty="0" smtClean="0"/>
              <a:t>False</a:t>
            </a:r>
            <a:r>
              <a:rPr lang="en-US" dirty="0" smtClean="0"/>
              <a:t>?</a:t>
            </a:r>
            <a:endParaRPr lang="en-US" dirty="0"/>
          </a:p>
        </p:txBody>
      </p:sp>
      <p:sp>
        <p:nvSpPr>
          <p:cNvPr id="3" name="Content Placeholder 2"/>
          <p:cNvSpPr>
            <a:spLocks noGrp="1"/>
          </p:cNvSpPr>
          <p:nvPr>
            <p:ph sz="quarter" idx="1"/>
          </p:nvPr>
        </p:nvSpPr>
        <p:spPr>
          <a:xfrm>
            <a:off x="228600" y="1527048"/>
            <a:ext cx="8577072" cy="5102352"/>
          </a:xfrm>
        </p:spPr>
        <p:txBody>
          <a:bodyPr>
            <a:normAutofit fontScale="92500" lnSpcReduction="10000"/>
          </a:bodyPr>
          <a:lstStyle/>
          <a:p>
            <a:pPr>
              <a:buNone/>
            </a:pPr>
            <a:r>
              <a:rPr lang="en-US" dirty="0" smtClean="0"/>
              <a:t>(assuming in each case that the same name, e.g. </a:t>
            </a:r>
            <a:r>
              <a:rPr lang="en-US" i="1" dirty="0" smtClean="0"/>
              <a:t>Harry, </a:t>
            </a:r>
            <a:r>
              <a:rPr lang="en-US" dirty="0" smtClean="0"/>
              <a:t>refers to the same person). </a:t>
            </a:r>
            <a:endParaRPr lang="en-US" i="1" dirty="0" smtClean="0"/>
          </a:p>
          <a:p>
            <a:pPr>
              <a:buNone/>
            </a:pPr>
            <a:r>
              <a:rPr lang="en-US" i="1" dirty="0" smtClean="0"/>
              <a:t>(1) Harry took out the garbage. </a:t>
            </a:r>
            <a:endParaRPr lang="en-US" dirty="0" smtClean="0"/>
          </a:p>
          <a:p>
            <a:pPr>
              <a:buNone/>
            </a:pPr>
            <a:r>
              <a:rPr lang="en-US" dirty="0" smtClean="0"/>
              <a:t>   </a:t>
            </a:r>
            <a:r>
              <a:rPr lang="en-US" i="1" dirty="0" smtClean="0"/>
              <a:t>Harry took the garbage out. 	Yes </a:t>
            </a:r>
            <a:r>
              <a:rPr lang="en-US" dirty="0" smtClean="0"/>
              <a:t>/ </a:t>
            </a:r>
            <a:r>
              <a:rPr lang="en-US" i="1" dirty="0" smtClean="0"/>
              <a:t>No </a:t>
            </a:r>
            <a:endParaRPr lang="en-US" dirty="0" smtClean="0"/>
          </a:p>
          <a:p>
            <a:pPr>
              <a:buNone/>
            </a:pPr>
            <a:r>
              <a:rPr lang="en-US" i="1" dirty="0" smtClean="0"/>
              <a:t>(2) John gave Mary a book.</a:t>
            </a:r>
            <a:endParaRPr lang="en-US" dirty="0" smtClean="0"/>
          </a:p>
          <a:p>
            <a:pPr>
              <a:buNone/>
            </a:pPr>
            <a:r>
              <a:rPr lang="en-US" dirty="0" smtClean="0"/>
              <a:t>   </a:t>
            </a:r>
            <a:r>
              <a:rPr lang="en-US" i="1" dirty="0" smtClean="0"/>
              <a:t>Mary was given a book by John.	Yes </a:t>
            </a:r>
            <a:r>
              <a:rPr lang="en-US" dirty="0" smtClean="0"/>
              <a:t>/ </a:t>
            </a:r>
            <a:r>
              <a:rPr lang="en-US" i="1" dirty="0" smtClean="0"/>
              <a:t>No </a:t>
            </a:r>
            <a:endParaRPr lang="en-US" dirty="0" smtClean="0"/>
          </a:p>
          <a:p>
            <a:pPr>
              <a:buNone/>
            </a:pPr>
            <a:r>
              <a:rPr lang="en-US" i="1" dirty="0" smtClean="0"/>
              <a:t>(3) Isobel loves Tony.</a:t>
            </a:r>
            <a:endParaRPr lang="en-US" dirty="0" smtClean="0"/>
          </a:p>
          <a:p>
            <a:pPr>
              <a:buNone/>
            </a:pPr>
            <a:r>
              <a:rPr lang="en-US" dirty="0" smtClean="0"/>
              <a:t>   </a:t>
            </a:r>
            <a:r>
              <a:rPr lang="en-US" i="1" dirty="0" smtClean="0"/>
              <a:t>Tony loves Isobel.                     	Yes </a:t>
            </a:r>
            <a:r>
              <a:rPr lang="en-US" dirty="0" smtClean="0"/>
              <a:t>/ </a:t>
            </a:r>
            <a:r>
              <a:rPr lang="en-US" i="1" dirty="0" smtClean="0"/>
              <a:t>No</a:t>
            </a:r>
          </a:p>
          <a:p>
            <a:pPr>
              <a:buNone/>
            </a:pPr>
            <a:r>
              <a:rPr lang="en-US" i="1" dirty="0" smtClean="0"/>
              <a:t>(4) George danced with Ethel </a:t>
            </a:r>
            <a:endParaRPr lang="en-US" dirty="0" smtClean="0"/>
          </a:p>
          <a:p>
            <a:pPr>
              <a:buNone/>
            </a:pPr>
            <a:r>
              <a:rPr lang="en-US" dirty="0" smtClean="0"/>
              <a:t>   </a:t>
            </a:r>
            <a:r>
              <a:rPr lang="en-US" i="1" dirty="0" smtClean="0"/>
              <a:t>George didn't dance with Ethel 	Yes </a:t>
            </a:r>
            <a:r>
              <a:rPr lang="en-US" dirty="0" smtClean="0"/>
              <a:t>/ </a:t>
            </a:r>
            <a:r>
              <a:rPr lang="en-US" i="1" dirty="0" smtClean="0"/>
              <a:t>No </a:t>
            </a:r>
            <a:endParaRPr lang="en-US" dirty="0" smtClean="0"/>
          </a:p>
          <a:p>
            <a:pPr>
              <a:buNone/>
            </a:pPr>
            <a:r>
              <a:rPr lang="en-US" i="1" dirty="0" smtClean="0"/>
              <a:t>(5) Dr Findlay killed Janet . </a:t>
            </a:r>
            <a:endParaRPr lang="en-US" dirty="0" smtClean="0"/>
          </a:p>
          <a:p>
            <a:pPr>
              <a:buNone/>
            </a:pPr>
            <a:r>
              <a:rPr lang="en-US" dirty="0" smtClean="0"/>
              <a:t>   </a:t>
            </a:r>
            <a:r>
              <a:rPr lang="en-US" i="1" dirty="0" smtClean="0"/>
              <a:t>Dr Findlay caused Janet to die 	Yes </a:t>
            </a:r>
            <a:r>
              <a:rPr lang="en-US" dirty="0" smtClean="0"/>
              <a:t>/ </a:t>
            </a:r>
            <a:r>
              <a:rPr lang="en-US" i="1" dirty="0" smtClean="0"/>
              <a:t>No</a:t>
            </a:r>
            <a:endParaRPr lang="en-US" dirty="0" smtClean="0"/>
          </a:p>
          <a:p>
            <a:pPr>
              <a:buNone/>
            </a:pP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07552" cy="1219200"/>
          </a:xfrm>
        </p:spPr>
        <p:txBody>
          <a:bodyPr anchor="b">
            <a:normAutofit/>
          </a:bodyPr>
          <a:lstStyle/>
          <a:p>
            <a:r>
              <a:rPr lang="en-US" sz="2400" dirty="0" smtClean="0"/>
              <a:t>True propositions correspond to facts, in the ordinary sense of the word </a:t>
            </a:r>
            <a:r>
              <a:rPr lang="en-US" sz="2400" i="1" dirty="0" smtClean="0"/>
              <a:t>fact. </a:t>
            </a:r>
            <a:r>
              <a:rPr lang="en-US" sz="2400" dirty="0" smtClean="0"/>
              <a:t>False propositions do not correspond to facts.</a:t>
            </a:r>
            <a:r>
              <a:rPr lang="en-US" sz="2000" dirty="0" smtClean="0"/>
              <a:t/>
            </a:r>
            <a:br>
              <a:rPr lang="en-US" sz="2000" dirty="0" smtClean="0"/>
            </a:br>
            <a:endParaRPr lang="en-US" sz="2000"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In the present-day world, </a:t>
            </a:r>
          </a:p>
          <a:p>
            <a:pPr>
              <a:buNone/>
            </a:pPr>
            <a:r>
              <a:rPr lang="en-US" dirty="0" smtClean="0"/>
              <a:t>(1) Is it a fact that there are lions in Africa? </a:t>
            </a:r>
          </a:p>
          <a:p>
            <a:pPr>
              <a:buNone/>
            </a:pPr>
            <a:r>
              <a:rPr lang="en-US" dirty="0" smtClean="0"/>
              <a:t>(2) Is the proposition that there are lions in Africa a true proposition? </a:t>
            </a:r>
          </a:p>
          <a:p>
            <a:pPr>
              <a:buNone/>
            </a:pPr>
            <a:r>
              <a:rPr lang="en-US" dirty="0" smtClean="0"/>
              <a:t>(3) Is it a fact that the state of Arkansas is uninhabited by human beings? </a:t>
            </a:r>
          </a:p>
          <a:p>
            <a:pPr>
              <a:buNone/>
            </a:pPr>
            <a:r>
              <a:rPr lang="en-US" dirty="0" smtClean="0"/>
              <a:t>(4) Is the proposition that the state of Arkansas is uninhabited by human beings true? </a:t>
            </a:r>
            <a:r>
              <a:rPr lang="en-US" i="1" dirty="0" smtClean="0"/>
              <a:t> </a:t>
            </a:r>
            <a:endParaRPr lang="en-US" dirty="0" smtClean="0"/>
          </a:p>
          <a:p>
            <a:pPr>
              <a:buNone/>
            </a:pPr>
            <a:endParaRPr lang="en-US" dirty="0" smtClean="0"/>
          </a:p>
          <a:p>
            <a:pPr>
              <a:buNone/>
            </a:pPr>
            <a:r>
              <a:rPr lang="en-US" dirty="0" smtClean="0"/>
              <a:t>One can entertain propositions in the mind regardless of whether they are true or false, e.g. by thinking them, or believing them. But only true propositions can be known.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True Propositions can be Known</a:t>
            </a:r>
            <a:endParaRPr lang="en-US" dirty="0"/>
          </a:p>
        </p:txBody>
      </p:sp>
      <p:sp>
        <p:nvSpPr>
          <p:cNvPr id="3" name="Content Placeholder 2"/>
          <p:cNvSpPr>
            <a:spLocks noGrp="1"/>
          </p:cNvSpPr>
          <p:nvPr>
            <p:ph sz="quarter" idx="1"/>
          </p:nvPr>
        </p:nvSpPr>
        <p:spPr>
          <a:xfrm>
            <a:off x="381000" y="1600200"/>
            <a:ext cx="8503920" cy="4572000"/>
          </a:xfrm>
        </p:spPr>
        <p:txBody>
          <a:bodyPr>
            <a:normAutofit fontScale="62500" lnSpcReduction="20000"/>
          </a:bodyPr>
          <a:lstStyle/>
          <a:p>
            <a:pPr>
              <a:buNone/>
            </a:pPr>
            <a:r>
              <a:rPr lang="en-US" dirty="0" smtClean="0"/>
              <a:t>(1) If John wonders whether Alice is deceiving him, would it seem reasonable to </a:t>
            </a:r>
          </a:p>
          <a:p>
            <a:pPr>
              <a:buNone/>
            </a:pPr>
            <a:r>
              <a:rPr lang="en-US" dirty="0" smtClean="0"/>
              <a:t>say that he has the proposition that Alice is deceiving him in his mind, and is not </a:t>
            </a:r>
          </a:p>
          <a:p>
            <a:pPr>
              <a:buNone/>
            </a:pPr>
            <a:r>
              <a:rPr lang="en-US" dirty="0" smtClean="0"/>
              <a:t>sure whether it is a true or a false proposition?             	 </a:t>
            </a:r>
            <a:r>
              <a:rPr lang="en-US" i="1" dirty="0" smtClean="0"/>
              <a:t>Yes </a:t>
            </a:r>
            <a:r>
              <a:rPr lang="en-US" dirty="0" smtClean="0"/>
              <a:t>/ </a:t>
            </a:r>
            <a:r>
              <a:rPr lang="en-US" i="1" dirty="0" smtClean="0"/>
              <a:t>No </a:t>
            </a:r>
            <a:endParaRPr lang="en-US" dirty="0" smtClean="0"/>
          </a:p>
          <a:p>
            <a:pPr>
              <a:buNone/>
            </a:pPr>
            <a:r>
              <a:rPr lang="en-US" dirty="0" smtClean="0"/>
              <a:t>(2) If I say to you, "If Mary came to the party, Phyllis must have </a:t>
            </a:r>
          </a:p>
          <a:p>
            <a:pPr>
              <a:buNone/>
            </a:pPr>
            <a:r>
              <a:rPr lang="en-US" dirty="0" smtClean="0"/>
              <a:t>been upset", do I thereby put in your mind the proposition that Mary </a:t>
            </a:r>
          </a:p>
          <a:p>
            <a:pPr>
              <a:buNone/>
            </a:pPr>
            <a:r>
              <a:rPr lang="en-US" dirty="0" smtClean="0"/>
              <a:t>came to the party, without necessarily indicating whether it is true </a:t>
            </a:r>
          </a:p>
          <a:p>
            <a:pPr>
              <a:buNone/>
            </a:pPr>
            <a:r>
              <a:rPr lang="en-US" dirty="0" smtClean="0"/>
              <a:t>or not?                                                    			 </a:t>
            </a:r>
            <a:r>
              <a:rPr lang="en-US" i="1" dirty="0" smtClean="0"/>
              <a:t>Yes </a:t>
            </a:r>
            <a:r>
              <a:rPr lang="en-US" dirty="0" smtClean="0"/>
              <a:t>/ </a:t>
            </a:r>
            <a:r>
              <a:rPr lang="en-US" i="1" dirty="0" smtClean="0"/>
              <a:t>No </a:t>
            </a:r>
            <a:endParaRPr lang="en-US" dirty="0" smtClean="0"/>
          </a:p>
          <a:p>
            <a:pPr>
              <a:buNone/>
            </a:pPr>
            <a:r>
              <a:rPr lang="en-US" dirty="0" smtClean="0"/>
              <a:t>(3) If I say to you, "Was your father in the Navy?" would it seem </a:t>
            </a:r>
          </a:p>
          <a:p>
            <a:pPr>
              <a:buNone/>
            </a:pPr>
            <a:r>
              <a:rPr lang="en-US" dirty="0" smtClean="0"/>
              <a:t>reasonable to say that I have the proposition that your father was in </a:t>
            </a:r>
          </a:p>
          <a:p>
            <a:pPr>
              <a:buNone/>
            </a:pPr>
            <a:r>
              <a:rPr lang="en-US" dirty="0" smtClean="0"/>
              <a:t>the Navy in my mind, and wish to know whether this proposition is </a:t>
            </a:r>
          </a:p>
          <a:p>
            <a:pPr>
              <a:buNone/>
            </a:pPr>
            <a:r>
              <a:rPr lang="en-US" dirty="0" smtClean="0"/>
              <a:t>true or not? 	                          			</a:t>
            </a:r>
            <a:r>
              <a:rPr lang="en-US" i="1" dirty="0" smtClean="0"/>
              <a:t>Yes </a:t>
            </a:r>
            <a:r>
              <a:rPr lang="en-US" dirty="0" smtClean="0"/>
              <a:t>/ </a:t>
            </a:r>
            <a:r>
              <a:rPr lang="en-US" i="1" dirty="0" smtClean="0"/>
              <a:t>No </a:t>
            </a:r>
            <a:endParaRPr lang="en-US" dirty="0" smtClean="0"/>
          </a:p>
          <a:p>
            <a:pPr>
              <a:buNone/>
            </a:pPr>
            <a:r>
              <a:rPr lang="en-US" dirty="0" smtClean="0"/>
              <a:t>(4) Is there something odd about the following sentence? If so, what?</a:t>
            </a:r>
          </a:p>
          <a:p>
            <a:pPr>
              <a:buNone/>
            </a:pPr>
            <a:r>
              <a:rPr lang="en-US" i="1" dirty="0" smtClean="0"/>
              <a:t>Pamela considered the fact that her mother was alive and realized that it could not possibly be true.</a:t>
            </a:r>
            <a:endParaRPr lang="en-US" dirty="0" smtClean="0"/>
          </a:p>
          <a:p>
            <a:pPr>
              <a:buNone/>
            </a:pPr>
            <a:r>
              <a:rPr lang="en-US" dirty="0" smtClean="0"/>
              <a:t>(5) Is there something similarly odd about the following sentence? If so, what? </a:t>
            </a:r>
            <a:r>
              <a:rPr lang="en-US" i="1" dirty="0" smtClean="0"/>
              <a:t>Pamela considered the proposition that her mother was alive and realized that it could not possibly be true. </a:t>
            </a:r>
            <a:endParaRPr lang="en-US" dirty="0" smtClean="0"/>
          </a:p>
          <a:p>
            <a:pPr>
              <a:buNone/>
            </a:pPr>
            <a:r>
              <a:rPr lang="en-US" i="1" dirty="0" smtClean="0"/>
              <a:t>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758952"/>
          </a:xfrm>
        </p:spPr>
        <p:txBody>
          <a:bodyPr/>
          <a:lstStyle/>
          <a:p>
            <a:endParaRPr lang="en-US"/>
          </a:p>
        </p:txBody>
      </p:sp>
      <p:sp>
        <p:nvSpPr>
          <p:cNvPr id="3" name="Content Placeholder 2"/>
          <p:cNvSpPr>
            <a:spLocks noGrp="1"/>
          </p:cNvSpPr>
          <p:nvPr>
            <p:ph sz="quarter" idx="1"/>
          </p:nvPr>
        </p:nvSpPr>
        <p:spPr>
          <a:xfrm>
            <a:off x="228600" y="304800"/>
            <a:ext cx="8577072" cy="6248400"/>
          </a:xfrm>
        </p:spPr>
        <p:txBody>
          <a:bodyPr>
            <a:normAutofit fontScale="92500"/>
          </a:bodyPr>
          <a:lstStyle/>
          <a:p>
            <a:r>
              <a:rPr lang="en-US" dirty="0" smtClean="0"/>
              <a:t>In our definition of proposition we explicitly mentioned declarative sentences, but propositions are clearly involved in the meanings of other types of sentences, such as interrogatives and imperatives. </a:t>
            </a:r>
          </a:p>
          <a:p>
            <a:r>
              <a:rPr lang="en-US" dirty="0" smtClean="0"/>
              <a:t>Normally, when a speaker utters a simple declarative sentence, he commits himself to the truth of the corresponding proposition: i.e. he asserts the proposition. </a:t>
            </a:r>
          </a:p>
          <a:p>
            <a:r>
              <a:rPr lang="en-US" dirty="0" smtClean="0"/>
              <a:t>By uttering a simple interrogative or imperative, a speaker can mention a particular proposition, without asserting its truth.</a:t>
            </a:r>
          </a:p>
          <a:p>
            <a:r>
              <a:rPr lang="en-US" dirty="0" smtClean="0"/>
              <a:t>In saying, "John can go" a speaker asserts the proposition that John can go. In saying, "Can John go?" he mentions the same proposition but merely questions its truth. We say that corresponding declaratives and interrogatives (and imperatives) have the same propositional content. </a:t>
            </a:r>
          </a:p>
          <a:p>
            <a:pPr>
              <a:buNone/>
            </a:pP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153</TotalTime>
  <Words>717</Words>
  <Application>Microsoft Office PowerPoint</Application>
  <PresentationFormat>On-screen Show (4:3)</PresentationFormat>
  <Paragraphs>135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Semantics Unit 2 Part 2</vt:lpstr>
      <vt:lpstr>A Sentence</vt:lpstr>
      <vt:lpstr>Not all utterances are actually tokens of sentences, but sometimes only of parts of sentences, e.g. phrases or single words. </vt:lpstr>
      <vt:lpstr>Utterances as abrev.s of whole sentences</vt:lpstr>
      <vt:lpstr>The meanings of whole sentences involve propositions; the notion of a proposition is central to semantics. </vt:lpstr>
      <vt:lpstr>Truth of a Proposition: Could one be  True and the other False?</vt:lpstr>
      <vt:lpstr>True propositions correspond to facts, in the ordinary sense of the word fact. False propositions do not correspond to facts. </vt:lpstr>
      <vt:lpstr>Only True Propositions can be Known</vt:lpstr>
      <vt:lpstr>Slide 9</vt:lpstr>
      <vt:lpstr>In the following utterances, is any proposition asserted by the speaker?  </vt:lpstr>
      <vt:lpstr>Comparing Utterances, Sentences, and Propositions</vt:lpstr>
      <vt:lpstr>Slide 12</vt:lpstr>
      <vt:lpstr>Propositions VS Thoughts</vt:lpstr>
      <vt:lpstr>Assignment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20</cp:revision>
  <dcterms:created xsi:type="dcterms:W3CDTF">2012-09-22T12:28:28Z</dcterms:created>
  <dcterms:modified xsi:type="dcterms:W3CDTF">2012-09-24T18:28:05Z</dcterms:modified>
</cp:coreProperties>
</file>