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EFF6854-2115-416F-87B2-C6D42C1FDC65}" type="datetimeFigureOut">
              <a:rPr lang="en-US" smtClean="0"/>
              <a:pPr/>
              <a:t>9/20/2012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0C09936-CF5F-4897-8CDD-27921B3B2B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FF6854-2115-416F-87B2-C6D42C1FDC65}" type="datetimeFigureOut">
              <a:rPr lang="en-US" smtClean="0"/>
              <a:pPr/>
              <a:t>9/20/2012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C09936-CF5F-4897-8CDD-27921B3B2B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FF6854-2115-416F-87B2-C6D42C1FDC65}" type="datetimeFigureOut">
              <a:rPr lang="en-US" smtClean="0"/>
              <a:pPr/>
              <a:t>9/20/2012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C09936-CF5F-4897-8CDD-27921B3B2B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FF6854-2115-416F-87B2-C6D42C1FDC65}" type="datetimeFigureOut">
              <a:rPr lang="en-US" smtClean="0"/>
              <a:pPr/>
              <a:t>9/20/2012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C09936-CF5F-4897-8CDD-27921B3B2BC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FF6854-2115-416F-87B2-C6D42C1FDC65}" type="datetimeFigureOut">
              <a:rPr lang="en-US" smtClean="0"/>
              <a:pPr/>
              <a:t>9/20/2012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C09936-CF5F-4897-8CDD-27921B3B2BC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FF6854-2115-416F-87B2-C6D42C1FDC65}" type="datetimeFigureOut">
              <a:rPr lang="en-US" smtClean="0"/>
              <a:pPr/>
              <a:t>9/20/2012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C09936-CF5F-4897-8CDD-27921B3B2BC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FF6854-2115-416F-87B2-C6D42C1FDC65}" type="datetimeFigureOut">
              <a:rPr lang="en-US" smtClean="0"/>
              <a:pPr/>
              <a:t>9/20/2012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C09936-CF5F-4897-8CDD-27921B3B2B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FF6854-2115-416F-87B2-C6D42C1FDC65}" type="datetimeFigureOut">
              <a:rPr lang="en-US" smtClean="0"/>
              <a:pPr/>
              <a:t>9/20/2012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C09936-CF5F-4897-8CDD-27921B3B2BC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FF6854-2115-416F-87B2-C6D42C1FDC65}" type="datetimeFigureOut">
              <a:rPr lang="en-US" smtClean="0"/>
              <a:pPr/>
              <a:t>9/20/2012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C09936-CF5F-4897-8CDD-27921B3B2B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EFF6854-2115-416F-87B2-C6D42C1FDC65}" type="datetimeFigureOut">
              <a:rPr lang="en-US" smtClean="0"/>
              <a:pPr/>
              <a:t>9/20/2012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C09936-CF5F-4897-8CDD-27921B3B2B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EFF6854-2115-416F-87B2-C6D42C1FDC65}" type="datetimeFigureOut">
              <a:rPr lang="en-US" smtClean="0"/>
              <a:pPr/>
              <a:t>9/20/2012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0C09936-CF5F-4897-8CDD-27921B3B2BC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EFF6854-2115-416F-87B2-C6D42C1FDC65}" type="datetimeFigureOut">
              <a:rPr lang="en-US" smtClean="0"/>
              <a:pPr/>
              <a:t>9/20/2012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0C09936-CF5F-4897-8CDD-27921B3B2BC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Semantics Unit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Sentences, Utterances, Propositions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219200"/>
            <a:ext cx="8458200" cy="51816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Any stretch of talk, by one person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Before and after which that person is silent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The use of a piece of language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By a particular speaker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On a particular occasion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Can be a single word, a sentence, or sentences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Each Utterance is a unique physical event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Sounds are transferred in the air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Definition of an Utterance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838200"/>
            <a:ext cx="8915400" cy="5638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(1) "Hello" 		</a:t>
            </a:r>
            <a:r>
              <a:rPr lang="en-US" i="1" dirty="0" smtClean="0"/>
              <a:t>Yes </a:t>
            </a:r>
            <a:r>
              <a:rPr lang="en-US" dirty="0" smtClean="0"/>
              <a:t>/ </a:t>
            </a:r>
            <a:r>
              <a:rPr lang="en-US" i="1" dirty="0" smtClean="0"/>
              <a:t>No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(2) "Not much" 		</a:t>
            </a:r>
            <a:r>
              <a:rPr lang="en-US" i="1" dirty="0" smtClean="0"/>
              <a:t>Yes </a:t>
            </a:r>
            <a:r>
              <a:rPr lang="en-US" dirty="0" smtClean="0"/>
              <a:t>/ </a:t>
            </a:r>
            <a:r>
              <a:rPr lang="en-US" i="1" dirty="0" smtClean="0"/>
              <a:t>No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(3) "Utterances may consist of a single word, a single phrase or a single sentence; They may also consist of a sequence of sentences. It is not unusual to find utterances that consist of one or more grammatically incomplete sentence-fragments. In short, there is no simple relation of correspondence between utterances and sentences" 	                           </a:t>
            </a:r>
            <a:r>
              <a:rPr lang="en-US" i="1" dirty="0" smtClean="0"/>
              <a:t>Yes </a:t>
            </a:r>
            <a:r>
              <a:rPr lang="en-US" dirty="0" smtClean="0"/>
              <a:t>/ </a:t>
            </a:r>
            <a:r>
              <a:rPr lang="en-US" i="1" dirty="0" smtClean="0"/>
              <a:t>No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(4) "</a:t>
            </a:r>
            <a:r>
              <a:rPr lang="en-US" dirty="0" err="1" smtClean="0"/>
              <a:t>Pxgotmgt</a:t>
            </a:r>
            <a:r>
              <a:rPr lang="en-US" dirty="0" smtClean="0"/>
              <a:t>"  	</a:t>
            </a:r>
            <a:r>
              <a:rPr lang="en-US" i="1" dirty="0" smtClean="0"/>
              <a:t>Yes </a:t>
            </a:r>
            <a:r>
              <a:rPr lang="en-US" dirty="0" smtClean="0"/>
              <a:t>/ </a:t>
            </a:r>
            <a:r>
              <a:rPr lang="en-US" i="1" dirty="0" smtClean="0"/>
              <a:t>No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(5) "</a:t>
            </a:r>
            <a:r>
              <a:rPr lang="en-US" dirty="0" err="1" smtClean="0"/>
              <a:t>Schplotzenpflaaaaaaargh</a:t>
            </a:r>
            <a:r>
              <a:rPr lang="en-US" dirty="0" smtClean="0"/>
              <a:t>!" 	</a:t>
            </a:r>
            <a:r>
              <a:rPr lang="en-US" i="1" dirty="0" smtClean="0"/>
              <a:t>Yes </a:t>
            </a:r>
            <a:r>
              <a:rPr lang="en-US" dirty="0" smtClean="0"/>
              <a:t>/ </a:t>
            </a:r>
            <a:r>
              <a:rPr lang="en-US" i="1" dirty="0" smtClean="0"/>
              <a:t>No 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	   Practice 1- Utterances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Neither a physical event nor physical object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It is abstract occurs in written form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A sequence of words put together according to grammatical rules of a language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An ideal string of words that is the basis for a variety of realizations that may occur as:</a:t>
            </a:r>
          </a:p>
          <a:p>
            <a:pPr>
              <a:buNone/>
            </a:pPr>
            <a:r>
              <a:rPr lang="en-US" dirty="0" smtClean="0"/>
              <a:t>		- Utterances OR</a:t>
            </a:r>
          </a:p>
          <a:p>
            <a:pPr>
              <a:buNone/>
            </a:pPr>
            <a:r>
              <a:rPr lang="en-US" dirty="0" smtClean="0"/>
              <a:t>		- In Written Form</a:t>
            </a:r>
          </a:p>
          <a:p>
            <a:pPr>
              <a:buFontTx/>
              <a:buChar char="-"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Definition of a Sentence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990600"/>
            <a:ext cx="8686800" cy="58674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(1) Do all (authentic) performances of 'Macbeth' begin by using the same sentence?   </a:t>
            </a:r>
            <a:r>
              <a:rPr lang="en-US" i="1" dirty="0" smtClean="0"/>
              <a:t>Yes /  No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(2) Do all (authentic) performances of 'Macbeth' begin with</a:t>
            </a:r>
            <a:r>
              <a:rPr lang="en-US" i="1" dirty="0" smtClean="0"/>
              <a:t> </a:t>
            </a:r>
            <a:r>
              <a:rPr lang="en-US" dirty="0" smtClean="0"/>
              <a:t>the same utterance? 	             </a:t>
            </a:r>
            <a:r>
              <a:rPr lang="en-US" i="1" dirty="0" smtClean="0"/>
              <a:t>Yes </a:t>
            </a:r>
            <a:r>
              <a:rPr lang="en-US" dirty="0" smtClean="0"/>
              <a:t>/ </a:t>
            </a:r>
            <a:r>
              <a:rPr lang="en-US" i="1" dirty="0" smtClean="0"/>
              <a:t>No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(3) Does it make sense to talk of the time and place of a sentence? 					</a:t>
            </a:r>
            <a:r>
              <a:rPr lang="en-US" i="1" dirty="0" smtClean="0"/>
              <a:t>Yes </a:t>
            </a:r>
            <a:r>
              <a:rPr lang="en-US" dirty="0" smtClean="0"/>
              <a:t>/ </a:t>
            </a:r>
            <a:r>
              <a:rPr lang="en-US" i="1" dirty="0" smtClean="0"/>
              <a:t>No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(4) Does it make sense to talk of the time and place of an utterance? 				</a:t>
            </a:r>
            <a:r>
              <a:rPr lang="en-US" i="1" dirty="0" smtClean="0"/>
              <a:t>Yes </a:t>
            </a:r>
            <a:r>
              <a:rPr lang="en-US" dirty="0" smtClean="0"/>
              <a:t>/ </a:t>
            </a:r>
            <a:r>
              <a:rPr lang="en-US" i="1" dirty="0" smtClean="0"/>
              <a:t>No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(5) Can one talk of a loud sentence?                                  							</a:t>
            </a:r>
            <a:r>
              <a:rPr lang="en-US" i="1" dirty="0" smtClean="0"/>
              <a:t>Yes </a:t>
            </a:r>
            <a:r>
              <a:rPr lang="en-US" dirty="0" smtClean="0"/>
              <a:t>/ </a:t>
            </a:r>
            <a:r>
              <a:rPr lang="en-US" i="1" dirty="0" smtClean="0"/>
              <a:t>No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(6) Can one talk of a slow utterance? 	                                							</a:t>
            </a:r>
            <a:r>
              <a:rPr lang="en-US" i="1" dirty="0" smtClean="0"/>
              <a:t>Yes </a:t>
            </a:r>
            <a:r>
              <a:rPr lang="en-US" dirty="0" smtClean="0"/>
              <a:t>/ </a:t>
            </a:r>
            <a:r>
              <a:rPr lang="en-US" i="1" dirty="0" smtClean="0"/>
              <a:t>No 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274638"/>
            <a:ext cx="8153400" cy="792162"/>
          </a:xfrm>
        </p:spPr>
        <p:txBody>
          <a:bodyPr/>
          <a:lstStyle/>
          <a:p>
            <a:r>
              <a:rPr lang="en-US" dirty="0" smtClean="0"/>
              <a:t>	  Practice 2 - Sentences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55626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“The riders have been struck by lightning” U or S?</a:t>
            </a:r>
          </a:p>
          <a:p>
            <a:pPr>
              <a:buNone/>
            </a:pPr>
            <a:r>
              <a:rPr lang="en-US" i="1" dirty="0" smtClean="0"/>
              <a:t>The riders have been struck by lightning. U or S</a:t>
            </a:r>
          </a:p>
          <a:p>
            <a:pPr>
              <a:buNone/>
            </a:pPr>
            <a:r>
              <a:rPr lang="en-US" dirty="0" smtClean="0"/>
              <a:t>(1) For each of the following label it as an utterance </a:t>
            </a:r>
            <a:r>
              <a:rPr lang="en-US" i="1" dirty="0" smtClean="0"/>
              <a:t>(U) </a:t>
            </a:r>
            <a:r>
              <a:rPr lang="en-US" dirty="0" smtClean="0"/>
              <a:t>or sentence (S), as appropriate, by circling your choice. </a:t>
            </a:r>
          </a:p>
          <a:p>
            <a:pPr>
              <a:buNone/>
            </a:pPr>
            <a:r>
              <a:rPr lang="en-US" dirty="0" smtClean="0"/>
              <a:t>(a) "The train now arriving at platform one is the 11.1 5 from King's Cross" </a:t>
            </a:r>
          </a:p>
          <a:p>
            <a:pPr>
              <a:buNone/>
            </a:pPr>
            <a:r>
              <a:rPr lang="en-US" dirty="0" smtClean="0"/>
              <a:t>(b) </a:t>
            </a:r>
            <a:r>
              <a:rPr lang="en-US" i="1" dirty="0" smtClean="0"/>
              <a:t>The pelican ignores </a:t>
            </a:r>
            <a:r>
              <a:rPr lang="en-US" i="1" smtClean="0"/>
              <a:t>the linguist.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(2) Given our conventions, say what is wrong with the following: </a:t>
            </a:r>
          </a:p>
          <a:p>
            <a:pPr>
              <a:buNone/>
            </a:pPr>
            <a:r>
              <a:rPr lang="en-US" dirty="0" smtClean="0"/>
              <a:t>(a) John announced </a:t>
            </a:r>
            <a:r>
              <a:rPr lang="en-US" i="1" dirty="0" smtClean="0"/>
              <a:t>Mary’s</a:t>
            </a:r>
            <a:r>
              <a:rPr lang="en-US" dirty="0" smtClean="0"/>
              <a:t> </a:t>
            </a:r>
            <a:r>
              <a:rPr lang="en-US" i="1" dirty="0" smtClean="0"/>
              <a:t>here </a:t>
            </a:r>
            <a:r>
              <a:rPr lang="en-US" dirty="0" smtClean="0"/>
              <a:t>in his squeakiest voice </a:t>
            </a:r>
          </a:p>
          <a:p>
            <a:pPr>
              <a:buNone/>
            </a:pPr>
            <a:r>
              <a:rPr lang="en-US" dirty="0" smtClean="0"/>
              <a:t>(b) "Mary thought </a:t>
            </a:r>
            <a:r>
              <a:rPr lang="en-US" i="1" dirty="0" smtClean="0"/>
              <a:t>how nice John was" </a:t>
            </a:r>
            <a:endParaRPr lang="en-US" dirty="0" smtClean="0"/>
          </a:p>
          <a:p>
            <a:pPr>
              <a:buNone/>
            </a:pPr>
            <a:endParaRPr lang="en-US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82000" cy="563562"/>
          </a:xfrm>
        </p:spPr>
        <p:txBody>
          <a:bodyPr>
            <a:normAutofit/>
          </a:bodyPr>
          <a:lstStyle/>
          <a:p>
            <a:r>
              <a:rPr lang="en-US" sz="1600" dirty="0" smtClean="0"/>
              <a:t>                                </a:t>
            </a:r>
            <a:r>
              <a:rPr lang="en-US" sz="2400" dirty="0" smtClean="0"/>
              <a:t>“Quotation Marks” VS </a:t>
            </a:r>
            <a:r>
              <a:rPr lang="en-US" sz="2400" i="1" dirty="0" smtClean="0"/>
              <a:t>Italics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5169091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We have defined a sentence as a string of words. A given sentence always consists of the same words, and in the same order. Any change in the words or in their order, makes a different sentence, for our purposes: </a:t>
            </a:r>
          </a:p>
          <a:p>
            <a:pPr>
              <a:buNone/>
            </a:pPr>
            <a:r>
              <a:rPr lang="en-US" i="1" dirty="0" smtClean="0"/>
              <a:t>   </a:t>
            </a:r>
          </a:p>
          <a:p>
            <a:pPr>
              <a:buNone/>
            </a:pPr>
            <a:r>
              <a:rPr lang="en-US" i="1" dirty="0" smtClean="0"/>
              <a:t>   Helen rolled up the carpet     </a:t>
            </a:r>
            <a:r>
              <a:rPr lang="en-US" dirty="0" smtClean="0"/>
              <a:t>different sentences </a:t>
            </a:r>
            <a:br>
              <a:rPr lang="en-US" dirty="0" smtClean="0"/>
            </a:br>
            <a:r>
              <a:rPr lang="en-US" i="1" dirty="0" smtClean="0"/>
              <a:t>Helen rolled the carpet up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i="1" dirty="0" smtClean="0"/>
              <a:t>   Sincerity may frighten the boy} </a:t>
            </a:r>
            <a:r>
              <a:rPr lang="en-US" dirty="0" smtClean="0"/>
              <a:t>the same sentence </a:t>
            </a:r>
            <a:br>
              <a:rPr lang="en-US" dirty="0" smtClean="0"/>
            </a:br>
            <a:r>
              <a:rPr lang="en-US" i="1" dirty="0" smtClean="0"/>
              <a:t>Sincerity may frighten the boy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			        A Rule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(1) Does it make sense to ask what language (e.g. English, French: Chinese) a sentence belongs to? </a:t>
            </a:r>
            <a:r>
              <a:rPr lang="en-US" i="1" dirty="0" smtClean="0"/>
              <a:t>Yes </a:t>
            </a:r>
            <a:r>
              <a:rPr lang="en-US" dirty="0" smtClean="0"/>
              <a:t>/ </a:t>
            </a:r>
            <a:r>
              <a:rPr lang="en-US" i="1" dirty="0" smtClean="0"/>
              <a:t>No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(2) What languages do the following sentences belong to?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r>
              <a:rPr lang="en-US" i="1" dirty="0" smtClean="0"/>
              <a:t>Je ne sais quoi.</a:t>
            </a:r>
            <a:endParaRPr lang="en-US" dirty="0" smtClean="0"/>
          </a:p>
          <a:p>
            <a:pPr>
              <a:buNone/>
            </a:pPr>
            <a:r>
              <a:rPr lang="en-US" i="1" dirty="0" smtClean="0"/>
              <a:t> </a:t>
            </a:r>
            <a:r>
              <a:rPr lang="en-US" dirty="0" smtClean="0"/>
              <a:t> </a:t>
            </a:r>
          </a:p>
          <a:p>
            <a:pPr>
              <a:buNone/>
            </a:pPr>
            <a:r>
              <a:rPr lang="en-US" i="1" dirty="0" err="1" smtClean="0"/>
              <a:t>Aile</a:t>
            </a:r>
            <a:r>
              <a:rPr lang="en-US" i="1" dirty="0" smtClean="0"/>
              <a:t> </a:t>
            </a:r>
            <a:r>
              <a:rPr lang="en-US" i="1" dirty="0" err="1" smtClean="0"/>
              <a:t>Menschen</a:t>
            </a:r>
            <a:r>
              <a:rPr lang="en-US" i="1" dirty="0" smtClean="0"/>
              <a:t> </a:t>
            </a:r>
            <a:r>
              <a:rPr lang="en-US" i="1" dirty="0" err="1" smtClean="0"/>
              <a:t>sprechen</a:t>
            </a:r>
            <a:r>
              <a:rPr lang="en-US" i="1" dirty="0" smtClean="0"/>
              <a:t> </a:t>
            </a:r>
            <a:r>
              <a:rPr lang="en-US" i="1" dirty="0" err="1" smtClean="0"/>
              <a:t>eine</a:t>
            </a:r>
            <a:r>
              <a:rPr lang="en-US" i="1" dirty="0" smtClean="0"/>
              <a:t> </a:t>
            </a:r>
            <a:r>
              <a:rPr lang="en-US" i="1" dirty="0" err="1" smtClean="0"/>
              <a:t>Sprache</a:t>
            </a:r>
            <a:r>
              <a:rPr lang="en-US" i="1" dirty="0" smtClean="0"/>
              <a:t>. 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Accent and voice quality belong strictly to the utterance, not to the sentence.</a:t>
            </a:r>
            <a:endParaRPr lang="en-US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Second part of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Unit 2 </a:t>
            </a:r>
            <a:r>
              <a:rPr lang="en-US" smtClean="0"/>
              <a:t>– Utterances, </a:t>
            </a:r>
            <a:r>
              <a:rPr lang="en-US" dirty="0" smtClean="0"/>
              <a:t>Sentences, </a:t>
            </a:r>
            <a:r>
              <a:rPr lang="en-US" smtClean="0"/>
              <a:t>and    				Propositions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Practices 5 -11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Assignment for the next class:	 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114</TotalTime>
  <Words>423</Words>
  <Application>Microsoft Office PowerPoint</Application>
  <PresentationFormat>On-screen Show (4:3)</PresentationFormat>
  <Paragraphs>62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Concourse</vt:lpstr>
      <vt:lpstr>Semantics Unit 2</vt:lpstr>
      <vt:lpstr>    Definition of an Utterance</vt:lpstr>
      <vt:lpstr>    Practice 1- Utterances</vt:lpstr>
      <vt:lpstr>      Definition of a Sentence</vt:lpstr>
      <vt:lpstr>   Practice 2 - Sentences</vt:lpstr>
      <vt:lpstr>                                “Quotation Marks” VS Italics</vt:lpstr>
      <vt:lpstr>           A Rule</vt:lpstr>
      <vt:lpstr>Accent and voice quality belong strictly to the utterance, not to the sentence.</vt:lpstr>
      <vt:lpstr>Assignment for the next class: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Semantics Unit 2</dc:title>
  <dc:creator>User</dc:creator>
  <cp:lastModifiedBy>User</cp:lastModifiedBy>
  <cp:revision>14</cp:revision>
  <dcterms:created xsi:type="dcterms:W3CDTF">2012-09-18T16:34:11Z</dcterms:created>
  <dcterms:modified xsi:type="dcterms:W3CDTF">2012-09-20T11:55:59Z</dcterms:modified>
</cp:coreProperties>
</file>