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B04D5C3-5582-440A-BB4B-26C5DF5BF467}" type="datetimeFigureOut">
              <a:rPr lang="en-US" smtClean="0"/>
              <a:t>9/15/2012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8C5F38D-CBCF-4024-B947-ACE2DACAE8F2}"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5F38D-CBCF-4024-B947-ACE2DACAE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5F38D-CBCF-4024-B947-ACE2DACAE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5F38D-CBCF-4024-B947-ACE2DACAE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B04D5C3-5582-440A-BB4B-26C5DF5BF467}" type="datetimeFigureOut">
              <a:rPr lang="en-US" smtClean="0"/>
              <a:t>9/15/2012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8C5F38D-CBCF-4024-B947-ACE2DACAE8F2}"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8C5F38D-CBCF-4024-B947-ACE2DACAE8F2}"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8C5F38D-CBCF-4024-B947-ACE2DACAE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C5F38D-CBCF-4024-B947-ACE2DACAE8F2}"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04D5C3-5582-440A-BB4B-26C5DF5BF467}" type="datetimeFigureOut">
              <a:rPr lang="en-US" smtClean="0"/>
              <a:t>9/15/2012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C5F38D-CBCF-4024-B947-ACE2DACAE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B04D5C3-5582-440A-BB4B-26C5DF5BF467}" type="datetimeFigureOut">
              <a:rPr lang="en-US" smtClean="0"/>
              <a:t>9/15/2012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8C5F38D-CBCF-4024-B947-ACE2DACAE8F2}"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B04D5C3-5582-440A-BB4B-26C5DF5BF467}" type="datetimeFigureOut">
              <a:rPr lang="en-US" smtClean="0"/>
              <a:t>9/15/2012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8C5F38D-CBCF-4024-B947-ACE2DACAE8F2}"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B04D5C3-5582-440A-BB4B-26C5DF5BF467}" type="datetimeFigureOut">
              <a:rPr lang="en-US" smtClean="0"/>
              <a:t>9/15/2012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8C5F38D-CBCF-4024-B947-ACE2DACAE8F2}"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Semantics Unit 1</a:t>
            </a:r>
            <a:endParaRPr lang="en-US"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Part 2         P. 8-15    Practices 5-11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84664"/>
          </a:xfrm>
        </p:spPr>
        <p:txBody>
          <a:bodyPr anchor="ctr">
            <a:normAutofit fontScale="90000"/>
          </a:bodyPr>
          <a:lstStyle/>
          <a:p>
            <a:pPr algn="ctr"/>
            <a:r>
              <a:rPr lang="en-US" sz="2000" dirty="0" smtClean="0"/>
              <a:t>Look at </a:t>
            </a:r>
            <a:r>
              <a:rPr lang="en-US" sz="2000" dirty="0" err="1" smtClean="0"/>
              <a:t>Hecataeus</a:t>
            </a:r>
            <a:r>
              <a:rPr lang="en-US" sz="2000" dirty="0" smtClean="0"/>
              <a:t>' map of the world below (after </a:t>
            </a:r>
            <a:r>
              <a:rPr lang="en-US" sz="2000" i="1" dirty="0" smtClean="0"/>
              <a:t>Grosser </a:t>
            </a:r>
            <a:r>
              <a:rPr lang="en-US" sz="2000" i="1" dirty="0" err="1" smtClean="0"/>
              <a:t>historischer</a:t>
            </a:r>
            <a:r>
              <a:rPr lang="en-US" sz="2000" i="1" dirty="0" smtClean="0"/>
              <a:t> </a:t>
            </a:r>
            <a:br>
              <a:rPr lang="en-US" sz="2000" i="1" dirty="0" smtClean="0"/>
            </a:br>
            <a:r>
              <a:rPr lang="en-US" sz="2000" i="1" dirty="0" err="1" smtClean="0"/>
              <a:t>Weltatlas,</a:t>
            </a:r>
            <a:r>
              <a:rPr lang="en-US" sz="2000" dirty="0" err="1" smtClean="0"/>
              <a:t>ed</a:t>
            </a:r>
            <a:r>
              <a:rPr lang="en-US" sz="2000" dirty="0" smtClean="0"/>
              <a:t>. H. </a:t>
            </a:r>
            <a:r>
              <a:rPr lang="en-US" sz="2000" dirty="0" err="1" smtClean="0"/>
              <a:t>Bengston</a:t>
            </a:r>
            <a:r>
              <a:rPr lang="en-US" sz="2000" dirty="0" smtClean="0"/>
              <a:t>, ] 972), originally drawn about 520 B.C.; </a:t>
            </a:r>
            <a:br>
              <a:rPr lang="en-US" sz="2000" dirty="0" smtClean="0"/>
            </a:br>
            <a:r>
              <a:rPr lang="en-US" sz="2000" dirty="0" smtClean="0"/>
              <a:t>then answer the questions. </a:t>
            </a:r>
            <a:br>
              <a:rPr lang="en-US" sz="2000" dirty="0" smtClean="0"/>
            </a:br>
            <a:endParaRPr lang="en-US" sz="2000" dirty="0"/>
          </a:p>
        </p:txBody>
      </p:sp>
      <p:sp>
        <p:nvSpPr>
          <p:cNvPr id="3" name="Content Placeholder 2"/>
          <p:cNvSpPr>
            <a:spLocks noGrp="1"/>
          </p:cNvSpPr>
          <p:nvPr>
            <p:ph idx="1"/>
          </p:nvPr>
        </p:nvSpPr>
        <p:spPr>
          <a:xfrm>
            <a:off x="304800" y="914400"/>
            <a:ext cx="8610600" cy="59436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r>
              <a:rPr lang="en-US" dirty="0" smtClean="0"/>
              <a:t>(1) Is there enough similarity between this map and a modern map to conclude that they are both attempts to represent the same thing? 	</a:t>
            </a:r>
            <a:r>
              <a:rPr lang="en-US" i="1" dirty="0" smtClean="0"/>
              <a:t>Yes </a:t>
            </a:r>
            <a:r>
              <a:rPr lang="en-US" dirty="0" smtClean="0"/>
              <a:t>/ </a:t>
            </a:r>
            <a:r>
              <a:rPr lang="en-US" i="1" dirty="0" smtClean="0"/>
              <a:t>No </a:t>
            </a:r>
            <a:endParaRPr lang="en-US" dirty="0" smtClean="0"/>
          </a:p>
          <a:p>
            <a:pPr>
              <a:buNone/>
            </a:pPr>
            <a:r>
              <a:rPr lang="en-US" dirty="0" smtClean="0"/>
              <a:t>(2) In what areas would a modern map coincide most closely with this? </a:t>
            </a:r>
          </a:p>
          <a:p>
            <a:pPr>
              <a:buNone/>
            </a:pPr>
            <a:r>
              <a:rPr lang="en-US" dirty="0" smtClean="0"/>
              <a:t>(3) In what areas would a modern map diverge most from this? </a:t>
            </a:r>
          </a:p>
          <a:p>
            <a:pPr>
              <a:buNone/>
            </a:pPr>
            <a:r>
              <a:rPr lang="en-US" dirty="0" smtClean="0"/>
              <a:t> </a:t>
            </a:r>
          </a:p>
          <a:p>
            <a:pPr>
              <a:buNone/>
            </a:pPr>
            <a:r>
              <a:rPr lang="en-US" dirty="0" smtClean="0"/>
              <a:t>(4) Does it seem reasonable to assume that a modern map is generally a better representation of the actual geographical facts?</a:t>
            </a:r>
          </a:p>
          <a:p>
            <a:pPr>
              <a:buNone/>
            </a:pPr>
            <a:r>
              <a:rPr lang="en-US" dirty="0" smtClean="0"/>
              <a:t>(5) Is it conceivable that a modem map could be wrong in some respects? </a:t>
            </a:r>
            <a:r>
              <a:rPr lang="en-US" i="1" dirty="0" smtClean="0"/>
              <a:t>Yes </a:t>
            </a:r>
            <a:r>
              <a:rPr lang="en-US" dirty="0" smtClean="0"/>
              <a:t>/</a:t>
            </a:r>
            <a:r>
              <a:rPr lang="en-US" i="1" dirty="0" smtClean="0"/>
              <a:t>No</a:t>
            </a:r>
            <a:r>
              <a:rPr lang="en-US" dirty="0" smtClean="0"/>
              <a:t> </a:t>
            </a:r>
          </a:p>
          <a:p>
            <a:pPr>
              <a:buNone/>
            </a:pPr>
            <a:r>
              <a:rPr lang="en-US" dirty="0" smtClean="0"/>
              <a:t>(6) How must the correctness of a map ultimately be checked? </a:t>
            </a:r>
          </a:p>
          <a:p>
            <a:pPr>
              <a:buNone/>
            </a:pPr>
            <a:r>
              <a:rPr lang="en-US" dirty="0" smtClean="0"/>
              <a:t> </a:t>
            </a:r>
          </a:p>
          <a:p>
            <a:pPr>
              <a:buNone/>
            </a:pPr>
            <a:r>
              <a:rPr lang="en-US" dirty="0" smtClean="0"/>
              <a:t>(7) Are climatic conditions or geological facts represented on a typical modem map? </a:t>
            </a:r>
          </a:p>
          <a:p>
            <a:pPr>
              <a:buNone/>
            </a:pPr>
            <a:r>
              <a:rPr lang="en-US" dirty="0" smtClean="0"/>
              <a:t>(8) Are there new techniques, invented outside the immediate domain of the map-maker, available to the modern mapmaker, but unavailable to the ancient mapmaker? </a:t>
            </a:r>
          </a:p>
          <a:p>
            <a:pPr>
              <a:buNone/>
            </a:pPr>
            <a:r>
              <a:rPr lang="en-US" dirty="0" smtClean="0"/>
              <a:t>(9) Have the actual geographical facts changed in any way since 520 B.C.?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8382000" cy="51264"/>
          </a:xfrm>
        </p:spPr>
        <p:txBody>
          <a:bodyPr>
            <a:normAutofit fontScale="90000"/>
          </a:bodyPr>
          <a:lstStyle/>
          <a:p>
            <a:endParaRPr lang="en-US" dirty="0"/>
          </a:p>
        </p:txBody>
      </p:sp>
      <p:sp>
        <p:nvSpPr>
          <p:cNvPr id="3" name="Content Placeholder 2"/>
          <p:cNvSpPr>
            <a:spLocks noGrp="1"/>
          </p:cNvSpPr>
          <p:nvPr>
            <p:ph idx="1"/>
          </p:nvPr>
        </p:nvSpPr>
        <p:spPr>
          <a:xfrm>
            <a:off x="152400" y="152400"/>
            <a:ext cx="8839200" cy="67056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None/>
            </a:pPr>
            <a:r>
              <a:rPr lang="en-US" sz="2400" dirty="0" smtClean="0">
                <a:solidFill>
                  <a:schemeClr val="bg1"/>
                </a:solidFill>
              </a:rPr>
              <a:t>The analogy between the development of semantics and the development of other areas of knowledge can be pressed quite far. Aristotle can be regarded as a forerunner of modern semantics, just as </a:t>
            </a:r>
            <a:r>
              <a:rPr lang="en-US" sz="2400" dirty="0" err="1" smtClean="0">
                <a:solidFill>
                  <a:schemeClr val="bg1"/>
                </a:solidFill>
              </a:rPr>
              <a:t>Hecataeus</a:t>
            </a:r>
            <a:r>
              <a:rPr lang="en-US" sz="2400" dirty="0" smtClean="0">
                <a:solidFill>
                  <a:schemeClr val="bg1"/>
                </a:solidFill>
              </a:rPr>
              <a:t> was forerunner of modern geography. Aristotle was clearly concerned with the same general areas that concern modem semanticists. </a:t>
            </a:r>
            <a:endParaRPr lang="en-US" sz="2400" dirty="0" smtClean="0">
              <a:solidFill>
                <a:schemeClr val="bg1"/>
              </a:solidFill>
            </a:endParaRPr>
          </a:p>
          <a:p>
            <a:endParaRPr lang="en-US" sz="2400" dirty="0" smtClean="0">
              <a:solidFill>
                <a:schemeClr val="bg1"/>
              </a:solidFill>
            </a:endParaRPr>
          </a:p>
          <a:p>
            <a:pPr>
              <a:buNone/>
            </a:pPr>
            <a:r>
              <a:rPr lang="en-US" sz="2400" dirty="0" smtClean="0">
                <a:solidFill>
                  <a:schemeClr val="bg1"/>
                </a:solidFill>
              </a:rPr>
              <a:t>Today's </a:t>
            </a:r>
            <a:r>
              <a:rPr lang="en-US" sz="2400" dirty="0" smtClean="0">
                <a:solidFill>
                  <a:schemeClr val="bg1"/>
                </a:solidFill>
              </a:rPr>
              <a:t>semanticists have at their disposal certain modern techniques (e.g. symbolic logic, generative grammar) not available to the ancients. As far as we can tell, although individual languages have changed (Modem Greek is very different from Ancient Greek), the basic ways in which language is used to convey meaning have not changed at all. </a:t>
            </a:r>
          </a:p>
          <a:p>
            <a:endParaRPr lang="en-US" sz="2400" dirty="0" smtClean="0">
              <a:solidFill>
                <a:schemeClr val="bg1"/>
              </a:solidFill>
            </a:endParaRPr>
          </a:p>
          <a:p>
            <a:pPr>
              <a:buNone/>
            </a:pPr>
            <a:r>
              <a:rPr lang="en-US" sz="2400" dirty="0" smtClean="0">
                <a:solidFill>
                  <a:schemeClr val="bg1"/>
                </a:solidFill>
              </a:rPr>
              <a:t>Take </a:t>
            </a:r>
            <a:r>
              <a:rPr lang="en-US" sz="2400" dirty="0" smtClean="0">
                <a:solidFill>
                  <a:schemeClr val="bg1"/>
                </a:solidFill>
              </a:rPr>
              <a:t>a positively critical attitude to the ideas being put forward. If you disagree with the 'feedback' to some exercises, try to work out why, and discuss the </a:t>
            </a:r>
            <a:r>
              <a:rPr lang="en-US" sz="2400" dirty="0" smtClean="0">
                <a:solidFill>
                  <a:schemeClr val="bg1"/>
                </a:solidFill>
              </a:rPr>
              <a:t>problem </a:t>
            </a:r>
            <a:r>
              <a:rPr lang="en-US" sz="2400" dirty="0" smtClean="0">
                <a:solidFill>
                  <a:schemeClr val="bg1"/>
                </a:solidFill>
              </a:rPr>
              <a:t>with your tutors and fellow students. Semantics is not cut-and-dried in </a:t>
            </a:r>
            <a:r>
              <a:rPr lang="en-US" sz="2400" dirty="0" smtClean="0">
                <a:solidFill>
                  <a:schemeClr val="bg1"/>
                </a:solidFill>
              </a:rPr>
              <a:t>its final </a:t>
            </a:r>
            <a:r>
              <a:rPr lang="en-US" sz="2400" dirty="0" smtClean="0">
                <a:solidFill>
                  <a:schemeClr val="bg1"/>
                </a:solidFill>
              </a:rPr>
              <a:t>state. You can contribute to its development by </a:t>
            </a:r>
            <a:r>
              <a:rPr lang="en-US" sz="2400" dirty="0" smtClean="0">
                <a:solidFill>
                  <a:schemeClr val="bg1"/>
                </a:solidFill>
              </a:rPr>
              <a:t>active discussion </a:t>
            </a:r>
            <a:r>
              <a:rPr lang="en-US" sz="2400" dirty="0" smtClean="0">
                <a:solidFill>
                  <a:schemeClr val="bg1"/>
                </a:solidFill>
              </a:rPr>
              <a:t>of the ideas </a:t>
            </a:r>
          </a:p>
          <a:p>
            <a:pPr>
              <a:buNone/>
            </a:pPr>
            <a:r>
              <a:rPr lang="en-US" sz="2400" dirty="0" smtClean="0">
                <a:solidFill>
                  <a:schemeClr val="bg1"/>
                </a:solidFill>
              </a:rPr>
              <a:t>    in </a:t>
            </a:r>
            <a:r>
              <a:rPr lang="en-US" sz="2400" dirty="0" smtClean="0">
                <a:solidFill>
                  <a:schemeClr val="bg1"/>
                </a:solidFill>
              </a:rPr>
              <a:t>this book, many of which may be as imperfect as </a:t>
            </a:r>
            <a:r>
              <a:rPr lang="en-US" sz="2400" dirty="0" err="1" smtClean="0">
                <a:solidFill>
                  <a:schemeClr val="bg1"/>
                </a:solidFill>
              </a:rPr>
              <a:t>Hecataeus</a:t>
            </a:r>
            <a:r>
              <a:rPr lang="en-US" sz="2400" dirty="0" smtClean="0">
                <a:solidFill>
                  <a:schemeClr val="bg1"/>
                </a:solidFill>
              </a:rPr>
              <a:t>' map. </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for Wednesday: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Unit 2:    Sentences, Utterances, and      		                     Propositions</a:t>
            </a:r>
          </a:p>
          <a:p>
            <a:pPr>
              <a:buNone/>
            </a:pPr>
            <a:endParaRPr lang="en-US" dirty="0" smtClean="0"/>
          </a:p>
          <a:p>
            <a:pPr>
              <a:buNone/>
            </a:pPr>
            <a:r>
              <a:rPr lang="en-US" dirty="0" smtClean="0"/>
              <a:t>Pages 16 – 19 </a:t>
            </a:r>
          </a:p>
          <a:p>
            <a:pPr>
              <a:buNone/>
            </a:pPr>
            <a:r>
              <a:rPr lang="en-US" dirty="0" smtClean="0"/>
              <a:t>Practice Exercises 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algn="ctr"/>
            <a:r>
              <a:rPr lang="en-US" sz="3600" dirty="0" smtClean="0"/>
              <a:t>The</a:t>
            </a:r>
            <a:r>
              <a:rPr lang="en-US" dirty="0" smtClean="0"/>
              <a:t> </a:t>
            </a:r>
            <a:r>
              <a:rPr lang="en-US" sz="3600" dirty="0" smtClean="0"/>
              <a:t>Gap between and </a:t>
            </a:r>
            <a:r>
              <a:rPr lang="en-US" sz="3600" dirty="0" smtClean="0"/>
              <a:t>S</a:t>
            </a:r>
            <a:r>
              <a:rPr lang="en-US" sz="3600" dirty="0" smtClean="0"/>
              <a:t>entence Meaning and Speaker Meaning</a:t>
            </a:r>
            <a:endParaRPr lang="en-US" sz="3600" dirty="0"/>
          </a:p>
        </p:txBody>
      </p:sp>
      <p:sp>
        <p:nvSpPr>
          <p:cNvPr id="3" name="Content Placeholder 2"/>
          <p:cNvSpPr>
            <a:spLocks noGrp="1"/>
          </p:cNvSpPr>
          <p:nvPr>
            <p:ph idx="1"/>
          </p:nvPr>
        </p:nvSpPr>
        <p:spPr>
          <a:xfrm>
            <a:off x="228600" y="914400"/>
            <a:ext cx="8458200" cy="5715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None/>
            </a:pPr>
            <a:r>
              <a:rPr lang="en-US" dirty="0" smtClean="0"/>
              <a:t>			Literal VS Speaker Meaning</a:t>
            </a:r>
          </a:p>
          <a:p>
            <a:r>
              <a:rPr lang="en-US" dirty="0" smtClean="0"/>
              <a:t>(1) Tired traveler: "This suitcase is killing me" 		</a:t>
            </a:r>
            <a:r>
              <a:rPr lang="en-US" i="1" dirty="0" smtClean="0"/>
              <a:t>Yes </a:t>
            </a:r>
            <a:r>
              <a:rPr lang="en-US" dirty="0" smtClean="0"/>
              <a:t>/ </a:t>
            </a:r>
            <a:r>
              <a:rPr lang="en-US" i="1" dirty="0" smtClean="0"/>
              <a:t>No </a:t>
            </a:r>
            <a:endParaRPr lang="en-US" dirty="0" smtClean="0"/>
          </a:p>
          <a:p>
            <a:r>
              <a:rPr lang="en-US" dirty="0" smtClean="0"/>
              <a:t>(2) Assistant in a shop: "We regularly do the impossible; </a:t>
            </a:r>
            <a:r>
              <a:rPr lang="en-US" dirty="0" smtClean="0"/>
              <a:t>miracles </a:t>
            </a:r>
            <a:r>
              <a:rPr lang="en-US" dirty="0" smtClean="0"/>
              <a:t>take a little </a:t>
            </a:r>
          </a:p>
          <a:p>
            <a:r>
              <a:rPr lang="en-US" dirty="0" smtClean="0"/>
              <a:t>    </a:t>
            </a:r>
            <a:r>
              <a:rPr lang="en-US" dirty="0" smtClean="0"/>
              <a:t>longer”       </a:t>
            </a:r>
            <a:r>
              <a:rPr lang="en-US" i="1" dirty="0" smtClean="0"/>
              <a:t>Yes </a:t>
            </a:r>
            <a:r>
              <a:rPr lang="en-US" dirty="0" smtClean="0"/>
              <a:t>/ </a:t>
            </a:r>
            <a:r>
              <a:rPr lang="en-US" i="1" dirty="0" smtClean="0"/>
              <a:t>No </a:t>
            </a:r>
            <a:endParaRPr lang="en-US" dirty="0" smtClean="0"/>
          </a:p>
          <a:p>
            <a:r>
              <a:rPr lang="en-US" dirty="0" smtClean="0"/>
              <a:t>(3) During a business meeting: "It's' a dog-eat-dog </a:t>
            </a:r>
            <a:r>
              <a:rPr lang="en-US" dirty="0" smtClean="0"/>
              <a:t>situation“  </a:t>
            </a:r>
            <a:r>
              <a:rPr lang="en-US" i="1" dirty="0" smtClean="0"/>
              <a:t>Yes </a:t>
            </a:r>
            <a:r>
              <a:rPr lang="en-US" dirty="0" smtClean="0"/>
              <a:t>/ </a:t>
            </a:r>
            <a:r>
              <a:rPr lang="en-US" i="1" dirty="0" smtClean="0"/>
              <a:t>No</a:t>
            </a:r>
          </a:p>
          <a:p>
            <a:endParaRPr lang="en-US" i="1" dirty="0" smtClean="0"/>
          </a:p>
          <a:p>
            <a:r>
              <a:rPr lang="en-US" dirty="0" smtClean="0"/>
              <a:t>I</a:t>
            </a:r>
            <a:r>
              <a:rPr lang="en-US" dirty="0" smtClean="0"/>
              <a:t>t is necessary to analyze at two levels: firstly, to show what is ‘wrong' with such sentences, i.e. why they can't be literally true, and secondly, how speakers nevertheless manage to communicate something by means of them. </a:t>
            </a:r>
            <a:r>
              <a:rPr lang="en-US" i="1" dirty="0" smtClean="0"/>
              <a:t> </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508464"/>
          </a:xfrm>
        </p:spPr>
        <p:txBody>
          <a:bodyPr>
            <a:normAutofit fontScale="90000"/>
          </a:bodyPr>
          <a:lstStyle/>
          <a:p>
            <a:pPr algn="ctr"/>
            <a:r>
              <a:rPr lang="en-US" sz="2800" dirty="0" smtClean="0"/>
              <a:t>The Methods of Semantics – How one studies meaning</a:t>
            </a:r>
            <a:endParaRPr lang="en-US" sz="2800" dirty="0"/>
          </a:p>
        </p:txBody>
      </p:sp>
      <p:sp>
        <p:nvSpPr>
          <p:cNvPr id="3" name="Content Placeholder 2"/>
          <p:cNvSpPr>
            <a:spLocks noGrp="1"/>
          </p:cNvSpPr>
          <p:nvPr>
            <p:ph idx="1"/>
          </p:nvPr>
        </p:nvSpPr>
        <p:spPr>
          <a:xfrm>
            <a:off x="304800" y="685800"/>
            <a:ext cx="8534400" cy="60198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en-US" dirty="0" smtClean="0"/>
              <a:t>. </a:t>
            </a:r>
          </a:p>
          <a:p>
            <a:pPr lvl="0"/>
            <a:r>
              <a:rPr lang="en-US" dirty="0" smtClean="0">
                <a:solidFill>
                  <a:schemeClr val="bg1"/>
                </a:solidFill>
              </a:rPr>
              <a:t>Can two people hold an ordinary conversation without knowing the meanings </a:t>
            </a:r>
            <a:r>
              <a:rPr lang="en-US" dirty="0" smtClean="0">
                <a:solidFill>
                  <a:schemeClr val="bg1"/>
                </a:solidFill>
              </a:rPr>
              <a:t>of </a:t>
            </a:r>
            <a:r>
              <a:rPr lang="en-US" dirty="0" smtClean="0">
                <a:solidFill>
                  <a:schemeClr val="bg1"/>
                </a:solidFill>
              </a:rPr>
              <a:t>the words they are using? 	                             </a:t>
            </a:r>
            <a:r>
              <a:rPr lang="en-US" dirty="0" smtClean="0">
                <a:solidFill>
                  <a:schemeClr val="bg1"/>
                </a:solidFill>
              </a:rPr>
              <a:t> 							       </a:t>
            </a:r>
            <a:r>
              <a:rPr lang="en-US" i="1" dirty="0" smtClean="0">
                <a:solidFill>
                  <a:schemeClr val="bg1"/>
                </a:solidFill>
              </a:rPr>
              <a:t>Yes </a:t>
            </a:r>
            <a:r>
              <a:rPr lang="en-US" dirty="0" smtClean="0">
                <a:solidFill>
                  <a:schemeClr val="bg1"/>
                </a:solidFill>
              </a:rPr>
              <a:t>/ </a:t>
            </a:r>
            <a:r>
              <a:rPr lang="en-US" i="1" dirty="0" smtClean="0">
                <a:solidFill>
                  <a:schemeClr val="bg1"/>
                </a:solidFill>
              </a:rPr>
              <a:t>No</a:t>
            </a:r>
          </a:p>
          <a:p>
            <a:r>
              <a:rPr lang="en-US" i="1" dirty="0" smtClean="0">
                <a:solidFill>
                  <a:schemeClr val="bg1"/>
                </a:solidFill>
              </a:rPr>
              <a:t> </a:t>
            </a:r>
            <a:endParaRPr lang="en-US" dirty="0" smtClean="0">
              <a:solidFill>
                <a:schemeClr val="bg1"/>
              </a:solidFill>
            </a:endParaRPr>
          </a:p>
          <a:p>
            <a:r>
              <a:rPr lang="en-US" dirty="0" smtClean="0">
                <a:solidFill>
                  <a:schemeClr val="bg1"/>
                </a:solidFill>
              </a:rPr>
              <a:t>(2) Is it reasonable to say, if I use such English words as </a:t>
            </a:r>
            <a:r>
              <a:rPr lang="en-US" i="1" dirty="0" smtClean="0">
                <a:solidFill>
                  <a:schemeClr val="bg1"/>
                </a:solidFill>
              </a:rPr>
              <a:t>table </a:t>
            </a:r>
            <a:r>
              <a:rPr lang="en-US" dirty="0" smtClean="0">
                <a:solidFill>
                  <a:schemeClr val="bg1"/>
                </a:solidFill>
              </a:rPr>
              <a:t>and </a:t>
            </a:r>
            <a:r>
              <a:rPr lang="en-US" i="1" dirty="0" smtClean="0">
                <a:solidFill>
                  <a:schemeClr val="bg1"/>
                </a:solidFill>
              </a:rPr>
              <a:t>hair </a:t>
            </a:r>
            <a:r>
              <a:rPr lang="en-US" dirty="0" smtClean="0">
                <a:solidFill>
                  <a:schemeClr val="bg1"/>
                </a:solidFill>
              </a:rPr>
              <a:t>in the normal way in my conversation, communicating the usual messages that one does with these and other words, that I know the meanings of the words </a:t>
            </a:r>
            <a:r>
              <a:rPr lang="en-US" i="1" dirty="0" smtClean="0">
                <a:solidFill>
                  <a:schemeClr val="bg1"/>
                </a:solidFill>
              </a:rPr>
              <a:t>table </a:t>
            </a:r>
            <a:r>
              <a:rPr lang="en-US" dirty="0" smtClean="0">
                <a:solidFill>
                  <a:schemeClr val="bg1"/>
                </a:solidFill>
              </a:rPr>
              <a:t>and </a:t>
            </a:r>
            <a:r>
              <a:rPr lang="en-US" i="1" dirty="0" smtClean="0">
                <a:solidFill>
                  <a:schemeClr val="bg1"/>
                </a:solidFill>
              </a:rPr>
              <a:t>chair? 	                                            Yes </a:t>
            </a:r>
            <a:r>
              <a:rPr lang="en-US" i="1" dirty="0" smtClean="0">
                <a:solidFill>
                  <a:schemeClr val="bg1"/>
                </a:solidFill>
              </a:rPr>
              <a:t>/</a:t>
            </a:r>
            <a:r>
              <a:rPr lang="en-US" i="1" dirty="0" smtClean="0">
                <a:solidFill>
                  <a:schemeClr val="bg1"/>
                </a:solidFill>
              </a:rPr>
              <a:t>No</a:t>
            </a:r>
          </a:p>
          <a:p>
            <a:r>
              <a:rPr lang="en-US" i="1" dirty="0" smtClean="0">
                <a:solidFill>
                  <a:schemeClr val="bg1"/>
                </a:solidFill>
              </a:rPr>
              <a:t> </a:t>
            </a:r>
            <a:endParaRPr lang="en-US" dirty="0" smtClean="0">
              <a:solidFill>
                <a:schemeClr val="bg1"/>
              </a:solidFill>
            </a:endParaRPr>
          </a:p>
          <a:p>
            <a:r>
              <a:rPr lang="en-US" dirty="0" smtClean="0">
                <a:solidFill>
                  <a:schemeClr val="bg1"/>
                </a:solidFill>
              </a:rPr>
              <a:t>(</a:t>
            </a:r>
            <a:r>
              <a:rPr lang="en-US" dirty="0" smtClean="0">
                <a:solidFill>
                  <a:schemeClr val="bg1"/>
                </a:solidFill>
              </a:rPr>
              <a:t>3) If one knows the meaning of a word, is one therefore </a:t>
            </a:r>
          </a:p>
          <a:p>
            <a:r>
              <a:rPr lang="en-US" dirty="0" smtClean="0">
                <a:solidFill>
                  <a:schemeClr val="bg1"/>
                </a:solidFill>
              </a:rPr>
              <a:t>necessarily able to produce a clear and precise definition </a:t>
            </a:r>
            <a:r>
              <a:rPr lang="en-US" dirty="0" smtClean="0">
                <a:solidFill>
                  <a:schemeClr val="bg1"/>
                </a:solidFill>
              </a:rPr>
              <a:t>of </a:t>
            </a:r>
            <a:r>
              <a:rPr lang="en-US" dirty="0" smtClean="0">
                <a:solidFill>
                  <a:schemeClr val="bg1"/>
                </a:solidFill>
              </a:rPr>
              <a:t>its meaning? 	</a:t>
            </a:r>
            <a:r>
              <a:rPr lang="en-US" dirty="0" smtClean="0">
                <a:solidFill>
                  <a:schemeClr val="bg1"/>
                </a:solidFill>
              </a:rPr>
              <a:t>                               </a:t>
            </a:r>
            <a:r>
              <a:rPr lang="en-US" i="1" dirty="0" smtClean="0">
                <a:solidFill>
                  <a:schemeClr val="bg1"/>
                </a:solidFill>
              </a:rPr>
              <a:t>Yes </a:t>
            </a:r>
            <a:r>
              <a:rPr lang="en-US" dirty="0" smtClean="0">
                <a:solidFill>
                  <a:schemeClr val="bg1"/>
                </a:solidFill>
              </a:rPr>
              <a:t>/ </a:t>
            </a:r>
            <a:r>
              <a:rPr lang="en-US" i="1" dirty="0" smtClean="0">
                <a:solidFill>
                  <a:schemeClr val="bg1"/>
                </a:solidFill>
              </a:rPr>
              <a:t>No</a:t>
            </a:r>
          </a:p>
          <a:p>
            <a:r>
              <a:rPr lang="en-US" i="1" dirty="0" smtClean="0">
                <a:solidFill>
                  <a:schemeClr val="bg1"/>
                </a:solidFill>
              </a:rPr>
              <a:t> </a:t>
            </a:r>
            <a:endParaRPr lang="en-US" dirty="0" smtClean="0">
              <a:solidFill>
                <a:schemeClr val="bg1"/>
              </a:solidFill>
            </a:endParaRPr>
          </a:p>
          <a:p>
            <a:r>
              <a:rPr lang="en-US" dirty="0" smtClean="0">
                <a:solidFill>
                  <a:schemeClr val="bg1"/>
                </a:solidFill>
              </a:rPr>
              <a:t>(4) Conversely, if several speakers can agree on the correct </a:t>
            </a:r>
            <a:r>
              <a:rPr lang="en-US" dirty="0" smtClean="0">
                <a:solidFill>
                  <a:schemeClr val="bg1"/>
                </a:solidFill>
              </a:rPr>
              <a:t>definition </a:t>
            </a:r>
            <a:r>
              <a:rPr lang="en-US" dirty="0" smtClean="0">
                <a:solidFill>
                  <a:schemeClr val="bg1"/>
                </a:solidFill>
              </a:rPr>
              <a:t>of a word, do they know its meaning? 	</a:t>
            </a:r>
            <a:r>
              <a:rPr lang="en-US" dirty="0" smtClean="0">
                <a:solidFill>
                  <a:schemeClr val="bg1"/>
                </a:solidFill>
              </a:rPr>
              <a:t>                                                                            </a:t>
            </a:r>
            <a:r>
              <a:rPr lang="en-US" i="1" dirty="0" smtClean="0">
                <a:solidFill>
                  <a:schemeClr val="bg1"/>
                </a:solidFill>
              </a:rPr>
              <a:t>Yes </a:t>
            </a:r>
            <a:r>
              <a:rPr lang="en-US" dirty="0" smtClean="0">
                <a:solidFill>
                  <a:schemeClr val="bg1"/>
                </a:solidFill>
              </a:rPr>
              <a:t>/ </a:t>
            </a:r>
            <a:r>
              <a:rPr lang="en-US" i="1" dirty="0" smtClean="0">
                <a:solidFill>
                  <a:schemeClr val="bg1"/>
                </a:solidFill>
              </a:rPr>
              <a:t>No </a:t>
            </a:r>
            <a:endParaRPr lang="en-US" dirty="0" smtClean="0">
              <a:solidFill>
                <a:schemeClr val="bg1"/>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3536"/>
            <a:ext cx="8305800" cy="432264"/>
          </a:xfrm>
        </p:spPr>
        <p:txBody>
          <a:bodyPr>
            <a:normAutofit fontScale="90000"/>
          </a:bodyPr>
          <a:lstStyle/>
          <a:p>
            <a:pPr algn="ctr"/>
            <a:r>
              <a:rPr lang="en-US" sz="2800" dirty="0" smtClean="0"/>
              <a:t>The Study of Meaning - continued</a:t>
            </a:r>
            <a:endParaRPr lang="en-US" sz="2800" dirty="0"/>
          </a:p>
        </p:txBody>
      </p:sp>
      <p:sp>
        <p:nvSpPr>
          <p:cNvPr id="3" name="Content Placeholder 2"/>
          <p:cNvSpPr>
            <a:spLocks noGrp="1"/>
          </p:cNvSpPr>
          <p:nvPr>
            <p:ph idx="1"/>
          </p:nvPr>
        </p:nvSpPr>
        <p:spPr>
          <a:xfrm>
            <a:off x="228600" y="762000"/>
            <a:ext cx="8458200" cy="58674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smtClean="0">
                <a:solidFill>
                  <a:schemeClr val="bg1"/>
                </a:solidFill>
              </a:rPr>
              <a:t>(5) Do you happen to know the meaning of the word </a:t>
            </a:r>
            <a:r>
              <a:rPr lang="en-US" i="1" dirty="0" err="1" smtClean="0">
                <a:solidFill>
                  <a:schemeClr val="bg1"/>
                </a:solidFill>
              </a:rPr>
              <a:t>ndoho</a:t>
            </a:r>
            <a:r>
              <a:rPr lang="en-US" i="1" dirty="0" smtClean="0">
                <a:solidFill>
                  <a:schemeClr val="bg1"/>
                </a:solidFill>
              </a:rPr>
              <a:t> </a:t>
            </a:r>
            <a:endParaRPr lang="en-US" dirty="0" smtClean="0">
              <a:solidFill>
                <a:schemeClr val="bg1"/>
              </a:solidFill>
            </a:endParaRPr>
          </a:p>
          <a:p>
            <a:r>
              <a:rPr lang="en-US" dirty="0" smtClean="0">
                <a:solidFill>
                  <a:schemeClr val="bg1"/>
                </a:solidFill>
              </a:rPr>
              <a:t>	in the </a:t>
            </a:r>
            <a:r>
              <a:rPr lang="en-US" dirty="0" err="1" smtClean="0">
                <a:solidFill>
                  <a:schemeClr val="bg1"/>
                </a:solidFill>
              </a:rPr>
              <a:t>Sar</a:t>
            </a:r>
            <a:r>
              <a:rPr lang="en-US" dirty="0" smtClean="0">
                <a:solidFill>
                  <a:schemeClr val="bg1"/>
                </a:solidFill>
              </a:rPr>
              <a:t> language of Chad, Central Africa? </a:t>
            </a:r>
            <a:r>
              <a:rPr lang="en-US" i="1" dirty="0" smtClean="0">
                <a:solidFill>
                  <a:schemeClr val="bg1"/>
                </a:solidFill>
              </a:rPr>
              <a:t>Yes </a:t>
            </a:r>
            <a:r>
              <a:rPr lang="en-US" dirty="0" smtClean="0">
                <a:solidFill>
                  <a:schemeClr val="bg1"/>
                </a:solidFill>
              </a:rPr>
              <a:t>/ </a:t>
            </a:r>
            <a:r>
              <a:rPr lang="en-US" i="1" dirty="0" smtClean="0">
                <a:solidFill>
                  <a:schemeClr val="bg1"/>
                </a:solidFill>
              </a:rPr>
              <a:t>No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a:t>
            </a:r>
            <a:r>
              <a:rPr lang="en-US" dirty="0" smtClean="0">
                <a:solidFill>
                  <a:schemeClr val="bg1"/>
                </a:solidFill>
              </a:rPr>
              <a:t>6) Would a sensible way to find out the meaning of </a:t>
            </a:r>
            <a:r>
              <a:rPr lang="en-US" i="1" dirty="0" err="1" smtClean="0">
                <a:solidFill>
                  <a:schemeClr val="bg1"/>
                </a:solidFill>
              </a:rPr>
              <a:t>ndoho</a:t>
            </a:r>
            <a:r>
              <a:rPr lang="en-US" i="1" dirty="0" smtClean="0">
                <a:solidFill>
                  <a:schemeClr val="bg1"/>
                </a:solidFill>
              </a:rPr>
              <a:t> </a:t>
            </a:r>
            <a:endParaRPr lang="en-US" dirty="0" smtClean="0">
              <a:solidFill>
                <a:schemeClr val="bg1"/>
              </a:solidFill>
            </a:endParaRPr>
          </a:p>
          <a:p>
            <a:r>
              <a:rPr lang="en-US" dirty="0" smtClean="0">
                <a:solidFill>
                  <a:schemeClr val="bg1"/>
                </a:solidFill>
              </a:rPr>
              <a:t>	be to ask a speaker of </a:t>
            </a:r>
            <a:r>
              <a:rPr lang="en-US" dirty="0" err="1" smtClean="0">
                <a:solidFill>
                  <a:schemeClr val="bg1"/>
                </a:solidFill>
              </a:rPr>
              <a:t>Sar</a:t>
            </a:r>
            <a:r>
              <a:rPr lang="en-US" dirty="0" smtClean="0">
                <a:solidFill>
                  <a:schemeClr val="bg1"/>
                </a:solidFill>
              </a:rPr>
              <a:t> (assuming you could find one)? 	</a:t>
            </a:r>
            <a:r>
              <a:rPr lang="en-US" dirty="0" smtClean="0">
                <a:solidFill>
                  <a:schemeClr val="bg1"/>
                </a:solidFill>
              </a:rPr>
              <a:t>						</a:t>
            </a:r>
            <a:r>
              <a:rPr lang="en-US" i="1" dirty="0" smtClean="0">
                <a:solidFill>
                  <a:schemeClr val="bg1"/>
                </a:solidFill>
              </a:rPr>
              <a:t>Yes </a:t>
            </a:r>
            <a:r>
              <a:rPr lang="en-US" i="1" dirty="0" smtClean="0">
                <a:solidFill>
                  <a:schemeClr val="bg1"/>
                </a:solidFill>
              </a:rPr>
              <a:t>/ No </a:t>
            </a:r>
            <a:endParaRPr lang="en-US" dirty="0" smtClean="0">
              <a:solidFill>
                <a:schemeClr val="bg1"/>
              </a:solidFill>
            </a:endParaRPr>
          </a:p>
          <a:p>
            <a:r>
              <a:rPr lang="en-US" i="1" dirty="0" smtClean="0">
                <a:solidFill>
                  <a:schemeClr val="bg1"/>
                </a:solidFill>
              </a:rPr>
              <a:t>(j) </a:t>
            </a:r>
            <a:r>
              <a:rPr lang="en-US" dirty="0" smtClean="0">
                <a:solidFill>
                  <a:schemeClr val="bg1"/>
                </a:solidFill>
              </a:rPr>
              <a:t>The word </a:t>
            </a:r>
            <a:r>
              <a:rPr lang="en-US" i="1" dirty="0" err="1" smtClean="0">
                <a:solidFill>
                  <a:schemeClr val="bg1"/>
                </a:solidFill>
              </a:rPr>
              <a:t>ndoho</a:t>
            </a:r>
            <a:r>
              <a:rPr lang="en-US" i="1" dirty="0" smtClean="0">
                <a:solidFill>
                  <a:schemeClr val="bg1"/>
                </a:solidFill>
              </a:rPr>
              <a:t> </a:t>
            </a:r>
            <a:r>
              <a:rPr lang="en-US" dirty="0" smtClean="0">
                <a:solidFill>
                  <a:schemeClr val="bg1"/>
                </a:solidFill>
              </a:rPr>
              <a:t>in </a:t>
            </a:r>
            <a:r>
              <a:rPr lang="en-US" dirty="0" err="1" smtClean="0">
                <a:solidFill>
                  <a:schemeClr val="bg1"/>
                </a:solidFill>
              </a:rPr>
              <a:t>Sar</a:t>
            </a:r>
            <a:r>
              <a:rPr lang="en-US" dirty="0" smtClean="0">
                <a:solidFill>
                  <a:schemeClr val="bg1"/>
                </a:solidFill>
              </a:rPr>
              <a:t> means </a:t>
            </a:r>
            <a:r>
              <a:rPr lang="en-US" i="1" dirty="0" smtClean="0">
                <a:solidFill>
                  <a:schemeClr val="bg1"/>
                </a:solidFill>
              </a:rPr>
              <a:t>nine, </a:t>
            </a:r>
            <a:r>
              <a:rPr lang="en-US" dirty="0" smtClean="0">
                <a:solidFill>
                  <a:schemeClr val="bg1"/>
                </a:solidFill>
              </a:rPr>
              <a:t>so it is not a particularly rare or technical word. Would any normal adult speaker of </a:t>
            </a:r>
            <a:r>
              <a:rPr lang="en-US" dirty="0" err="1" smtClean="0">
                <a:solidFill>
                  <a:schemeClr val="bg1"/>
                </a:solidFill>
              </a:rPr>
              <a:t>Sar</a:t>
            </a:r>
            <a:r>
              <a:rPr lang="en-US" dirty="0" smtClean="0">
                <a:solidFill>
                  <a:schemeClr val="bg1"/>
                </a:solidFill>
              </a:rPr>
              <a:t> be an appropriate person to approach to ask the meaning of the word?                                               	</a:t>
            </a:r>
            <a:r>
              <a:rPr lang="en-US" dirty="0" smtClean="0">
                <a:solidFill>
                  <a:schemeClr val="bg1"/>
                </a:solidFill>
              </a:rPr>
              <a:t>              </a:t>
            </a:r>
            <a:r>
              <a:rPr lang="en-US" i="1" dirty="0" smtClean="0">
                <a:solidFill>
                  <a:schemeClr val="bg1"/>
                </a:solidFill>
              </a:rPr>
              <a:t>Yes </a:t>
            </a:r>
            <a:r>
              <a:rPr lang="en-US" dirty="0" smtClean="0">
                <a:solidFill>
                  <a:schemeClr val="bg1"/>
                </a:solidFill>
              </a:rPr>
              <a:t>/ </a:t>
            </a:r>
            <a:r>
              <a:rPr lang="en-US" i="1" dirty="0" smtClean="0">
                <a:solidFill>
                  <a:schemeClr val="bg1"/>
                </a:solidFill>
              </a:rPr>
              <a:t>No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a:t>
            </a:r>
            <a:r>
              <a:rPr lang="en-US" dirty="0" smtClean="0">
                <a:solidFill>
                  <a:schemeClr val="bg1"/>
                </a:solidFill>
              </a:rPr>
              <a:t>8) If a native speaker of </a:t>
            </a:r>
            <a:r>
              <a:rPr lang="en-US" dirty="0" err="1" smtClean="0">
                <a:solidFill>
                  <a:schemeClr val="bg1"/>
                </a:solidFill>
              </a:rPr>
              <a:t>Sar</a:t>
            </a:r>
            <a:r>
              <a:rPr lang="en-US" dirty="0" smtClean="0">
                <a:solidFill>
                  <a:schemeClr val="bg1"/>
                </a:solidFill>
              </a:rPr>
              <a:t> insists that </a:t>
            </a:r>
            <a:r>
              <a:rPr lang="en-US" i="1" dirty="0" err="1" smtClean="0">
                <a:solidFill>
                  <a:schemeClr val="bg1"/>
                </a:solidFill>
              </a:rPr>
              <a:t>ndoho</a:t>
            </a:r>
            <a:r>
              <a:rPr lang="en-US" i="1" dirty="0" smtClean="0">
                <a:solidFill>
                  <a:schemeClr val="bg1"/>
                </a:solidFill>
              </a:rPr>
              <a:t> </a:t>
            </a:r>
            <a:r>
              <a:rPr lang="en-US" dirty="0" smtClean="0">
                <a:solidFill>
                  <a:schemeClr val="bg1"/>
                </a:solidFill>
              </a:rPr>
              <a:t>means </a:t>
            </a:r>
            <a:r>
              <a:rPr lang="en-US" i="1" dirty="0" smtClean="0">
                <a:solidFill>
                  <a:schemeClr val="bg1"/>
                </a:solidFill>
              </a:rPr>
              <a:t>"nine </a:t>
            </a:r>
            <a:r>
              <a:rPr lang="en-US" dirty="0" smtClean="0">
                <a:solidFill>
                  <a:schemeClr val="bg1"/>
                </a:solidFill>
              </a:rPr>
              <a:t>(or the number </a:t>
            </a:r>
            <a:r>
              <a:rPr lang="en-US" dirty="0" smtClean="0">
                <a:solidFill>
                  <a:schemeClr val="bg1"/>
                </a:solidFill>
              </a:rPr>
              <a:t>of </a:t>
            </a:r>
            <a:r>
              <a:rPr lang="en-US" dirty="0" smtClean="0">
                <a:solidFill>
                  <a:schemeClr val="bg1"/>
                </a:solidFill>
              </a:rPr>
              <a:t>digits on two hands, less one, or however he expresses it), while a </a:t>
            </a:r>
            <a:r>
              <a:rPr lang="en-US" dirty="0" smtClean="0">
                <a:solidFill>
                  <a:schemeClr val="bg1"/>
                </a:solidFill>
              </a:rPr>
              <a:t>distinguished </a:t>
            </a:r>
            <a:r>
              <a:rPr lang="en-US" dirty="0" smtClean="0">
                <a:solidFill>
                  <a:schemeClr val="bg1"/>
                </a:solidFill>
              </a:rPr>
              <a:t>European professor of semantics who does not speak </a:t>
            </a:r>
            <a:r>
              <a:rPr lang="en-US" dirty="0" err="1" smtClean="0">
                <a:solidFill>
                  <a:schemeClr val="bg1"/>
                </a:solidFill>
              </a:rPr>
              <a:t>Sar</a:t>
            </a:r>
            <a:r>
              <a:rPr lang="en-US" dirty="0" smtClean="0">
                <a:solidFill>
                  <a:schemeClr val="bg1"/>
                </a:solidFill>
              </a:rPr>
              <a:t> </a:t>
            </a:r>
            <a:r>
              <a:rPr lang="en-US" dirty="0" smtClean="0">
                <a:solidFill>
                  <a:schemeClr val="bg1"/>
                </a:solidFill>
              </a:rPr>
              <a:t>insists </a:t>
            </a:r>
            <a:r>
              <a:rPr lang="en-US" dirty="0" smtClean="0">
                <a:solidFill>
                  <a:schemeClr val="bg1"/>
                </a:solidFill>
              </a:rPr>
              <a:t>that </a:t>
            </a:r>
            <a:r>
              <a:rPr lang="en-US" i="1" dirty="0" err="1" smtClean="0">
                <a:solidFill>
                  <a:schemeClr val="bg1"/>
                </a:solidFill>
              </a:rPr>
              <a:t>ndoho</a:t>
            </a:r>
            <a:r>
              <a:rPr lang="en-US" i="1" dirty="0" smtClean="0">
                <a:solidFill>
                  <a:schemeClr val="bg1"/>
                </a:solidFill>
              </a:rPr>
              <a:t> </a:t>
            </a:r>
            <a:r>
              <a:rPr lang="en-US" dirty="0" smtClean="0">
                <a:solidFill>
                  <a:schemeClr val="bg1"/>
                </a:solidFill>
              </a:rPr>
              <a:t>means </a:t>
            </a:r>
            <a:r>
              <a:rPr lang="en-US" i="1" dirty="0" smtClean="0">
                <a:solidFill>
                  <a:schemeClr val="bg1"/>
                </a:solidFill>
              </a:rPr>
              <a:t>ten(or </a:t>
            </a:r>
            <a:r>
              <a:rPr lang="en-US" i="1" dirty="0" err="1" smtClean="0">
                <a:solidFill>
                  <a:schemeClr val="bg1"/>
                </a:solidFill>
              </a:rPr>
              <a:t>dix</a:t>
            </a:r>
            <a:r>
              <a:rPr lang="en-US" i="1" dirty="0" smtClean="0">
                <a:solidFill>
                  <a:schemeClr val="bg1"/>
                </a:solidFill>
              </a:rPr>
              <a:t>, </a:t>
            </a:r>
            <a:r>
              <a:rPr lang="en-US" dirty="0" smtClean="0">
                <a:solidFill>
                  <a:schemeClr val="bg1"/>
                </a:solidFill>
              </a:rPr>
              <a:t>or </a:t>
            </a:r>
            <a:r>
              <a:rPr lang="en-US" i="1" dirty="0" err="1" smtClean="0">
                <a:solidFill>
                  <a:schemeClr val="bg1"/>
                </a:solidFill>
              </a:rPr>
              <a:t>zehn</a:t>
            </a:r>
            <a:r>
              <a:rPr lang="en-US" i="1" dirty="0" smtClean="0">
                <a:solidFill>
                  <a:schemeClr val="bg1"/>
                </a:solidFill>
              </a:rPr>
              <a:t>, </a:t>
            </a:r>
            <a:r>
              <a:rPr lang="en-US" dirty="0" smtClean="0">
                <a:solidFill>
                  <a:schemeClr val="bg1"/>
                </a:solidFill>
              </a:rPr>
              <a:t>however he translates it),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	who do you believe, the Sat-speaker or the professor?</a:t>
            </a:r>
          </a:p>
          <a:p>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508464"/>
          </a:xfrm>
        </p:spPr>
        <p:txBody>
          <a:bodyPr anchor="ctr">
            <a:normAutofit fontScale="90000"/>
          </a:bodyPr>
          <a:lstStyle/>
          <a:p>
            <a:pPr algn="ctr"/>
            <a:r>
              <a:rPr lang="en-US" sz="2800" dirty="0" smtClean="0"/>
              <a:t>Definition of a </a:t>
            </a:r>
            <a:r>
              <a:rPr lang="en-US" sz="2800" dirty="0" err="1" smtClean="0"/>
              <a:t>Terory</a:t>
            </a:r>
            <a:endParaRPr lang="en-US" sz="2800" dirty="0"/>
          </a:p>
        </p:txBody>
      </p:sp>
      <p:sp>
        <p:nvSpPr>
          <p:cNvPr id="3" name="Content Placeholder 2"/>
          <p:cNvSpPr>
            <a:spLocks noGrp="1"/>
          </p:cNvSpPr>
          <p:nvPr>
            <p:ph idx="1"/>
          </p:nvPr>
        </p:nvSpPr>
        <p:spPr>
          <a:xfrm>
            <a:off x="228600" y="762000"/>
            <a:ext cx="8458200" cy="5943600"/>
          </a:xfrm>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A </a:t>
            </a:r>
            <a:r>
              <a:rPr lang="en-US" dirty="0" smtClean="0"/>
              <a:t>THEORY: </a:t>
            </a:r>
          </a:p>
          <a:p>
            <a:pPr>
              <a:buFont typeface="Wingdings" pitchFamily="2" charset="2"/>
              <a:buChar char="Ø"/>
            </a:pPr>
            <a:r>
              <a:rPr lang="en-US" dirty="0" smtClean="0">
                <a:solidFill>
                  <a:schemeClr val="bg1"/>
                </a:solidFill>
              </a:rPr>
              <a:t>is </a:t>
            </a:r>
            <a:r>
              <a:rPr lang="en-US" dirty="0" smtClean="0">
                <a:solidFill>
                  <a:schemeClr val="bg1"/>
                </a:solidFill>
              </a:rPr>
              <a:t>a precisely specified, coherent, and economical </a:t>
            </a:r>
            <a:r>
              <a:rPr lang="en-US" dirty="0" smtClean="0">
                <a:solidFill>
                  <a:schemeClr val="bg1"/>
                </a:solidFill>
              </a:rPr>
              <a:t>frame-work </a:t>
            </a:r>
            <a:r>
              <a:rPr lang="en-US" dirty="0" smtClean="0">
                <a:solidFill>
                  <a:schemeClr val="bg1"/>
                </a:solidFill>
              </a:rPr>
              <a:t>of </a:t>
            </a:r>
            <a:endParaRPr lang="en-US" dirty="0" smtClean="0">
              <a:solidFill>
                <a:schemeClr val="bg1"/>
              </a:solidFill>
            </a:endParaRPr>
          </a:p>
          <a:p>
            <a:pPr>
              <a:buFont typeface="Wingdings" pitchFamily="2" charset="2"/>
              <a:buChar char="Ø"/>
            </a:pPr>
            <a:r>
              <a:rPr lang="en-US" dirty="0" smtClean="0">
                <a:solidFill>
                  <a:schemeClr val="bg1"/>
                </a:solidFill>
              </a:rPr>
              <a:t>interdependent </a:t>
            </a:r>
            <a:r>
              <a:rPr lang="en-US" dirty="0" smtClean="0">
                <a:solidFill>
                  <a:schemeClr val="bg1"/>
                </a:solidFill>
              </a:rPr>
              <a:t>statements and definitions, constructed so that </a:t>
            </a:r>
            <a:endParaRPr lang="en-US" dirty="0" smtClean="0">
              <a:solidFill>
                <a:schemeClr val="bg1"/>
              </a:solidFill>
            </a:endParaRPr>
          </a:p>
          <a:p>
            <a:pPr>
              <a:buFont typeface="Wingdings" pitchFamily="2" charset="2"/>
              <a:buChar char="Ø"/>
            </a:pPr>
            <a:r>
              <a:rPr lang="en-US" dirty="0" smtClean="0">
                <a:solidFill>
                  <a:schemeClr val="bg1"/>
                </a:solidFill>
              </a:rPr>
              <a:t>as </a:t>
            </a:r>
            <a:r>
              <a:rPr lang="en-US" dirty="0" smtClean="0">
                <a:solidFill>
                  <a:schemeClr val="bg1"/>
                </a:solidFill>
              </a:rPr>
              <a:t>large a number as possible of particular basic facts </a:t>
            </a:r>
            <a:endParaRPr lang="en-US" dirty="0" smtClean="0">
              <a:solidFill>
                <a:schemeClr val="bg1"/>
              </a:solidFill>
            </a:endParaRPr>
          </a:p>
          <a:p>
            <a:pPr>
              <a:buFont typeface="Wingdings" pitchFamily="2" charset="2"/>
              <a:buChar char="Ø"/>
            </a:pPr>
            <a:r>
              <a:rPr lang="en-US" dirty="0" smtClean="0">
                <a:solidFill>
                  <a:schemeClr val="bg1"/>
                </a:solidFill>
              </a:rPr>
              <a:t>can </a:t>
            </a:r>
            <a:r>
              <a:rPr lang="en-US" dirty="0" smtClean="0">
                <a:solidFill>
                  <a:schemeClr val="bg1"/>
                </a:solidFill>
              </a:rPr>
              <a:t>either be seen </a:t>
            </a:r>
            <a:r>
              <a:rPr lang="en-US" dirty="0" smtClean="0">
                <a:solidFill>
                  <a:schemeClr val="bg1"/>
                </a:solidFill>
              </a:rPr>
              <a:t>to </a:t>
            </a:r>
            <a:r>
              <a:rPr lang="en-US" dirty="0" smtClean="0">
                <a:solidFill>
                  <a:schemeClr val="bg1"/>
                </a:solidFill>
              </a:rPr>
              <a:t>follow from it </a:t>
            </a:r>
            <a:endParaRPr lang="en-US" dirty="0" smtClean="0">
              <a:solidFill>
                <a:schemeClr val="bg1"/>
              </a:solidFill>
            </a:endParaRPr>
          </a:p>
          <a:p>
            <a:pPr>
              <a:buFont typeface="Wingdings" pitchFamily="2" charset="2"/>
              <a:buChar char="Ø"/>
            </a:pPr>
            <a:r>
              <a:rPr lang="en-US" dirty="0" smtClean="0">
                <a:solidFill>
                  <a:schemeClr val="bg1"/>
                </a:solidFill>
              </a:rPr>
              <a:t>or </a:t>
            </a:r>
            <a:r>
              <a:rPr lang="en-US" dirty="0" smtClean="0">
                <a:solidFill>
                  <a:schemeClr val="bg1"/>
                </a:solidFill>
              </a:rPr>
              <a:t>be describable in terms of it. </a:t>
            </a:r>
            <a:endParaRPr lang="en-US" dirty="0" smtClean="0">
              <a:solidFill>
                <a:schemeClr val="bg1"/>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nchor="ctr">
            <a:normAutofit fontScale="90000"/>
          </a:bodyPr>
          <a:lstStyle/>
          <a:p>
            <a:pPr algn="ctr"/>
            <a:r>
              <a:rPr lang="en-US" sz="2800" dirty="0" smtClean="0"/>
              <a:t>A complete Semantic Theory must make sense of basic facts about meaning</a:t>
            </a:r>
            <a:endParaRPr lang="en-US" sz="2800" dirty="0"/>
          </a:p>
        </p:txBody>
      </p:sp>
      <p:sp>
        <p:nvSpPr>
          <p:cNvPr id="3" name="Content Placeholder 2"/>
          <p:cNvSpPr>
            <a:spLocks noGrp="1"/>
          </p:cNvSpPr>
          <p:nvPr>
            <p:ph idx="1"/>
          </p:nvPr>
        </p:nvSpPr>
        <p:spPr>
          <a:xfrm>
            <a:off x="152400" y="1066800"/>
            <a:ext cx="8229600" cy="54864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r>
              <a:rPr lang="en-US" dirty="0" smtClean="0">
                <a:solidFill>
                  <a:schemeClr val="bg1"/>
                </a:solidFill>
              </a:rPr>
              <a:t>Mark each of the following statements true </a:t>
            </a:r>
            <a:r>
              <a:rPr lang="en-US" i="1" dirty="0" smtClean="0">
                <a:solidFill>
                  <a:schemeClr val="bg1"/>
                </a:solidFill>
              </a:rPr>
              <a:t>(T)</a:t>
            </a:r>
            <a:r>
              <a:rPr lang="en-US" dirty="0" smtClean="0">
                <a:solidFill>
                  <a:schemeClr val="bg1"/>
                </a:solidFill>
              </a:rPr>
              <a:t> or false </a:t>
            </a:r>
            <a:r>
              <a:rPr lang="en-US" i="1" dirty="0" smtClean="0">
                <a:solidFill>
                  <a:schemeClr val="bg1"/>
                </a:solidFill>
              </a:rPr>
              <a:t>(F). </a:t>
            </a:r>
            <a:endParaRPr lang="en-US" i="1" dirty="0" smtClean="0">
              <a:solidFill>
                <a:schemeClr val="bg1"/>
              </a:solidFill>
            </a:endParaRPr>
          </a:p>
          <a:p>
            <a:pPr>
              <a:buNone/>
            </a:pPr>
            <a:r>
              <a:rPr lang="en-US" dirty="0" smtClean="0">
                <a:solidFill>
                  <a:schemeClr val="bg1"/>
                </a:solidFill>
              </a:rPr>
              <a:t>(</a:t>
            </a:r>
            <a:r>
              <a:rPr lang="en-US" dirty="0" smtClean="0">
                <a:solidFill>
                  <a:schemeClr val="bg1"/>
                </a:solidFill>
              </a:rPr>
              <a:t>l) </a:t>
            </a:r>
            <a:r>
              <a:rPr lang="en-US" i="1" dirty="0" smtClean="0">
                <a:solidFill>
                  <a:schemeClr val="bg1"/>
                </a:solidFill>
              </a:rPr>
              <a:t>Alive </a:t>
            </a:r>
            <a:r>
              <a:rPr lang="en-US" dirty="0" smtClean="0">
                <a:solidFill>
                  <a:schemeClr val="bg1"/>
                </a:solidFill>
              </a:rPr>
              <a:t>means the opposite of </a:t>
            </a:r>
            <a:r>
              <a:rPr lang="en-US" i="1" dirty="0" smtClean="0">
                <a:solidFill>
                  <a:schemeClr val="bg1"/>
                </a:solidFill>
              </a:rPr>
              <a:t>dead. </a:t>
            </a:r>
            <a:endParaRPr lang="en-US" dirty="0" smtClean="0">
              <a:solidFill>
                <a:schemeClr val="bg1"/>
              </a:solidFill>
            </a:endParaRPr>
          </a:p>
          <a:p>
            <a:pPr>
              <a:buNone/>
            </a:pPr>
            <a:r>
              <a:rPr lang="en-US" i="1" dirty="0" smtClean="0">
                <a:solidFill>
                  <a:schemeClr val="bg1"/>
                </a:solidFill>
              </a:rPr>
              <a:t>(2) Buy </a:t>
            </a:r>
            <a:r>
              <a:rPr lang="en-US" dirty="0" smtClean="0">
                <a:solidFill>
                  <a:schemeClr val="bg1"/>
                </a:solidFill>
              </a:rPr>
              <a:t>has an opposite meaning from </a:t>
            </a:r>
            <a:r>
              <a:rPr lang="en-US" i="1" dirty="0" smtClean="0">
                <a:solidFill>
                  <a:schemeClr val="bg1"/>
                </a:solidFill>
              </a:rPr>
              <a:t>sell. </a:t>
            </a:r>
            <a:endParaRPr lang="en-US" dirty="0" smtClean="0">
              <a:solidFill>
                <a:schemeClr val="bg1"/>
              </a:solidFill>
            </a:endParaRPr>
          </a:p>
          <a:p>
            <a:pPr>
              <a:buNone/>
            </a:pPr>
            <a:r>
              <a:rPr lang="en-US" i="1" dirty="0" smtClean="0">
                <a:solidFill>
                  <a:schemeClr val="bg1"/>
                </a:solidFill>
              </a:rPr>
              <a:t>(3) </a:t>
            </a:r>
            <a:r>
              <a:rPr lang="en-US" sz="3400" i="1" dirty="0" smtClean="0">
                <a:solidFill>
                  <a:schemeClr val="bg1"/>
                </a:solidFill>
              </a:rPr>
              <a:t>Caesar</a:t>
            </a:r>
            <a:r>
              <a:rPr lang="en-US" i="1" dirty="0" smtClean="0">
                <a:solidFill>
                  <a:schemeClr val="bg1"/>
                </a:solidFill>
              </a:rPr>
              <a:t> is and </a:t>
            </a:r>
            <a:r>
              <a:rPr lang="en-US" dirty="0" smtClean="0">
                <a:solidFill>
                  <a:schemeClr val="bg1"/>
                </a:solidFill>
              </a:rPr>
              <a:t>is not a meaningful English sentence. </a:t>
            </a:r>
            <a:endParaRPr lang="en-US" dirty="0" smtClean="0">
              <a:solidFill>
                <a:schemeClr val="bg1"/>
              </a:solidFill>
            </a:endParaRPr>
          </a:p>
          <a:p>
            <a:pPr>
              <a:buNone/>
            </a:pPr>
            <a:r>
              <a:rPr lang="en-US" i="1" dirty="0" smtClean="0">
                <a:solidFill>
                  <a:schemeClr val="bg1"/>
                </a:solidFill>
              </a:rPr>
              <a:t>(</a:t>
            </a:r>
            <a:r>
              <a:rPr lang="en-US" i="1" dirty="0" smtClean="0">
                <a:solidFill>
                  <a:schemeClr val="bg1"/>
                </a:solidFill>
              </a:rPr>
              <a:t>4) Caesar is a prime number </a:t>
            </a:r>
            <a:r>
              <a:rPr lang="en-US" dirty="0" smtClean="0">
                <a:solidFill>
                  <a:schemeClr val="bg1"/>
                </a:solidFill>
              </a:rPr>
              <a:t>is nonsensical. </a:t>
            </a:r>
          </a:p>
          <a:p>
            <a:pPr>
              <a:buNone/>
            </a:pPr>
            <a:r>
              <a:rPr lang="en-US" i="1" dirty="0" smtClean="0">
                <a:solidFill>
                  <a:schemeClr val="bg1"/>
                </a:solidFill>
              </a:rPr>
              <a:t>(5) Caesar is a man </a:t>
            </a:r>
            <a:r>
              <a:rPr lang="en-US" dirty="0" smtClean="0">
                <a:solidFill>
                  <a:schemeClr val="bg1"/>
                </a:solidFill>
              </a:rPr>
              <a:t>is nonsensical. </a:t>
            </a:r>
          </a:p>
          <a:p>
            <a:pPr>
              <a:buNone/>
            </a:pPr>
            <a:r>
              <a:rPr lang="en-US" i="1" dirty="0" smtClean="0">
                <a:solidFill>
                  <a:schemeClr val="bg1"/>
                </a:solidFill>
              </a:rPr>
              <a:t>(6) Both of John </a:t>
            </a:r>
            <a:r>
              <a:rPr lang="en-US" dirty="0" smtClean="0">
                <a:solidFill>
                  <a:schemeClr val="bg1"/>
                </a:solidFill>
              </a:rPr>
              <a:t>s </a:t>
            </a:r>
            <a:r>
              <a:rPr lang="en-US" i="1" dirty="0" smtClean="0">
                <a:solidFill>
                  <a:schemeClr val="bg1"/>
                </a:solidFill>
              </a:rPr>
              <a:t>parents are married to aunts of mine </a:t>
            </a:r>
            <a:r>
              <a:rPr lang="en-US" dirty="0" smtClean="0">
                <a:solidFill>
                  <a:schemeClr val="bg1"/>
                </a:solidFill>
              </a:rPr>
              <a:t>is in a sense contradictory, describing an impossible situation. </a:t>
            </a:r>
          </a:p>
          <a:p>
            <a:pPr>
              <a:buNone/>
            </a:pPr>
            <a:r>
              <a:rPr lang="en-US" dirty="0" smtClean="0">
                <a:solidFill>
                  <a:schemeClr val="bg1"/>
                </a:solidFill>
              </a:rPr>
              <a:t>(7) If the sentence </a:t>
            </a:r>
            <a:r>
              <a:rPr lang="en-US" i="1" dirty="0" smtClean="0">
                <a:solidFill>
                  <a:schemeClr val="bg1"/>
                </a:solidFill>
              </a:rPr>
              <a:t>John killed Bill </a:t>
            </a:r>
            <a:r>
              <a:rPr lang="en-US" dirty="0" smtClean="0">
                <a:solidFill>
                  <a:schemeClr val="bg1"/>
                </a:solidFill>
              </a:rPr>
              <a:t>is true of any situation, then </a:t>
            </a:r>
            <a:br>
              <a:rPr lang="en-US" dirty="0" smtClean="0">
                <a:solidFill>
                  <a:schemeClr val="bg1"/>
                </a:solidFill>
              </a:rPr>
            </a:br>
            <a:r>
              <a:rPr lang="en-US" dirty="0" smtClean="0">
                <a:solidFill>
                  <a:schemeClr val="bg1"/>
                </a:solidFill>
              </a:rPr>
              <a:t>so is the sentence </a:t>
            </a:r>
            <a:r>
              <a:rPr lang="en-US" i="1" dirty="0" smtClean="0">
                <a:solidFill>
                  <a:schemeClr val="bg1"/>
                </a:solidFill>
              </a:rPr>
              <a:t>Bill is alive. </a:t>
            </a:r>
            <a:endParaRPr lang="en-US" dirty="0" smtClean="0">
              <a:solidFill>
                <a:schemeClr val="bg1"/>
              </a:solidFill>
            </a:endParaRPr>
          </a:p>
          <a:p>
            <a:pPr>
              <a:buNone/>
            </a:pPr>
            <a:r>
              <a:rPr lang="en-US" dirty="0" smtClean="0">
                <a:solidFill>
                  <a:schemeClr val="bg1"/>
                </a:solidFill>
              </a:rPr>
              <a:t>(8) If someone says, "Can you pass the salt?" he is normally </a:t>
            </a:r>
            <a:br>
              <a:rPr lang="en-US" dirty="0" smtClean="0">
                <a:solidFill>
                  <a:schemeClr val="bg1"/>
                </a:solidFill>
              </a:rPr>
            </a:br>
            <a:r>
              <a:rPr lang="en-US" dirty="0" smtClean="0">
                <a:solidFill>
                  <a:schemeClr val="bg1"/>
                </a:solidFill>
              </a:rPr>
              <a:t>not asking about his hearer's ability to pass the salt, but </a:t>
            </a:r>
            <a:br>
              <a:rPr lang="en-US" dirty="0" smtClean="0">
                <a:solidFill>
                  <a:schemeClr val="bg1"/>
                </a:solidFill>
              </a:rPr>
            </a:br>
            <a:r>
              <a:rPr lang="en-US" dirty="0" smtClean="0">
                <a:solidFill>
                  <a:schemeClr val="bg1"/>
                </a:solidFill>
              </a:rPr>
              <a:t>requesting the hearer to pass the salt. </a:t>
            </a:r>
          </a:p>
          <a:p>
            <a:pPr>
              <a:buNone/>
            </a:pPr>
            <a:r>
              <a:rPr lang="en-US" dirty="0" smtClean="0">
                <a:solidFill>
                  <a:schemeClr val="bg1"/>
                </a:solidFill>
              </a:rPr>
              <a:t>(9) If someone says, "I tried to buy some rice", his hearer </a:t>
            </a:r>
            <a:br>
              <a:rPr lang="en-US" dirty="0" smtClean="0">
                <a:solidFill>
                  <a:schemeClr val="bg1"/>
                </a:solidFill>
              </a:rPr>
            </a:br>
            <a:r>
              <a:rPr lang="en-US" dirty="0" smtClean="0">
                <a:solidFill>
                  <a:schemeClr val="bg1"/>
                </a:solidFill>
              </a:rPr>
              <a:t>would normally infer that he had actually failed to buy rice. </a:t>
            </a:r>
          </a:p>
          <a:p>
            <a:pPr>
              <a:buNone/>
            </a:pPr>
            <a:r>
              <a:rPr lang="en-US" dirty="0" smtClean="0">
                <a:solidFill>
                  <a:schemeClr val="bg1"/>
                </a:solidFill>
              </a:rPr>
              <a:t> </a:t>
            </a:r>
            <a:r>
              <a:rPr lang="he-IL" i="1" dirty="0" smtClean="0">
                <a:solidFill>
                  <a:schemeClr val="bg1"/>
                </a:solidFill>
              </a:rPr>
              <a:t> </a:t>
            </a:r>
            <a:endParaRPr lang="en-US" dirty="0" smtClean="0">
              <a:solidFill>
                <a:schemeClr val="bg1"/>
              </a:solidFill>
            </a:endParaRPr>
          </a:p>
          <a:p>
            <a:pPr>
              <a:buNone/>
            </a:pPr>
            <a:r>
              <a:rPr lang="en-US" dirty="0" smtClean="0">
                <a:solidFill>
                  <a:schemeClr val="bg1"/>
                </a:solidFill>
              </a:rPr>
              <a:t>Each </a:t>
            </a:r>
            <a:r>
              <a:rPr lang="en-US" dirty="0" smtClean="0">
                <a:solidFill>
                  <a:schemeClr val="bg1"/>
                </a:solidFill>
              </a:rPr>
              <a:t>of the true statements here (and the negation of the false ones) is a statement of some particular basic fact falling within the scope of semantics.</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6536"/>
          </a:xfrm>
        </p:spPr>
        <p:txBody>
          <a:bodyPr>
            <a:noAutofit/>
          </a:bodyPr>
          <a:lstStyle/>
          <a:p>
            <a:pPr algn="ct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T</a:t>
            </a:r>
            <a:r>
              <a:rPr lang="en-US" sz="2000" dirty="0" smtClean="0"/>
              <a:t>o discover some system and pattern it </a:t>
            </a:r>
            <a:r>
              <a:rPr lang="en-US" sz="2000" dirty="0" smtClean="0"/>
              <a:t>is obviously necessary to try to move from particular facts, such as those mentioned above, to generalizations, i.e. statements about whole classes of items. </a:t>
            </a:r>
            <a:br>
              <a:rPr lang="en-US" sz="2000" dirty="0" smtClean="0"/>
            </a:br>
            <a:r>
              <a:rPr lang="en-US" sz="2000" dirty="0" smtClean="0"/>
              <a:t> </a:t>
            </a:r>
            <a:endParaRPr lang="en-US" sz="2000" dirty="0"/>
          </a:p>
        </p:txBody>
      </p:sp>
      <p:sp>
        <p:nvSpPr>
          <p:cNvPr id="3" name="Content Placeholder 2"/>
          <p:cNvSpPr>
            <a:spLocks noGrp="1"/>
          </p:cNvSpPr>
          <p:nvPr>
            <p:ph idx="1"/>
          </p:nvPr>
        </p:nvSpPr>
        <p:spPr>
          <a:xfrm>
            <a:off x="0" y="1143000"/>
            <a:ext cx="8915400" cy="5486400"/>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a:buNone/>
            </a:pPr>
            <a:r>
              <a:rPr lang="en-US" dirty="0" smtClean="0">
                <a:solidFill>
                  <a:schemeClr val="bg1"/>
                </a:solidFill>
              </a:rPr>
              <a:t>Think carefully about each of the following general statements, </a:t>
            </a:r>
          </a:p>
          <a:p>
            <a:pPr>
              <a:buNone/>
            </a:pPr>
            <a:r>
              <a:rPr lang="en-US" dirty="0" smtClean="0">
                <a:solidFill>
                  <a:schemeClr val="bg1"/>
                </a:solidFill>
              </a:rPr>
              <a:t>	to say whether it is true </a:t>
            </a:r>
            <a:r>
              <a:rPr lang="en-US" i="1" dirty="0" smtClean="0">
                <a:solidFill>
                  <a:schemeClr val="bg1"/>
                </a:solidFill>
              </a:rPr>
              <a:t>(T)</a:t>
            </a:r>
            <a:r>
              <a:rPr lang="en-US" dirty="0" smtClean="0">
                <a:solidFill>
                  <a:schemeClr val="bg1"/>
                </a:solidFill>
              </a:rPr>
              <a:t> or false </a:t>
            </a:r>
            <a:r>
              <a:rPr lang="en-US" i="1" dirty="0" smtClean="0">
                <a:solidFill>
                  <a:schemeClr val="bg1"/>
                </a:solidFill>
              </a:rPr>
              <a:t>(F).</a:t>
            </a:r>
            <a:endParaRPr lang="en-US" dirty="0" smtClean="0">
              <a:solidFill>
                <a:schemeClr val="bg1"/>
              </a:solidFill>
            </a:endParaRPr>
          </a:p>
          <a:p>
            <a:pPr>
              <a:buNone/>
            </a:pPr>
            <a:endParaRPr lang="en-US" dirty="0" smtClean="0">
              <a:solidFill>
                <a:schemeClr val="bg1"/>
              </a:solidFill>
            </a:endParaRPr>
          </a:p>
          <a:p>
            <a:pPr>
              <a:buNone/>
            </a:pPr>
            <a:r>
              <a:rPr lang="en-US" dirty="0" smtClean="0">
                <a:solidFill>
                  <a:schemeClr val="bg1"/>
                </a:solidFill>
              </a:rPr>
              <a:t>(</a:t>
            </a:r>
            <a:r>
              <a:rPr lang="en-US" dirty="0" smtClean="0">
                <a:solidFill>
                  <a:schemeClr val="bg1"/>
                </a:solidFill>
              </a:rPr>
              <a:t>l) Proper names (like English </a:t>
            </a:r>
            <a:r>
              <a:rPr lang="en-US" i="1" dirty="0" smtClean="0">
                <a:solidFill>
                  <a:schemeClr val="bg1"/>
                </a:solidFill>
              </a:rPr>
              <a:t>John </a:t>
            </a:r>
            <a:r>
              <a:rPr lang="en-US" dirty="0" smtClean="0">
                <a:solidFill>
                  <a:schemeClr val="bg1"/>
                </a:solidFill>
              </a:rPr>
              <a:t>or German </a:t>
            </a:r>
            <a:r>
              <a:rPr lang="en-US" i="1" dirty="0" smtClean="0">
                <a:solidFill>
                  <a:schemeClr val="bg1"/>
                </a:solidFill>
              </a:rPr>
              <a:t>Hans </a:t>
            </a:r>
            <a:r>
              <a:rPr lang="en-US" dirty="0" smtClean="0">
                <a:solidFill>
                  <a:schemeClr val="bg1"/>
                </a:solidFill>
              </a:rPr>
              <a:t>or French </a:t>
            </a:r>
            <a:r>
              <a:rPr lang="en-US" i="1" dirty="0" smtClean="0">
                <a:solidFill>
                  <a:schemeClr val="bg1"/>
                </a:solidFill>
              </a:rPr>
              <a:t>Jean) </a:t>
            </a:r>
            <a:r>
              <a:rPr lang="en-US" dirty="0" smtClean="0">
                <a:solidFill>
                  <a:schemeClr val="bg1"/>
                </a:solidFill>
              </a:rPr>
              <a:t>have a different kind of meaning from common nouns. (like English </a:t>
            </a:r>
            <a:r>
              <a:rPr lang="en-US" i="1" dirty="0" smtClean="0">
                <a:solidFill>
                  <a:schemeClr val="bg1"/>
                </a:solidFill>
              </a:rPr>
              <a:t>man, </a:t>
            </a:r>
            <a:r>
              <a:rPr lang="en-US" dirty="0" smtClean="0">
                <a:solidFill>
                  <a:schemeClr val="bg1"/>
                </a:solidFill>
              </a:rPr>
              <a:t>or German </a:t>
            </a:r>
            <a:r>
              <a:rPr lang="en-US" i="1" dirty="0" smtClean="0">
                <a:solidFill>
                  <a:schemeClr val="bg1"/>
                </a:solidFill>
              </a:rPr>
              <a:t>Mann </a:t>
            </a:r>
            <a:r>
              <a:rPr lang="en-US" dirty="0" smtClean="0">
                <a:solidFill>
                  <a:schemeClr val="bg1"/>
                </a:solidFill>
              </a:rPr>
              <a:t>or French </a:t>
            </a:r>
            <a:r>
              <a:rPr lang="en-US" i="1" dirty="0" err="1" smtClean="0">
                <a:solidFill>
                  <a:schemeClr val="bg1"/>
                </a:solidFill>
              </a:rPr>
              <a:t>homme</a:t>
            </a:r>
            <a:r>
              <a:rPr lang="en-US" i="1" dirty="0" smtClean="0">
                <a:solidFill>
                  <a:schemeClr val="bg1"/>
                </a:solidFill>
              </a:rPr>
              <a:t>).                                       	       T </a:t>
            </a:r>
            <a:r>
              <a:rPr lang="en-US" dirty="0" smtClean="0">
                <a:solidFill>
                  <a:schemeClr val="bg1"/>
                </a:solidFill>
              </a:rPr>
              <a:t>/ </a:t>
            </a:r>
            <a:r>
              <a:rPr lang="en-US" i="1" dirty="0" smtClean="0">
                <a:solidFill>
                  <a:schemeClr val="bg1"/>
                </a:solidFill>
              </a:rPr>
              <a:t>F </a:t>
            </a:r>
            <a:endParaRPr lang="en-US" dirty="0" smtClean="0">
              <a:solidFill>
                <a:schemeClr val="bg1"/>
              </a:solidFill>
            </a:endParaRPr>
          </a:p>
          <a:p>
            <a:pPr>
              <a:buNone/>
            </a:pPr>
            <a:endParaRPr lang="en-US" dirty="0" smtClean="0">
              <a:solidFill>
                <a:schemeClr val="bg1"/>
              </a:solidFill>
            </a:endParaRPr>
          </a:p>
          <a:p>
            <a:pPr>
              <a:buNone/>
            </a:pPr>
            <a:r>
              <a:rPr lang="en-US" dirty="0" smtClean="0">
                <a:solidFill>
                  <a:schemeClr val="bg1"/>
                </a:solidFill>
              </a:rPr>
              <a:t>(</a:t>
            </a:r>
            <a:r>
              <a:rPr lang="en-US" dirty="0" smtClean="0">
                <a:solidFill>
                  <a:schemeClr val="bg1"/>
                </a:solidFill>
              </a:rPr>
              <a:t>2) Prepositions (like English </a:t>
            </a:r>
            <a:r>
              <a:rPr lang="en-US" i="1" dirty="0" smtClean="0">
                <a:solidFill>
                  <a:schemeClr val="bg1"/>
                </a:solidFill>
              </a:rPr>
              <a:t>under, </a:t>
            </a:r>
            <a:r>
              <a:rPr lang="en-US" dirty="0" smtClean="0">
                <a:solidFill>
                  <a:schemeClr val="bg1"/>
                </a:solidFill>
              </a:rPr>
              <a:t>or German </a:t>
            </a:r>
            <a:r>
              <a:rPr lang="en-US" i="1" dirty="0" err="1" smtClean="0">
                <a:solidFill>
                  <a:schemeClr val="bg1"/>
                </a:solidFill>
              </a:rPr>
              <a:t>unter</a:t>
            </a:r>
            <a:r>
              <a:rPr lang="en-US" i="1" dirty="0" smtClean="0">
                <a:solidFill>
                  <a:schemeClr val="bg1"/>
                </a:solidFill>
              </a:rPr>
              <a:t>, </a:t>
            </a:r>
            <a:r>
              <a:rPr lang="en-US" dirty="0" smtClean="0">
                <a:solidFill>
                  <a:schemeClr val="bg1"/>
                </a:solidFill>
              </a:rPr>
              <a:t>or French </a:t>
            </a:r>
            <a:r>
              <a:rPr lang="en-US" i="1" dirty="0" err="1" smtClean="0">
                <a:solidFill>
                  <a:schemeClr val="bg1"/>
                </a:solidFill>
              </a:rPr>
              <a:t>sous</a:t>
            </a:r>
            <a:r>
              <a:rPr lang="en-US" i="1" dirty="0" smtClean="0">
                <a:solidFill>
                  <a:schemeClr val="bg1"/>
                </a:solidFill>
              </a:rPr>
              <a:t>) </a:t>
            </a:r>
            <a:r>
              <a:rPr lang="en-US" dirty="0" smtClean="0">
                <a:solidFill>
                  <a:schemeClr val="bg1"/>
                </a:solidFill>
              </a:rPr>
              <a:t>have a different kind of meaning from both proper names and common nouns. 	</a:t>
            </a:r>
            <a:r>
              <a:rPr lang="en-US" i="1" dirty="0" smtClean="0">
                <a:solidFill>
                  <a:schemeClr val="bg1"/>
                </a:solidFill>
              </a:rPr>
              <a:t>T </a:t>
            </a:r>
            <a:r>
              <a:rPr lang="en-US" dirty="0" smtClean="0">
                <a:solidFill>
                  <a:schemeClr val="bg1"/>
                </a:solidFill>
              </a:rPr>
              <a:t>/ </a:t>
            </a:r>
            <a:r>
              <a:rPr lang="en-US" i="1" dirty="0" smtClean="0">
                <a:solidFill>
                  <a:schemeClr val="bg1"/>
                </a:solidFill>
              </a:rPr>
              <a:t>F </a:t>
            </a:r>
            <a:endParaRPr lang="en-US" dirty="0" smtClean="0">
              <a:solidFill>
                <a:schemeClr val="bg1"/>
              </a:solidFill>
            </a:endParaRPr>
          </a:p>
          <a:p>
            <a:pPr>
              <a:buNone/>
            </a:pPr>
            <a:r>
              <a:rPr lang="en-US" dirty="0" smtClean="0">
                <a:solidFill>
                  <a:schemeClr val="bg1"/>
                </a:solidFill>
              </a:rPr>
              <a:t> </a:t>
            </a:r>
          </a:p>
          <a:p>
            <a:pPr>
              <a:buNone/>
            </a:pPr>
            <a:r>
              <a:rPr lang="en-US" dirty="0" smtClean="0">
                <a:solidFill>
                  <a:schemeClr val="bg1"/>
                </a:solidFill>
              </a:rPr>
              <a:t>(3)Conjunctions (like English </a:t>
            </a:r>
            <a:r>
              <a:rPr lang="en-US" i="1" dirty="0" smtClean="0">
                <a:solidFill>
                  <a:schemeClr val="bg1"/>
                </a:solidFill>
              </a:rPr>
              <a:t>and </a:t>
            </a:r>
            <a:r>
              <a:rPr lang="en-US" dirty="0" smtClean="0">
                <a:solidFill>
                  <a:schemeClr val="bg1"/>
                </a:solidFill>
              </a:rPr>
              <a:t>or German </a:t>
            </a:r>
            <a:r>
              <a:rPr lang="en-US" i="1" dirty="0" smtClean="0">
                <a:solidFill>
                  <a:schemeClr val="bg1"/>
                </a:solidFill>
              </a:rPr>
              <a:t>und, </a:t>
            </a:r>
            <a:r>
              <a:rPr lang="en-US" dirty="0" smtClean="0">
                <a:solidFill>
                  <a:schemeClr val="bg1"/>
                </a:solidFill>
              </a:rPr>
              <a:t>or French </a:t>
            </a:r>
            <a:r>
              <a:rPr lang="en-US" i="1" dirty="0" smtClean="0">
                <a:solidFill>
                  <a:schemeClr val="bg1"/>
                </a:solidFill>
              </a:rPr>
              <a:t>et) </a:t>
            </a:r>
            <a:r>
              <a:rPr lang="en-US" dirty="0" smtClean="0">
                <a:solidFill>
                  <a:schemeClr val="bg1"/>
                </a:solidFill>
              </a:rPr>
              <a:t>have yet a </a:t>
            </a:r>
          </a:p>
          <a:p>
            <a:pPr>
              <a:buNone/>
            </a:pPr>
            <a:r>
              <a:rPr lang="en-US" dirty="0" smtClean="0">
                <a:solidFill>
                  <a:schemeClr val="bg1"/>
                </a:solidFill>
              </a:rPr>
              <a:t>     </a:t>
            </a:r>
            <a:r>
              <a:rPr lang="en-US" dirty="0" smtClean="0">
                <a:solidFill>
                  <a:schemeClr val="bg1"/>
                </a:solidFill>
              </a:rPr>
              <a:t>further kind of meaning from both proper names and common nouns, and   </a:t>
            </a:r>
          </a:p>
          <a:p>
            <a:pPr>
              <a:buNone/>
            </a:pPr>
            <a:r>
              <a:rPr lang="en-US" dirty="0" smtClean="0">
                <a:solidFill>
                  <a:schemeClr val="bg1"/>
                </a:solidFill>
              </a:rPr>
              <a:t>  </a:t>
            </a:r>
            <a:r>
              <a:rPr lang="en-US" dirty="0" smtClean="0">
                <a:solidFill>
                  <a:schemeClr val="bg1"/>
                </a:solidFill>
              </a:rPr>
              <a:t>   prepositions</a:t>
            </a:r>
            <a:r>
              <a:rPr lang="en-US" dirty="0" smtClean="0">
                <a:solidFill>
                  <a:schemeClr val="bg1"/>
                </a:solidFill>
              </a:rPr>
              <a:t>.                                                             </a:t>
            </a:r>
            <a:r>
              <a:rPr lang="en-US" i="1" dirty="0" smtClean="0">
                <a:solidFill>
                  <a:schemeClr val="bg1"/>
                </a:solidFill>
              </a:rPr>
              <a:t>T </a:t>
            </a:r>
            <a:r>
              <a:rPr lang="en-US" dirty="0" smtClean="0">
                <a:solidFill>
                  <a:schemeClr val="bg1"/>
                </a:solidFill>
              </a:rPr>
              <a:t>/ </a:t>
            </a:r>
            <a:r>
              <a:rPr lang="en-US" i="1" dirty="0" smtClean="0">
                <a:solidFill>
                  <a:schemeClr val="bg1"/>
                </a:solidFill>
              </a:rPr>
              <a:t>F</a:t>
            </a:r>
            <a:r>
              <a:rPr lang="en-US" dirty="0" smtClean="0">
                <a:solidFill>
                  <a:schemeClr val="bg1"/>
                </a:solidFill>
              </a:rPr>
              <a:t>                                              </a:t>
            </a:r>
          </a:p>
          <a:p>
            <a:pPr>
              <a:buNone/>
            </a:pPr>
            <a:endParaRPr lang="en-US" dirty="0" smtClean="0">
              <a:solidFill>
                <a:schemeClr val="bg1"/>
              </a:solidFill>
            </a:endParaRPr>
          </a:p>
          <a:p>
            <a:pPr>
              <a:buNone/>
            </a:pPr>
            <a:r>
              <a:rPr lang="en-US" dirty="0" smtClean="0">
                <a:solidFill>
                  <a:schemeClr val="bg1"/>
                </a:solidFill>
              </a:rPr>
              <a:t>(</a:t>
            </a:r>
            <a:r>
              <a:rPr lang="en-US" dirty="0" smtClean="0">
                <a:solidFill>
                  <a:schemeClr val="bg1"/>
                </a:solidFill>
              </a:rPr>
              <a:t>4) Articles (e .g. English </a:t>
            </a:r>
            <a:r>
              <a:rPr lang="en-US" i="1" dirty="0" smtClean="0">
                <a:solidFill>
                  <a:schemeClr val="bg1"/>
                </a:solidFill>
              </a:rPr>
              <a:t>the, </a:t>
            </a:r>
            <a:r>
              <a:rPr lang="en-US" dirty="0" smtClean="0">
                <a:solidFill>
                  <a:schemeClr val="bg1"/>
                </a:solidFill>
              </a:rPr>
              <a:t>German </a:t>
            </a:r>
            <a:r>
              <a:rPr lang="en-US" i="1" dirty="0" err="1" smtClean="0">
                <a:solidFill>
                  <a:schemeClr val="bg1"/>
                </a:solidFill>
              </a:rPr>
              <a:t>der</a:t>
            </a:r>
            <a:r>
              <a:rPr lang="en-US" i="1" dirty="0" smtClean="0">
                <a:solidFill>
                  <a:schemeClr val="bg1"/>
                </a:solidFill>
              </a:rPr>
              <a:t>, </a:t>
            </a:r>
            <a:r>
              <a:rPr lang="en-US" dirty="0" smtClean="0">
                <a:solidFill>
                  <a:schemeClr val="bg1"/>
                </a:solidFill>
              </a:rPr>
              <a:t>or French l</a:t>
            </a:r>
            <a:r>
              <a:rPr lang="en-US" i="1" dirty="0" smtClean="0">
                <a:solidFill>
                  <a:schemeClr val="bg1"/>
                </a:solidFill>
              </a:rPr>
              <a:t>e) </a:t>
            </a:r>
            <a:r>
              <a:rPr lang="en-US" dirty="0" smtClean="0">
                <a:solidFill>
                  <a:schemeClr val="bg1"/>
                </a:solidFill>
              </a:rPr>
              <a:t>have a different kind of   </a:t>
            </a:r>
          </a:p>
          <a:p>
            <a:pPr>
              <a:buNone/>
            </a:pPr>
            <a:r>
              <a:rPr lang="en-US" dirty="0" smtClean="0">
                <a:solidFill>
                  <a:schemeClr val="bg1"/>
                </a:solidFill>
              </a:rPr>
              <a:t>   meaning from proper names, common nouns, prepositions, and conjunctions.           </a:t>
            </a:r>
          </a:p>
          <a:p>
            <a:pPr>
              <a:buNone/>
            </a:pPr>
            <a:endParaRPr lang="en-US" dirty="0" smtClean="0">
              <a:solidFill>
                <a:schemeClr val="bg1"/>
              </a:solidFill>
            </a:endParaRPr>
          </a:p>
          <a:p>
            <a:pPr>
              <a:buNone/>
            </a:pPr>
            <a:r>
              <a:rPr lang="en-US" dirty="0" smtClean="0">
                <a:solidFill>
                  <a:schemeClr val="bg1"/>
                </a:solidFill>
              </a:rPr>
              <a:t>                                                                           </a:t>
            </a:r>
            <a:r>
              <a:rPr lang="en-US" i="1" dirty="0" smtClean="0">
                <a:solidFill>
                  <a:schemeClr val="bg1"/>
                </a:solidFill>
              </a:rPr>
              <a:t>T / F </a:t>
            </a:r>
            <a:endParaRPr lang="en-US" dirty="0" smtClean="0">
              <a:solidFill>
                <a:schemeClr val="bg1"/>
              </a:solidFill>
            </a:endParaRPr>
          </a:p>
          <a:p>
            <a:pPr>
              <a:buNone/>
            </a:pPr>
            <a:r>
              <a:rPr lang="en-US" dirty="0" smtClean="0">
                <a:solidFill>
                  <a:schemeClr val="bg1"/>
                </a:solidFill>
              </a:rPr>
              <a:t> </a:t>
            </a:r>
            <a:r>
              <a:rPr lang="en-US" dirty="0" smtClean="0">
                <a:solidFill>
                  <a:schemeClr val="bg1"/>
                </a:solidFill>
              </a:rPr>
              <a:t>The </a:t>
            </a:r>
            <a:r>
              <a:rPr lang="en-US" dirty="0" smtClean="0">
                <a:solidFill>
                  <a:schemeClr val="bg1"/>
                </a:solidFill>
              </a:rPr>
              <a:t>statements just considered are general in several ways. Firstly, they </a:t>
            </a:r>
            <a:br>
              <a:rPr lang="en-US" dirty="0" smtClean="0">
                <a:solidFill>
                  <a:schemeClr val="bg1"/>
                </a:solidFill>
              </a:rPr>
            </a:br>
            <a:r>
              <a:rPr lang="en-US" dirty="0" smtClean="0">
                <a:solidFill>
                  <a:schemeClr val="bg1"/>
                </a:solidFill>
              </a:rPr>
              <a:t>deal with whole classes of words, e.g. the whole class of prepositions, </a:t>
            </a:r>
            <a:br>
              <a:rPr lang="en-US" dirty="0" smtClean="0">
                <a:solidFill>
                  <a:schemeClr val="bg1"/>
                </a:solidFill>
              </a:rPr>
            </a:br>
            <a:r>
              <a:rPr lang="en-US" dirty="0" smtClean="0">
                <a:solidFill>
                  <a:schemeClr val="bg1"/>
                </a:solidFill>
              </a:rPr>
              <a:t>and not just with the individual examples actually mentioned. Secondly, they apply not just to English, but to human languages in general – to Arabic and Russian no less than to German and French.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8382000" cy="51264"/>
          </a:xfrm>
        </p:spPr>
        <p:txBody>
          <a:bodyPr>
            <a:normAutofit fontScale="90000"/>
          </a:bodyPr>
          <a:lstStyle/>
          <a:p>
            <a:endParaRPr lang="en-US" dirty="0"/>
          </a:p>
        </p:txBody>
      </p:sp>
      <p:sp>
        <p:nvSpPr>
          <p:cNvPr id="3" name="Content Placeholder 2"/>
          <p:cNvSpPr>
            <a:spLocks noGrp="1"/>
          </p:cNvSpPr>
          <p:nvPr>
            <p:ph idx="1"/>
          </p:nvPr>
        </p:nvSpPr>
        <p:spPr>
          <a:xfrm>
            <a:off x="0" y="381000"/>
            <a:ext cx="8763000" cy="64770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endParaRPr lang="en-US" dirty="0" smtClean="0">
              <a:solidFill>
                <a:schemeClr val="bg1"/>
              </a:solidFill>
            </a:endParaRPr>
          </a:p>
          <a:p>
            <a:pPr>
              <a:buNone/>
            </a:pPr>
            <a:r>
              <a:rPr lang="en-US" dirty="0" smtClean="0">
                <a:solidFill>
                  <a:schemeClr val="bg1"/>
                </a:solidFill>
              </a:rPr>
              <a:t>We </a:t>
            </a:r>
            <a:r>
              <a:rPr lang="en-US" dirty="0" smtClean="0">
                <a:solidFill>
                  <a:schemeClr val="bg1"/>
                </a:solidFill>
              </a:rPr>
              <a:t>take up this point about semantic theory being applicable to all </a:t>
            </a:r>
            <a:br>
              <a:rPr lang="en-US" dirty="0" smtClean="0">
                <a:solidFill>
                  <a:schemeClr val="bg1"/>
                </a:solidFill>
              </a:rPr>
            </a:br>
            <a:r>
              <a:rPr lang="en-US" dirty="0" smtClean="0">
                <a:solidFill>
                  <a:schemeClr val="bg1"/>
                </a:solidFill>
              </a:rPr>
              <a:t>languages below. Notice that many of the particular basic facts about </a:t>
            </a:r>
            <a:r>
              <a:rPr lang="en-US" dirty="0" smtClean="0">
                <a:solidFill>
                  <a:schemeClr val="bg1"/>
                </a:solidFill>
              </a:rPr>
              <a:t>meaning </a:t>
            </a:r>
            <a:r>
              <a:rPr lang="en-US" dirty="0" smtClean="0">
                <a:solidFill>
                  <a:schemeClr val="bg1"/>
                </a:solidFill>
              </a:rPr>
              <a:t>in English mentioned in the last practice but one have clear </a:t>
            </a:r>
            <a:r>
              <a:rPr lang="en-US" dirty="0" smtClean="0">
                <a:solidFill>
                  <a:schemeClr val="bg1"/>
                </a:solidFill>
              </a:rPr>
              <a:t>counterparts </a:t>
            </a:r>
            <a:r>
              <a:rPr lang="en-US" dirty="0" smtClean="0">
                <a:solidFill>
                  <a:schemeClr val="bg1"/>
                </a:solidFill>
              </a:rPr>
              <a:t>in other languages, e.g. German and French</a:t>
            </a:r>
            <a:r>
              <a:rPr lang="en-US" dirty="0" smtClean="0">
                <a:solidFill>
                  <a:schemeClr val="bg1"/>
                </a:solidFill>
              </a:rPr>
              <a:t>.</a:t>
            </a:r>
          </a:p>
          <a:p>
            <a:pPr>
              <a:buNone/>
            </a:pPr>
            <a:endParaRPr lang="en-US" dirty="0" smtClean="0">
              <a:solidFill>
                <a:schemeClr val="bg1"/>
              </a:solidFill>
            </a:endParaRPr>
          </a:p>
          <a:p>
            <a:pPr>
              <a:buNone/>
            </a:pPr>
            <a:r>
              <a:rPr lang="en-US" dirty="0" smtClean="0">
                <a:solidFill>
                  <a:schemeClr val="bg1"/>
                </a:solidFill>
              </a:rPr>
              <a:t>This </a:t>
            </a:r>
            <a:r>
              <a:rPr lang="en-US" dirty="0" smtClean="0">
                <a:solidFill>
                  <a:schemeClr val="bg1"/>
                </a:solidFill>
              </a:rPr>
              <a:t>practice assumes a knowledge of French and German: do as much </a:t>
            </a:r>
            <a:r>
              <a:rPr lang="en-US" dirty="0" smtClean="0">
                <a:solidFill>
                  <a:schemeClr val="bg1"/>
                </a:solidFill>
              </a:rPr>
              <a:t>as </a:t>
            </a:r>
            <a:r>
              <a:rPr lang="en-US" dirty="0" smtClean="0">
                <a:solidFill>
                  <a:schemeClr val="bg1"/>
                </a:solidFill>
              </a:rPr>
              <a:t>you can. Mark each of the following statements true </a:t>
            </a:r>
            <a:r>
              <a:rPr lang="en-US" i="1" dirty="0" smtClean="0">
                <a:solidFill>
                  <a:schemeClr val="bg1"/>
                </a:solidFill>
              </a:rPr>
              <a:t>(T)</a:t>
            </a:r>
            <a:r>
              <a:rPr lang="en-US" dirty="0" smtClean="0">
                <a:solidFill>
                  <a:schemeClr val="bg1"/>
                </a:solidFill>
              </a:rPr>
              <a:t> or false </a:t>
            </a:r>
            <a:r>
              <a:rPr lang="en-US" i="1" dirty="0" smtClean="0">
                <a:solidFill>
                  <a:schemeClr val="bg1"/>
                </a:solidFill>
              </a:rPr>
              <a:t>(F). </a:t>
            </a:r>
            <a:endParaRPr lang="en-US" dirty="0" smtClean="0">
              <a:solidFill>
                <a:schemeClr val="bg1"/>
              </a:solidFill>
            </a:endParaRPr>
          </a:p>
          <a:p>
            <a:pPr>
              <a:buNone/>
            </a:pPr>
            <a:endParaRPr lang="en-US" dirty="0" smtClean="0">
              <a:solidFill>
                <a:schemeClr val="bg1"/>
              </a:solidFill>
            </a:endParaRPr>
          </a:p>
          <a:p>
            <a:pPr marL="571500" indent="-571500">
              <a:buNone/>
            </a:pPr>
            <a:r>
              <a:rPr lang="en-US" dirty="0" smtClean="0">
                <a:solidFill>
                  <a:schemeClr val="bg1"/>
                </a:solidFill>
              </a:rPr>
              <a:t>(1) In </a:t>
            </a:r>
            <a:r>
              <a:rPr lang="en-US" dirty="0" smtClean="0">
                <a:solidFill>
                  <a:schemeClr val="bg1"/>
                </a:solidFill>
              </a:rPr>
              <a:t>German, </a:t>
            </a:r>
            <a:r>
              <a:rPr lang="en-US" i="1" dirty="0" err="1" smtClean="0">
                <a:solidFill>
                  <a:schemeClr val="bg1"/>
                </a:solidFill>
              </a:rPr>
              <a:t>lebendig</a:t>
            </a:r>
            <a:r>
              <a:rPr lang="en-US" i="1" dirty="0" smtClean="0">
                <a:solidFill>
                  <a:schemeClr val="bg1"/>
                </a:solidFill>
              </a:rPr>
              <a:t> </a:t>
            </a:r>
            <a:r>
              <a:rPr lang="en-US" dirty="0" smtClean="0">
                <a:solidFill>
                  <a:schemeClr val="bg1"/>
                </a:solidFill>
              </a:rPr>
              <a:t>means the opposite of </a:t>
            </a:r>
            <a:r>
              <a:rPr lang="en-US" i="1" dirty="0" smtClean="0">
                <a:solidFill>
                  <a:schemeClr val="bg1"/>
                </a:solidFill>
              </a:rPr>
              <a:t>tot. 	T </a:t>
            </a:r>
            <a:r>
              <a:rPr lang="en-US" dirty="0" smtClean="0">
                <a:solidFill>
                  <a:schemeClr val="bg1"/>
                </a:solidFill>
              </a:rPr>
              <a:t>/ </a:t>
            </a:r>
            <a:r>
              <a:rPr lang="en-US" i="1" dirty="0" smtClean="0">
                <a:solidFill>
                  <a:schemeClr val="bg1"/>
                </a:solidFill>
              </a:rPr>
              <a:t>F </a:t>
            </a:r>
            <a:endParaRPr lang="en-US" dirty="0" smtClean="0">
              <a:solidFill>
                <a:schemeClr val="bg1"/>
              </a:solidFill>
            </a:endParaRPr>
          </a:p>
          <a:p>
            <a:pPr>
              <a:buNone/>
            </a:pPr>
            <a:endParaRPr lang="en-US" dirty="0" smtClean="0">
              <a:solidFill>
                <a:schemeClr val="bg1"/>
              </a:solidFill>
            </a:endParaRPr>
          </a:p>
          <a:p>
            <a:pPr>
              <a:buNone/>
            </a:pPr>
            <a:endParaRPr lang="en-US" dirty="0" smtClean="0">
              <a:solidFill>
                <a:schemeClr val="bg1"/>
              </a:solidFill>
            </a:endParaRPr>
          </a:p>
          <a:p>
            <a:pPr>
              <a:buNone/>
            </a:pPr>
            <a:r>
              <a:rPr lang="en-US" dirty="0" smtClean="0">
                <a:solidFill>
                  <a:schemeClr val="bg1"/>
                </a:solidFill>
              </a:rPr>
              <a:t>(2) In </a:t>
            </a:r>
            <a:r>
              <a:rPr lang="en-US" dirty="0" smtClean="0">
                <a:solidFill>
                  <a:schemeClr val="bg1"/>
                </a:solidFill>
              </a:rPr>
              <a:t>German </a:t>
            </a:r>
            <a:r>
              <a:rPr lang="en-US" dirty="0" smtClean="0">
                <a:solidFill>
                  <a:schemeClr val="bg1"/>
                </a:solidFill>
              </a:rPr>
              <a:t>if </a:t>
            </a:r>
            <a:r>
              <a:rPr lang="en-US" dirty="0" smtClean="0">
                <a:solidFill>
                  <a:schemeClr val="bg1"/>
                </a:solidFill>
              </a:rPr>
              <a:t>the sentence </a:t>
            </a:r>
            <a:r>
              <a:rPr lang="en-US" i="1" dirty="0" smtClean="0">
                <a:solidFill>
                  <a:schemeClr val="bg1"/>
                </a:solidFill>
              </a:rPr>
              <a:t>Hans hat </a:t>
            </a:r>
            <a:r>
              <a:rPr lang="en-US" i="1" dirty="0" err="1" smtClean="0">
                <a:solidFill>
                  <a:schemeClr val="bg1"/>
                </a:solidFill>
              </a:rPr>
              <a:t>Willi</a:t>
            </a:r>
            <a:r>
              <a:rPr lang="en-US" i="1" dirty="0" smtClean="0">
                <a:solidFill>
                  <a:schemeClr val="bg1"/>
                </a:solidFill>
              </a:rPr>
              <a:t> </a:t>
            </a:r>
            <a:r>
              <a:rPr lang="en-US" i="1" dirty="0" err="1" smtClean="0">
                <a:solidFill>
                  <a:schemeClr val="bg1"/>
                </a:solidFill>
              </a:rPr>
              <a:t>getotet</a:t>
            </a:r>
            <a:r>
              <a:rPr lang="en-US" i="1" dirty="0" smtClean="0">
                <a:solidFill>
                  <a:schemeClr val="bg1"/>
                </a:solidFill>
              </a:rPr>
              <a:t> </a:t>
            </a:r>
            <a:r>
              <a:rPr lang="en-US" dirty="0" smtClean="0">
                <a:solidFill>
                  <a:schemeClr val="bg1"/>
                </a:solidFill>
              </a:rPr>
              <a:t>is true of any situation, </a:t>
            </a:r>
            <a:r>
              <a:rPr lang="en-US" dirty="0" smtClean="0">
                <a:solidFill>
                  <a:schemeClr val="bg1"/>
                </a:solidFill>
              </a:rPr>
              <a:t>then </a:t>
            </a:r>
            <a:r>
              <a:rPr lang="en-US" dirty="0" smtClean="0">
                <a:solidFill>
                  <a:schemeClr val="bg1"/>
                </a:solidFill>
              </a:rPr>
              <a:t>so is the sentence </a:t>
            </a:r>
            <a:r>
              <a:rPr lang="en-US" i="1" dirty="0" err="1" smtClean="0">
                <a:solidFill>
                  <a:schemeClr val="bg1"/>
                </a:solidFill>
              </a:rPr>
              <a:t>Willi</a:t>
            </a:r>
            <a:r>
              <a:rPr lang="en-US" i="1" dirty="0" smtClean="0">
                <a:solidFill>
                  <a:schemeClr val="bg1"/>
                </a:solidFill>
              </a:rPr>
              <a:t> </a:t>
            </a:r>
            <a:r>
              <a:rPr lang="en-US" i="1" dirty="0" err="1" smtClean="0">
                <a:solidFill>
                  <a:schemeClr val="bg1"/>
                </a:solidFill>
              </a:rPr>
              <a:t>ist</a:t>
            </a:r>
            <a:r>
              <a:rPr lang="en-US" i="1" dirty="0" smtClean="0">
                <a:solidFill>
                  <a:schemeClr val="bg1"/>
                </a:solidFill>
              </a:rPr>
              <a:t> tot. 	             T </a:t>
            </a:r>
            <a:r>
              <a:rPr lang="en-US" dirty="0" smtClean="0">
                <a:solidFill>
                  <a:schemeClr val="bg1"/>
                </a:solidFill>
              </a:rPr>
              <a:t>/ </a:t>
            </a:r>
            <a:r>
              <a:rPr lang="en-US" i="1" dirty="0" smtClean="0">
                <a:solidFill>
                  <a:schemeClr val="bg1"/>
                </a:solidFill>
              </a:rPr>
              <a:t>F </a:t>
            </a:r>
            <a:endParaRPr lang="en-US" dirty="0" smtClean="0">
              <a:solidFill>
                <a:schemeClr val="bg1"/>
              </a:solidFill>
            </a:endParaRPr>
          </a:p>
          <a:p>
            <a:pPr>
              <a:buNone/>
            </a:pPr>
            <a:endParaRPr lang="en-US" dirty="0" smtClean="0">
              <a:solidFill>
                <a:schemeClr val="bg1"/>
              </a:solidFill>
            </a:endParaRPr>
          </a:p>
          <a:p>
            <a:pPr>
              <a:buNone/>
            </a:pPr>
            <a:r>
              <a:rPr lang="en-US" dirty="0" smtClean="0">
                <a:solidFill>
                  <a:schemeClr val="bg1"/>
                </a:solidFill>
              </a:rPr>
              <a:t>(3) </a:t>
            </a:r>
            <a:r>
              <a:rPr lang="en-US" dirty="0" smtClean="0">
                <a:solidFill>
                  <a:schemeClr val="bg1"/>
                </a:solidFill>
              </a:rPr>
              <a:t>If a German speaker says, "</a:t>
            </a:r>
            <a:r>
              <a:rPr lang="en-US" dirty="0" err="1" smtClean="0">
                <a:solidFill>
                  <a:schemeClr val="bg1"/>
                </a:solidFill>
              </a:rPr>
              <a:t>Konnen</a:t>
            </a:r>
            <a:r>
              <a:rPr lang="en-US" dirty="0" smtClean="0">
                <a:solidFill>
                  <a:schemeClr val="bg1"/>
                </a:solidFill>
              </a:rPr>
              <a:t> </a:t>
            </a:r>
            <a:r>
              <a:rPr lang="en-US" dirty="0" err="1" smtClean="0">
                <a:solidFill>
                  <a:schemeClr val="bg1"/>
                </a:solidFill>
              </a:rPr>
              <a:t>Sie</a:t>
            </a:r>
            <a:r>
              <a:rPr lang="en-US" dirty="0" smtClean="0">
                <a:solidFill>
                  <a:schemeClr val="bg1"/>
                </a:solidFill>
              </a:rPr>
              <a:t> </a:t>
            </a:r>
            <a:r>
              <a:rPr lang="en-US" dirty="0" err="1" smtClean="0">
                <a:solidFill>
                  <a:schemeClr val="bg1"/>
                </a:solidFill>
              </a:rPr>
              <a:t>mir</a:t>
            </a:r>
            <a:r>
              <a:rPr lang="en-US" dirty="0" smtClean="0">
                <a:solidFill>
                  <a:schemeClr val="bg1"/>
                </a:solidFill>
              </a:rPr>
              <a:t> das </a:t>
            </a:r>
            <a:r>
              <a:rPr lang="en-US" dirty="0" err="1" smtClean="0">
                <a:solidFill>
                  <a:schemeClr val="bg1"/>
                </a:solidFill>
              </a:rPr>
              <a:t>Salz</a:t>
            </a:r>
            <a:r>
              <a:rPr lang="en-US" dirty="0" smtClean="0">
                <a:solidFill>
                  <a:schemeClr val="bg1"/>
                </a:solidFill>
              </a:rPr>
              <a:t> </a:t>
            </a:r>
          </a:p>
          <a:p>
            <a:pPr>
              <a:buNone/>
            </a:pPr>
            <a:r>
              <a:rPr lang="en-US" dirty="0" smtClean="0">
                <a:solidFill>
                  <a:schemeClr val="bg1"/>
                </a:solidFill>
              </a:rPr>
              <a:t>      </a:t>
            </a:r>
            <a:r>
              <a:rPr lang="en-US" dirty="0" err="1" smtClean="0">
                <a:solidFill>
                  <a:schemeClr val="bg1"/>
                </a:solidFill>
              </a:rPr>
              <a:t>reichen</a:t>
            </a:r>
            <a:r>
              <a:rPr lang="en-US" dirty="0" smtClean="0">
                <a:solidFill>
                  <a:schemeClr val="bg1"/>
                </a:solidFill>
              </a:rPr>
              <a:t>?", he is normally not asking about his hearer's ability </a:t>
            </a:r>
          </a:p>
          <a:p>
            <a:pPr>
              <a:buNone/>
            </a:pPr>
            <a:r>
              <a:rPr lang="en-US" dirty="0" smtClean="0">
                <a:solidFill>
                  <a:schemeClr val="bg1"/>
                </a:solidFill>
              </a:rPr>
              <a:t>      to </a:t>
            </a:r>
            <a:r>
              <a:rPr lang="en-US" dirty="0" smtClean="0">
                <a:solidFill>
                  <a:schemeClr val="bg1"/>
                </a:solidFill>
              </a:rPr>
              <a:t>pass the salt, but requesting the hearer to pass the salt. </a:t>
            </a:r>
            <a:r>
              <a:rPr lang="en-US" i="1" dirty="0" smtClean="0">
                <a:solidFill>
                  <a:schemeClr val="bg1"/>
                </a:solidFill>
              </a:rPr>
              <a:t>T/ F </a:t>
            </a:r>
            <a:endParaRPr lang="en-US" dirty="0" smtClean="0">
              <a:solidFill>
                <a:schemeClr val="bg1"/>
              </a:solidFill>
            </a:endParaRPr>
          </a:p>
          <a:p>
            <a:pPr>
              <a:buNone/>
            </a:pPr>
            <a:endParaRPr lang="en-US" dirty="0" smtClean="0"/>
          </a:p>
          <a:p>
            <a:pPr>
              <a:buNone/>
            </a:pPr>
            <a:r>
              <a:rPr lang="en-US" dirty="0" smtClean="0"/>
              <a:t>Many </a:t>
            </a:r>
            <a:r>
              <a:rPr lang="en-US" dirty="0" smtClean="0"/>
              <a:t>basic facts about English have exact parallels in other languages. </a:t>
            </a:r>
            <a:endParaRPr lang="en-US" dirty="0" smtClean="0">
              <a:solidFill>
                <a:schemeClr val="bg1"/>
              </a:solidFill>
            </a:endParaRPr>
          </a:p>
          <a:p>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59436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sz="3200" dirty="0" smtClean="0">
                <a:solidFill>
                  <a:schemeClr val="bg1"/>
                </a:solidFill>
              </a:rPr>
              <a:t>No theory be it chemical theory, phonetic theory, mathematical theory, semantic theory, or whatever, is complete. That is, no matter how many facts a theory actually succeeds in explaining or predicting, there are always further facts in need of explanation, other facts about which the theory as yet makes </a:t>
            </a:r>
            <a:r>
              <a:rPr lang="en-US" sz="3200" dirty="0" smtClean="0">
                <a:solidFill>
                  <a:schemeClr val="bg1"/>
                </a:solidFill>
              </a:rPr>
              <a:t>no </a:t>
            </a:r>
            <a:r>
              <a:rPr lang="en-US" sz="3200" dirty="0" smtClean="0">
                <a:solidFill>
                  <a:schemeClr val="bg1"/>
                </a:solidFill>
              </a:rPr>
              <a:t>prediction (or possibly about which it makes a false prediction), and facts </a:t>
            </a:r>
            <a:r>
              <a:rPr lang="en-US" sz="3200" dirty="0" smtClean="0">
                <a:solidFill>
                  <a:schemeClr val="bg1"/>
                </a:solidFill>
              </a:rPr>
              <a:t>which </a:t>
            </a:r>
            <a:r>
              <a:rPr lang="en-US" sz="3200" dirty="0" smtClean="0">
                <a:solidFill>
                  <a:schemeClr val="bg1"/>
                </a:solidFill>
              </a:rPr>
              <a:t>do not seem to be readily describable in the terms provided by </a:t>
            </a:r>
            <a:r>
              <a:rPr lang="en-US" sz="3200" dirty="0" smtClean="0">
                <a:solidFill>
                  <a:schemeClr val="bg1"/>
                </a:solidFill>
              </a:rPr>
              <a:t>the the</a:t>
            </a:r>
            <a:r>
              <a:rPr lang="en-US" sz="3200" dirty="0" smtClean="0">
                <a:solidFill>
                  <a:schemeClr val="bg1"/>
                </a:solidFill>
              </a:rPr>
              <a:t>o</a:t>
            </a:r>
            <a:r>
              <a:rPr lang="en-US" sz="3200" dirty="0" smtClean="0">
                <a:solidFill>
                  <a:schemeClr val="bg1"/>
                </a:solidFill>
              </a:rPr>
              <a:t>ry</a:t>
            </a:r>
            <a:r>
              <a:rPr lang="en-US" sz="3200" dirty="0" smtClean="0"/>
              <a:t>. </a:t>
            </a:r>
            <a:endParaRPr lang="en-US" sz="3200" dirty="0"/>
          </a:p>
        </p:txBody>
      </p:sp>
      <p:sp>
        <p:nvSpPr>
          <p:cNvPr id="3" name="Content Placeholder 2"/>
          <p:cNvSpPr>
            <a:spLocks noGrp="1"/>
          </p:cNvSpPr>
          <p:nvPr>
            <p:ph idx="1"/>
          </p:nvPr>
        </p:nvSpPr>
        <p:spPr>
          <a:xfrm flipV="1">
            <a:off x="2971800" y="6812281"/>
            <a:ext cx="8763000" cy="45719"/>
          </a:xfrm>
        </p:spPr>
        <p:style>
          <a:lnRef idx="1">
            <a:schemeClr val="accent2"/>
          </a:lnRef>
          <a:fillRef idx="2">
            <a:schemeClr val="accent2"/>
          </a:fillRef>
          <a:effectRef idx="1">
            <a:schemeClr val="accent2"/>
          </a:effectRef>
          <a:fontRef idx="minor">
            <a:schemeClr val="dk1"/>
          </a:fontRef>
        </p:style>
        <p:txBody>
          <a:bodyPr>
            <a:noAutofit/>
          </a:bodyPr>
          <a:lstStyle/>
          <a:p>
            <a:pPr>
              <a:buNone/>
            </a:pP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157</TotalTime>
  <Words>601</Words>
  <Application>Microsoft Office PowerPoint</Application>
  <PresentationFormat>On-screen Show (4:3)</PresentationFormat>
  <Paragraphs>107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Semantics Unit 1</vt:lpstr>
      <vt:lpstr>The Gap between and Sentence Meaning and Speaker Meaning</vt:lpstr>
      <vt:lpstr>The Methods of Semantics – How one studies meaning</vt:lpstr>
      <vt:lpstr>The Study of Meaning - continued</vt:lpstr>
      <vt:lpstr>Definition of a Terory</vt:lpstr>
      <vt:lpstr>A complete Semantic Theory must make sense of basic facts about meaning</vt:lpstr>
      <vt:lpstr>       To discover some system and pattern it is obviously necessary to try to move from particular facts, such as those mentioned above, to generalizations, i.e. statements about whole classes of items.   </vt:lpstr>
      <vt:lpstr>Slide 8</vt:lpstr>
      <vt:lpstr>No theory be it chemical theory, phonetic theory, mathematical theory, semantic theory, or whatever, is complete. That is, no matter how many facts a theory actually succeeds in explaining or predicting, there are always further facts in need of explanation, other facts about which the theory as yet makes no prediction (or possibly about which it makes a false prediction), and facts which do not seem to be readily describable in the terms provided by the theory. </vt:lpstr>
      <vt:lpstr>Look at Hecataeus' map of the world below (after Grosser historischer  Weltatlas,ed. H. Bengston, ] 972), originally drawn about 520 B.C.;  then answer the questions.  </vt:lpstr>
      <vt:lpstr>Slide 11</vt:lpstr>
      <vt:lpstr>Assignment for Wednesday: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 Unit 1</dc:title>
  <dc:creator>User</dc:creator>
  <cp:lastModifiedBy>User</cp:lastModifiedBy>
  <cp:revision>17</cp:revision>
  <dcterms:created xsi:type="dcterms:W3CDTF">2012-09-15T14:27:18Z</dcterms:created>
  <dcterms:modified xsi:type="dcterms:W3CDTF">2012-09-15T17:04:22Z</dcterms:modified>
</cp:coreProperties>
</file>