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2712" autoAdjust="0"/>
  </p:normalViewPr>
  <p:slideViewPr>
    <p:cSldViewPr>
      <p:cViewPr varScale="1">
        <p:scale>
          <a:sx n="78" d="100"/>
          <a:sy n="78" d="100"/>
        </p:scale>
        <p:origin x="-92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4534" y="0"/>
            <a:ext cx="3040592" cy="465455"/>
          </a:xfrm>
          <a:prstGeom prst="rect">
            <a:avLst/>
          </a:prstGeom>
        </p:spPr>
        <p:txBody>
          <a:bodyPr vert="horz" lIns="93287" tIns="46644" rIns="93287" bIns="46644" rtlCol="0"/>
          <a:lstStyle>
            <a:lvl1pPr algn="r">
              <a:defRPr sz="1200"/>
            </a:lvl1pPr>
          </a:lstStyle>
          <a:p>
            <a:fld id="{525FB3BE-A25D-4DC4-BEE0-D15A19542F6A}" type="datetimeFigureOut">
              <a:rPr lang="en-US" smtClean="0"/>
              <a:pPr/>
              <a:t>12/8/2012</a:t>
            </a:fld>
            <a:endParaRPr lang="en-US"/>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675" y="4421823"/>
            <a:ext cx="5613400" cy="4189095"/>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42029"/>
            <a:ext cx="3040592" cy="465455"/>
          </a:xfrm>
          <a:prstGeom prst="rect">
            <a:avLst/>
          </a:prstGeom>
        </p:spPr>
        <p:txBody>
          <a:bodyPr vert="horz" lIns="93287" tIns="46644" rIns="93287" bIns="46644" rtlCol="0" anchor="b"/>
          <a:lstStyle>
            <a:lvl1pPr algn="r">
              <a:defRPr sz="1200"/>
            </a:lvl1pPr>
          </a:lstStyle>
          <a:p>
            <a:fld id="{B57A9A72-2AD9-4FCF-86ED-A60ACBBABD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7A9A72-2AD9-4FCF-86ED-A60ACBBABD43}"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F4C591-E008-4284-A74C-103BB0EBB2DF}" type="datetimeFigureOut">
              <a:rPr lang="en-US" smtClean="0"/>
              <a:pPr/>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4C591-E008-4284-A74C-103BB0EBB2DF}" type="datetimeFigureOut">
              <a:rPr lang="en-US" smtClean="0"/>
              <a:pPr/>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4C591-E008-4284-A74C-103BB0EBB2DF}" type="datetimeFigureOut">
              <a:rPr lang="en-US" smtClean="0"/>
              <a:pPr/>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4C591-E008-4284-A74C-103BB0EBB2DF}" type="datetimeFigureOut">
              <a:rPr lang="en-US" smtClean="0"/>
              <a:pPr/>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4C591-E008-4284-A74C-103BB0EBB2DF}" type="datetimeFigureOut">
              <a:rPr lang="en-US" smtClean="0"/>
              <a:pPr/>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F4C591-E008-4284-A74C-103BB0EBB2DF}" type="datetimeFigureOut">
              <a:rPr lang="en-US" smtClean="0"/>
              <a:pPr/>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F4C591-E008-4284-A74C-103BB0EBB2DF}" type="datetimeFigureOut">
              <a:rPr lang="en-US" smtClean="0"/>
              <a:pPr/>
              <a:t>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F4C591-E008-4284-A74C-103BB0EBB2DF}" type="datetimeFigureOut">
              <a:rPr lang="en-US" smtClean="0"/>
              <a:pPr/>
              <a:t>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4C591-E008-4284-A74C-103BB0EBB2DF}" type="datetimeFigureOut">
              <a:rPr lang="en-US" smtClean="0"/>
              <a:pPr/>
              <a:t>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4C591-E008-4284-A74C-103BB0EBB2DF}" type="datetimeFigureOut">
              <a:rPr lang="en-US" smtClean="0"/>
              <a:pPr/>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4C591-E008-4284-A74C-103BB0EBB2DF}" type="datetimeFigureOut">
              <a:rPr lang="en-US" smtClean="0"/>
              <a:pPr/>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9FD12-93E5-4256-8243-62A9360F89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4C591-E008-4284-A74C-103BB0EBB2DF}" type="datetimeFigureOut">
              <a:rPr lang="en-US" smtClean="0"/>
              <a:pPr/>
              <a:t>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9FD12-93E5-4256-8243-62A9360F89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Unit 11 – Part 1</a:t>
            </a:r>
            <a:endParaRPr lang="en-US" dirty="0"/>
          </a:p>
        </p:txBody>
      </p:sp>
      <p:sp>
        <p:nvSpPr>
          <p:cNvPr id="3" name="Subtitle 2"/>
          <p:cNvSpPr>
            <a:spLocks noGrp="1"/>
          </p:cNvSpPr>
          <p:nvPr>
            <p:ph type="subTitle" idx="1"/>
          </p:nvPr>
        </p:nvSpPr>
        <p:spPr>
          <a:xfrm>
            <a:off x="1447800" y="3886200"/>
            <a:ext cx="6324600" cy="609600"/>
          </a:xfrm>
        </p:spPr>
        <p:style>
          <a:lnRef idx="2">
            <a:schemeClr val="accent2"/>
          </a:lnRef>
          <a:fillRef idx="1">
            <a:schemeClr val="lt1"/>
          </a:fillRef>
          <a:effectRef idx="0">
            <a:schemeClr val="accent2"/>
          </a:effectRef>
          <a:fontRef idx="minor">
            <a:schemeClr val="dk1"/>
          </a:fontRef>
        </p:style>
        <p:txBody>
          <a:bodyPr/>
          <a:lstStyle/>
          <a:p>
            <a:r>
              <a:rPr lang="en-US" dirty="0" smtClean="0"/>
              <a:t>Practice 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Assignments for </a:t>
            </a:r>
            <a:r>
              <a:rPr lang="en-US" smtClean="0"/>
              <a:t>last  3 Weeks</a:t>
            </a:r>
            <a:endParaRPr lang="en-US"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r>
              <a:rPr lang="en-US" u="sng" dirty="0" smtClean="0"/>
              <a:t>Dec. 2 Review of units 4, 5,6 for Mid 2 Group D</a:t>
            </a:r>
          </a:p>
          <a:p>
            <a:pPr>
              <a:buNone/>
            </a:pPr>
            <a:r>
              <a:rPr lang="en-US" u="sng" dirty="0" smtClean="0"/>
              <a:t>Dec. 3 Review of units 4,5,6 for Mid 2 Group C</a:t>
            </a:r>
          </a:p>
          <a:p>
            <a:pPr>
              <a:buNone/>
            </a:pPr>
            <a:r>
              <a:rPr lang="en-US" u="sng" dirty="0" smtClean="0"/>
              <a:t>December 5 (Wednesday) Mid 2, no make-ups!</a:t>
            </a:r>
          </a:p>
          <a:p>
            <a:pPr>
              <a:buNone/>
            </a:pPr>
            <a:r>
              <a:rPr lang="en-US" u="sng" dirty="0" smtClean="0"/>
              <a:t>Dec.9 (D) Dec.10 (C) </a:t>
            </a:r>
            <a:r>
              <a:rPr lang="en-US" dirty="0" smtClean="0"/>
              <a:t>UNIT-11 PRACTICES 9-18</a:t>
            </a:r>
          </a:p>
          <a:p>
            <a:pPr>
              <a:buNone/>
            </a:pPr>
            <a:r>
              <a:rPr lang="en-US" u="sng" dirty="0" smtClean="0"/>
              <a:t>WEDNESDAY DEC. 12</a:t>
            </a:r>
            <a:r>
              <a:rPr lang="en-US" dirty="0" smtClean="0"/>
              <a:t> UNIT-11 PRACTICES 19-23</a:t>
            </a:r>
          </a:p>
          <a:p>
            <a:pPr>
              <a:buNone/>
            </a:pPr>
            <a:r>
              <a:rPr lang="en-US" u="sng" dirty="0" smtClean="0"/>
              <a:t>Dec. 16 (D) Dec. 17 (C) Review for FINAL</a:t>
            </a:r>
          </a:p>
          <a:p>
            <a:pPr>
              <a:buNone/>
            </a:pPr>
            <a:r>
              <a:rPr lang="en-US" u="sng" dirty="0" smtClean="0"/>
              <a:t>Dec.19 Wednesday questions answered for final</a:t>
            </a:r>
          </a:p>
          <a:p>
            <a:pPr>
              <a:buNone/>
            </a:pPr>
            <a:r>
              <a:rPr lang="en-US" u="sng" dirty="0" smtClean="0"/>
              <a:t>PARTY!!!</a:t>
            </a:r>
            <a:endParaRPr lang="en-US"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dk1"/>
          </a:lnRef>
          <a:fillRef idx="1">
            <a:schemeClr val="lt1"/>
          </a:fillRef>
          <a:effectRef idx="0">
            <a:schemeClr val="dk1"/>
          </a:effectRef>
          <a:fontRef idx="minor">
            <a:schemeClr val="dk1"/>
          </a:fontRef>
        </p:style>
        <p:txBody>
          <a:bodyPr/>
          <a:lstStyle/>
          <a:p>
            <a:r>
              <a:rPr lang="en-US" dirty="0" smtClean="0"/>
              <a:t>Multiple </a:t>
            </a:r>
            <a:r>
              <a:rPr lang="en-US" dirty="0" smtClean="0"/>
              <a:t>Incompatibility- Part 2</a:t>
            </a:r>
            <a:endParaRPr lang="en-US" dirty="0"/>
          </a:p>
        </p:txBody>
      </p:sp>
      <p:sp>
        <p:nvSpPr>
          <p:cNvPr id="3" name="Content Placeholder 2"/>
          <p:cNvSpPr>
            <a:spLocks noGrp="1"/>
          </p:cNvSpPr>
          <p:nvPr>
            <p:ph idx="1"/>
          </p:nvPr>
        </p:nvSpPr>
        <p:spPr>
          <a:xfrm>
            <a:off x="228600" y="1219200"/>
            <a:ext cx="8686800" cy="5410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What these systems have in common is that (a) all the terms in a given system are mutually incompatible, and </a:t>
            </a:r>
          </a:p>
          <a:p>
            <a:r>
              <a:rPr lang="en-US" dirty="0" smtClean="0"/>
              <a:t>(b) together, the members 'of a‘ system cover all the relevant area. For instance, a playing card cannot </a:t>
            </a:r>
            <a:br>
              <a:rPr lang="en-US" dirty="0" smtClean="0"/>
            </a:br>
            <a:r>
              <a:rPr lang="en-US" dirty="0" smtClean="0"/>
              <a:t>belong to both the hearts suit and the spades suit. And besides hearts, clubs, diamonds and spades, there are no other suits. (</a:t>
            </a:r>
            <a:r>
              <a:rPr lang="en-US" dirty="0" err="1" smtClean="0"/>
              <a:t>Ex.s</a:t>
            </a:r>
            <a:r>
              <a:rPr lang="en-US" dirty="0" smtClean="0"/>
              <a:t> above are </a:t>
            </a:r>
            <a:r>
              <a:rPr lang="en-US" u="sng" dirty="0" smtClean="0"/>
              <a:t>definite, close-ended</a:t>
            </a:r>
            <a:r>
              <a:rPr lang="en-US" dirty="0" smtClean="0"/>
              <a:t>, have a definite number of members)</a:t>
            </a:r>
          </a:p>
          <a:p>
            <a:r>
              <a:rPr lang="en-US" dirty="0" smtClean="0"/>
              <a:t>Systems such as these are called </a:t>
            </a:r>
            <a:r>
              <a:rPr lang="en-US" u="sng" dirty="0" smtClean="0"/>
              <a:t>systems of multiple incompatibility. </a:t>
            </a:r>
          </a:p>
          <a:p>
            <a:r>
              <a:rPr lang="en-US" dirty="0" smtClean="0"/>
              <a:t>There are large numbers of </a:t>
            </a:r>
            <a:r>
              <a:rPr lang="en-US" u="sng" dirty="0" smtClean="0"/>
              <a:t>open-ended systems </a:t>
            </a:r>
            <a:r>
              <a:rPr lang="en-US" dirty="0" smtClean="0"/>
              <a:t>of multiple incompatibility.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792162"/>
          </a:xfrm>
        </p:spPr>
        <p:style>
          <a:lnRef idx="2">
            <a:schemeClr val="dk1"/>
          </a:lnRef>
          <a:fillRef idx="1">
            <a:schemeClr val="lt1"/>
          </a:fillRef>
          <a:effectRef idx="0">
            <a:schemeClr val="dk1"/>
          </a:effectRef>
          <a:fontRef idx="minor">
            <a:schemeClr val="dk1"/>
          </a:fontRef>
        </p:style>
        <p:txBody>
          <a:bodyPr>
            <a:normAutofit/>
          </a:bodyPr>
          <a:lstStyle/>
          <a:p>
            <a:r>
              <a:rPr lang="en-US" sz="3200" dirty="0" smtClean="0"/>
              <a:t>Open-ended Systems of Multiple Incompatibility</a:t>
            </a:r>
            <a:endParaRPr lang="en-US" sz="3200" dirty="0"/>
          </a:p>
        </p:txBody>
      </p:sp>
      <p:sp>
        <p:nvSpPr>
          <p:cNvPr id="3" name="Content Placeholder 2"/>
          <p:cNvSpPr>
            <a:spLocks noGrp="1"/>
          </p:cNvSpPr>
          <p:nvPr>
            <p:ph idx="1"/>
          </p:nvPr>
        </p:nvSpPr>
        <p:spPr>
          <a:xfrm>
            <a:off x="228600" y="1066800"/>
            <a:ext cx="8763000" cy="5562600"/>
          </a:xfrm>
        </p:spPr>
        <p:style>
          <a:lnRef idx="2">
            <a:schemeClr val="dk1"/>
          </a:lnRef>
          <a:fillRef idx="1">
            <a:schemeClr val="lt1"/>
          </a:fillRef>
          <a:effectRef idx="0">
            <a:schemeClr val="dk1"/>
          </a:effectRef>
          <a:fontRef idx="minor">
            <a:schemeClr val="dk1"/>
          </a:fontRef>
        </p:style>
        <p:txBody>
          <a:bodyPr>
            <a:normAutofit/>
          </a:bodyPr>
          <a:lstStyle/>
          <a:p>
            <a:pPr marL="514350" indent="-514350">
              <a:buAutoNum type="arabicParenBoth"/>
            </a:pPr>
            <a:r>
              <a:rPr lang="en-US" dirty="0" smtClean="0"/>
              <a:t>How many English color words (like </a:t>
            </a:r>
            <a:r>
              <a:rPr lang="en-US" i="1" dirty="0" smtClean="0"/>
              <a:t>red, grey) </a:t>
            </a:r>
            <a:r>
              <a:rPr lang="en-US" dirty="0" smtClean="0"/>
              <a:t>are there?</a:t>
            </a:r>
          </a:p>
          <a:p>
            <a:pPr>
              <a:buNone/>
            </a:pPr>
            <a:r>
              <a:rPr lang="en-US" dirty="0" smtClean="0"/>
              <a:t>(2) How many names of plants are there in English (e.g. </a:t>
            </a:r>
            <a:r>
              <a:rPr lang="en-US" i="1" dirty="0" smtClean="0"/>
              <a:t>holly, daffodil)? </a:t>
            </a:r>
            <a:endParaRPr lang="en-US" dirty="0" smtClean="0"/>
          </a:p>
          <a:p>
            <a:pPr>
              <a:buNone/>
            </a:pPr>
            <a:r>
              <a:rPr lang="en-US" dirty="0" smtClean="0"/>
              <a:t>(3) How many names of different metals are there in English (e.g. </a:t>
            </a:r>
            <a:r>
              <a:rPr lang="en-US" i="1" dirty="0" smtClean="0"/>
              <a:t>brass, tin)? </a:t>
            </a:r>
            <a:r>
              <a:rPr lang="en-US" dirty="0" smtClean="0"/>
              <a:t> </a:t>
            </a:r>
          </a:p>
          <a:p>
            <a:pPr>
              <a:buNone/>
            </a:pPr>
            <a:r>
              <a:rPr lang="en-US" dirty="0" smtClean="0"/>
              <a:t>(4) Think of three further examples of such open-ended systems of multiple incompatibility. </a:t>
            </a:r>
          </a:p>
          <a:p>
            <a:pPr marL="514350" indent="-514350">
              <a:buNone/>
            </a:pPr>
            <a:r>
              <a:rPr lang="en-US" dirty="0" smtClean="0"/>
              <a:t> </a:t>
            </a:r>
          </a:p>
          <a:p>
            <a:pPr>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400" dirty="0" smtClean="0"/>
              <a:t>Two predicates are GRADABLE antonyms if they are at opposite ends </a:t>
            </a:r>
            <a:br>
              <a:rPr lang="en-US" sz="2400" dirty="0" smtClean="0"/>
            </a:br>
            <a:r>
              <a:rPr lang="en-US" sz="2400" dirty="0" smtClean="0"/>
              <a:t>of a continuous scale of values (a scale which typically varies according </a:t>
            </a:r>
            <a:br>
              <a:rPr lang="en-US" sz="2400" dirty="0" smtClean="0"/>
            </a:br>
            <a:r>
              <a:rPr lang="en-US" sz="2400" dirty="0" smtClean="0"/>
              <a:t>to the context of use). </a:t>
            </a:r>
            <a:br>
              <a:rPr lang="en-US" sz="2400" dirty="0" smtClean="0"/>
            </a:br>
            <a:endParaRPr lang="en-US" sz="2400" dirty="0"/>
          </a:p>
        </p:txBody>
      </p:sp>
      <p:sp>
        <p:nvSpPr>
          <p:cNvPr id="3" name="Content Placeholder 2"/>
          <p:cNvSpPr>
            <a:spLocks noGrp="1"/>
          </p:cNvSpPr>
          <p:nvPr>
            <p:ph idx="1"/>
          </p:nvPr>
        </p:nvSpPr>
        <p:spPr>
          <a:xfrm>
            <a:off x="152400" y="1524000"/>
            <a:ext cx="8839200" cy="51816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None/>
            </a:pPr>
            <a:r>
              <a:rPr lang="en-US" i="1" dirty="0" smtClean="0"/>
              <a:t>Hot </a:t>
            </a:r>
            <a:r>
              <a:rPr lang="en-US" dirty="0" smtClean="0"/>
              <a:t>and </a:t>
            </a:r>
            <a:r>
              <a:rPr lang="en-US" i="1" dirty="0" smtClean="0"/>
              <a:t>cold </a:t>
            </a:r>
            <a:r>
              <a:rPr lang="en-US" dirty="0" smtClean="0"/>
              <a:t>are gradable antonyms. Between </a:t>
            </a:r>
            <a:r>
              <a:rPr lang="en-US" i="1" dirty="0" smtClean="0"/>
              <a:t>hot </a:t>
            </a:r>
            <a:r>
              <a:rPr lang="en-US" dirty="0" smtClean="0"/>
              <a:t>and </a:t>
            </a:r>
            <a:r>
              <a:rPr lang="en-US" i="1" dirty="0" smtClean="0"/>
              <a:t>cold </a:t>
            </a:r>
            <a:r>
              <a:rPr lang="en-US" dirty="0" smtClean="0"/>
              <a:t>is a continuous scale of values, which may be </a:t>
            </a:r>
            <a:br>
              <a:rPr lang="en-US" dirty="0" smtClean="0"/>
            </a:br>
            <a:r>
              <a:rPr lang="en-US" dirty="0" smtClean="0"/>
              <a:t>given names such as </a:t>
            </a:r>
            <a:r>
              <a:rPr lang="en-US" i="1" dirty="0" smtClean="0"/>
              <a:t>warm, cool </a:t>
            </a:r>
            <a:r>
              <a:rPr lang="en-US" dirty="0" smtClean="0"/>
              <a:t>or </a:t>
            </a:r>
            <a:r>
              <a:rPr lang="en-US" i="1" dirty="0" smtClean="0"/>
              <a:t>tepid. </a:t>
            </a:r>
            <a:r>
              <a:rPr lang="en-US" dirty="0" smtClean="0"/>
              <a:t>What is called </a:t>
            </a:r>
            <a:r>
              <a:rPr lang="en-US" i="1" dirty="0" smtClean="0"/>
              <a:t>hot </a:t>
            </a:r>
            <a:r>
              <a:rPr lang="en-US" dirty="0" smtClean="0"/>
              <a:t>in one context (e.g. of oven temperatures in a recipe book) could well be classed as </a:t>
            </a:r>
            <a:r>
              <a:rPr lang="en-US" i="1" dirty="0" smtClean="0"/>
              <a:t>cold </a:t>
            </a:r>
            <a:r>
              <a:rPr lang="en-US" dirty="0" smtClean="0"/>
              <a:t>in another context e.g. the temperatures of stars). </a:t>
            </a:r>
          </a:p>
          <a:p>
            <a:pPr>
              <a:buNone/>
            </a:pPr>
            <a:r>
              <a:rPr lang="en-US" dirty="0" smtClean="0"/>
              <a:t>Are the following pairs gradable antonyms? </a:t>
            </a:r>
          </a:p>
          <a:p>
            <a:pPr>
              <a:buNone/>
            </a:pPr>
            <a:r>
              <a:rPr lang="en-US" dirty="0" smtClean="0"/>
              <a:t>(l) </a:t>
            </a:r>
            <a:r>
              <a:rPr lang="en-US" i="1" dirty="0" smtClean="0"/>
              <a:t>tall </a:t>
            </a:r>
            <a:r>
              <a:rPr lang="en-US" dirty="0" smtClean="0"/>
              <a:t>- </a:t>
            </a:r>
            <a:r>
              <a:rPr lang="en-US" i="1" dirty="0" smtClean="0"/>
              <a:t>short 	 Yes I No     </a:t>
            </a:r>
            <a:r>
              <a:rPr lang="en-US" dirty="0" smtClean="0"/>
              <a:t>(4) </a:t>
            </a:r>
            <a:r>
              <a:rPr lang="en-US" i="1" dirty="0" smtClean="0"/>
              <a:t>top </a:t>
            </a:r>
            <a:r>
              <a:rPr lang="en-US" dirty="0" smtClean="0"/>
              <a:t>- </a:t>
            </a:r>
            <a:r>
              <a:rPr lang="en-US" i="1" dirty="0" smtClean="0"/>
              <a:t>bottom Yes/No </a:t>
            </a:r>
            <a:endParaRPr lang="en-US" dirty="0" smtClean="0"/>
          </a:p>
          <a:p>
            <a:pPr>
              <a:buNone/>
            </a:pPr>
            <a:r>
              <a:rPr lang="en-US" i="1" dirty="0" smtClean="0"/>
              <a:t>(2) long </a:t>
            </a:r>
            <a:r>
              <a:rPr lang="en-US" dirty="0" smtClean="0"/>
              <a:t>– </a:t>
            </a:r>
            <a:r>
              <a:rPr lang="en-US" i="1" dirty="0" smtClean="0"/>
              <a:t>short     Yes I No      </a:t>
            </a:r>
            <a:r>
              <a:rPr lang="en-US" dirty="0" smtClean="0"/>
              <a:t>(5) </a:t>
            </a:r>
            <a:r>
              <a:rPr lang="en-US" i="1" dirty="0" smtClean="0"/>
              <a:t>love </a:t>
            </a:r>
            <a:r>
              <a:rPr lang="en-US" dirty="0" smtClean="0"/>
              <a:t>- </a:t>
            </a:r>
            <a:r>
              <a:rPr lang="en-US" i="1" dirty="0" smtClean="0"/>
              <a:t>hate     Yes/No </a:t>
            </a:r>
            <a:endParaRPr lang="en-US" dirty="0" smtClean="0"/>
          </a:p>
          <a:p>
            <a:pPr>
              <a:buNone/>
            </a:pPr>
            <a:r>
              <a:rPr lang="en-US" i="1" dirty="0" smtClean="0"/>
              <a:t>(3) clever </a:t>
            </a:r>
            <a:r>
              <a:rPr lang="en-US" dirty="0" smtClean="0"/>
              <a:t>– </a:t>
            </a:r>
            <a:r>
              <a:rPr lang="en-US" i="1" dirty="0" smtClean="0"/>
              <a:t>stupid Yes I No </a:t>
            </a:r>
            <a:endParaRPr lang="en-US" dirty="0" smtClean="0"/>
          </a:p>
          <a:p>
            <a:pPr>
              <a:buNone/>
            </a:pPr>
            <a:r>
              <a:rPr lang="en-US" i="1" dirty="0" smtClean="0"/>
              <a:t> </a:t>
            </a:r>
            <a:br>
              <a:rPr lang="en-US" i="1"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828800"/>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700" dirty="0" smtClean="0"/>
              <a:t>A good test for </a:t>
            </a:r>
            <a:r>
              <a:rPr lang="en-US" sz="2700" dirty="0" err="1" smtClean="0"/>
              <a:t>gradability</a:t>
            </a:r>
            <a:r>
              <a:rPr lang="en-US" sz="2700" dirty="0" smtClean="0"/>
              <a:t>, i.e. having a value on some continuous scale, as gradable antonyms do, is to see whether a word can combine with </a:t>
            </a:r>
            <a:r>
              <a:rPr lang="en-US" sz="2700" i="1" dirty="0" smtClean="0"/>
              <a:t>very or very much, </a:t>
            </a:r>
            <a:r>
              <a:rPr lang="en-US" sz="2700" dirty="0" smtClean="0"/>
              <a:t>or </a:t>
            </a:r>
            <a:r>
              <a:rPr lang="en-US" sz="2700" i="1" dirty="0" smtClean="0"/>
              <a:t>how? </a:t>
            </a:r>
            <a:r>
              <a:rPr lang="en-US" sz="2700" dirty="0" smtClean="0"/>
              <a:t>or </a:t>
            </a:r>
            <a:r>
              <a:rPr lang="en-US" sz="2700" i="1" dirty="0" smtClean="0"/>
              <a:t>how much? </a:t>
            </a:r>
            <a:r>
              <a:rPr lang="en-US" sz="2700" dirty="0" smtClean="0"/>
              <a:t>For example, </a:t>
            </a:r>
            <a:r>
              <a:rPr lang="en-US" sz="2700" i="1" dirty="0" smtClean="0"/>
              <a:t>How tall is he? </a:t>
            </a:r>
            <a:r>
              <a:rPr lang="en-US" sz="2700" dirty="0" smtClean="0"/>
              <a:t>Is acceptable, but </a:t>
            </a:r>
            <a:r>
              <a:rPr lang="en-US" sz="2700" i="1" dirty="0" smtClean="0"/>
              <a:t>How top is that shelf ? </a:t>
            </a:r>
            <a:r>
              <a:rPr lang="en-US" sz="2700" dirty="0" smtClean="0"/>
              <a:t>Is not generally acceptable.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152400" y="2209800"/>
            <a:ext cx="8839200" cy="4495800"/>
          </a:xfrm>
        </p:spPr>
        <p:style>
          <a:lnRef idx="2">
            <a:schemeClr val="dk1"/>
          </a:lnRef>
          <a:fillRef idx="1">
            <a:schemeClr val="lt1"/>
          </a:fillRef>
          <a:effectRef idx="0">
            <a:schemeClr val="dk1"/>
          </a:effectRef>
          <a:fontRef idx="minor">
            <a:schemeClr val="dk1"/>
          </a:fontRef>
        </p:style>
        <p:txBody>
          <a:bodyPr>
            <a:normAutofit/>
          </a:bodyPr>
          <a:lstStyle/>
          <a:p>
            <a:pPr>
              <a:buNone/>
            </a:pPr>
            <a:r>
              <a:rPr lang="en-US" dirty="0" smtClean="0"/>
              <a:t>Apply this test to the following words to decide whether they are gradable (G) or not (NG). </a:t>
            </a:r>
          </a:p>
          <a:p>
            <a:pPr>
              <a:buNone/>
            </a:pPr>
            <a:r>
              <a:rPr lang="en-US" i="1" dirty="0" smtClean="0"/>
              <a:t>1) near G/NG </a:t>
            </a:r>
            <a:endParaRPr lang="en-US" dirty="0" smtClean="0"/>
          </a:p>
          <a:p>
            <a:pPr>
              <a:buNone/>
            </a:pPr>
            <a:r>
              <a:rPr lang="en-US" i="1" dirty="0" smtClean="0"/>
              <a:t>(2) cheap G/NG </a:t>
            </a:r>
          </a:p>
          <a:p>
            <a:pPr>
              <a:buNone/>
            </a:pPr>
            <a:r>
              <a:rPr lang="en-US" i="1" dirty="0" smtClean="0"/>
              <a:t>(3) beautiful G/NG </a:t>
            </a:r>
            <a:endParaRPr lang="en-US" dirty="0" smtClean="0"/>
          </a:p>
          <a:p>
            <a:pPr>
              <a:buNone/>
            </a:pPr>
            <a:r>
              <a:rPr lang="en-US" i="1" dirty="0" smtClean="0"/>
              <a:t>(4) electrical G/NG </a:t>
            </a:r>
          </a:p>
          <a:p>
            <a:pPr>
              <a:buNone/>
            </a:pPr>
            <a:r>
              <a:rPr lang="en-US" i="1" dirty="0" smtClean="0"/>
              <a:t>(5) triangular G/NG </a:t>
            </a: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47800"/>
          </a:xfrm>
        </p:spPr>
        <p:style>
          <a:lnRef idx="2">
            <a:schemeClr val="dk1"/>
          </a:lnRef>
          <a:fillRef idx="1">
            <a:schemeClr val="lt1"/>
          </a:fillRef>
          <a:effectRef idx="0">
            <a:schemeClr val="dk1"/>
          </a:effectRef>
          <a:fontRef idx="minor">
            <a:schemeClr val="dk1"/>
          </a:fontRef>
        </p:style>
        <p:txBody>
          <a:bodyPr anchor="t">
            <a:noAutofit/>
          </a:bodyPr>
          <a:lstStyle/>
          <a:p>
            <a:pPr algn="l"/>
            <a:r>
              <a:rPr lang="en-US" sz="2800" dirty="0" smtClean="0"/>
              <a:t>To sum up these exercises in </a:t>
            </a:r>
            <a:r>
              <a:rPr lang="en-US" sz="2800" dirty="0" err="1" smtClean="0"/>
              <a:t>antonymy</a:t>
            </a:r>
            <a:r>
              <a:rPr lang="en-US" sz="2800" dirty="0" smtClean="0"/>
              <a:t> and incompatibility, classify the following pairs as binary antonyms (B), multiple incompatibles (M), converses (C) or gradable antonyms (G). </a:t>
            </a:r>
            <a:br>
              <a:rPr lang="en-US" sz="2800" dirty="0" smtClean="0"/>
            </a:br>
            <a:endParaRPr lang="en-US" sz="2800" dirty="0"/>
          </a:p>
        </p:txBody>
      </p:sp>
      <p:sp>
        <p:nvSpPr>
          <p:cNvPr id="3" name="Content Placeholder 2"/>
          <p:cNvSpPr>
            <a:spLocks noGrp="1"/>
          </p:cNvSpPr>
          <p:nvPr>
            <p:ph idx="1"/>
          </p:nvPr>
        </p:nvSpPr>
        <p:spPr>
          <a:xfrm>
            <a:off x="228600" y="1828800"/>
            <a:ext cx="8686800" cy="4800600"/>
          </a:xfrm>
        </p:spPr>
        <p:style>
          <a:lnRef idx="2">
            <a:schemeClr val="dk1"/>
          </a:lnRef>
          <a:fillRef idx="1">
            <a:schemeClr val="lt1"/>
          </a:fillRef>
          <a:effectRef idx="0">
            <a:schemeClr val="dk1"/>
          </a:effectRef>
          <a:fontRef idx="minor">
            <a:schemeClr val="dk1"/>
          </a:fontRef>
        </p:style>
        <p:txBody>
          <a:bodyPr>
            <a:normAutofit/>
          </a:bodyPr>
          <a:lstStyle/>
          <a:p>
            <a:pPr>
              <a:buNone/>
            </a:pPr>
            <a:r>
              <a:rPr lang="en-US" dirty="0" smtClean="0"/>
              <a:t>(l) </a:t>
            </a:r>
            <a:r>
              <a:rPr lang="en-US" i="1" dirty="0" smtClean="0"/>
              <a:t>cat </a:t>
            </a:r>
            <a:r>
              <a:rPr lang="en-US" dirty="0" smtClean="0"/>
              <a:t>- </a:t>
            </a:r>
            <a:r>
              <a:rPr lang="en-US" i="1" dirty="0" smtClean="0"/>
              <a:t>dog                                       B/M/C/G </a:t>
            </a:r>
          </a:p>
          <a:p>
            <a:pPr>
              <a:buNone/>
            </a:pPr>
            <a:r>
              <a:rPr lang="en-US" i="1" dirty="0" smtClean="0"/>
              <a:t>(2) easy </a:t>
            </a:r>
            <a:r>
              <a:rPr lang="en-US" dirty="0" smtClean="0"/>
              <a:t>- </a:t>
            </a:r>
            <a:r>
              <a:rPr lang="en-US" i="1" dirty="0" smtClean="0"/>
              <a:t>difficult 			B/M/C/G </a:t>
            </a:r>
          </a:p>
          <a:p>
            <a:pPr>
              <a:buNone/>
            </a:pPr>
            <a:r>
              <a:rPr lang="en-US" i="1" dirty="0" smtClean="0"/>
              <a:t>(3) good </a:t>
            </a:r>
            <a:r>
              <a:rPr lang="en-US" dirty="0" smtClean="0"/>
              <a:t>- </a:t>
            </a:r>
            <a:r>
              <a:rPr lang="en-US" i="1" dirty="0" smtClean="0"/>
              <a:t>bad 				B/M/C/G </a:t>
            </a:r>
            <a:endParaRPr lang="en-US" dirty="0" smtClean="0"/>
          </a:p>
          <a:p>
            <a:pPr>
              <a:buNone/>
            </a:pPr>
            <a:r>
              <a:rPr lang="en-US" i="1" dirty="0" smtClean="0"/>
              <a:t>(4) better than </a:t>
            </a:r>
            <a:r>
              <a:rPr lang="en-US" dirty="0" smtClean="0"/>
              <a:t>- </a:t>
            </a:r>
            <a:r>
              <a:rPr lang="en-US" i="1" dirty="0" smtClean="0"/>
              <a:t>worse than 	B/M/C/G </a:t>
            </a:r>
          </a:p>
          <a:p>
            <a:pPr>
              <a:buNone/>
            </a:pPr>
            <a:r>
              <a:rPr lang="en-US" i="1" dirty="0" smtClean="0"/>
              <a:t>(5) deciduous </a:t>
            </a:r>
            <a:r>
              <a:rPr lang="en-US" dirty="0" smtClean="0"/>
              <a:t>- </a:t>
            </a:r>
            <a:r>
              <a:rPr lang="en-US" i="1" dirty="0" smtClean="0"/>
              <a:t>evergreen 		B/M/C/G </a:t>
            </a:r>
          </a:p>
          <a:p>
            <a:pPr>
              <a:buNone/>
            </a:pPr>
            <a:r>
              <a:rPr lang="en-US" i="1" dirty="0" smtClean="0"/>
              <a:t>(6) pass </a:t>
            </a:r>
            <a:r>
              <a:rPr lang="en-US" dirty="0" smtClean="0"/>
              <a:t>- </a:t>
            </a:r>
            <a:r>
              <a:rPr lang="en-US" i="1" dirty="0" smtClean="0"/>
              <a:t>fail 				B/M/C/G </a:t>
            </a:r>
            <a:endParaRPr lang="en-US" dirty="0" smtClean="0"/>
          </a:p>
          <a:p>
            <a:pPr>
              <a:buNone/>
            </a:pPr>
            <a:r>
              <a:rPr lang="en-US" i="1" dirty="0" smtClean="0"/>
              <a:t>(7) urban </a:t>
            </a:r>
            <a:r>
              <a:rPr lang="en-US" dirty="0" smtClean="0"/>
              <a:t>- </a:t>
            </a:r>
            <a:r>
              <a:rPr lang="en-US" i="1" dirty="0" smtClean="0"/>
              <a:t>rural 				B/M/C/G </a:t>
            </a: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2087562"/>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700" dirty="0" smtClean="0"/>
              <a:t>We saw in the previous unit that certain relationships between predicates, such as hyponymy and synonymy, could be paired off with certain relationships between sentences, such as entailment and paraphrase. </a:t>
            </a:r>
            <a:r>
              <a:rPr lang="en-US" sz="2700" u="sng" dirty="0" err="1" smtClean="0"/>
              <a:t>Antonymy</a:t>
            </a:r>
            <a:r>
              <a:rPr lang="en-US" sz="2700" u="sng" dirty="0" smtClean="0"/>
              <a:t> is a relationship between predicates</a:t>
            </a:r>
            <a:r>
              <a:rPr lang="en-US" sz="2700" dirty="0" smtClean="0"/>
              <a:t>, and the corresponding </a:t>
            </a:r>
            <a:r>
              <a:rPr lang="en-US" sz="2700" u="sng" dirty="0" smtClean="0"/>
              <a:t>relationship between sentences </a:t>
            </a:r>
            <a:r>
              <a:rPr lang="en-US" sz="2700" dirty="0" smtClean="0"/>
              <a:t>is </a:t>
            </a:r>
            <a:r>
              <a:rPr lang="en-US" sz="2700" u="sng" dirty="0" smtClean="0"/>
              <a:t>contradictoriness. </a:t>
            </a:r>
            <a:r>
              <a:rPr lang="en-US" sz="2400" dirty="0" smtClean="0"/>
              <a:t/>
            </a:r>
            <a:br>
              <a:rPr lang="en-US" sz="2400" dirty="0" smtClean="0"/>
            </a:br>
            <a:endParaRPr lang="en-US" sz="2400" dirty="0"/>
          </a:p>
        </p:txBody>
      </p:sp>
      <p:sp>
        <p:nvSpPr>
          <p:cNvPr id="3" name="Content Placeholder 2"/>
          <p:cNvSpPr>
            <a:spLocks noGrp="1"/>
          </p:cNvSpPr>
          <p:nvPr>
            <p:ph idx="1"/>
          </p:nvPr>
        </p:nvSpPr>
        <p:spPr>
          <a:xfrm>
            <a:off x="152400" y="2514600"/>
            <a:ext cx="8839200" cy="41148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buFont typeface="Wingdings" pitchFamily="2" charset="2"/>
              <a:buChar char="Ø"/>
            </a:pPr>
            <a:r>
              <a:rPr lang="en-US" dirty="0" smtClean="0"/>
              <a:t>A proposition is a CONTRADICTORY of another proposition if it is impossible for them both to be true at the same time and of the same circumstances. The definition can naturally be extended to sentences thus: </a:t>
            </a:r>
          </a:p>
          <a:p>
            <a:pPr>
              <a:buFont typeface="Wingdings" pitchFamily="2" charset="2"/>
              <a:buChar char="Ø"/>
            </a:pPr>
            <a:r>
              <a:rPr lang="en-US" dirty="0" smtClean="0"/>
              <a:t>A sentence expressing one proposition is a contradictory of a sentence expressing another proposition if it is impossible for both propositions to be true at the same time and of the same circumstances. </a:t>
            </a:r>
          </a:p>
          <a:p>
            <a:pPr>
              <a:buFont typeface="Wingdings" pitchFamily="2" charset="2"/>
              <a:buChar char="Ø"/>
            </a:pPr>
            <a:r>
              <a:rPr lang="en-US" dirty="0" smtClean="0"/>
              <a:t>Alternatively (and equivalently) a sentence contradicts another sentence if it entails the negation of the other sentence. </a:t>
            </a:r>
          </a:p>
          <a:p>
            <a:pPr>
              <a:buNone/>
            </a:pPr>
            <a:r>
              <a:rPr lang="en-US" b="1" i="1" dirty="0" smtClean="0"/>
              <a:t>This beetle is alive </a:t>
            </a:r>
            <a:r>
              <a:rPr lang="en-US" b="1" dirty="0" smtClean="0"/>
              <a:t>is a contradictory of This </a:t>
            </a:r>
            <a:r>
              <a:rPr lang="en-US" b="1" i="1" dirty="0" smtClean="0"/>
              <a:t>beetle is dead. </a:t>
            </a:r>
            <a:endParaRPr lang="en-US" b="1"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sz="2800" dirty="0" smtClean="0"/>
              <a:t>Say whether the following pairs are contradictories (i.e. contradict each other) or not. Assume constancy of reference of all referring expressions. </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buNone/>
            </a:pPr>
            <a:r>
              <a:rPr lang="en-US" dirty="0" smtClean="0"/>
              <a:t>(l) </a:t>
            </a:r>
            <a:r>
              <a:rPr lang="en-US" i="1" dirty="0" smtClean="0"/>
              <a:t>John murdered Bill </a:t>
            </a:r>
            <a:endParaRPr lang="en-US" dirty="0" smtClean="0"/>
          </a:p>
          <a:p>
            <a:pPr>
              <a:buNone/>
            </a:pPr>
            <a:r>
              <a:rPr lang="en-US" i="1" dirty="0" smtClean="0"/>
              <a:t>     Bill was murdered by John                                                 </a:t>
            </a:r>
          </a:p>
          <a:p>
            <a:pPr>
              <a:buNone/>
            </a:pPr>
            <a:r>
              <a:rPr lang="en-US" i="1" dirty="0" smtClean="0"/>
              <a:t>(2) John murdered Bill </a:t>
            </a:r>
            <a:endParaRPr lang="en-US" dirty="0" smtClean="0"/>
          </a:p>
          <a:p>
            <a:pPr>
              <a:buNone/>
            </a:pPr>
            <a:r>
              <a:rPr lang="en-US" i="1" dirty="0" smtClean="0"/>
              <a:t>      John did not kill Bill </a:t>
            </a:r>
          </a:p>
          <a:p>
            <a:pPr>
              <a:buNone/>
            </a:pPr>
            <a:r>
              <a:rPr lang="en-US" i="1" dirty="0" smtClean="0"/>
              <a:t>(3) Bill died </a:t>
            </a:r>
            <a:endParaRPr lang="en-US" dirty="0" smtClean="0"/>
          </a:p>
          <a:p>
            <a:pPr>
              <a:buNone/>
            </a:pPr>
            <a:r>
              <a:rPr lang="en-US" i="1" dirty="0" smtClean="0"/>
              <a:t>      James can't swim </a:t>
            </a:r>
            <a:endParaRPr lang="en-US" dirty="0" smtClean="0"/>
          </a:p>
          <a:p>
            <a:pPr>
              <a:buNone/>
            </a:pPr>
            <a:r>
              <a:rPr lang="en-US" i="1" dirty="0" smtClean="0"/>
              <a:t>(4) Mary is Ann’s</a:t>
            </a:r>
            <a:r>
              <a:rPr lang="en-US" dirty="0" smtClean="0"/>
              <a:t> </a:t>
            </a:r>
            <a:r>
              <a:rPr lang="en-US" i="1" dirty="0" smtClean="0"/>
              <a:t>parent </a:t>
            </a:r>
            <a:br>
              <a:rPr lang="en-US" i="1" dirty="0" smtClean="0"/>
            </a:br>
            <a:r>
              <a:rPr lang="en-US" i="1" dirty="0" smtClean="0"/>
              <a:t> Mary is Ann’s</a:t>
            </a:r>
            <a:r>
              <a:rPr lang="en-US" dirty="0" smtClean="0"/>
              <a:t> </a:t>
            </a:r>
            <a:r>
              <a:rPr lang="en-US" i="1" dirty="0" smtClean="0"/>
              <a:t>child. </a:t>
            </a:r>
            <a:endParaRPr lang="en-US" dirty="0" smtClean="0"/>
          </a:p>
          <a:p>
            <a:pPr>
              <a:buNone/>
            </a:pPr>
            <a:r>
              <a:rPr lang="en-US" i="1" dirty="0" smtClean="0"/>
              <a:t>(5) Room 404 is below this one </a:t>
            </a:r>
            <a:br>
              <a:rPr lang="en-US" i="1" dirty="0" smtClean="0"/>
            </a:br>
            <a:r>
              <a:rPr lang="en-US" i="1" dirty="0" smtClean="0"/>
              <a:t> Room 404 is above this one </a:t>
            </a:r>
          </a:p>
          <a:p>
            <a:pPr>
              <a:buNone/>
            </a:pPr>
            <a:r>
              <a:rPr lang="en-US" i="1" dirty="0" smtClean="0"/>
              <a:t>(6) This door handle is brass </a:t>
            </a:r>
            <a:br>
              <a:rPr lang="en-US" i="1" dirty="0" smtClean="0"/>
            </a:br>
            <a:r>
              <a:rPr lang="en-US" i="1" dirty="0" smtClean="0"/>
              <a:t> This door handle is plastic </a:t>
            </a:r>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371600"/>
          </a:xfrm>
        </p:spPr>
        <p:style>
          <a:lnRef idx="2">
            <a:schemeClr val="accent2"/>
          </a:lnRef>
          <a:fillRef idx="1">
            <a:schemeClr val="lt1"/>
          </a:fillRef>
          <a:effectRef idx="0">
            <a:schemeClr val="accent2"/>
          </a:effectRef>
          <a:fontRef idx="minor">
            <a:schemeClr val="dk1"/>
          </a:fontRef>
        </p:style>
        <p:txBody>
          <a:bodyPr anchor="t">
            <a:normAutofit fontScale="90000"/>
          </a:bodyPr>
          <a:lstStyle/>
          <a:p>
            <a:pPr algn="l"/>
            <a:r>
              <a:rPr lang="en-US" sz="2400" dirty="0" smtClean="0"/>
              <a:t>Statement A Given two sentences, both identical except that: (a) one contains a word </a:t>
            </a:r>
            <a:r>
              <a:rPr lang="en-US" sz="2400" i="1" dirty="0" smtClean="0"/>
              <a:t>X </a:t>
            </a:r>
            <a:r>
              <a:rPr lang="en-US" sz="2400" dirty="0" smtClean="0"/>
              <a:t>where the other contains a word </a:t>
            </a:r>
            <a:r>
              <a:rPr lang="en-US" sz="2400" i="1" dirty="0" smtClean="0"/>
              <a:t>Y, </a:t>
            </a:r>
            <a:r>
              <a:rPr lang="en-US" sz="2400" dirty="0" smtClean="0"/>
              <a:t>and (b) </a:t>
            </a:r>
            <a:r>
              <a:rPr lang="en-US" sz="2400" i="1" dirty="0" smtClean="0"/>
              <a:t>X </a:t>
            </a:r>
            <a:r>
              <a:rPr lang="en-US" sz="2400" dirty="0" smtClean="0"/>
              <a:t>is an antonym of </a:t>
            </a:r>
            <a:r>
              <a:rPr lang="en-US" sz="2400" i="1" dirty="0" smtClean="0"/>
              <a:t>Y </a:t>
            </a:r>
            <a:r>
              <a:rPr lang="en-US" sz="2400" dirty="0" smtClean="0"/>
              <a:t>(or </a:t>
            </a:r>
            <a:r>
              <a:rPr lang="en-US" sz="2400" i="1" dirty="0" smtClean="0"/>
              <a:t>X </a:t>
            </a:r>
            <a:r>
              <a:rPr lang="en-US" sz="2400" dirty="0" smtClean="0"/>
              <a:t>is incompatible with Y), then the two sentences are </a:t>
            </a:r>
            <a:br>
              <a:rPr lang="en-US" sz="2400" dirty="0" smtClean="0"/>
            </a:br>
            <a:r>
              <a:rPr lang="en-US" sz="2400" dirty="0" smtClean="0"/>
              <a:t>contradictories of each other (i.e. contradict each other). </a:t>
            </a:r>
            <a:br>
              <a:rPr lang="en-US" sz="2400" dirty="0" smtClean="0"/>
            </a:br>
            <a:endParaRPr lang="en-US" sz="2400" dirty="0"/>
          </a:p>
        </p:txBody>
      </p:sp>
      <p:sp>
        <p:nvSpPr>
          <p:cNvPr id="3" name="Content Placeholder 2"/>
          <p:cNvSpPr>
            <a:spLocks noGrp="1"/>
          </p:cNvSpPr>
          <p:nvPr>
            <p:ph idx="1"/>
          </p:nvPr>
        </p:nvSpPr>
        <p:spPr>
          <a:xfrm>
            <a:off x="152400" y="1752600"/>
            <a:ext cx="8839200" cy="4953000"/>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buNone/>
            </a:pPr>
            <a:r>
              <a:rPr lang="en-US" dirty="0" smtClean="0"/>
              <a:t>Notice that the formulation of this statement is exactly parallel to what we called the Basic Rule of Sense Inclusion in Unit 10, the rule relating hyponymy to entailment in basic cases. Let us see whether the above statement of the relation between </a:t>
            </a:r>
            <a:r>
              <a:rPr lang="en-US" dirty="0" err="1" smtClean="0"/>
              <a:t>antonymy</a:t>
            </a:r>
            <a:r>
              <a:rPr lang="en-US" dirty="0" smtClean="0"/>
              <a:t> and contradictoriness is as successful. 	. </a:t>
            </a:r>
          </a:p>
          <a:p>
            <a:pPr>
              <a:buNone/>
            </a:pPr>
            <a:r>
              <a:rPr lang="en-US" dirty="0" smtClean="0"/>
              <a:t>Do the following pairs of examples conform to Statement A? </a:t>
            </a:r>
          </a:p>
          <a:p>
            <a:pPr>
              <a:buNone/>
            </a:pPr>
            <a:r>
              <a:rPr lang="en-US" dirty="0" smtClean="0"/>
              <a:t>(l) </a:t>
            </a:r>
            <a:r>
              <a:rPr lang="en-US" i="1" dirty="0" smtClean="0"/>
              <a:t>This cat is male </a:t>
            </a:r>
            <a:endParaRPr lang="en-US" dirty="0" smtClean="0"/>
          </a:p>
          <a:p>
            <a:pPr>
              <a:buNone/>
            </a:pPr>
            <a:r>
              <a:rPr lang="en-US" dirty="0" smtClean="0"/>
              <a:t>     </a:t>
            </a:r>
            <a:r>
              <a:rPr lang="en-US" i="1" dirty="0" smtClean="0"/>
              <a:t>This cat is female                                                    Yes I No </a:t>
            </a:r>
            <a:endParaRPr lang="en-US" dirty="0" smtClean="0"/>
          </a:p>
          <a:p>
            <a:pPr>
              <a:buNone/>
            </a:pPr>
            <a:r>
              <a:rPr lang="en-US" dirty="0" smtClean="0"/>
              <a:t>(2) </a:t>
            </a:r>
            <a:r>
              <a:rPr lang="en-US" i="1" dirty="0" smtClean="0"/>
              <a:t>John hates Californians </a:t>
            </a:r>
            <a:endParaRPr lang="en-US" dirty="0" smtClean="0"/>
          </a:p>
          <a:p>
            <a:pPr>
              <a:buNone/>
            </a:pPr>
            <a:r>
              <a:rPr lang="en-US" dirty="0" smtClean="0"/>
              <a:t>	</a:t>
            </a:r>
            <a:r>
              <a:rPr lang="en-US" i="1" dirty="0" smtClean="0"/>
              <a:t>John loves Californians                                         Yes I No </a:t>
            </a:r>
            <a:endParaRPr lang="en-US" dirty="0" smtClean="0"/>
          </a:p>
          <a:p>
            <a:pPr>
              <a:buNone/>
            </a:pPr>
            <a:r>
              <a:rPr lang="en-US" i="1" dirty="0" smtClean="0"/>
              <a:t>(3) This mouse is dead' </a:t>
            </a:r>
            <a:endParaRPr lang="en-US" dirty="0" smtClean="0"/>
          </a:p>
          <a:p>
            <a:pPr>
              <a:buNone/>
            </a:pPr>
            <a:r>
              <a:rPr lang="en-US" dirty="0" smtClean="0"/>
              <a:t>    </a:t>
            </a:r>
            <a:r>
              <a:rPr lang="en-US" i="1" dirty="0" smtClean="0"/>
              <a:t>This mouse is alive                                                   Yes/ No </a:t>
            </a:r>
            <a:endParaRPr lang="en-US" dirty="0" smtClean="0"/>
          </a:p>
          <a:p>
            <a:pPr>
              <a:buNone/>
            </a:pPr>
            <a:r>
              <a:rPr lang="en-US" i="1" dirty="0" smtClean="0"/>
              <a:t>(4) John owns three male cats </a:t>
            </a:r>
            <a:endParaRPr lang="en-US" dirty="0" smtClean="0"/>
          </a:p>
          <a:p>
            <a:pPr>
              <a:buNone/>
            </a:pPr>
            <a:r>
              <a:rPr lang="en-US" dirty="0" smtClean="0"/>
              <a:t>	</a:t>
            </a:r>
            <a:r>
              <a:rPr lang="en-US" i="1" dirty="0" smtClean="0"/>
              <a:t>John owns three female cats                               Yes I No </a:t>
            </a:r>
            <a:endParaRPr lang="en-US" dirty="0" smtClean="0"/>
          </a:p>
          <a:p>
            <a:pPr>
              <a:buNone/>
            </a:pPr>
            <a:r>
              <a:rPr lang="en-US" i="1" dirty="0" smtClean="0"/>
              <a:t>(5) Some people love Californians </a:t>
            </a:r>
            <a:endParaRPr lang="en-US" dirty="0" smtClean="0"/>
          </a:p>
          <a:p>
            <a:pPr>
              <a:buNone/>
            </a:pPr>
            <a:r>
              <a:rPr lang="en-US" dirty="0" smtClean="0"/>
              <a:t>	</a:t>
            </a:r>
            <a:r>
              <a:rPr lang="en-US" i="1" dirty="0" smtClean="0"/>
              <a:t>Some people hate Californians                           Yes I No </a:t>
            </a:r>
            <a:endParaRPr lang="en-US" dirty="0" smtClean="0"/>
          </a:p>
          <a:p>
            <a:pPr>
              <a:buNone/>
            </a:pPr>
            <a:r>
              <a:rPr lang="en-US" i="1" dirty="0" smtClean="0"/>
              <a:t>(6) I found a dead mouse in the shower </a:t>
            </a:r>
            <a:endParaRPr lang="en-US" dirty="0" smtClean="0"/>
          </a:p>
          <a:p>
            <a:pPr>
              <a:buNone/>
            </a:pPr>
            <a:r>
              <a:rPr lang="en-US" dirty="0" smtClean="0"/>
              <a:t>     </a:t>
            </a:r>
            <a:r>
              <a:rPr lang="en-US" i="1" dirty="0" smtClean="0"/>
              <a:t> I found a live mouse in the shower 		Yes I No </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371600"/>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400" dirty="0" smtClean="0"/>
              <a:t>In the last three examples the two sentences are identical except for a pair of antonyms or incompatibles, but the sentences do not contradict each other. They are therefore counterexamples to Statement A, and we must conclude </a:t>
            </a:r>
            <a:br>
              <a:rPr lang="en-US" sz="2400" dirty="0" smtClean="0"/>
            </a:br>
            <a:r>
              <a:rPr lang="en-US" sz="2400" dirty="0" smtClean="0"/>
              <a:t>that Statement A is wrong.</a:t>
            </a:r>
            <a:endParaRPr lang="en-US" sz="2400" dirty="0"/>
          </a:p>
        </p:txBody>
      </p:sp>
      <p:sp>
        <p:nvSpPr>
          <p:cNvPr id="3" name="Content Placeholder 2"/>
          <p:cNvSpPr>
            <a:spLocks noGrp="1"/>
          </p:cNvSpPr>
          <p:nvPr>
            <p:ph idx="1"/>
          </p:nvPr>
        </p:nvSpPr>
        <p:spPr>
          <a:xfrm>
            <a:off x="0" y="1828800"/>
            <a:ext cx="9144000" cy="4800600"/>
          </a:xfrm>
        </p:spPr>
        <p:style>
          <a:lnRef idx="2">
            <a:schemeClr val="dk1"/>
          </a:lnRef>
          <a:fillRef idx="1">
            <a:schemeClr val="lt1"/>
          </a:fillRef>
          <a:effectRef idx="0">
            <a:schemeClr val="dk1"/>
          </a:effectRef>
          <a:fontRef idx="minor">
            <a:schemeClr val="dk1"/>
          </a:fontRef>
        </p:style>
        <p:txBody>
          <a:bodyPr>
            <a:normAutofit/>
          </a:bodyPr>
          <a:lstStyle/>
          <a:p>
            <a:r>
              <a:rPr lang="en-US" sz="2400" dirty="0" smtClean="0"/>
              <a:t>One of the goals of a semantic theory is to describe and explain </a:t>
            </a:r>
            <a:br>
              <a:rPr lang="en-US" sz="2400" dirty="0" smtClean="0"/>
            </a:br>
            <a:r>
              <a:rPr lang="en-US" sz="2400" dirty="0" smtClean="0"/>
              <a:t>ambiguities in words and in sentences. </a:t>
            </a:r>
          </a:p>
          <a:p>
            <a:r>
              <a:rPr lang="en-US" sz="2400" dirty="0" smtClean="0"/>
              <a:t>A word or sentence is AMBIGUOUS when it has more than one sense. </a:t>
            </a:r>
          </a:p>
          <a:p>
            <a:r>
              <a:rPr lang="en-US" sz="2400" dirty="0" smtClean="0"/>
              <a:t>A sentence is ambiguous if it has two (or more) paraphrases which are not themselves paraphrases of each other. </a:t>
            </a:r>
          </a:p>
          <a:p>
            <a:r>
              <a:rPr lang="en-US" sz="2400" i="1" u="sng" dirty="0" smtClean="0"/>
              <a:t>We saw her duck                                   </a:t>
            </a:r>
            <a:r>
              <a:rPr lang="en-US" sz="2400" u="sng" dirty="0" smtClean="0"/>
              <a:t>is a paraphrase of </a:t>
            </a:r>
          </a:p>
          <a:p>
            <a:r>
              <a:rPr lang="en-US" sz="2400" i="1" dirty="0" smtClean="0"/>
              <a:t>We saw her lower her head                </a:t>
            </a:r>
            <a:r>
              <a:rPr lang="en-US" sz="2400" u="sng" dirty="0" smtClean="0"/>
              <a:t>and of</a:t>
            </a:r>
          </a:p>
          <a:p>
            <a:r>
              <a:rPr lang="en-US" sz="2400" i="1" dirty="0" smtClean="0"/>
              <a:t>We saw the duck belonging to her, </a:t>
            </a:r>
          </a:p>
          <a:p>
            <a:pPr>
              <a:buNone/>
            </a:pPr>
            <a:r>
              <a:rPr lang="en-US" sz="2400" dirty="0" smtClean="0"/>
              <a:t>and </a:t>
            </a:r>
            <a:r>
              <a:rPr lang="en-US" sz="2400" u="sng" dirty="0" smtClean="0"/>
              <a:t>these last two sentences are not paraphrases of each other</a:t>
            </a:r>
            <a:r>
              <a:rPr lang="en-US" sz="2400" dirty="0" smtClean="0"/>
              <a:t>. Therefore, </a:t>
            </a:r>
          </a:p>
          <a:p>
            <a:r>
              <a:rPr lang="en-US" sz="2400" i="1" dirty="0" smtClean="0"/>
              <a:t>We saw her duck </a:t>
            </a:r>
            <a:r>
              <a:rPr lang="en-US" sz="2400" b="1" u="sng" dirty="0" smtClean="0"/>
              <a:t>is ambiguous</a:t>
            </a:r>
            <a:r>
              <a:rPr lang="en-US" sz="2400" dirty="0" smtClean="0"/>
              <a:t>. </a:t>
            </a:r>
          </a:p>
          <a:p>
            <a:pPr>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minor">
            <a:schemeClr val="dk1"/>
          </a:fontRef>
        </p:style>
        <p:txBody>
          <a:bodyPr/>
          <a:lstStyle/>
          <a:p>
            <a:r>
              <a:rPr lang="en-US" dirty="0" smtClean="0"/>
              <a:t>Quick Quiz</a:t>
            </a:r>
            <a:endParaRPr lang="en-US" dirty="0"/>
          </a:p>
        </p:txBody>
      </p:sp>
      <p:sp>
        <p:nvSpPr>
          <p:cNvPr id="3" name="Content Placeholder 2"/>
          <p:cNvSpPr>
            <a:spLocks noGrp="1"/>
          </p:cNvSpPr>
          <p:nvPr>
            <p:ph idx="1"/>
          </p:nvPr>
        </p:nvSpPr>
        <p:spPr>
          <a:xfrm>
            <a:off x="228600" y="1295400"/>
            <a:ext cx="8763000" cy="5334000"/>
          </a:xfrm>
        </p:spPr>
        <p:style>
          <a:lnRef idx="2">
            <a:schemeClr val="accent2"/>
          </a:lnRef>
          <a:fillRef idx="1">
            <a:schemeClr val="lt1"/>
          </a:fillRef>
          <a:effectRef idx="0">
            <a:schemeClr val="accent2"/>
          </a:effectRef>
          <a:fontRef idx="minor">
            <a:schemeClr val="dk1"/>
          </a:fontRef>
        </p:style>
        <p:txBody>
          <a:bodyPr>
            <a:normAutofit fontScale="40000" lnSpcReduction="20000"/>
          </a:bodyPr>
          <a:lstStyle/>
          <a:p>
            <a:pPr>
              <a:buNone/>
            </a:pPr>
            <a:r>
              <a:rPr lang="en-US" dirty="0"/>
              <a:t>Analyticity is which of the following? Circle your choice. </a:t>
            </a:r>
            <a:endParaRPr lang="en-US" dirty="0" smtClean="0"/>
          </a:p>
          <a:p>
            <a:pPr>
              <a:buNone/>
            </a:pPr>
            <a:r>
              <a:rPr lang="en-US" dirty="0" smtClean="0"/>
              <a:t>(</a:t>
            </a:r>
            <a:r>
              <a:rPr lang="en-US" dirty="0"/>
              <a:t>a) a sense relation between sentences </a:t>
            </a:r>
          </a:p>
          <a:p>
            <a:pPr>
              <a:buNone/>
            </a:pPr>
            <a:r>
              <a:rPr lang="en-US" dirty="0" smtClean="0"/>
              <a:t>(</a:t>
            </a:r>
            <a:r>
              <a:rPr lang="en-US" dirty="0"/>
              <a:t>b) a sense property of sentences 	</a:t>
            </a:r>
            <a:r>
              <a:rPr lang="en-US" i="1" dirty="0"/>
              <a:t> </a:t>
            </a:r>
            <a:endParaRPr lang="en-US" dirty="0"/>
          </a:p>
          <a:p>
            <a:pPr>
              <a:buNone/>
            </a:pPr>
            <a:r>
              <a:rPr lang="en-US" dirty="0"/>
              <a:t>(c) a sense relation between predicates </a:t>
            </a:r>
          </a:p>
          <a:p>
            <a:pPr>
              <a:buNone/>
            </a:pPr>
            <a:r>
              <a:rPr lang="en-US" dirty="0"/>
              <a:t>(d) a sense property of predicates </a:t>
            </a:r>
          </a:p>
          <a:p>
            <a:pPr>
              <a:buNone/>
            </a:pPr>
            <a:r>
              <a:rPr lang="en-US" dirty="0"/>
              <a:t>The sentence </a:t>
            </a:r>
            <a:r>
              <a:rPr lang="en-US" i="1" dirty="0"/>
              <a:t>John is older than himself </a:t>
            </a:r>
            <a:r>
              <a:rPr lang="en-US" dirty="0"/>
              <a:t>is: </a:t>
            </a:r>
            <a:endParaRPr lang="en-US" dirty="0" smtClean="0"/>
          </a:p>
          <a:p>
            <a:pPr>
              <a:buNone/>
            </a:pPr>
            <a:r>
              <a:rPr lang="en-US" dirty="0" smtClean="0"/>
              <a:t>(</a:t>
            </a:r>
            <a:r>
              <a:rPr lang="en-US" dirty="0"/>
              <a:t>a) analytic </a:t>
            </a:r>
          </a:p>
          <a:p>
            <a:pPr>
              <a:buNone/>
            </a:pPr>
            <a:r>
              <a:rPr lang="en-US" dirty="0"/>
              <a:t>(b) synthetic </a:t>
            </a:r>
          </a:p>
          <a:p>
            <a:pPr>
              <a:buNone/>
            </a:pPr>
            <a:r>
              <a:rPr lang="en-US" dirty="0"/>
              <a:t>(c) a contradiction </a:t>
            </a:r>
          </a:p>
          <a:p>
            <a:pPr>
              <a:buNone/>
            </a:pPr>
            <a:r>
              <a:rPr lang="en-US" dirty="0"/>
              <a:t>(3) The relationship between the sentences </a:t>
            </a:r>
            <a:r>
              <a:rPr lang="en-US" i="1" dirty="0"/>
              <a:t>I detest semantics </a:t>
            </a:r>
            <a:r>
              <a:rPr lang="en-US" dirty="0"/>
              <a:t>and </a:t>
            </a:r>
            <a:r>
              <a:rPr lang="en-US" i="1" dirty="0"/>
              <a:t>I am not </a:t>
            </a:r>
            <a:br>
              <a:rPr lang="en-US" i="1" dirty="0"/>
            </a:br>
            <a:r>
              <a:rPr lang="en-US" i="1" dirty="0"/>
              <a:t>fond of semantics </a:t>
            </a:r>
            <a:r>
              <a:rPr lang="en-US" dirty="0"/>
              <a:t>is that: </a:t>
            </a:r>
          </a:p>
          <a:p>
            <a:pPr marL="514350" indent="-514350">
              <a:buNone/>
            </a:pPr>
            <a:r>
              <a:rPr lang="en-US" dirty="0" smtClean="0"/>
              <a:t>(a)They </a:t>
            </a:r>
            <a:r>
              <a:rPr lang="en-US" dirty="0"/>
              <a:t>are paraphrases of each other. </a:t>
            </a:r>
            <a:endParaRPr lang="en-US" dirty="0" smtClean="0"/>
          </a:p>
          <a:p>
            <a:pPr marL="514350" indent="-514350">
              <a:buNone/>
            </a:pPr>
            <a:r>
              <a:rPr lang="en-US" dirty="0" smtClean="0"/>
              <a:t>(</a:t>
            </a:r>
            <a:r>
              <a:rPr lang="en-US" dirty="0"/>
              <a:t>b) The first entails the second. </a:t>
            </a:r>
          </a:p>
          <a:p>
            <a:pPr>
              <a:buNone/>
            </a:pPr>
            <a:r>
              <a:rPr lang="en-US" dirty="0"/>
              <a:t>(c) The second entails the first.  </a:t>
            </a:r>
          </a:p>
          <a:p>
            <a:pPr>
              <a:buNone/>
            </a:pPr>
            <a:r>
              <a:rPr lang="en-US" dirty="0"/>
              <a:t>(d) The first is a hyponym of the second. </a:t>
            </a:r>
            <a:endParaRPr lang="en-US" dirty="0" smtClean="0"/>
          </a:p>
          <a:p>
            <a:pPr>
              <a:buNone/>
            </a:pPr>
            <a:r>
              <a:rPr lang="en-US" dirty="0" smtClean="0"/>
              <a:t>(4)Which </a:t>
            </a:r>
            <a:r>
              <a:rPr lang="en-US" dirty="0"/>
              <a:t>of the following statements is correct? </a:t>
            </a:r>
          </a:p>
          <a:p>
            <a:pPr marL="514350" indent="-514350">
              <a:buNone/>
            </a:pPr>
            <a:r>
              <a:rPr lang="en-US" dirty="0" smtClean="0"/>
              <a:t>(a)All </a:t>
            </a:r>
            <a:r>
              <a:rPr lang="en-US" dirty="0"/>
              <a:t>analytic sentences are paraphrases of each other. </a:t>
            </a:r>
            <a:endParaRPr lang="en-US" dirty="0" smtClean="0"/>
          </a:p>
          <a:p>
            <a:pPr marL="514350" indent="-514350">
              <a:buNone/>
            </a:pPr>
            <a:r>
              <a:rPr lang="en-US" dirty="0" smtClean="0"/>
              <a:t>(</a:t>
            </a:r>
            <a:r>
              <a:rPr lang="en-US" dirty="0"/>
              <a:t>b) All contradictions are paraphrases of each other. </a:t>
            </a:r>
          </a:p>
          <a:p>
            <a:pPr>
              <a:buNone/>
            </a:pPr>
            <a:r>
              <a:rPr lang="en-US" dirty="0"/>
              <a:t>(c) Given two sentences, identical except that one has a predicate X </a:t>
            </a:r>
            <a:br>
              <a:rPr lang="en-US" dirty="0"/>
            </a:br>
            <a:r>
              <a:rPr lang="en-US" dirty="0"/>
              <a:t>where the other has a predicate Y, where X is a hyponym of Y, </a:t>
            </a:r>
            <a:br>
              <a:rPr lang="en-US" dirty="0"/>
            </a:br>
            <a:r>
              <a:rPr lang="en-US" dirty="0"/>
              <a:t>then the sentence containing X is a paraphrase of the sentence containing Y. </a:t>
            </a:r>
          </a:p>
          <a:p>
            <a:pPr>
              <a:buNone/>
            </a:pPr>
            <a:r>
              <a:rPr lang="en-US" dirty="0"/>
              <a:t>(d) If a sentence X entails a sentence Y and sentence Y also entails </a:t>
            </a:r>
          </a:p>
          <a:p>
            <a:pPr>
              <a:buNone/>
            </a:pPr>
            <a:r>
              <a:rPr lang="en-US" dirty="0" smtClean="0"/>
              <a:t>          sentence </a:t>
            </a:r>
            <a:r>
              <a:rPr lang="en-US" dirty="0"/>
              <a:t>X, then X and </a:t>
            </a:r>
            <a:r>
              <a:rPr lang="en-US" dirty="0" smtClean="0"/>
              <a:t>Y are </a:t>
            </a:r>
            <a:r>
              <a:rPr lang="en-US" dirty="0"/>
              <a:t>paraphrases of each other. </a:t>
            </a:r>
            <a:endParaRPr lang="en-US" dirty="0" smtClean="0"/>
          </a:p>
          <a:p>
            <a:pPr>
              <a:buNone/>
            </a:pPr>
            <a:r>
              <a:rPr lang="en-US" dirty="0" smtClean="0"/>
              <a:t>(5)Which </a:t>
            </a:r>
            <a:r>
              <a:rPr lang="en-US" dirty="0"/>
              <a:t>of the following is correct? </a:t>
            </a:r>
          </a:p>
          <a:p>
            <a:pPr marL="514350" indent="-514350">
              <a:buAutoNum type="alphaLcParenBoth"/>
            </a:pPr>
            <a:r>
              <a:rPr lang="en-US" dirty="0" smtClean="0"/>
              <a:t>Synonymy </a:t>
            </a:r>
            <a:r>
              <a:rPr lang="en-US" dirty="0"/>
              <a:t>is to entailment as hyponymy is to paraphrase. </a:t>
            </a:r>
            <a:endParaRPr lang="en-US" dirty="0" smtClean="0"/>
          </a:p>
          <a:p>
            <a:pPr marL="514350" indent="-514350">
              <a:buAutoNum type="alphaLcParenBoth"/>
            </a:pPr>
            <a:r>
              <a:rPr lang="en-US" dirty="0" smtClean="0"/>
              <a:t>(</a:t>
            </a:r>
            <a:r>
              <a:rPr lang="en-US" dirty="0"/>
              <a:t>b) Synonymy is to paraphrase as hyponymy is to entailment. </a:t>
            </a:r>
            <a:endParaRPr lang="en-US" dirty="0" smtClean="0"/>
          </a:p>
          <a:p>
            <a:pPr marL="514350" indent="-514350">
              <a:buAutoNum type="alphaLcParenBoth"/>
            </a:pPr>
            <a:r>
              <a:rPr lang="en-US" dirty="0" smtClean="0"/>
              <a:t>(</a:t>
            </a:r>
            <a:r>
              <a:rPr lang="en-US" dirty="0"/>
              <a:t>c) Synonymy is to hyponymy as entailment is to paraphrase. </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477962"/>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400" dirty="0" smtClean="0"/>
              <a:t>The following sentences are all ambiguous. For each one give two paraphrases which are not paraphrases of each other. Be very careful to </a:t>
            </a:r>
            <a:br>
              <a:rPr lang="en-US" sz="2400" dirty="0" smtClean="0"/>
            </a:br>
            <a:r>
              <a:rPr lang="en-US" sz="2400" dirty="0" smtClean="0"/>
              <a:t>make sure that your answers are exact paraphrases of the original sentence, as far as this is possible. </a:t>
            </a:r>
            <a:br>
              <a:rPr lang="en-US" sz="2400" dirty="0" smtClean="0"/>
            </a:br>
            <a:endParaRPr lang="en-US" sz="2400" dirty="0"/>
          </a:p>
        </p:txBody>
      </p:sp>
      <p:sp>
        <p:nvSpPr>
          <p:cNvPr id="3" name="Content Placeholder 2"/>
          <p:cNvSpPr>
            <a:spLocks noGrp="1"/>
          </p:cNvSpPr>
          <p:nvPr>
            <p:ph idx="1"/>
          </p:nvPr>
        </p:nvSpPr>
        <p:spPr>
          <a:xfrm>
            <a:off x="0" y="1752600"/>
            <a:ext cx="9144000" cy="4648200"/>
          </a:xfrm>
        </p:spPr>
        <p:style>
          <a:lnRef idx="2">
            <a:schemeClr val="dk1"/>
          </a:lnRef>
          <a:fillRef idx="1">
            <a:schemeClr val="lt1"/>
          </a:fillRef>
          <a:effectRef idx="0">
            <a:schemeClr val="dk1"/>
          </a:effectRef>
          <a:fontRef idx="minor">
            <a:schemeClr val="dk1"/>
          </a:fontRef>
        </p:style>
        <p:txBody>
          <a:bodyPr>
            <a:normAutofit/>
          </a:bodyPr>
          <a:lstStyle/>
          <a:p>
            <a:pPr marL="514350" indent="-514350">
              <a:buAutoNum type="arabicParenBoth"/>
            </a:pPr>
            <a:r>
              <a:rPr lang="en-US" i="1" dirty="0" smtClean="0"/>
              <a:t>The chicken is ready to eat.</a:t>
            </a:r>
            <a:endParaRPr lang="en-US" dirty="0" smtClean="0"/>
          </a:p>
          <a:p>
            <a:pPr>
              <a:buNone/>
            </a:pPr>
            <a:r>
              <a:rPr lang="en-US" i="1" dirty="0" smtClean="0"/>
              <a:t>(2) Visiting relatives can be boring. </a:t>
            </a:r>
            <a:endParaRPr lang="en-US" dirty="0" smtClean="0"/>
          </a:p>
          <a:p>
            <a:pPr>
              <a:buNone/>
            </a:pPr>
            <a:r>
              <a:rPr lang="en-US" i="1" dirty="0" smtClean="0"/>
              <a:t>(3) They passed the port at midnight. </a:t>
            </a:r>
          </a:p>
          <a:p>
            <a:pPr>
              <a:buNone/>
            </a:pPr>
            <a:r>
              <a:rPr lang="en-US" dirty="0" smtClean="0"/>
              <a:t>(4) The </a:t>
            </a:r>
            <a:r>
              <a:rPr lang="en-US" i="1" dirty="0" smtClean="0"/>
              <a:t>thing that bothered Bill was crouching under the table. </a:t>
            </a:r>
            <a:endParaRPr lang="en-US" dirty="0" smtClean="0"/>
          </a:p>
          <a:p>
            <a:pPr>
              <a:buNone/>
            </a:pPr>
            <a:r>
              <a:rPr lang="en-US" dirty="0" smtClean="0"/>
              <a:t>(5) The </a:t>
            </a:r>
            <a:r>
              <a:rPr lang="en-US" i="1" dirty="0" smtClean="0"/>
              <a:t>captain corrected the list. </a:t>
            </a:r>
            <a:endParaRPr lang="en-US" dirty="0" smtClean="0"/>
          </a:p>
          <a:p>
            <a:pPr>
              <a:buNone/>
            </a:pPr>
            <a:r>
              <a:rPr lang="en-US" dirty="0" smtClean="0"/>
              <a:t>(6) Never hit someone with glasses.</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400" dirty="0" smtClean="0"/>
              <a:t>In the case of words and phrases, a word or phrase is AMBIGUOUS, if </a:t>
            </a:r>
            <a:br>
              <a:rPr lang="en-US" sz="2400" dirty="0" smtClean="0"/>
            </a:br>
            <a:r>
              <a:rPr lang="en-US" sz="2400" dirty="0" smtClean="0"/>
              <a:t>it has two (or more) SYNONYMS that are not themselves synonyms of </a:t>
            </a:r>
            <a:br>
              <a:rPr lang="en-US" sz="2400" dirty="0" smtClean="0"/>
            </a:br>
            <a:r>
              <a:rPr lang="en-US" sz="2400" dirty="0" smtClean="0"/>
              <a:t>each other. </a:t>
            </a:r>
            <a:br>
              <a:rPr lang="en-US" sz="2400" dirty="0" smtClean="0"/>
            </a:br>
            <a:endParaRPr lang="en-US" sz="2400"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i="1" dirty="0" smtClean="0"/>
              <a:t>Trunk </a:t>
            </a:r>
            <a:r>
              <a:rPr lang="en-US" dirty="0" smtClean="0"/>
              <a:t>is synonymous with </a:t>
            </a:r>
            <a:r>
              <a:rPr lang="en-US" i="1" dirty="0" smtClean="0"/>
              <a:t>elephant’s proboscis </a:t>
            </a:r>
            <a:r>
              <a:rPr lang="en-US" dirty="0" smtClean="0"/>
              <a:t>and with </a:t>
            </a:r>
            <a:r>
              <a:rPr lang="en-US" i="1" dirty="0" smtClean="0"/>
              <a:t>chest, </a:t>
            </a:r>
            <a:r>
              <a:rPr lang="en-US" dirty="0" smtClean="0"/>
              <a:t>but these two are not synonyms of each other, so </a:t>
            </a:r>
            <a:r>
              <a:rPr lang="en-US" i="1" dirty="0" smtClean="0"/>
              <a:t>trunk </a:t>
            </a:r>
            <a:r>
              <a:rPr lang="en-US" dirty="0" smtClean="0"/>
              <a:t>is ambiguous. </a:t>
            </a:r>
          </a:p>
          <a:p>
            <a:r>
              <a:rPr lang="en-US" dirty="0" smtClean="0"/>
              <a:t>Similarly </a:t>
            </a:r>
            <a:r>
              <a:rPr lang="en-US" i="1" dirty="0" smtClean="0"/>
              <a:t>coach </a:t>
            </a:r>
            <a:r>
              <a:rPr lang="en-US" dirty="0" smtClean="0"/>
              <a:t>is synonymous with </a:t>
            </a:r>
            <a:r>
              <a:rPr lang="en-US" i="1" dirty="0" smtClean="0"/>
              <a:t>trainer </a:t>
            </a:r>
            <a:r>
              <a:rPr lang="en-US" dirty="0" smtClean="0"/>
              <a:t>and with </a:t>
            </a:r>
            <a:r>
              <a:rPr lang="en-US" i="1" dirty="0" err="1" smtClean="0"/>
              <a:t>charabanc</a:t>
            </a:r>
            <a:r>
              <a:rPr lang="en-US" i="1" dirty="0" smtClean="0"/>
              <a:t> </a:t>
            </a:r>
            <a:r>
              <a:rPr lang="en-US" dirty="0" smtClean="0"/>
              <a:t>(or </a:t>
            </a:r>
            <a:r>
              <a:rPr lang="en-US" i="1" dirty="0" smtClean="0"/>
              <a:t>bus) </a:t>
            </a:r>
            <a:r>
              <a:rPr lang="en-US" dirty="0" smtClean="0"/>
              <a:t>but these two are not synonyms of each other, so </a:t>
            </a:r>
            <a:r>
              <a:rPr lang="en-US" i="1" dirty="0" smtClean="0"/>
              <a:t>coach </a:t>
            </a:r>
            <a:r>
              <a:rPr lang="en-US" dirty="0" smtClean="0"/>
              <a:t>is ambiguous. </a:t>
            </a:r>
          </a:p>
          <a:p>
            <a:r>
              <a:rPr lang="en-US" dirty="0" smtClean="0"/>
              <a:t>Each of the following words is ambiguous. For each one; give two synonymous words or phrases that are not themselves synonymous. </a:t>
            </a:r>
          </a:p>
          <a:p>
            <a:r>
              <a:rPr lang="en-US" dirty="0" smtClean="0"/>
              <a:t>You might find it helpful to use a dictionary for this exercise.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Ambiguity </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None/>
            </a:pPr>
            <a:r>
              <a:rPr lang="en-US" i="1" dirty="0" smtClean="0"/>
              <a:t>(1)bust---------vs.----------</a:t>
            </a:r>
            <a:endParaRPr lang="en-US" dirty="0" smtClean="0"/>
          </a:p>
          <a:p>
            <a:pPr>
              <a:buNone/>
            </a:pPr>
            <a:r>
              <a:rPr lang="en-US" i="1" dirty="0" smtClean="0"/>
              <a:t>(2) plane-------vs.----------</a:t>
            </a:r>
            <a:endParaRPr lang="en-US" dirty="0" smtClean="0"/>
          </a:p>
          <a:p>
            <a:pPr>
              <a:buNone/>
            </a:pPr>
            <a:r>
              <a:rPr lang="en-US" i="1" dirty="0" smtClean="0"/>
              <a:t>(3) crop --------vs.----------</a:t>
            </a:r>
            <a:r>
              <a:rPr lang="en-US" dirty="0" smtClean="0"/>
              <a:t> </a:t>
            </a:r>
          </a:p>
          <a:p>
            <a:pPr>
              <a:buNone/>
            </a:pPr>
            <a:r>
              <a:rPr lang="en-US" i="1" dirty="0" smtClean="0"/>
              <a:t>(4) pen---------vs.-----------</a:t>
            </a:r>
            <a:endParaRPr lang="en-US" dirty="0" smtClean="0"/>
          </a:p>
          <a:p>
            <a:pPr>
              <a:buNone/>
            </a:pPr>
            <a:r>
              <a:rPr lang="en-US" dirty="0" smtClean="0"/>
              <a:t>(5) </a:t>
            </a:r>
            <a:r>
              <a:rPr lang="en-US" i="1" dirty="0" smtClean="0"/>
              <a:t>sage</a:t>
            </a:r>
            <a:r>
              <a:rPr lang="en-US" dirty="0" smtClean="0"/>
              <a:t> -------vs.-----------</a:t>
            </a:r>
          </a:p>
          <a:p>
            <a:pPr>
              <a:buNone/>
            </a:pPr>
            <a:r>
              <a:rPr lang="en-US" dirty="0" smtClean="0"/>
              <a:t>For us </a:t>
            </a:r>
            <a:r>
              <a:rPr lang="en-US" i="1" dirty="0" smtClean="0"/>
              <a:t>sage </a:t>
            </a:r>
            <a:r>
              <a:rPr lang="en-US" dirty="0" smtClean="0"/>
              <a:t>is a single word with different senses, i.e. an ambiguous word. We use 'predicate' for 'word-in-a-particular-sense'. Predicates cannot be </a:t>
            </a:r>
            <a:br>
              <a:rPr lang="en-US" dirty="0" smtClean="0"/>
            </a:br>
            <a:r>
              <a:rPr lang="en-US" dirty="0" smtClean="0"/>
              <a:t>ambiguous, according to this definition. </a:t>
            </a:r>
          </a:p>
          <a:p>
            <a:pPr>
              <a:buNone/>
            </a:pPr>
            <a:endParaRPr lang="en-U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096962"/>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400" dirty="0" smtClean="0"/>
              <a:t>In the case of ambiguous words, a distinction is sometimes made between </a:t>
            </a:r>
            <a:r>
              <a:rPr lang="en-US" sz="2400" dirty="0" err="1" smtClean="0"/>
              <a:t>polysemy</a:t>
            </a:r>
            <a:r>
              <a:rPr lang="en-US" sz="2400" dirty="0" smtClean="0"/>
              <a:t> and homonymy. This distinction has basically to do with the closeness, or relatedness of the senses of the ambiguous words. </a:t>
            </a:r>
            <a:br>
              <a:rPr lang="en-US" sz="2400" dirty="0" smtClean="0"/>
            </a:br>
            <a:endParaRPr lang="en-US" sz="2400" dirty="0"/>
          </a:p>
        </p:txBody>
      </p:sp>
      <p:sp>
        <p:nvSpPr>
          <p:cNvPr id="3" name="Content Placeholder 2"/>
          <p:cNvSpPr>
            <a:spLocks noGrp="1"/>
          </p:cNvSpPr>
          <p:nvPr>
            <p:ph idx="1"/>
          </p:nvPr>
        </p:nvSpPr>
        <p:spPr>
          <a:xfrm>
            <a:off x="152400" y="1600200"/>
            <a:ext cx="8839200" cy="50292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dirty="0" smtClean="0"/>
              <a:t>A case of </a:t>
            </a:r>
            <a:r>
              <a:rPr lang="en-US" u="sng" dirty="0" smtClean="0"/>
              <a:t>HOMONYMY</a:t>
            </a:r>
            <a:r>
              <a:rPr lang="en-US" dirty="0" smtClean="0"/>
              <a:t> is one of an ambiguous word, whose different senses are far apart from each other and not obviously related to each </a:t>
            </a:r>
            <a:br>
              <a:rPr lang="en-US" dirty="0" smtClean="0"/>
            </a:br>
            <a:r>
              <a:rPr lang="en-US" dirty="0" smtClean="0"/>
              <a:t>other in any way. Cases of homonymy seem very definitely to be </a:t>
            </a:r>
            <a:br>
              <a:rPr lang="en-US" dirty="0" smtClean="0"/>
            </a:br>
            <a:r>
              <a:rPr lang="en-US" dirty="0" smtClean="0"/>
              <a:t>matters of mere accident or coincidence. </a:t>
            </a:r>
          </a:p>
          <a:p>
            <a:r>
              <a:rPr lang="en-US" i="1" dirty="0" smtClean="0"/>
              <a:t>Mug </a:t>
            </a:r>
            <a:r>
              <a:rPr lang="en-US" dirty="0" smtClean="0"/>
              <a:t>(drinking vessel vs. gullible person) would be a clear case of </a:t>
            </a:r>
          </a:p>
          <a:p>
            <a:pPr>
              <a:buNone/>
            </a:pPr>
            <a:r>
              <a:rPr lang="en-US" dirty="0" smtClean="0"/>
              <a:t>	homonymy. 	 </a:t>
            </a:r>
          </a:p>
          <a:p>
            <a:r>
              <a:rPr lang="en-US" dirty="0" smtClean="0"/>
              <a:t>There is no obvious conceptual connection between its two meanings. </a:t>
            </a:r>
          </a:p>
          <a:p>
            <a:pPr>
              <a:buNone/>
            </a:pPr>
            <a:endParaRPr lang="en-US" dirty="0" smtClean="0"/>
          </a:p>
          <a:p>
            <a:r>
              <a:rPr lang="en-US" dirty="0" smtClean="0"/>
              <a:t>A case of </a:t>
            </a:r>
            <a:r>
              <a:rPr lang="en-US" u="sng" dirty="0" smtClean="0"/>
              <a:t>POLYSEMY</a:t>
            </a:r>
            <a:r>
              <a:rPr lang="en-US" dirty="0" smtClean="0"/>
              <a:t> is one where a word has several very closely </a:t>
            </a:r>
          </a:p>
          <a:p>
            <a:pPr>
              <a:buNone/>
            </a:pPr>
            <a:r>
              <a:rPr lang="en-US" dirty="0" smtClean="0"/>
              <a:t>      related senses. </a:t>
            </a:r>
          </a:p>
          <a:p>
            <a:r>
              <a:rPr lang="en-US" i="1" dirty="0" smtClean="0"/>
              <a:t>Mouth </a:t>
            </a:r>
            <a:r>
              <a:rPr lang="en-US" dirty="0" smtClean="0"/>
              <a:t>(of a river vs. of an animal) is a case of </a:t>
            </a:r>
            <a:r>
              <a:rPr lang="en-US" dirty="0" err="1" smtClean="0"/>
              <a:t>polysemy</a:t>
            </a:r>
            <a:r>
              <a:rPr lang="en-US" dirty="0" smtClean="0"/>
              <a:t>. </a:t>
            </a:r>
          </a:p>
          <a:p>
            <a:r>
              <a:rPr lang="en-US" dirty="0" smtClean="0"/>
              <a:t>The two senses are clearly related by the concepts of an opening from </a:t>
            </a:r>
            <a:br>
              <a:rPr lang="en-US" dirty="0" smtClean="0"/>
            </a:br>
            <a:r>
              <a:rPr lang="en-US" dirty="0" smtClean="0"/>
              <a:t>the Interior of some solid mass to the outside, and of a place of issue at </a:t>
            </a:r>
            <a:br>
              <a:rPr lang="en-US" dirty="0" smtClean="0"/>
            </a:br>
            <a:r>
              <a:rPr lang="en-US" dirty="0" smtClean="0"/>
              <a:t>the end of some long narrow channel.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400" dirty="0" smtClean="0"/>
              <a:t>The following are all </a:t>
            </a:r>
            <a:r>
              <a:rPr lang="en-US" sz="2400" dirty="0" err="1" smtClean="0"/>
              <a:t>polysemous</a:t>
            </a:r>
            <a:r>
              <a:rPr lang="en-US" sz="2400" dirty="0" smtClean="0"/>
              <a:t> words. For each one, we have indicated two closely related senses. What you have to do is to </a:t>
            </a:r>
            <a:r>
              <a:rPr lang="en-US" sz="2400" dirty="0" err="1" smtClean="0"/>
              <a:t>sayhow</a:t>
            </a:r>
            <a:r>
              <a:rPr lang="en-US" sz="2400" dirty="0" smtClean="0"/>
              <a:t> </a:t>
            </a:r>
            <a:br>
              <a:rPr lang="en-US" sz="2400" dirty="0" smtClean="0"/>
            </a:br>
            <a:r>
              <a:rPr lang="en-US" sz="2400" dirty="0" smtClean="0"/>
              <a:t>these senses are related, i.e., what they have in common. To show you </a:t>
            </a:r>
            <a:br>
              <a:rPr lang="en-US" sz="2400" dirty="0" smtClean="0"/>
            </a:br>
            <a:r>
              <a:rPr lang="en-US" sz="2400" dirty="0" smtClean="0"/>
              <a:t>the way, we have done the first one for you, </a:t>
            </a:r>
            <a:endParaRPr lang="en-US" sz="2400" dirty="0"/>
          </a:p>
        </p:txBody>
      </p:sp>
      <p:sp>
        <p:nvSpPr>
          <p:cNvPr id="3" name="Content Placeholder 2"/>
          <p:cNvSpPr>
            <a:spLocks noGrp="1"/>
          </p:cNvSpPr>
          <p:nvPr>
            <p:ph idx="1"/>
          </p:nvPr>
        </p:nvSpPr>
        <p:spPr>
          <a:xfrm>
            <a:off x="457200" y="1828800"/>
            <a:ext cx="8229600" cy="4800600"/>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pPr lvl="0">
              <a:buNone/>
            </a:pPr>
            <a:r>
              <a:rPr lang="en-US" i="1" dirty="0" smtClean="0"/>
              <a:t>(1)chimney </a:t>
            </a:r>
            <a:r>
              <a:rPr lang="en-US" dirty="0" smtClean="0"/>
              <a:t>(pipe or funnel-like structure on a building for smoke to escape through vs. narrow vertical space between rocks up which a climber can wriggle by pressing against the sides) </a:t>
            </a:r>
          </a:p>
          <a:p>
            <a:pPr>
              <a:buNone/>
            </a:pPr>
            <a:r>
              <a:rPr lang="en-US" u="sng" dirty="0" smtClean="0"/>
              <a:t>Both senses contain the concept of a narrow vertical shaft in some solid material. </a:t>
            </a:r>
            <a:endParaRPr lang="en-US" dirty="0" smtClean="0"/>
          </a:p>
          <a:p>
            <a:pPr>
              <a:buNone/>
            </a:pPr>
            <a:endParaRPr lang="en-US" i="1" dirty="0" smtClean="0"/>
          </a:p>
          <a:p>
            <a:pPr>
              <a:buNone/>
            </a:pPr>
            <a:r>
              <a:rPr lang="en-US" i="1" dirty="0" smtClean="0"/>
              <a:t>(2) cup </a:t>
            </a:r>
            <a:r>
              <a:rPr lang="en-US" dirty="0" smtClean="0"/>
              <a:t>(drinking vessel vs. brassiere cup) </a:t>
            </a:r>
          </a:p>
          <a:p>
            <a:pPr>
              <a:buNone/>
            </a:pPr>
            <a:endParaRPr lang="en-US" i="1" dirty="0" smtClean="0"/>
          </a:p>
          <a:p>
            <a:pPr>
              <a:buNone/>
            </a:pPr>
            <a:r>
              <a:rPr lang="en-US" i="1" dirty="0" smtClean="0"/>
              <a:t>(3) guard </a:t>
            </a:r>
            <a:r>
              <a:rPr lang="en-US" dirty="0" smtClean="0"/>
              <a:t>(person who guards, sentinel vs. solid protective shield, e.g. </a:t>
            </a:r>
          </a:p>
          <a:p>
            <a:pPr>
              <a:buNone/>
            </a:pPr>
            <a:r>
              <a:rPr lang="en-US" dirty="0" smtClean="0"/>
              <a:t>	around machinery) 	</a:t>
            </a:r>
          </a:p>
          <a:p>
            <a:endParaRPr lang="en-US" dirty="0" smtClean="0"/>
          </a:p>
          <a:p>
            <a:pPr>
              <a:buNone/>
            </a:pPr>
            <a:r>
              <a:rPr lang="en-US" i="1" dirty="0" smtClean="0"/>
              <a:t>(4) ceiling </a:t>
            </a:r>
            <a:r>
              <a:rPr lang="en-US" dirty="0" smtClean="0"/>
              <a:t>(top inner surface of a room vs. upper limit)</a:t>
            </a:r>
          </a:p>
          <a:p>
            <a:pPr>
              <a:buNone/>
            </a:pPr>
            <a:r>
              <a:rPr lang="en-US" dirty="0" smtClean="0"/>
              <a:t> </a:t>
            </a:r>
          </a:p>
          <a:p>
            <a:pPr>
              <a:buNone/>
            </a:pPr>
            <a:r>
              <a:rPr lang="en-US" i="1" dirty="0" smtClean="0"/>
              <a:t>(5) Earth/earth </a:t>
            </a:r>
            <a:r>
              <a:rPr lang="en-US" dirty="0" smtClean="0"/>
              <a:t>(our planet vs. soil) </a:t>
            </a:r>
          </a:p>
          <a:p>
            <a:endParaRPr lang="en-US" i="1" dirty="0" smtClean="0"/>
          </a:p>
          <a:p>
            <a:pPr>
              <a:buNone/>
            </a:pPr>
            <a:r>
              <a:rPr lang="en-US" i="1" dirty="0" smtClean="0"/>
              <a:t>(6) drive </a:t>
            </a:r>
            <a:r>
              <a:rPr lang="en-US" dirty="0" smtClean="0"/>
              <a:t>(as fn </a:t>
            </a:r>
            <a:r>
              <a:rPr lang="en-US" i="1" dirty="0" smtClean="0"/>
              <a:t>drive a nail </a:t>
            </a:r>
            <a:r>
              <a:rPr lang="en-US" dirty="0" smtClean="0"/>
              <a:t>vs. as in </a:t>
            </a:r>
            <a:r>
              <a:rPr lang="en-US" i="1" dirty="0" smtClean="0"/>
              <a:t>drive a car) </a:t>
            </a: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401762"/>
          </a:xfrm>
        </p:spPr>
        <p:style>
          <a:lnRef idx="2">
            <a:schemeClr val="dk1"/>
          </a:lnRef>
          <a:fillRef idx="1">
            <a:schemeClr val="lt1"/>
          </a:fillRef>
          <a:effectRef idx="0">
            <a:schemeClr val="dk1"/>
          </a:effectRef>
          <a:fontRef idx="minor">
            <a:schemeClr val="dk1"/>
          </a:fontRef>
        </p:style>
        <p:txBody>
          <a:bodyPr anchor="t">
            <a:normAutofit fontScale="90000"/>
          </a:bodyPr>
          <a:lstStyle/>
          <a:p>
            <a:pPr algn="l"/>
            <a:r>
              <a:rPr lang="en-US" sz="2400" dirty="0" smtClean="0"/>
              <a:t>In practice, it is impossible to draw a clear line between homonymy and </a:t>
            </a:r>
            <a:r>
              <a:rPr lang="en-US" sz="2400" dirty="0" err="1" smtClean="0"/>
              <a:t>polysemy</a:t>
            </a:r>
            <a:r>
              <a:rPr lang="en-US" sz="2400" dirty="0" smtClean="0"/>
              <a:t>. However, as usual in these units on sense and sense relations; we will try to concentrate on clear cases where, there is no difficulty in drawing the distinction. </a:t>
            </a:r>
            <a:br>
              <a:rPr lang="en-US" sz="2400" dirty="0" smtClean="0"/>
            </a:br>
            <a:endParaRPr lang="en-US" sz="2400" dirty="0"/>
          </a:p>
        </p:txBody>
      </p:sp>
      <p:sp>
        <p:nvSpPr>
          <p:cNvPr id="3" name="Content Placeholder 2"/>
          <p:cNvSpPr>
            <a:spLocks noGrp="1"/>
          </p:cNvSpPr>
          <p:nvPr>
            <p:ph idx="1"/>
          </p:nvPr>
        </p:nvSpPr>
        <p:spPr>
          <a:xfrm>
            <a:off x="152400" y="1828800"/>
            <a:ext cx="8763000" cy="4800600"/>
          </a:xfrm>
        </p:spPr>
        <p:style>
          <a:lnRef idx="2">
            <a:schemeClr val="dk1"/>
          </a:lnRef>
          <a:fillRef idx="1">
            <a:schemeClr val="lt1"/>
          </a:fillRef>
          <a:effectRef idx="0">
            <a:schemeClr val="dk1"/>
          </a:effectRef>
          <a:fontRef idx="minor">
            <a:schemeClr val="dk1"/>
          </a:fontRef>
        </p:style>
        <p:txBody>
          <a:bodyPr>
            <a:normAutofit lnSpcReduction="10000"/>
          </a:bodyPr>
          <a:lstStyle/>
          <a:p>
            <a:pPr>
              <a:buNone/>
            </a:pPr>
            <a:r>
              <a:rPr lang="en-US" dirty="0" smtClean="0"/>
              <a:t>Decide whether the following words are examples of homonymy (H) or </a:t>
            </a:r>
            <a:r>
              <a:rPr lang="en-US" dirty="0" err="1" smtClean="0"/>
              <a:t>polysemy</a:t>
            </a:r>
            <a:r>
              <a:rPr lang="en-US" dirty="0" smtClean="0"/>
              <a:t> (P). 	 </a:t>
            </a:r>
          </a:p>
          <a:p>
            <a:pPr marL="514350" indent="-514350">
              <a:buAutoNum type="arabicParenBoth"/>
            </a:pPr>
            <a:r>
              <a:rPr lang="en-US" i="1" dirty="0" smtClean="0"/>
              <a:t>bark </a:t>
            </a:r>
            <a:r>
              <a:rPr lang="en-US" dirty="0" smtClean="0"/>
              <a:t>(of a dog vs. of a tree)                            H / P</a:t>
            </a:r>
          </a:p>
          <a:p>
            <a:pPr marL="514350" indent="-514350">
              <a:buNone/>
            </a:pPr>
            <a:r>
              <a:rPr lang="en-US" dirty="0" smtClean="0"/>
              <a:t>(2) </a:t>
            </a:r>
            <a:r>
              <a:rPr lang="en-US" i="1" dirty="0" smtClean="0"/>
              <a:t>fork </a:t>
            </a:r>
            <a:r>
              <a:rPr lang="en-US" dirty="0" smtClean="0"/>
              <a:t>(in a road vs. instrument for eating)    H / P </a:t>
            </a:r>
          </a:p>
          <a:p>
            <a:pPr>
              <a:buNone/>
            </a:pPr>
            <a:r>
              <a:rPr lang="en-US" i="1" dirty="0" smtClean="0"/>
              <a:t>(3) tail </a:t>
            </a:r>
            <a:r>
              <a:rPr lang="en-US" dirty="0" smtClean="0"/>
              <a:t>(of a coat vs. of an animal)	            H / P</a:t>
            </a:r>
          </a:p>
          <a:p>
            <a:pPr>
              <a:buNone/>
            </a:pPr>
            <a:r>
              <a:rPr lang="en-US" i="1" dirty="0" smtClean="0"/>
              <a:t>(4) steer </a:t>
            </a:r>
            <a:r>
              <a:rPr lang="en-US" dirty="0" smtClean="0"/>
              <a:t>(to guide vs. young bull) 	            H / P</a:t>
            </a:r>
          </a:p>
          <a:p>
            <a:pPr>
              <a:buNone/>
            </a:pPr>
            <a:r>
              <a:rPr lang="en-US" dirty="0" smtClean="0"/>
              <a:t>(5) </a:t>
            </a:r>
            <a:r>
              <a:rPr lang="en-US" i="1" dirty="0" smtClean="0"/>
              <a:t>lip </a:t>
            </a:r>
            <a:r>
              <a:rPr lang="en-US" dirty="0" smtClean="0"/>
              <a:t>(of a jug vs. of a person) 	                      H / P</a:t>
            </a:r>
          </a:p>
          <a:p>
            <a:pPr>
              <a:buNone/>
            </a:pPr>
            <a:r>
              <a:rPr lang="en-US" i="1" dirty="0" smtClean="0"/>
              <a:t>(6) punch </a:t>
            </a:r>
            <a:r>
              <a:rPr lang="en-US" dirty="0" smtClean="0"/>
              <a:t>(blow with a fist VS. kind of fruity    H / P alcoholic drink)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for Next Class</a:t>
            </a:r>
            <a:endParaRPr lang="en-US" dirty="0"/>
          </a:p>
        </p:txBody>
      </p:sp>
      <p:sp>
        <p:nvSpPr>
          <p:cNvPr id="3" name="Content Placeholder 2"/>
          <p:cNvSpPr>
            <a:spLocks noGrp="1"/>
          </p:cNvSpPr>
          <p:nvPr>
            <p:ph idx="1"/>
          </p:nvPr>
        </p:nvSpPr>
        <p:spPr/>
        <p:txBody>
          <a:bodyPr/>
          <a:lstStyle/>
          <a:p>
            <a:pPr>
              <a:buNone/>
            </a:pPr>
            <a:r>
              <a:rPr lang="en-US" dirty="0" smtClean="0">
                <a:solidFill>
                  <a:srgbClr val="FF0000"/>
                </a:solidFill>
              </a:rPr>
              <a:t>Unit 11 – Practices 19-23 (and finish all reading)</a:t>
            </a:r>
          </a:p>
          <a:p>
            <a:pPr>
              <a:buNone/>
            </a:pPr>
            <a:r>
              <a:rPr lang="en-US" u="sng" dirty="0" smtClean="0"/>
              <a:t>Write down all room changes until the end of the semester, being late is rude not only to your instructor but also to your classmates.</a:t>
            </a:r>
            <a:endParaRPr lang="en-US"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n-US" dirty="0" smtClean="0"/>
              <a:t>Unit 11 – Part 3 – Hyponymy</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r>
              <a:rPr lang="en-US" dirty="0" smtClean="0"/>
              <a:t>You will have noticed that it is not always possible to find an </a:t>
            </a:r>
            <a:r>
              <a:rPr lang="en-US" dirty="0" smtClean="0"/>
              <a:t>exactly </a:t>
            </a:r>
            <a:r>
              <a:rPr lang="en-US" dirty="0" smtClean="0"/>
              <a:t>synonymous phrase for a given word. For example, in the case </a:t>
            </a:r>
            <a:r>
              <a:rPr lang="en-US" dirty="0" smtClean="0"/>
              <a:t>of </a:t>
            </a:r>
            <a:r>
              <a:rPr lang="en-US" i="1" dirty="0" smtClean="0"/>
              <a:t>sage </a:t>
            </a:r>
            <a:r>
              <a:rPr lang="en-US" dirty="0" smtClean="0"/>
              <a:t>above, we had to resort to the Latin botanical label, which was, </a:t>
            </a:r>
            <a:r>
              <a:rPr lang="en-US" dirty="0" smtClean="0"/>
              <a:t>strictly </a:t>
            </a:r>
            <a:r>
              <a:rPr lang="en-US" dirty="0" smtClean="0"/>
              <a:t>speaking, cheating, since synonymy is a relation between words </a:t>
            </a:r>
            <a:r>
              <a:rPr lang="en-US" dirty="0" smtClean="0"/>
              <a:t>(</a:t>
            </a:r>
            <a:r>
              <a:rPr lang="en-US" dirty="0" smtClean="0"/>
              <a:t>and phrases) in the same language. </a:t>
            </a:r>
            <a:endParaRPr lang="en-US" dirty="0" smtClean="0"/>
          </a:p>
          <a:p>
            <a:r>
              <a:rPr lang="en-US" dirty="0" smtClean="0"/>
              <a:t>Where </a:t>
            </a:r>
            <a:r>
              <a:rPr lang="en-US" dirty="0" smtClean="0"/>
              <a:t>exact synonyms are not </a:t>
            </a:r>
            <a:r>
              <a:rPr lang="en-US" dirty="0" smtClean="0"/>
              <a:t>available</a:t>
            </a:r>
            <a:r>
              <a:rPr lang="en-US" dirty="0" smtClean="0"/>
              <a:t>, it is possible to indicate different senses of a word, by giving </a:t>
            </a:r>
            <a:r>
              <a:rPr lang="en-US" dirty="0" smtClean="0"/>
              <a:t>different </a:t>
            </a:r>
            <a:r>
              <a:rPr lang="en-US" dirty="0" smtClean="0"/>
              <a:t>environments in which the word may be used. </a:t>
            </a:r>
          </a:p>
          <a:p>
            <a:r>
              <a:rPr lang="en-US" i="1" dirty="0" smtClean="0"/>
              <a:t>Grass </a:t>
            </a:r>
            <a:r>
              <a:rPr lang="en-US" dirty="0" smtClean="0"/>
              <a:t>has two senses which are indicated by the following </a:t>
            </a:r>
            <a:r>
              <a:rPr lang="en-US" dirty="0" smtClean="0"/>
              <a:t>environments: </a:t>
            </a:r>
          </a:p>
          <a:p>
            <a:r>
              <a:rPr lang="en-US" dirty="0" smtClean="0"/>
              <a:t>(</a:t>
            </a:r>
            <a:r>
              <a:rPr lang="en-US" dirty="0" smtClean="0"/>
              <a:t>a) </a:t>
            </a:r>
            <a:r>
              <a:rPr lang="en-US" i="1" dirty="0" smtClean="0"/>
              <a:t>Please keep off the grass </a:t>
            </a:r>
            <a:r>
              <a:rPr lang="en-US" i="1" dirty="0" smtClean="0"/>
              <a:t>/ Don’t smoke grass (Am.)</a:t>
            </a:r>
            <a:endParaRPr lang="en-US" dirty="0" smtClean="0"/>
          </a:p>
          <a:p>
            <a:r>
              <a:rPr lang="en-US" dirty="0" smtClean="0"/>
              <a:t>(b) </a:t>
            </a:r>
            <a:r>
              <a:rPr lang="en-US" i="1" dirty="0" smtClean="0"/>
              <a:t>The informer grassed on his partners-in-crime </a:t>
            </a:r>
            <a:r>
              <a:rPr lang="en-US" i="1" dirty="0" smtClean="0"/>
              <a:t>(UK)</a:t>
            </a:r>
            <a:endParaRPr lang="en-US" dirty="0" smtClean="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style>
          <a:lnRef idx="2">
            <a:schemeClr val="accent3"/>
          </a:lnRef>
          <a:fillRef idx="1">
            <a:schemeClr val="lt1"/>
          </a:fillRef>
          <a:effectRef idx="0">
            <a:schemeClr val="accent3"/>
          </a:effectRef>
          <a:fontRef idx="minor">
            <a:schemeClr val="dk1"/>
          </a:fontRef>
        </p:style>
        <p:txBody>
          <a:bodyPr anchor="t">
            <a:normAutofit fontScale="90000"/>
          </a:bodyPr>
          <a:lstStyle/>
          <a:p>
            <a:pPr algn="l"/>
            <a:r>
              <a:rPr lang="en-US" sz="2800" dirty="0" smtClean="0"/>
              <a:t>For each of the following words, give two full sentences which include </a:t>
            </a:r>
            <a:r>
              <a:rPr lang="en-US" sz="2800" dirty="0" smtClean="0"/>
              <a:t> </a:t>
            </a:r>
            <a:r>
              <a:rPr lang="en-US" sz="2800" dirty="0" smtClean="0"/>
              <a:t>them and which bring out distinct senses of the word. 	</a:t>
            </a:r>
            <a:endParaRPr lang="en-US" sz="2800" dirty="0"/>
          </a:p>
        </p:txBody>
      </p:sp>
      <p:sp>
        <p:nvSpPr>
          <p:cNvPr id="3" name="Content Placeholder 2"/>
          <p:cNvSpPr>
            <a:spLocks noGrp="1"/>
          </p:cNvSpPr>
          <p:nvPr>
            <p:ph idx="1"/>
          </p:nvPr>
        </p:nvSpPr>
        <p:spPr>
          <a:xfrm>
            <a:off x="152400" y="1143000"/>
            <a:ext cx="8839200" cy="5562600"/>
          </a:xfrm>
        </p:spPr>
        <p:style>
          <a:lnRef idx="2">
            <a:schemeClr val="accent3"/>
          </a:lnRef>
          <a:fillRef idx="1">
            <a:schemeClr val="lt1"/>
          </a:fillRef>
          <a:effectRef idx="0">
            <a:schemeClr val="accent3"/>
          </a:effectRef>
          <a:fontRef idx="minor">
            <a:schemeClr val="dk1"/>
          </a:fontRef>
        </p:style>
        <p:txBody>
          <a:bodyPr/>
          <a:lstStyle/>
          <a:p>
            <a:r>
              <a:rPr lang="en-US" dirty="0" smtClean="0"/>
              <a:t>(1) </a:t>
            </a:r>
            <a:r>
              <a:rPr lang="en-US" i="1" dirty="0" smtClean="0"/>
              <a:t>rock</a:t>
            </a:r>
          </a:p>
          <a:p>
            <a:pPr>
              <a:buNone/>
            </a:pPr>
            <a:r>
              <a:rPr lang="en-US" i="1" dirty="0" smtClean="0"/>
              <a:t>____________________________________</a:t>
            </a:r>
          </a:p>
          <a:p>
            <a:pPr>
              <a:buNone/>
            </a:pPr>
            <a:r>
              <a:rPr lang="en-US" i="1" dirty="0" smtClean="0"/>
              <a:t>____________________________________ </a:t>
            </a:r>
            <a:endParaRPr lang="en-US" dirty="0" smtClean="0"/>
          </a:p>
          <a:p>
            <a:r>
              <a:rPr lang="en-US" i="1" dirty="0" smtClean="0"/>
              <a:t>(2) hard 	</a:t>
            </a:r>
            <a:endParaRPr lang="en-US" i="1" dirty="0" smtClean="0"/>
          </a:p>
          <a:p>
            <a:pPr>
              <a:buNone/>
            </a:pPr>
            <a:r>
              <a:rPr lang="en-US" i="1" dirty="0" smtClean="0"/>
              <a:t>____________________________________</a:t>
            </a:r>
          </a:p>
          <a:p>
            <a:pPr>
              <a:buNone/>
            </a:pPr>
            <a:r>
              <a:rPr lang="en-US" i="1" dirty="0" smtClean="0"/>
              <a:t>____________________________________</a:t>
            </a:r>
            <a:endParaRPr lang="en-US" dirty="0" smtClean="0"/>
          </a:p>
          <a:p>
            <a:r>
              <a:rPr lang="en-US" i="1" dirty="0" smtClean="0"/>
              <a:t>(3) file </a:t>
            </a:r>
            <a:endParaRPr lang="en-US" i="1" dirty="0" smtClean="0"/>
          </a:p>
          <a:p>
            <a:pPr>
              <a:buNone/>
            </a:pPr>
            <a:r>
              <a:rPr lang="en-US" i="1" dirty="0" smtClean="0"/>
              <a:t>____________________________________</a:t>
            </a:r>
          </a:p>
          <a:p>
            <a:pPr>
              <a:buNone/>
            </a:pPr>
            <a:r>
              <a:rPr lang="en-US" i="1" dirty="0" smtClean="0"/>
              <a:t>____________________________________</a:t>
            </a:r>
            <a:endParaRPr lang="en-US"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73162"/>
          </a:xfrm>
        </p:spPr>
        <p:style>
          <a:lnRef idx="2">
            <a:schemeClr val="accent3"/>
          </a:lnRef>
          <a:fillRef idx="1">
            <a:schemeClr val="lt1"/>
          </a:fillRef>
          <a:effectRef idx="0">
            <a:schemeClr val="accent3"/>
          </a:effectRef>
          <a:fontRef idx="minor">
            <a:schemeClr val="dk1"/>
          </a:fontRef>
        </p:style>
        <p:txBody>
          <a:bodyPr anchor="t">
            <a:normAutofit fontScale="90000"/>
          </a:bodyPr>
          <a:lstStyle/>
          <a:p>
            <a:pPr algn="l"/>
            <a:r>
              <a:rPr lang="en-US" sz="2800" dirty="0" smtClean="0"/>
              <a:t>In many cases, a word used in one sense belongs to one part of speech</a:t>
            </a:r>
            <a:r>
              <a:rPr lang="en-US" sz="2800" dirty="0" smtClean="0"/>
              <a:t>, and </a:t>
            </a:r>
            <a:r>
              <a:rPr lang="en-US" sz="2800" dirty="0" smtClean="0"/>
              <a:t>used in another sense, it belongs to a different part of speech. </a:t>
            </a:r>
            <a:br>
              <a:rPr lang="en-US" sz="2800" dirty="0" smtClean="0"/>
            </a:br>
            <a:endParaRPr lang="en-US" sz="2800" dirty="0"/>
          </a:p>
        </p:txBody>
      </p:sp>
      <p:sp>
        <p:nvSpPr>
          <p:cNvPr id="3" name="Content Placeholder 2"/>
          <p:cNvSpPr>
            <a:spLocks noGrp="1"/>
          </p:cNvSpPr>
          <p:nvPr>
            <p:ph idx="1"/>
          </p:nvPr>
        </p:nvSpPr>
        <p:spPr>
          <a:xfrm>
            <a:off x="152400" y="1600200"/>
            <a:ext cx="8839200" cy="5105400"/>
          </a:xfrm>
        </p:spPr>
        <p:style>
          <a:lnRef idx="2">
            <a:schemeClr val="accent3"/>
          </a:lnRef>
          <a:fillRef idx="1">
            <a:schemeClr val="lt1"/>
          </a:fillRef>
          <a:effectRef idx="0">
            <a:schemeClr val="accent3"/>
          </a:effectRef>
          <a:fontRef idx="minor">
            <a:schemeClr val="dk1"/>
          </a:fontRef>
        </p:style>
        <p:txBody>
          <a:bodyPr>
            <a:normAutofit fontScale="92500"/>
          </a:bodyPr>
          <a:lstStyle/>
          <a:p>
            <a:pPr>
              <a:buNone/>
            </a:pPr>
            <a:r>
              <a:rPr lang="en-US" dirty="0" smtClean="0"/>
              <a:t>Disambiguate the following ambiguous words simply </a:t>
            </a:r>
            <a:r>
              <a:rPr lang="en-US" dirty="0" smtClean="0"/>
              <a:t>by giving </a:t>
            </a:r>
            <a:r>
              <a:rPr lang="en-US" dirty="0" smtClean="0"/>
              <a:t>two or </a:t>
            </a:r>
            <a:r>
              <a:rPr lang="en-US" dirty="0" smtClean="0"/>
              <a:t>more </a:t>
            </a:r>
            <a:r>
              <a:rPr lang="en-US" dirty="0" smtClean="0"/>
              <a:t>parts of speech. 	. </a:t>
            </a:r>
          </a:p>
          <a:p>
            <a:pPr marL="514350" indent="-514350">
              <a:buAutoNum type="arabicParenBoth"/>
            </a:pPr>
            <a:r>
              <a:rPr lang="en-US" i="1" dirty="0" smtClean="0"/>
              <a:t>sack __ __(</a:t>
            </a:r>
            <a:r>
              <a:rPr lang="en-US" i="1" dirty="0" smtClean="0"/>
              <a:t>2) </a:t>
            </a:r>
            <a:r>
              <a:rPr lang="en-US" i="1" dirty="0" smtClean="0"/>
              <a:t>fast__ __ (</a:t>
            </a:r>
            <a:r>
              <a:rPr lang="en-US" i="1" dirty="0" smtClean="0"/>
              <a:t>3) </a:t>
            </a:r>
            <a:r>
              <a:rPr lang="en-US" i="1" dirty="0" smtClean="0"/>
              <a:t>flat__ __</a:t>
            </a:r>
          </a:p>
          <a:p>
            <a:pPr marL="514350" indent="-514350">
              <a:buNone/>
            </a:pPr>
            <a:endParaRPr lang="en-US" dirty="0" smtClean="0"/>
          </a:p>
          <a:p>
            <a:pPr marL="514350" indent="-514350">
              <a:buNone/>
            </a:pPr>
            <a:r>
              <a:rPr lang="en-US" dirty="0" smtClean="0"/>
              <a:t>Below </a:t>
            </a:r>
            <a:r>
              <a:rPr lang="en-US" dirty="0" smtClean="0"/>
              <a:t>are four suggested statements of the relationship between </a:t>
            </a:r>
            <a:r>
              <a:rPr lang="en-US" dirty="0" smtClean="0"/>
              <a:t>ambiguous </a:t>
            </a:r>
            <a:r>
              <a:rPr lang="en-US" dirty="0" smtClean="0"/>
              <a:t>sentences and ambiguous words. Only one of them </a:t>
            </a:r>
            <a:r>
              <a:rPr lang="en-US" dirty="0" smtClean="0"/>
              <a:t>is actually </a:t>
            </a:r>
            <a:r>
              <a:rPr lang="en-US" dirty="0" smtClean="0"/>
              <a:t>correct. Think carefully about them and about actual example </a:t>
            </a:r>
            <a:br>
              <a:rPr lang="en-US" dirty="0" smtClean="0"/>
            </a:br>
            <a:r>
              <a:rPr lang="en-US" dirty="0" smtClean="0"/>
              <a:t>of ambiguous words and sentences and say which statement is correct. </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t">
            <a:normAutofit fontScale="90000"/>
          </a:bodyPr>
          <a:lstStyle/>
          <a:p>
            <a:pPr algn="l"/>
            <a:r>
              <a:rPr lang="en-US" sz="2400" dirty="0"/>
              <a:t>A traditional view of </a:t>
            </a:r>
            <a:r>
              <a:rPr lang="en-US" sz="2400" dirty="0" err="1"/>
              <a:t>antonymy</a:t>
            </a:r>
            <a:r>
              <a:rPr lang="en-US" sz="2400" dirty="0"/>
              <a:t> is that it is simply 'oppositeness of </a:t>
            </a:r>
            <a:br>
              <a:rPr lang="en-US" sz="2400" dirty="0"/>
            </a:br>
            <a:r>
              <a:rPr lang="en-US" sz="2400" dirty="0"/>
              <a:t>meaning'. This view is not adequate, as words may be opposite in meaning in different ways, and some words have no real opposites. </a:t>
            </a:r>
            <a:br>
              <a:rPr lang="en-US" sz="2400" dirty="0"/>
            </a:br>
            <a:endParaRPr lang="en-US" sz="2400" dirty="0"/>
          </a:p>
        </p:txBody>
      </p:sp>
      <p:sp>
        <p:nvSpPr>
          <p:cNvPr id="3" name="Content Placeholder 2"/>
          <p:cNvSpPr>
            <a:spLocks noGrp="1"/>
          </p:cNvSpPr>
          <p:nvPr>
            <p:ph idx="1"/>
          </p:nvPr>
        </p:nvSpPr>
        <p:spPr>
          <a:xfrm>
            <a:off x="228600" y="1600200"/>
            <a:ext cx="8686800" cy="502920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buNone/>
            </a:pPr>
            <a:r>
              <a:rPr lang="en-US" dirty="0"/>
              <a:t>Quickly, what would you say are the opposites of the following words? </a:t>
            </a:r>
          </a:p>
          <a:p>
            <a:pPr>
              <a:buNone/>
            </a:pPr>
            <a:r>
              <a:rPr lang="en-US" dirty="0" smtClean="0"/>
              <a:t>(I) </a:t>
            </a:r>
            <a:r>
              <a:rPr lang="en-US" i="1" dirty="0" smtClean="0"/>
              <a:t>Hot                        (</a:t>
            </a:r>
            <a:r>
              <a:rPr lang="en-US" i="1" dirty="0"/>
              <a:t>2) </a:t>
            </a:r>
            <a:r>
              <a:rPr lang="en-US" i="1" dirty="0" smtClean="0"/>
              <a:t>thick</a:t>
            </a:r>
            <a:endParaRPr lang="en-US" dirty="0"/>
          </a:p>
          <a:p>
            <a:pPr>
              <a:buNone/>
            </a:pPr>
            <a:r>
              <a:rPr lang="en-US" dirty="0"/>
              <a:t>(3) </a:t>
            </a:r>
            <a:r>
              <a:rPr lang="en-US" i="1" dirty="0" smtClean="0"/>
              <a:t>buy                       (</a:t>
            </a:r>
            <a:r>
              <a:rPr lang="en-US" i="1" dirty="0"/>
              <a:t>4) </a:t>
            </a:r>
            <a:r>
              <a:rPr lang="en-US" i="1" dirty="0" smtClean="0"/>
              <a:t>lend </a:t>
            </a:r>
            <a:endParaRPr lang="en-US" dirty="0"/>
          </a:p>
          <a:p>
            <a:pPr>
              <a:buNone/>
            </a:pPr>
            <a:r>
              <a:rPr lang="en-US" i="1" dirty="0" smtClean="0"/>
              <a:t>(</a:t>
            </a:r>
            <a:r>
              <a:rPr lang="en-US" i="1" dirty="0"/>
              <a:t>5) male </a:t>
            </a:r>
            <a:r>
              <a:rPr lang="en-US" dirty="0"/>
              <a:t>	 </a:t>
            </a:r>
            <a:r>
              <a:rPr lang="en-US" dirty="0" smtClean="0"/>
              <a:t>         </a:t>
            </a:r>
            <a:r>
              <a:rPr lang="en-US" i="1" dirty="0" smtClean="0"/>
              <a:t>(</a:t>
            </a:r>
            <a:r>
              <a:rPr lang="en-US" i="1" dirty="0"/>
              <a:t>6) dead 	</a:t>
            </a:r>
            <a:r>
              <a:rPr lang="en-US" dirty="0"/>
              <a:t> </a:t>
            </a:r>
          </a:p>
          <a:p>
            <a:pPr>
              <a:buNone/>
            </a:pPr>
            <a:r>
              <a:rPr lang="en-US" i="1" dirty="0"/>
              <a:t>(7) lunch 	 </a:t>
            </a:r>
            <a:r>
              <a:rPr lang="en-US" i="1" dirty="0" smtClean="0"/>
              <a:t>         (</a:t>
            </a:r>
            <a:r>
              <a:rPr lang="en-US" i="1" dirty="0"/>
              <a:t>8) liquid 	 </a:t>
            </a:r>
            <a:endParaRPr lang="en-US" i="1" dirty="0" smtClean="0"/>
          </a:p>
          <a:p>
            <a:pPr>
              <a:buNone/>
            </a:pPr>
            <a:endParaRPr lang="en-US" dirty="0"/>
          </a:p>
          <a:p>
            <a:pPr>
              <a:buNone/>
            </a:pPr>
            <a:r>
              <a:rPr lang="en-US" sz="4200" i="1" dirty="0"/>
              <a:t>Hot </a:t>
            </a:r>
            <a:r>
              <a:rPr lang="en-US" sz="4200" dirty="0"/>
              <a:t>is not the opposite of </a:t>
            </a:r>
            <a:r>
              <a:rPr lang="en-US" sz="4200" i="1" dirty="0"/>
              <a:t>cold </a:t>
            </a:r>
            <a:r>
              <a:rPr lang="en-US" sz="4200" dirty="0"/>
              <a:t>in the same way as </a:t>
            </a:r>
            <a:r>
              <a:rPr lang="en-US" sz="4200" i="1" dirty="0"/>
              <a:t>borrow </a:t>
            </a:r>
            <a:r>
              <a:rPr lang="en-US" sz="4200" dirty="0"/>
              <a:t>is the </a:t>
            </a:r>
            <a:r>
              <a:rPr lang="en-US" sz="4200" dirty="0" smtClean="0"/>
              <a:t>opposite </a:t>
            </a:r>
            <a:r>
              <a:rPr lang="en-US" sz="4200" dirty="0"/>
              <a:t>of </a:t>
            </a:r>
            <a:r>
              <a:rPr lang="en-US" sz="4200" i="1" dirty="0"/>
              <a:t>lend. Thick </a:t>
            </a:r>
            <a:r>
              <a:rPr lang="en-US" sz="4200" dirty="0"/>
              <a:t>is not the opposite of </a:t>
            </a:r>
            <a:r>
              <a:rPr lang="en-US" sz="4200" i="1" dirty="0"/>
              <a:t>thin in </a:t>
            </a:r>
            <a:r>
              <a:rPr lang="en-US" sz="4200" dirty="0"/>
              <a:t>the same way a </a:t>
            </a:r>
            <a:r>
              <a:rPr lang="en-US" sz="4200" i="1" dirty="0" smtClean="0"/>
              <a:t>dead </a:t>
            </a:r>
            <a:r>
              <a:rPr lang="en-US" sz="4200" dirty="0"/>
              <a:t>is the opposite of </a:t>
            </a:r>
            <a:r>
              <a:rPr lang="en-US" sz="4200" i="1" dirty="0"/>
              <a:t>alive. </a:t>
            </a:r>
            <a:endParaRPr lang="en-US" sz="4200" dirty="0"/>
          </a:p>
          <a:p>
            <a:pPr>
              <a:buNone/>
            </a:pPr>
            <a:r>
              <a:rPr lang="en-US" dirty="0"/>
              <a:t/>
            </a:r>
            <a:br>
              <a:rPr lang="en-US" dirty="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487362"/>
          </a:xfrm>
        </p:spPr>
        <p:style>
          <a:lnRef idx="2">
            <a:schemeClr val="accent3"/>
          </a:lnRef>
          <a:fillRef idx="1">
            <a:schemeClr val="lt1"/>
          </a:fillRef>
          <a:effectRef idx="0">
            <a:schemeClr val="accent3"/>
          </a:effectRef>
          <a:fontRef idx="minor">
            <a:schemeClr val="dk1"/>
          </a:fontRef>
        </p:style>
        <p:txBody>
          <a:bodyPr anchor="t">
            <a:normAutofit fontScale="90000"/>
          </a:bodyPr>
          <a:lstStyle/>
          <a:p>
            <a:pPr algn="l"/>
            <a:r>
              <a:rPr lang="en-US" sz="2800" dirty="0" smtClean="0"/>
              <a:t>Take some time over this exercise before checking your answer. </a:t>
            </a:r>
            <a:br>
              <a:rPr lang="en-US" sz="2800" dirty="0" smtClean="0"/>
            </a:br>
            <a:r>
              <a:rPr lang="en-US" sz="2800" i="1" dirty="0" smtClean="0"/>
              <a:t>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52400" y="914400"/>
            <a:ext cx="8839200" cy="5715000"/>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dirty="0" smtClean="0"/>
              <a:t>Statement A </a:t>
            </a:r>
          </a:p>
          <a:p>
            <a:r>
              <a:rPr lang="en-US" dirty="0" smtClean="0"/>
              <a:t>All sentences which contain one or more ambiguous words are ambiguous, and every sentence which contains no ambiguous words is unambiguous. </a:t>
            </a:r>
          </a:p>
          <a:p>
            <a:pPr>
              <a:buNone/>
            </a:pPr>
            <a:r>
              <a:rPr lang="en-US" dirty="0" smtClean="0"/>
              <a:t>Statement B </a:t>
            </a:r>
          </a:p>
          <a:p>
            <a:r>
              <a:rPr lang="en-US" dirty="0" smtClean="0"/>
              <a:t> </a:t>
            </a:r>
            <a:r>
              <a:rPr lang="en-US" dirty="0" smtClean="0"/>
              <a:t>Some </a:t>
            </a:r>
            <a:r>
              <a:rPr lang="en-US" dirty="0" smtClean="0"/>
              <a:t>sentences which contain ambiguous words are ambiguous while </a:t>
            </a:r>
            <a:br>
              <a:rPr lang="en-US" dirty="0" smtClean="0"/>
            </a:br>
            <a:r>
              <a:rPr lang="en-US" dirty="0" smtClean="0"/>
              <a:t>others are not, and some sentences which contain no ambiguous words </a:t>
            </a:r>
            <a:br>
              <a:rPr lang="en-US" dirty="0" smtClean="0"/>
            </a:br>
            <a:r>
              <a:rPr lang="en-US" dirty="0" smtClean="0"/>
              <a:t>are ambiguous while others are not. </a:t>
            </a:r>
          </a:p>
          <a:p>
            <a:pPr>
              <a:buNone/>
            </a:pPr>
            <a:r>
              <a:rPr lang="en-US" dirty="0" smtClean="0"/>
              <a:t>Statement C </a:t>
            </a:r>
          </a:p>
          <a:p>
            <a:r>
              <a:rPr lang="en-US" dirty="0" smtClean="0"/>
              <a:t>Some sentences which contain ambiguous words are ambiguous while </a:t>
            </a:r>
            <a:br>
              <a:rPr lang="en-US" dirty="0" smtClean="0"/>
            </a:br>
            <a:r>
              <a:rPr lang="en-US" dirty="0" smtClean="0"/>
              <a:t>some are not but all sentences which contain no ambiguous words are </a:t>
            </a:r>
            <a:br>
              <a:rPr lang="en-US" dirty="0" smtClean="0"/>
            </a:br>
            <a:r>
              <a:rPr lang="en-US" dirty="0" smtClean="0"/>
              <a:t>unambiguous. </a:t>
            </a:r>
          </a:p>
          <a:p>
            <a:pPr>
              <a:buNone/>
            </a:pPr>
            <a:r>
              <a:rPr lang="en-US" dirty="0" smtClean="0"/>
              <a:t>Statement D </a:t>
            </a:r>
          </a:p>
          <a:p>
            <a:r>
              <a:rPr lang="en-US" dirty="0" smtClean="0"/>
              <a:t>All sentences which contain ambiguous words are ambiguous, but some </a:t>
            </a:r>
            <a:br>
              <a:rPr lang="en-US" dirty="0" smtClean="0"/>
            </a:br>
            <a:r>
              <a:rPr lang="en-US" dirty="0" smtClean="0"/>
              <a:t>sentences which contain no ambiguous words are also ambiguous while </a:t>
            </a:r>
            <a:br>
              <a:rPr lang="en-US" dirty="0" smtClean="0"/>
            </a:br>
            <a:r>
              <a:rPr lang="en-US" dirty="0" smtClean="0"/>
              <a:t>others are not. </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800" dirty="0" smtClean="0"/>
              <a:t/>
            </a:r>
            <a:br>
              <a:rPr lang="en-US" sz="2800" dirty="0" smtClean="0"/>
            </a:br>
            <a:r>
              <a:rPr lang="en-US" sz="2800" dirty="0" smtClean="0"/>
              <a:t>We </a:t>
            </a:r>
            <a:r>
              <a:rPr lang="en-US" sz="2800" dirty="0" smtClean="0"/>
              <a:t>will now go in detail through the reasoning which leads to the conclusion that statement B is the correct one. </a:t>
            </a:r>
            <a:br>
              <a:rPr lang="en-US" sz="2800" dirty="0" smtClean="0"/>
            </a:br>
            <a:endParaRPr lang="en-US" sz="2800" dirty="0"/>
          </a:p>
        </p:txBody>
      </p:sp>
      <p:sp>
        <p:nvSpPr>
          <p:cNvPr id="3" name="Content Placeholder 2"/>
          <p:cNvSpPr>
            <a:spLocks noGrp="1"/>
          </p:cNvSpPr>
          <p:nvPr>
            <p:ph idx="1"/>
          </p:nvPr>
        </p:nvSpPr>
        <p:spPr>
          <a:xfrm>
            <a:off x="152400" y="1143000"/>
            <a:ext cx="8839200" cy="5486400"/>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buNone/>
            </a:pPr>
            <a:r>
              <a:rPr lang="en-US" dirty="0" smtClean="0"/>
              <a:t>(1) Below are some sentences containing ambiguous words. (The ambiguous words are given in capitals.) In each case say whether the </a:t>
            </a:r>
            <a:r>
              <a:rPr lang="en-US" dirty="0" smtClean="0"/>
              <a:t>sentence Is </a:t>
            </a:r>
            <a:r>
              <a:rPr lang="en-US" dirty="0" smtClean="0"/>
              <a:t>ambiguous (A) or not ambiguous (NA </a:t>
            </a:r>
            <a:r>
              <a:rPr lang="en-US" dirty="0" smtClean="0"/>
              <a:t>)</a:t>
            </a:r>
            <a:endParaRPr lang="en-US" dirty="0" smtClean="0"/>
          </a:p>
          <a:p>
            <a:pPr marL="514350" indent="-514350">
              <a:buFont typeface="Arial" pitchFamily="34" charset="0"/>
              <a:buAutoNum type="alphaLcParenBoth"/>
            </a:pPr>
            <a:r>
              <a:rPr lang="en-US" i="1" dirty="0" smtClean="0"/>
              <a:t>A </a:t>
            </a:r>
            <a:r>
              <a:rPr lang="en-US" i="1" dirty="0" smtClean="0"/>
              <a:t>KIND young man helped me to CROSS the </a:t>
            </a:r>
            <a:r>
              <a:rPr lang="en-US" i="1" dirty="0" smtClean="0"/>
              <a:t>road    </a:t>
            </a:r>
            <a:r>
              <a:rPr lang="en-US" i="1" dirty="0" smtClean="0"/>
              <a:t>A/NA </a:t>
            </a:r>
            <a:endParaRPr lang="en-US" dirty="0" smtClean="0"/>
          </a:p>
          <a:p>
            <a:pPr marL="514350" indent="-514350">
              <a:buNone/>
            </a:pPr>
            <a:r>
              <a:rPr lang="en-US" i="1" dirty="0" smtClean="0"/>
              <a:t>(b)A </a:t>
            </a:r>
            <a:r>
              <a:rPr lang="en-US" i="1" dirty="0" smtClean="0"/>
              <a:t>pike is a KIND of fish </a:t>
            </a:r>
            <a:r>
              <a:rPr lang="en-US" i="1" dirty="0" smtClean="0"/>
              <a:t>                                                   A/NA </a:t>
            </a:r>
            <a:endParaRPr lang="en-US" dirty="0" smtClean="0"/>
          </a:p>
          <a:p>
            <a:pPr>
              <a:buNone/>
            </a:pPr>
            <a:r>
              <a:rPr lang="en-US" dirty="0" smtClean="0"/>
              <a:t>(</a:t>
            </a:r>
            <a:r>
              <a:rPr lang="en-US" dirty="0" smtClean="0"/>
              <a:t>c) </a:t>
            </a:r>
            <a:r>
              <a:rPr lang="en-US" i="1" dirty="0" smtClean="0"/>
              <a:t>I'm very CROSS with </a:t>
            </a:r>
            <a:r>
              <a:rPr lang="en-US" i="1" dirty="0" smtClean="0"/>
              <a:t>you 			              A/NA </a:t>
            </a:r>
            <a:endParaRPr lang="en-US" dirty="0" smtClean="0"/>
          </a:p>
          <a:p>
            <a:pPr>
              <a:buNone/>
            </a:pPr>
            <a:r>
              <a:rPr lang="en-US" i="1" dirty="0" smtClean="0"/>
              <a:t> </a:t>
            </a:r>
            <a:r>
              <a:rPr lang="en-US" i="1" dirty="0" smtClean="0"/>
              <a:t>	</a:t>
            </a:r>
            <a:r>
              <a:rPr lang="en-US" dirty="0" smtClean="0"/>
              <a:t> </a:t>
            </a:r>
          </a:p>
          <a:p>
            <a:pPr>
              <a:buNone/>
            </a:pPr>
            <a:r>
              <a:rPr lang="en-US" dirty="0" smtClean="0"/>
              <a:t>(</a:t>
            </a:r>
            <a:r>
              <a:rPr lang="en-US" dirty="0" smtClean="0"/>
              <a:t>2) Your answers to these questions should enable you to </a:t>
            </a:r>
            <a:br>
              <a:rPr lang="en-US" dirty="0" smtClean="0"/>
            </a:br>
            <a:r>
              <a:rPr lang="en-US" dirty="0" smtClean="0"/>
              <a:t>eliminate two of the statements A-D above. Which two? </a:t>
            </a:r>
          </a:p>
          <a:p>
            <a:pPr>
              <a:buNone/>
            </a:pPr>
            <a:r>
              <a:rPr lang="en-US" dirty="0" smtClean="0"/>
              <a:t>___ , ___</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style>
          <a:lnRef idx="2">
            <a:schemeClr val="accent3"/>
          </a:lnRef>
          <a:fillRef idx="1">
            <a:schemeClr val="lt1"/>
          </a:fillRef>
          <a:effectRef idx="0">
            <a:schemeClr val="accent3"/>
          </a:effectRef>
          <a:fontRef idx="minor">
            <a:schemeClr val="dk1"/>
          </a:fontRef>
        </p:style>
        <p:txBody>
          <a:bodyPr anchor="t">
            <a:normAutofit fontScale="90000"/>
          </a:bodyPr>
          <a:lstStyle/>
          <a:p>
            <a:pPr algn="l"/>
            <a:r>
              <a:rPr lang="en-US" sz="2800" dirty="0" smtClean="0"/>
              <a:t>This leaves just statements B and C as possibilities. Let us see how we can eliminate one of them. </a:t>
            </a:r>
            <a:br>
              <a:rPr lang="en-US" sz="2800" dirty="0" smtClean="0"/>
            </a:br>
            <a:endParaRPr lang="en-US" sz="2800" dirty="0"/>
          </a:p>
        </p:txBody>
      </p:sp>
      <p:sp>
        <p:nvSpPr>
          <p:cNvPr id="3" name="Content Placeholder 2"/>
          <p:cNvSpPr>
            <a:spLocks noGrp="1"/>
          </p:cNvSpPr>
          <p:nvPr>
            <p:ph idx="1"/>
          </p:nvPr>
        </p:nvSpPr>
        <p:spPr>
          <a:xfrm>
            <a:off x="152400" y="1219200"/>
            <a:ext cx="8839200" cy="5410200"/>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buNone/>
            </a:pPr>
            <a:r>
              <a:rPr lang="en-US" dirty="0" smtClean="0"/>
              <a:t>For each of the following sentences, say (a) whether the sentence contains any ambiguous words, and (b) whether the sentence is ambiguous. </a:t>
            </a:r>
          </a:p>
          <a:p>
            <a:pPr>
              <a:buNone/>
            </a:pPr>
            <a:r>
              <a:rPr lang="en-US" i="1" dirty="0" smtClean="0"/>
              <a:t>(I) I observed John in the garden 	</a:t>
            </a:r>
            <a:r>
              <a:rPr lang="en-US" dirty="0" smtClean="0"/>
              <a:t>(a) </a:t>
            </a:r>
            <a:r>
              <a:rPr lang="en-US" i="1" dirty="0" smtClean="0"/>
              <a:t>Yes </a:t>
            </a:r>
            <a:r>
              <a:rPr lang="en-US" dirty="0" smtClean="0"/>
              <a:t>/ </a:t>
            </a:r>
            <a:r>
              <a:rPr lang="en-US" i="1" dirty="0" smtClean="0"/>
              <a:t>No </a:t>
            </a:r>
            <a:br>
              <a:rPr lang="en-US" i="1" dirty="0" smtClean="0"/>
            </a:br>
            <a:r>
              <a:rPr lang="en-US" i="1" dirty="0" smtClean="0"/>
              <a:t>					</a:t>
            </a:r>
            <a:r>
              <a:rPr lang="en-US" dirty="0" smtClean="0"/>
              <a:t>(</a:t>
            </a:r>
            <a:r>
              <a:rPr lang="en-US" dirty="0" smtClean="0"/>
              <a:t>b) </a:t>
            </a:r>
            <a:r>
              <a:rPr lang="en-US" i="1" dirty="0" smtClean="0"/>
              <a:t>Yes </a:t>
            </a:r>
            <a:r>
              <a:rPr lang="en-US" dirty="0" smtClean="0"/>
              <a:t>/ </a:t>
            </a:r>
            <a:r>
              <a:rPr lang="en-US" i="1" dirty="0" smtClean="0"/>
              <a:t>No </a:t>
            </a:r>
            <a:endParaRPr lang="en-US" dirty="0" smtClean="0"/>
          </a:p>
          <a:p>
            <a:pPr>
              <a:buNone/>
            </a:pPr>
            <a:r>
              <a:rPr lang="en-US" i="1" dirty="0" smtClean="0"/>
              <a:t>(2) We had to decide on the bus 	</a:t>
            </a:r>
            <a:r>
              <a:rPr lang="en-US" dirty="0" smtClean="0"/>
              <a:t>(a) </a:t>
            </a:r>
            <a:r>
              <a:rPr lang="en-US" i="1" dirty="0" smtClean="0"/>
              <a:t>Yes </a:t>
            </a:r>
            <a:r>
              <a:rPr lang="en-US" dirty="0" smtClean="0"/>
              <a:t>/ </a:t>
            </a:r>
            <a:r>
              <a:rPr lang="en-US" i="1" dirty="0" smtClean="0"/>
              <a:t>No </a:t>
            </a:r>
            <a:br>
              <a:rPr lang="en-US" i="1" dirty="0" smtClean="0"/>
            </a:br>
            <a:r>
              <a:rPr lang="en-US" i="1" dirty="0" smtClean="0"/>
              <a:t>					</a:t>
            </a:r>
            <a:r>
              <a:rPr lang="en-US" dirty="0" smtClean="0"/>
              <a:t>(</a:t>
            </a:r>
            <a:r>
              <a:rPr lang="en-US" dirty="0" smtClean="0"/>
              <a:t>b) </a:t>
            </a:r>
            <a:r>
              <a:rPr lang="en-US" i="1" dirty="0" smtClean="0"/>
              <a:t>Yes /No </a:t>
            </a:r>
            <a:endParaRPr lang="en-US" dirty="0" smtClean="0"/>
          </a:p>
          <a:p>
            <a:pPr>
              <a:buNone/>
            </a:pPr>
            <a:r>
              <a:rPr lang="en-US" i="1" dirty="0" smtClean="0"/>
              <a:t>(3) Fred said that he would pay me on Thursday </a:t>
            </a:r>
            <a:r>
              <a:rPr lang="en-US" dirty="0" smtClean="0"/>
              <a:t>(</a:t>
            </a:r>
            <a:r>
              <a:rPr lang="en-US" dirty="0" smtClean="0"/>
              <a:t>a) </a:t>
            </a:r>
            <a:r>
              <a:rPr lang="en-US" i="1" dirty="0" smtClean="0"/>
              <a:t>Yes / No </a:t>
            </a:r>
            <a:endParaRPr lang="en-US" dirty="0" smtClean="0"/>
          </a:p>
          <a:p>
            <a:pPr>
              <a:buNone/>
            </a:pPr>
            <a:r>
              <a:rPr lang="en-US" dirty="0" smtClean="0"/>
              <a:t>								    (</a:t>
            </a:r>
            <a:r>
              <a:rPr lang="en-US" dirty="0" smtClean="0"/>
              <a:t>b) </a:t>
            </a:r>
            <a:r>
              <a:rPr lang="en-US" i="1" dirty="0" smtClean="0"/>
              <a:t>Yes / </a:t>
            </a:r>
            <a:r>
              <a:rPr lang="en-US" i="1" dirty="0" smtClean="0"/>
              <a:t>No</a:t>
            </a:r>
          </a:p>
          <a:p>
            <a:pPr>
              <a:buNone/>
            </a:pPr>
            <a:r>
              <a:rPr lang="en-US" dirty="0" smtClean="0"/>
              <a:t>(2</a:t>
            </a:r>
            <a:r>
              <a:rPr lang="en-US" dirty="0" smtClean="0"/>
              <a:t>) Your answers to these questions should enable you to </a:t>
            </a:r>
          </a:p>
          <a:p>
            <a:pPr>
              <a:buNone/>
            </a:pPr>
            <a:r>
              <a:rPr lang="en-US" dirty="0" smtClean="0"/>
              <a:t>eliminate either statement B or statement C above. </a:t>
            </a:r>
          </a:p>
          <a:p>
            <a:r>
              <a:rPr lang="en-US" dirty="0" smtClean="0"/>
              <a:t>Which one? </a:t>
            </a:r>
            <a:r>
              <a:rPr lang="en-US" dirty="0" smtClean="0"/>
              <a:t>___</a:t>
            </a:r>
            <a:endParaRPr lang="en-US" dirty="0" smtClean="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020762"/>
          </a:xfrm>
        </p:spPr>
        <p:style>
          <a:lnRef idx="2">
            <a:schemeClr val="accent3"/>
          </a:lnRef>
          <a:fillRef idx="1">
            <a:schemeClr val="lt1"/>
          </a:fillRef>
          <a:effectRef idx="0">
            <a:schemeClr val="accent3"/>
          </a:effectRef>
          <a:fontRef idx="minor">
            <a:schemeClr val="dk1"/>
          </a:fontRef>
        </p:style>
        <p:txBody>
          <a:bodyPr anchor="t">
            <a:normAutofit/>
          </a:bodyPr>
          <a:lstStyle/>
          <a:p>
            <a:pPr algn="l"/>
            <a:r>
              <a:rPr lang="en-US" sz="2800" dirty="0" smtClean="0"/>
              <a:t>So:</a:t>
            </a:r>
            <a:endParaRPr lang="en-US" sz="2800" dirty="0"/>
          </a:p>
        </p:txBody>
      </p:sp>
      <p:graphicFrame>
        <p:nvGraphicFramePr>
          <p:cNvPr id="4" name="Content Placeholder 3"/>
          <p:cNvGraphicFramePr>
            <a:graphicFrameLocks noGrp="1"/>
          </p:cNvGraphicFramePr>
          <p:nvPr>
            <p:ph idx="1"/>
          </p:nvPr>
        </p:nvGraphicFramePr>
        <p:xfrm>
          <a:off x="533400" y="381000"/>
          <a:ext cx="7543800" cy="838199"/>
        </p:xfrm>
        <a:graphic>
          <a:graphicData uri="http://schemas.openxmlformats.org/drawingml/2006/table">
            <a:tbl>
              <a:tblPr/>
              <a:tblGrid>
                <a:gridCol w="7543800"/>
              </a:tblGrid>
              <a:tr h="838199">
                <a:tc>
                  <a:txBody>
                    <a:bodyPr/>
                    <a:lstStyle/>
                    <a:p>
                      <a:pPr marL="274320" marR="2540" algn="l">
                        <a:lnSpc>
                          <a:spcPts val="1440"/>
                        </a:lnSpc>
                        <a:spcBef>
                          <a:spcPts val="165"/>
                        </a:spcBef>
                        <a:spcAft>
                          <a:spcPts val="0"/>
                        </a:spcAft>
                      </a:pPr>
                      <a:r>
                        <a:rPr lang="en-US" sz="2000" dirty="0">
                          <a:solidFill>
                            <a:srgbClr val="071915"/>
                          </a:solidFill>
                          <a:latin typeface="Times New Roman"/>
                          <a:ea typeface="Times New Roman"/>
                          <a:cs typeface="Times New Roman"/>
                        </a:rPr>
                        <a:t>This leaves statement B. Of course, the fact that statements A, C and D </a:t>
                      </a:r>
                      <a:endParaRPr lang="en-US" sz="2000" dirty="0">
                        <a:latin typeface="Times New Roman"/>
                        <a:ea typeface="Times New Roman"/>
                      </a:endParaRPr>
                    </a:p>
                    <a:p>
                      <a:pPr marL="264795" marR="8890" indent="-264795" algn="l">
                        <a:lnSpc>
                          <a:spcPts val="1485"/>
                        </a:lnSpc>
                        <a:spcBef>
                          <a:spcPts val="20"/>
                        </a:spcBef>
                        <a:spcAft>
                          <a:spcPts val="0"/>
                        </a:spcAft>
                      </a:pPr>
                      <a:r>
                        <a:rPr lang="en-US" sz="2000" dirty="0">
                          <a:solidFill>
                            <a:srgbClr val="A0B0B1"/>
                          </a:solidFill>
                          <a:latin typeface="Times New Roman"/>
                          <a:ea typeface="Times New Roman"/>
                          <a:cs typeface="Times New Roman"/>
                        </a:rPr>
                        <a:t>    </a:t>
                      </a:r>
                      <a:r>
                        <a:rPr lang="en-US" sz="2000" dirty="0">
                          <a:solidFill>
                            <a:srgbClr val="071915"/>
                          </a:solidFill>
                          <a:latin typeface="Times New Roman"/>
                          <a:ea typeface="Times New Roman"/>
                          <a:cs typeface="Times New Roman"/>
                        </a:rPr>
                        <a:t>are wrong does not prove that statement B is right. We still need to test </a:t>
                      </a:r>
                      <a:br>
                        <a:rPr lang="en-US" sz="2000" dirty="0">
                          <a:solidFill>
                            <a:srgbClr val="071915"/>
                          </a:solidFill>
                          <a:latin typeface="Times New Roman"/>
                          <a:ea typeface="Times New Roman"/>
                          <a:cs typeface="Times New Roman"/>
                        </a:rPr>
                      </a:br>
                      <a:r>
                        <a:rPr lang="en-US" sz="2000" dirty="0">
                          <a:solidFill>
                            <a:srgbClr val="071915"/>
                          </a:solidFill>
                          <a:latin typeface="Times New Roman"/>
                          <a:ea typeface="Times New Roman"/>
                          <a:cs typeface="Times New Roman"/>
                        </a:rPr>
                        <a:t>statement B against the linguistic facts. Statement B predicts the </a:t>
                      </a:r>
                      <a:br>
                        <a:rPr lang="en-US" sz="2000" dirty="0">
                          <a:solidFill>
                            <a:srgbClr val="071915"/>
                          </a:solidFill>
                          <a:latin typeface="Times New Roman"/>
                          <a:ea typeface="Times New Roman"/>
                          <a:cs typeface="Times New Roman"/>
                        </a:rPr>
                      </a:br>
                      <a:r>
                        <a:rPr lang="en-US" sz="2000" dirty="0">
                          <a:solidFill>
                            <a:srgbClr val="071915"/>
                          </a:solidFill>
                          <a:latin typeface="Times New Roman"/>
                          <a:ea typeface="Times New Roman"/>
                          <a:cs typeface="Times New Roman"/>
                        </a:rPr>
                        <a:t>existence of four different types of examples, as illustrated in the chart.</a:t>
                      </a:r>
                      <a:endParaRPr lang="en-US" sz="2000" dirty="0">
                        <a:latin typeface="Times New Roman"/>
                        <a:ea typeface="Times New Roman"/>
                      </a:endParaRPr>
                    </a:p>
                  </a:txBody>
                  <a:tcPr marL="0" marR="0" marT="0" marB="0">
                    <a:lnL>
                      <a:noFill/>
                    </a:lnL>
                    <a:lnR>
                      <a:noFill/>
                    </a:lnR>
                    <a:lnT>
                      <a:noFill/>
                    </a:lnT>
                    <a:lnB>
                      <a:noFill/>
                    </a:lnB>
                  </a:tcPr>
                </a:tc>
              </a:tr>
            </a:tbl>
          </a:graphicData>
        </a:graphic>
      </p:graphicFrame>
      <p:graphicFrame>
        <p:nvGraphicFramePr>
          <p:cNvPr id="5" name="Table 4"/>
          <p:cNvGraphicFramePr>
            <a:graphicFrameLocks noGrp="1"/>
          </p:cNvGraphicFramePr>
          <p:nvPr/>
        </p:nvGraphicFramePr>
        <p:xfrm>
          <a:off x="2133600" y="1447800"/>
          <a:ext cx="4523105" cy="1651254"/>
        </p:xfrm>
        <a:graphic>
          <a:graphicData uri="http://schemas.openxmlformats.org/drawingml/2006/table">
            <a:tbl>
              <a:tblPr/>
              <a:tblGrid>
                <a:gridCol w="1471930"/>
                <a:gridCol w="1487170"/>
                <a:gridCol w="1564005"/>
              </a:tblGrid>
              <a:tr h="133985">
                <a:tc>
                  <a:txBody>
                    <a:bodyPr/>
                    <a:lstStyle/>
                    <a:p>
                      <a:pPr marL="0" marR="0">
                        <a:lnSpc>
                          <a:spcPct val="115000"/>
                        </a:lnSpc>
                        <a:spcBef>
                          <a:spcPts val="0"/>
                        </a:spcBef>
                        <a:spcAft>
                          <a:spcPts val="0"/>
                        </a:spcAft>
                      </a:pPr>
                      <a:endParaRPr lang="en-US" sz="1250" dirty="0">
                        <a:solidFill>
                          <a:srgbClr val="071915"/>
                        </a:solidFill>
                        <a:latin typeface="Times New Roman"/>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5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5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2100">
                <a:tc>
                  <a:txBody>
                    <a:bodyPr/>
                    <a:lstStyle/>
                    <a:p>
                      <a:pPr marL="0" marR="0">
                        <a:lnSpc>
                          <a:spcPct val="115000"/>
                        </a:lnSpc>
                        <a:spcBef>
                          <a:spcPts val="0"/>
                        </a:spcBef>
                        <a:spcAft>
                          <a:spcPts val="0"/>
                        </a:spcAft>
                      </a:pPr>
                      <a:endParaRPr lang="en-US" sz="1250" dirty="0">
                        <a:latin typeface="Times New Roman"/>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5240" marR="0" algn="ctr">
                        <a:lnSpc>
                          <a:spcPct val="115000"/>
                        </a:lnSpc>
                        <a:spcBef>
                          <a:spcPts val="0"/>
                        </a:spcBef>
                        <a:spcAft>
                          <a:spcPts val="0"/>
                        </a:spcAft>
                      </a:pPr>
                      <a:r>
                        <a:rPr lang="en-US" sz="1250" dirty="0">
                          <a:solidFill>
                            <a:srgbClr val="071915"/>
                          </a:solidFill>
                          <a:latin typeface="Times New Roman"/>
                          <a:ea typeface="Times New Roman"/>
                          <a:cs typeface="Times New Roman"/>
                        </a:rPr>
                        <a:t>Ambiguous sentence </a:t>
                      </a:r>
                      <a:endParaRPr lang="en-US" sz="12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20955" marR="0" algn="ctr">
                        <a:lnSpc>
                          <a:spcPct val="115000"/>
                        </a:lnSpc>
                        <a:spcBef>
                          <a:spcPts val="0"/>
                        </a:spcBef>
                        <a:spcAft>
                          <a:spcPts val="0"/>
                        </a:spcAft>
                      </a:pPr>
                      <a:r>
                        <a:rPr lang="en-US" sz="1250" dirty="0">
                          <a:solidFill>
                            <a:srgbClr val="071915"/>
                          </a:solidFill>
                          <a:latin typeface="Times New Roman"/>
                          <a:ea typeface="Times New Roman"/>
                          <a:cs typeface="Times New Roman"/>
                        </a:rPr>
                        <a:t>Unambiguous sentence </a:t>
                      </a:r>
                      <a:endParaRPr lang="en-US" sz="12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07340">
                <a:tc>
                  <a:txBody>
                    <a:bodyPr/>
                    <a:lstStyle/>
                    <a:p>
                      <a:pPr marL="93980" marR="0">
                        <a:lnSpc>
                          <a:spcPct val="115000"/>
                        </a:lnSpc>
                        <a:spcBef>
                          <a:spcPts val="0"/>
                        </a:spcBef>
                        <a:spcAft>
                          <a:spcPts val="0"/>
                        </a:spcAft>
                      </a:pPr>
                      <a:r>
                        <a:rPr lang="en-US" sz="1200" dirty="0">
                          <a:solidFill>
                            <a:srgbClr val="071915"/>
                          </a:solidFill>
                          <a:latin typeface="Times New Roman"/>
                          <a:ea typeface="Times New Roman"/>
                          <a:cs typeface="Times New Roman"/>
                        </a:rPr>
                        <a:t>Sentence containing </a:t>
                      </a:r>
                      <a:endParaRPr lang="en-US" sz="12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4320">
                <a:tc>
                  <a:txBody>
                    <a:bodyPr/>
                    <a:lstStyle/>
                    <a:p>
                      <a:pPr marL="93980" marR="0">
                        <a:lnSpc>
                          <a:spcPct val="115000"/>
                        </a:lnSpc>
                        <a:spcBef>
                          <a:spcPts val="0"/>
                        </a:spcBef>
                        <a:spcAft>
                          <a:spcPts val="0"/>
                        </a:spcAft>
                      </a:pPr>
                      <a:r>
                        <a:rPr lang="en-US" sz="1200" dirty="0">
                          <a:solidFill>
                            <a:srgbClr val="071915"/>
                          </a:solidFill>
                          <a:latin typeface="Times New Roman"/>
                          <a:ea typeface="Times New Roman"/>
                          <a:cs typeface="Times New Roman"/>
                        </a:rPr>
                        <a:t>ambiguous words </a:t>
                      </a:r>
                      <a:endParaRPr lang="en-US" sz="12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9560">
                <a:tc>
                  <a:txBody>
                    <a:bodyPr/>
                    <a:lstStyle/>
                    <a:p>
                      <a:pPr marL="93980" marR="0">
                        <a:lnSpc>
                          <a:spcPct val="115000"/>
                        </a:lnSpc>
                        <a:spcBef>
                          <a:spcPts val="0"/>
                        </a:spcBef>
                        <a:spcAft>
                          <a:spcPts val="0"/>
                        </a:spcAft>
                      </a:pPr>
                      <a:r>
                        <a:rPr lang="en-US" sz="1200" dirty="0">
                          <a:solidFill>
                            <a:srgbClr val="071915"/>
                          </a:solidFill>
                          <a:latin typeface="Times New Roman"/>
                          <a:ea typeface="Times New Roman"/>
                          <a:cs typeface="Times New Roman"/>
                        </a:rPr>
                        <a:t>Sentence containing </a:t>
                      </a:r>
                      <a:endParaRPr lang="en-US" sz="12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6385">
                <a:tc>
                  <a:txBody>
                    <a:bodyPr/>
                    <a:lstStyle/>
                    <a:p>
                      <a:pPr marL="93980" marR="0">
                        <a:lnSpc>
                          <a:spcPct val="115000"/>
                        </a:lnSpc>
                        <a:spcBef>
                          <a:spcPts val="0"/>
                        </a:spcBef>
                        <a:spcAft>
                          <a:spcPts val="0"/>
                        </a:spcAft>
                      </a:pPr>
                      <a:r>
                        <a:rPr lang="en-US" sz="1200" dirty="0" smtClean="0">
                          <a:solidFill>
                            <a:srgbClr val="071915"/>
                          </a:solidFill>
                          <a:latin typeface="Times New Roman"/>
                          <a:ea typeface="Times New Roman"/>
                          <a:cs typeface="Times New Roman"/>
                        </a:rPr>
                        <a:t>no ambiguous words </a:t>
                      </a:r>
                      <a:endParaRPr lang="en-US" sz="1200" dirty="0">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71915"/>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3179371"/>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2100" algn="l"/>
                <a:tab pos="3587750" algn="l"/>
              </a:tabLst>
            </a:pPr>
            <a:r>
              <a:rPr kumimoji="0" lang="en-US" sz="2400" b="0" i="0"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Given below are five sentences. Put the numbers (1)-(5) in the chart.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2100" algn="l"/>
                <a:tab pos="35877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C2CFCD"/>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92100" algn="l"/>
                <a:tab pos="3587750" algn="l"/>
              </a:tabLst>
            </a:pPr>
            <a:r>
              <a:rPr kumimoji="0" lang="en-US" sz="2400" b="0" i="0"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(l) </a:t>
            </a:r>
            <a:r>
              <a:rPr kumimoji="0" lang="en-US" sz="2400" b="0" i="1"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Semantics is a sub discipline of Linguistics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2100" algn="l"/>
                <a:tab pos="3587750" algn="l"/>
              </a:tabLst>
            </a:pPr>
            <a:r>
              <a:rPr kumimoji="0" lang="en-US" sz="2400" b="0" i="1"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(2) Semantics is a branch of the study of language </a:t>
            </a:r>
            <a:br>
              <a:rPr kumimoji="0" lang="en-US" sz="2400" b="0" i="1"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br>
            <a:r>
              <a:rPr kumimoji="0" lang="en-US" sz="2400" b="0" i="1"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(3) John sawed a rotten branch off the ash tree </a:t>
            </a:r>
            <a:br>
              <a:rPr kumimoji="0" lang="en-US" sz="2400" b="0" i="1"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(4) </a:t>
            </a:r>
            <a:r>
              <a:rPr kumimoji="0" lang="en-US" sz="2400" b="0" i="1"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The drunken visitor rolled up the carpet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2100" algn="l"/>
                <a:tab pos="3587750" algn="l"/>
              </a:tabLst>
            </a:pPr>
            <a:r>
              <a:rPr kumimoji="0" lang="en-US" sz="2400" b="0" i="1" u="none" strike="noStrike" cap="none" normalizeH="0" baseline="0" dirty="0" smtClean="0">
                <a:ln>
                  <a:noFill/>
                </a:ln>
                <a:solidFill>
                  <a:srgbClr val="12221E"/>
                </a:solidFill>
                <a:effectLst/>
                <a:latin typeface="Times New Roman" pitchFamily="18" charset="0"/>
                <a:ea typeface="Times New Roman" pitchFamily="18" charset="0"/>
                <a:cs typeface="Times New Roman" pitchFamily="18" charset="0"/>
              </a:rPr>
              <a:t>(5) Cinderella watched the colorful ball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1554162"/>
          </a:xfrm>
        </p:spPr>
        <p:style>
          <a:lnRef idx="2">
            <a:schemeClr val="accent3"/>
          </a:lnRef>
          <a:fillRef idx="1">
            <a:schemeClr val="lt1"/>
          </a:fillRef>
          <a:effectRef idx="0">
            <a:schemeClr val="accent3"/>
          </a:effectRef>
          <a:fontRef idx="minor">
            <a:schemeClr val="dk1"/>
          </a:fontRef>
        </p:style>
        <p:txBody>
          <a:bodyPr anchor="t">
            <a:normAutofit fontScale="90000"/>
          </a:bodyPr>
          <a:lstStyle/>
          <a:p>
            <a:pPr algn="l"/>
            <a:r>
              <a:rPr lang="en-US" sz="2800" dirty="0" smtClean="0"/>
              <a:t>A sentence which is ambiguous because its words relate to each other indifferent ways, even though none of the individual words are ambiguous, is </a:t>
            </a:r>
            <a:r>
              <a:rPr lang="en-US" sz="2800" u="sng" dirty="0" smtClean="0"/>
              <a:t>STRUCTURALLY (or GRAMMATICALLY) AMBIGUOUS.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52400" y="1828800"/>
            <a:ext cx="8839200" cy="4830763"/>
          </a:xfrm>
        </p:spPr>
        <p:style>
          <a:lnRef idx="2">
            <a:schemeClr val="accent3"/>
          </a:lnRef>
          <a:fillRef idx="1">
            <a:schemeClr val="lt1"/>
          </a:fillRef>
          <a:effectRef idx="0">
            <a:schemeClr val="accent3"/>
          </a:effectRef>
          <a:fontRef idx="minor">
            <a:schemeClr val="dk1"/>
          </a:fontRef>
        </p:style>
        <p:txBody>
          <a:bodyPr/>
          <a:lstStyle/>
          <a:p>
            <a:pPr>
              <a:buNone/>
            </a:pPr>
            <a:r>
              <a:rPr lang="en-US" dirty="0" smtClean="0"/>
              <a:t>Example:  </a:t>
            </a:r>
            <a:r>
              <a:rPr lang="en-US" i="1" dirty="0" smtClean="0"/>
              <a:t>The </a:t>
            </a:r>
            <a:r>
              <a:rPr lang="en-US" i="1" dirty="0" smtClean="0"/>
              <a:t>chicken is ready to eat </a:t>
            </a:r>
            <a:r>
              <a:rPr lang="en-US" dirty="0" smtClean="0"/>
              <a:t>(and many of the other sentences we </a:t>
            </a:r>
            <a:r>
              <a:rPr lang="en-US" dirty="0" smtClean="0"/>
              <a:t>have used</a:t>
            </a:r>
            <a:r>
              <a:rPr lang="en-US" dirty="0" smtClean="0"/>
              <a:t>) is structurally ambiguous. </a:t>
            </a:r>
          </a:p>
          <a:p>
            <a:r>
              <a:rPr lang="en-US" dirty="0" smtClean="0"/>
              <a:t>Definition:  Any </a:t>
            </a:r>
            <a:r>
              <a:rPr lang="en-US" dirty="0" smtClean="0"/>
              <a:t>ambiguity resulting from the ambiguity of a word is a </a:t>
            </a:r>
            <a:r>
              <a:rPr lang="en-US" u="sng" dirty="0" smtClean="0"/>
              <a:t>LEXICAL AMBIGUITY. </a:t>
            </a:r>
          </a:p>
          <a:p>
            <a:pPr>
              <a:buNone/>
            </a:pPr>
            <a:r>
              <a:rPr lang="en-US" dirty="0" smtClean="0"/>
              <a:t>Example:  </a:t>
            </a:r>
            <a:r>
              <a:rPr lang="en-US" i="1" dirty="0" smtClean="0"/>
              <a:t>The </a:t>
            </a:r>
            <a:r>
              <a:rPr lang="en-US" i="1" dirty="0" smtClean="0"/>
              <a:t>captain corrected the list </a:t>
            </a:r>
            <a:r>
              <a:rPr lang="en-US" dirty="0" smtClean="0"/>
              <a:t>is lexically ambiguous.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905000"/>
          </a:xfrm>
        </p:spPr>
        <p:style>
          <a:lnRef idx="2">
            <a:schemeClr val="accent3"/>
          </a:lnRef>
          <a:fillRef idx="1">
            <a:schemeClr val="lt1"/>
          </a:fillRef>
          <a:effectRef idx="0">
            <a:schemeClr val="accent3"/>
          </a:effectRef>
          <a:fontRef idx="minor">
            <a:schemeClr val="dk1"/>
          </a:fontRef>
        </p:style>
        <p:txBody>
          <a:bodyPr anchor="t">
            <a:noAutofit/>
          </a:bodyPr>
          <a:lstStyle/>
          <a:p>
            <a:pPr algn="l"/>
            <a:r>
              <a:rPr lang="en-US" sz="2400" dirty="0" smtClean="0"/>
              <a:t>Structural ambiguity is basically a question of 'what goes with what' in a sentence, and this can be shown by diagrams of various sorts. We will mention one such diagramming technique, constituency diagrams, which we will present with square brackets around the relevant parts of the sentence (or phrase). </a:t>
            </a:r>
            <a:endParaRPr lang="en-US" sz="2400" dirty="0"/>
          </a:p>
        </p:txBody>
      </p:sp>
      <p:sp>
        <p:nvSpPr>
          <p:cNvPr id="3" name="Content Placeholder 2"/>
          <p:cNvSpPr>
            <a:spLocks noGrp="1"/>
          </p:cNvSpPr>
          <p:nvPr>
            <p:ph idx="1"/>
          </p:nvPr>
        </p:nvSpPr>
        <p:spPr>
          <a:xfrm>
            <a:off x="152400" y="2286000"/>
            <a:ext cx="8839200" cy="434340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buNone/>
            </a:pPr>
            <a:r>
              <a:rPr lang="en-US" dirty="0" smtClean="0"/>
              <a:t>The phrase </a:t>
            </a:r>
            <a:r>
              <a:rPr lang="en-US" i="1" dirty="0" smtClean="0"/>
              <a:t>old men and women </a:t>
            </a:r>
            <a:r>
              <a:rPr lang="en-US" dirty="0" smtClean="0"/>
              <a:t>is structurally ambiguous. It is synonymous with </a:t>
            </a:r>
            <a:r>
              <a:rPr lang="en-US" i="1" dirty="0" smtClean="0"/>
              <a:t>women and old men </a:t>
            </a:r>
            <a:r>
              <a:rPr lang="en-US" dirty="0" smtClean="0"/>
              <a:t>and with </a:t>
            </a:r>
            <a:r>
              <a:rPr lang="en-US" i="1" dirty="0" smtClean="0"/>
              <a:t>old men and old women. We </a:t>
            </a:r>
            <a:r>
              <a:rPr lang="en-US" dirty="0" smtClean="0"/>
              <a:t>represent these two senses with square brackets thus: </a:t>
            </a:r>
          </a:p>
          <a:p>
            <a:pPr>
              <a:buNone/>
            </a:pPr>
            <a:r>
              <a:rPr lang="en-US" dirty="0" smtClean="0"/>
              <a:t>(l) </a:t>
            </a:r>
            <a:r>
              <a:rPr lang="en-US" i="1" dirty="0" smtClean="0"/>
              <a:t>[old men] and women </a:t>
            </a:r>
            <a:endParaRPr lang="en-US" dirty="0" smtClean="0"/>
          </a:p>
          <a:p>
            <a:pPr>
              <a:buNone/>
            </a:pPr>
            <a:r>
              <a:rPr lang="en-US" i="1" dirty="0" smtClean="0"/>
              <a:t>    old </a:t>
            </a:r>
            <a:r>
              <a:rPr lang="en-US" i="1" dirty="0" smtClean="0"/>
              <a:t>[men and women] </a:t>
            </a:r>
            <a:endParaRPr lang="en-US" dirty="0" smtClean="0"/>
          </a:p>
          <a:p>
            <a:pPr>
              <a:buNone/>
            </a:pPr>
            <a:r>
              <a:rPr lang="en-US" dirty="0" smtClean="0"/>
              <a:t>The first diagram indicates that </a:t>
            </a:r>
            <a:r>
              <a:rPr lang="en-US" i="1" dirty="0" smtClean="0"/>
              <a:t>old </a:t>
            </a:r>
            <a:r>
              <a:rPr lang="en-US" dirty="0" smtClean="0"/>
              <a:t>modifies only </a:t>
            </a:r>
            <a:r>
              <a:rPr lang="en-US" i="1" dirty="0" smtClean="0"/>
              <a:t>men, </a:t>
            </a:r>
            <a:r>
              <a:rPr lang="en-US" dirty="0" smtClean="0"/>
              <a:t>and the </a:t>
            </a:r>
            <a:r>
              <a:rPr lang="en-US" dirty="0" smtClean="0"/>
              <a:t>second indicates </a:t>
            </a:r>
            <a:r>
              <a:rPr lang="en-US" dirty="0" smtClean="0"/>
              <a:t>that </a:t>
            </a:r>
            <a:r>
              <a:rPr lang="en-US" i="1" dirty="0" smtClean="0"/>
              <a:t>old </a:t>
            </a:r>
            <a:r>
              <a:rPr lang="en-US" dirty="0" smtClean="0"/>
              <a:t>modifies the whole phrase </a:t>
            </a:r>
            <a:r>
              <a:rPr lang="en-US" i="1" dirty="0" smtClean="0"/>
              <a:t>men and women. </a:t>
            </a:r>
            <a:endParaRPr lang="en-US" dirty="0" smtClean="0"/>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14400"/>
          </a:xfrm>
        </p:spPr>
        <p:style>
          <a:lnRef idx="2">
            <a:schemeClr val="accent3"/>
          </a:lnRef>
          <a:fillRef idx="1">
            <a:schemeClr val="lt1"/>
          </a:fillRef>
          <a:effectRef idx="0">
            <a:schemeClr val="accent3"/>
          </a:effectRef>
          <a:fontRef idx="minor">
            <a:schemeClr val="dk1"/>
          </a:fontRef>
        </p:style>
        <p:txBody>
          <a:bodyPr anchor="t">
            <a:normAutofit fontScale="90000"/>
          </a:bodyPr>
          <a:lstStyle/>
          <a:p>
            <a:pPr algn="l"/>
            <a:r>
              <a:rPr lang="en-US" sz="2800" dirty="0" smtClean="0"/>
              <a:t>To end this unit, we will mention some things that must not be confused with ambiguity. </a:t>
            </a:r>
            <a:br>
              <a:rPr lang="en-US" sz="2800" dirty="0" smtClean="0"/>
            </a:br>
            <a:endParaRPr lang="en-US" sz="2800" dirty="0"/>
          </a:p>
        </p:txBody>
      </p:sp>
      <p:sp>
        <p:nvSpPr>
          <p:cNvPr id="3" name="Content Placeholder 2"/>
          <p:cNvSpPr>
            <a:spLocks noGrp="1"/>
          </p:cNvSpPr>
          <p:nvPr>
            <p:ph idx="1"/>
          </p:nvPr>
        </p:nvSpPr>
        <p:spPr>
          <a:xfrm>
            <a:off x="152400" y="1219200"/>
            <a:ext cx="8839200" cy="5410200"/>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r>
              <a:rPr lang="en-US" dirty="0" smtClean="0"/>
              <a:t>A phrase is </a:t>
            </a:r>
            <a:r>
              <a:rPr lang="en-US" u="sng" dirty="0" smtClean="0"/>
              <a:t>REFERENTIALLY VERSATILE</a:t>
            </a:r>
            <a:r>
              <a:rPr lang="en-US" dirty="0" smtClean="0"/>
              <a:t> if it can be used to refer</a:t>
            </a:r>
          </a:p>
          <a:p>
            <a:pPr>
              <a:buNone/>
            </a:pPr>
            <a:r>
              <a:rPr lang="en-US" dirty="0" smtClean="0"/>
              <a:t>      to </a:t>
            </a:r>
            <a:r>
              <a:rPr lang="en-US" dirty="0" smtClean="0"/>
              <a:t>a wide range of different things or persons. </a:t>
            </a:r>
          </a:p>
          <a:p>
            <a:pPr>
              <a:buNone/>
            </a:pPr>
            <a:r>
              <a:rPr lang="en-US" dirty="0" smtClean="0"/>
              <a:t>The pronoun </a:t>
            </a:r>
            <a:r>
              <a:rPr lang="en-US" i="1" u="sng" dirty="0" smtClean="0"/>
              <a:t>she</a:t>
            </a:r>
            <a:r>
              <a:rPr lang="en-US" i="1" dirty="0" smtClean="0"/>
              <a:t> </a:t>
            </a:r>
            <a:r>
              <a:rPr lang="en-US" dirty="0" smtClean="0"/>
              <a:t>can be used to refer to any female person. On a given </a:t>
            </a:r>
            <a:br>
              <a:rPr lang="en-US" dirty="0" smtClean="0"/>
            </a:br>
            <a:r>
              <a:rPr lang="en-US" dirty="0" smtClean="0"/>
              <a:t>occasion </a:t>
            </a:r>
            <a:r>
              <a:rPr lang="en-US" i="1" dirty="0" smtClean="0"/>
              <a:t>she </a:t>
            </a:r>
            <a:r>
              <a:rPr lang="en-US" dirty="0" smtClean="0"/>
              <a:t>might be used to refer to Mary, on another occasion to </a:t>
            </a:r>
            <a:br>
              <a:rPr lang="en-US" dirty="0" smtClean="0"/>
            </a:br>
            <a:r>
              <a:rPr lang="en-US" dirty="0" smtClean="0"/>
              <a:t>Lucy, etc. but this does </a:t>
            </a:r>
            <a:r>
              <a:rPr lang="en-US" u="sng" dirty="0" smtClean="0"/>
              <a:t>NOT mean that </a:t>
            </a:r>
            <a:r>
              <a:rPr lang="en-US" i="1" u="sng" dirty="0" smtClean="0"/>
              <a:t>she </a:t>
            </a:r>
            <a:r>
              <a:rPr lang="en-US" u="sng" dirty="0" smtClean="0"/>
              <a:t>is ambiguous</a:t>
            </a:r>
            <a:r>
              <a:rPr lang="en-US" dirty="0" smtClean="0"/>
              <a:t>, because </a:t>
            </a:r>
            <a:br>
              <a:rPr lang="en-US" dirty="0" smtClean="0"/>
            </a:br>
            <a:r>
              <a:rPr lang="en-US" dirty="0" smtClean="0"/>
              <a:t>although it is used to refer to different people this is not a matter of a </a:t>
            </a:r>
            <a:br>
              <a:rPr lang="en-US" dirty="0" smtClean="0"/>
            </a:br>
            <a:r>
              <a:rPr lang="en-US" dirty="0" smtClean="0"/>
              <a:t>difference in sense. </a:t>
            </a:r>
          </a:p>
          <a:p>
            <a:r>
              <a:rPr lang="en-US" dirty="0" smtClean="0"/>
              <a:t> We must also mention </a:t>
            </a:r>
            <a:r>
              <a:rPr lang="en-US" b="1" u="sng" dirty="0" smtClean="0"/>
              <a:t>referential vagueness</a:t>
            </a:r>
            <a:r>
              <a:rPr lang="en-US" dirty="0" smtClean="0"/>
              <a:t>. Some nouns and adjectives </a:t>
            </a:r>
            <a:r>
              <a:rPr lang="en-US" dirty="0" smtClean="0"/>
              <a:t>are </a:t>
            </a:r>
            <a:r>
              <a:rPr lang="en-US" dirty="0" smtClean="0"/>
              <a:t>gradable. </a:t>
            </a:r>
            <a:endParaRPr lang="en-US" dirty="0" smtClean="0"/>
          </a:p>
          <a:p>
            <a:pPr>
              <a:buNone/>
            </a:pPr>
            <a:r>
              <a:rPr lang="en-US" dirty="0" smtClean="0"/>
              <a:t> </a:t>
            </a:r>
            <a:r>
              <a:rPr lang="en-US" dirty="0" smtClean="0"/>
              <a:t>     Examples </a:t>
            </a:r>
            <a:r>
              <a:rPr lang="en-US" dirty="0" smtClean="0"/>
              <a:t>are </a:t>
            </a:r>
            <a:r>
              <a:rPr lang="en-US" i="1" u="sng" dirty="0" smtClean="0"/>
              <a:t>tall </a:t>
            </a:r>
            <a:r>
              <a:rPr lang="en-US" u="sng" dirty="0" smtClean="0"/>
              <a:t>and </a:t>
            </a:r>
            <a:r>
              <a:rPr lang="en-US" i="1" u="sng" dirty="0" smtClean="0"/>
              <a:t>short </a:t>
            </a:r>
            <a:r>
              <a:rPr lang="en-US" dirty="0" smtClean="0"/>
              <a:t>(adjectives) and </a:t>
            </a:r>
            <a:r>
              <a:rPr lang="en-US" i="1" dirty="0" smtClean="0"/>
              <a:t>mountain </a:t>
            </a:r>
            <a:r>
              <a:rPr lang="en-US" dirty="0" smtClean="0"/>
              <a:t>and </a:t>
            </a:r>
            <a:br>
              <a:rPr lang="en-US" dirty="0" smtClean="0"/>
            </a:br>
            <a:r>
              <a:rPr lang="en-US" i="1" dirty="0" smtClean="0"/>
              <a:t>hill </a:t>
            </a:r>
            <a:r>
              <a:rPr lang="en-US" dirty="0" smtClean="0"/>
              <a:t>(nouns). Just as there is no absolute line drawn in the semantics of </a:t>
            </a:r>
            <a:br>
              <a:rPr lang="en-US" dirty="0" smtClean="0"/>
            </a:br>
            <a:r>
              <a:rPr lang="en-US" dirty="0" smtClean="0"/>
              <a:t>English between </a:t>
            </a:r>
            <a:r>
              <a:rPr lang="en-US" i="1" dirty="0" smtClean="0"/>
              <a:t>tall </a:t>
            </a:r>
            <a:r>
              <a:rPr lang="en-US" dirty="0" smtClean="0"/>
              <a:t>and </a:t>
            </a:r>
            <a:r>
              <a:rPr lang="en-US" i="1" dirty="0" smtClean="0"/>
              <a:t>short, </a:t>
            </a:r>
            <a:r>
              <a:rPr lang="en-US" dirty="0" smtClean="0"/>
              <a:t>there is no absolute distinction between, </a:t>
            </a:r>
            <a:br>
              <a:rPr lang="en-US" dirty="0" smtClean="0"/>
            </a:br>
            <a:r>
              <a:rPr lang="en-US" i="1" u="sng" dirty="0" smtClean="0"/>
              <a:t>mountain </a:t>
            </a:r>
            <a:r>
              <a:rPr lang="en-US" u="sng" dirty="0" smtClean="0"/>
              <a:t>and </a:t>
            </a:r>
            <a:r>
              <a:rPr lang="en-US" i="1" u="sng" dirty="0" smtClean="0"/>
              <a:t>hill. </a:t>
            </a:r>
            <a:endParaRPr lang="en-US" i="1" u="sng" dirty="0" smtClean="0"/>
          </a:p>
          <a:p>
            <a:pPr>
              <a:buNone/>
            </a:pPr>
            <a:r>
              <a:rPr lang="en-US" dirty="0" smtClean="0"/>
              <a:t>What </a:t>
            </a:r>
            <a:r>
              <a:rPr lang="en-US" dirty="0" smtClean="0"/>
              <a:t>is referred to on one occasion with </a:t>
            </a:r>
            <a:r>
              <a:rPr lang="en-US" i="1" dirty="0" smtClean="0"/>
              <a:t>that </a:t>
            </a:r>
            <a:r>
              <a:rPr lang="en-US" i="1" dirty="0" smtClean="0"/>
              <a:t>mountain </a:t>
            </a:r>
            <a:r>
              <a:rPr lang="en-US" dirty="0" smtClean="0"/>
              <a:t>might be called </a:t>
            </a:r>
            <a:r>
              <a:rPr lang="en-US" i="1" dirty="0" smtClean="0"/>
              <a:t>that hill on </a:t>
            </a:r>
            <a:r>
              <a:rPr lang="en-US" dirty="0" smtClean="0"/>
              <a:t>another occasion. </a:t>
            </a:r>
            <a:endParaRPr lang="en-US" dirty="0" smtClean="0"/>
          </a:p>
          <a:p>
            <a:pPr>
              <a:buNone/>
            </a:pPr>
            <a:r>
              <a:rPr lang="en-US" dirty="0" smtClean="0"/>
              <a:t>Hence expressions </a:t>
            </a:r>
            <a:r>
              <a:rPr lang="en-US" dirty="0" smtClean="0"/>
              <a:t>such as </a:t>
            </a:r>
            <a:r>
              <a:rPr lang="en-US" i="1" dirty="0" smtClean="0"/>
              <a:t>that hill </a:t>
            </a:r>
            <a:r>
              <a:rPr lang="en-US" dirty="0" smtClean="0"/>
              <a:t>and </a:t>
            </a:r>
            <a:r>
              <a:rPr lang="en-US" i="1" dirty="0" smtClean="0"/>
              <a:t>that mountain </a:t>
            </a:r>
            <a:r>
              <a:rPr lang="en-US" dirty="0" smtClean="0"/>
              <a:t>are referentially vague. </a:t>
            </a:r>
            <a:br>
              <a:rPr lang="en-US" dirty="0" smtClean="0"/>
            </a:br>
            <a:r>
              <a:rPr lang="en-US" u="sng" dirty="0" smtClean="0"/>
              <a:t>Referential vagueness is not the same thing as ambiguity. </a:t>
            </a:r>
          </a:p>
          <a:p>
            <a:pPr>
              <a:buNone/>
            </a:pP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15962"/>
          </a:xfrm>
        </p:spPr>
        <p:style>
          <a:lnRef idx="2">
            <a:schemeClr val="accent3"/>
          </a:lnRef>
          <a:fillRef idx="1">
            <a:schemeClr val="lt1"/>
          </a:fillRef>
          <a:effectRef idx="0">
            <a:schemeClr val="accent3"/>
          </a:effectRef>
          <a:fontRef idx="minor">
            <a:schemeClr val="dk1"/>
          </a:fontRef>
        </p:style>
        <p:txBody>
          <a:bodyPr>
            <a:normAutofit/>
          </a:bodyPr>
          <a:lstStyle/>
          <a:p>
            <a:r>
              <a:rPr lang="en-US" sz="3200" dirty="0" smtClean="0"/>
              <a:t>Summary</a:t>
            </a:r>
            <a:endParaRPr lang="en-US" sz="3200" dirty="0"/>
          </a:p>
        </p:txBody>
      </p:sp>
      <p:sp>
        <p:nvSpPr>
          <p:cNvPr id="3" name="Content Placeholder 2"/>
          <p:cNvSpPr>
            <a:spLocks noGrp="1"/>
          </p:cNvSpPr>
          <p:nvPr>
            <p:ph idx="1"/>
          </p:nvPr>
        </p:nvSpPr>
        <p:spPr>
          <a:xfrm>
            <a:off x="228600" y="1143000"/>
            <a:ext cx="8763000" cy="5486400"/>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r>
              <a:rPr lang="en-US" u="sng" dirty="0" smtClean="0"/>
              <a:t>Binary </a:t>
            </a:r>
            <a:r>
              <a:rPr lang="en-US" dirty="0" err="1" smtClean="0"/>
              <a:t>antonymy</a:t>
            </a:r>
            <a:r>
              <a:rPr lang="en-US" dirty="0" smtClean="0"/>
              <a:t>, </a:t>
            </a:r>
            <a:r>
              <a:rPr lang="en-US" u="sng" dirty="0" err="1" smtClean="0"/>
              <a:t>converseness</a:t>
            </a:r>
            <a:r>
              <a:rPr lang="en-US" dirty="0" smtClean="0"/>
              <a:t>, and </a:t>
            </a:r>
            <a:r>
              <a:rPr lang="en-US" u="sng" dirty="0" smtClean="0"/>
              <a:t>gradable</a:t>
            </a:r>
            <a:r>
              <a:rPr lang="en-US" dirty="0" smtClean="0"/>
              <a:t> </a:t>
            </a:r>
            <a:r>
              <a:rPr lang="en-US" dirty="0" err="1" smtClean="0"/>
              <a:t>antonymy</a:t>
            </a:r>
            <a:r>
              <a:rPr lang="en-US" dirty="0" smtClean="0"/>
              <a:t> are sense </a:t>
            </a:r>
            <a:r>
              <a:rPr lang="en-US" dirty="0" smtClean="0"/>
              <a:t>relations between </a:t>
            </a:r>
            <a:r>
              <a:rPr lang="en-US" dirty="0" smtClean="0"/>
              <a:t>predicates which fit a simple pre-theoretical notion of oppositeness </a:t>
            </a:r>
            <a:r>
              <a:rPr lang="en-US" dirty="0" smtClean="0"/>
              <a:t>of meaning.</a:t>
            </a:r>
          </a:p>
          <a:p>
            <a:r>
              <a:rPr lang="en-US" u="sng" dirty="0" smtClean="0"/>
              <a:t>Multiple </a:t>
            </a:r>
            <a:r>
              <a:rPr lang="en-US" u="sng" dirty="0" smtClean="0"/>
              <a:t>incompatibility</a:t>
            </a:r>
            <a:r>
              <a:rPr lang="en-US" dirty="0" smtClean="0"/>
              <a:t>, though not traditionally thought of as a kind </a:t>
            </a:r>
            <a:r>
              <a:rPr lang="en-US" dirty="0" smtClean="0"/>
              <a:t>of </a:t>
            </a:r>
            <a:r>
              <a:rPr lang="en-US" dirty="0" smtClean="0"/>
              <a:t>oppositeness, is formally similar to binary </a:t>
            </a:r>
            <a:r>
              <a:rPr lang="en-US" dirty="0" err="1" smtClean="0"/>
              <a:t>antonymy</a:t>
            </a:r>
            <a:r>
              <a:rPr lang="en-US" dirty="0" smtClean="0"/>
              <a:t>, the </a:t>
            </a:r>
            <a:r>
              <a:rPr lang="en-US" u="sng" dirty="0" smtClean="0"/>
              <a:t>main difference </a:t>
            </a:r>
            <a:r>
              <a:rPr lang="en-US" dirty="0" smtClean="0"/>
              <a:t>being </a:t>
            </a:r>
            <a:r>
              <a:rPr lang="en-US" dirty="0" smtClean="0"/>
              <a:t>in </a:t>
            </a:r>
            <a:r>
              <a:rPr lang="en-US" u="sng" dirty="0" smtClean="0"/>
              <a:t>the number of terms </a:t>
            </a:r>
            <a:r>
              <a:rPr lang="en-US" dirty="0" smtClean="0"/>
              <a:t>(i.e. 2 or more than 2) in the system concerned. </a:t>
            </a:r>
            <a:endParaRPr lang="en-US" dirty="0" smtClean="0"/>
          </a:p>
          <a:p>
            <a:r>
              <a:rPr lang="en-US" u="sng" dirty="0" smtClean="0"/>
              <a:t>Contradictoriness</a:t>
            </a:r>
            <a:r>
              <a:rPr lang="en-US" dirty="0" smtClean="0"/>
              <a:t>  </a:t>
            </a:r>
            <a:r>
              <a:rPr lang="en-US" dirty="0" smtClean="0"/>
              <a:t>is a sense relation between sentences (and propositions), related </a:t>
            </a:r>
          </a:p>
          <a:p>
            <a:pPr>
              <a:buNone/>
            </a:pPr>
            <a:r>
              <a:rPr lang="en-US" dirty="0" smtClean="0"/>
              <a:t>       in </a:t>
            </a:r>
            <a:r>
              <a:rPr lang="en-US" dirty="0" smtClean="0"/>
              <a:t>an apparently complicated way to the sense relations mentioned above.</a:t>
            </a:r>
          </a:p>
          <a:p>
            <a:r>
              <a:rPr lang="en-US" dirty="0" smtClean="0"/>
              <a:t> </a:t>
            </a:r>
            <a:r>
              <a:rPr lang="en-US" u="sng" dirty="0" smtClean="0"/>
              <a:t>Lexical </a:t>
            </a:r>
            <a:r>
              <a:rPr lang="en-US" u="sng" dirty="0" smtClean="0"/>
              <a:t>ambiguity </a:t>
            </a:r>
            <a:r>
              <a:rPr lang="en-US" dirty="0" smtClean="0"/>
              <a:t>depends on </a:t>
            </a:r>
            <a:endParaRPr lang="en-US" dirty="0" smtClean="0"/>
          </a:p>
          <a:p>
            <a:pPr>
              <a:buNone/>
            </a:pPr>
            <a:r>
              <a:rPr lang="en-US" u="sng" dirty="0" smtClean="0"/>
              <a:t>Homonymy</a:t>
            </a:r>
            <a:r>
              <a:rPr lang="en-US" dirty="0" smtClean="0"/>
              <a:t> (Senses </a:t>
            </a:r>
            <a:r>
              <a:rPr lang="en-US" u="sng" dirty="0" smtClean="0"/>
              <a:t>not</a:t>
            </a:r>
            <a:r>
              <a:rPr lang="en-US" dirty="0" smtClean="0"/>
              <a:t> related)  </a:t>
            </a:r>
            <a:r>
              <a:rPr lang="en-US" dirty="0" smtClean="0"/>
              <a:t> </a:t>
            </a:r>
            <a:r>
              <a:rPr lang="en-US" u="sng" dirty="0" err="1" smtClean="0"/>
              <a:t>Polysemy</a:t>
            </a:r>
            <a:r>
              <a:rPr lang="en-US" dirty="0" smtClean="0"/>
              <a:t> (</a:t>
            </a:r>
            <a:r>
              <a:rPr lang="en-US" dirty="0" smtClean="0"/>
              <a:t>Senses </a:t>
            </a:r>
            <a:r>
              <a:rPr lang="en-US" u="sng" dirty="0" smtClean="0"/>
              <a:t>related</a:t>
            </a:r>
            <a:r>
              <a:rPr lang="en-US" dirty="0" smtClean="0"/>
              <a:t>) </a:t>
            </a:r>
            <a:endParaRPr lang="en-US" dirty="0" smtClean="0"/>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868362"/>
          </a:xfrm>
        </p:spPr>
        <p:style>
          <a:lnRef idx="2">
            <a:schemeClr val="accent3"/>
          </a:lnRef>
          <a:fillRef idx="1">
            <a:schemeClr val="lt1"/>
          </a:fillRef>
          <a:effectRef idx="0">
            <a:schemeClr val="accent3"/>
          </a:effectRef>
          <a:fontRef idx="minor">
            <a:schemeClr val="dk1"/>
          </a:fontRef>
        </p:style>
        <p:txBody>
          <a:bodyPr>
            <a:normAutofit/>
          </a:bodyPr>
          <a:lstStyle/>
          <a:p>
            <a:r>
              <a:rPr lang="en-US" sz="2800" dirty="0" smtClean="0"/>
              <a:t>Summary - Continued</a:t>
            </a:r>
            <a:endParaRPr lang="en-US" sz="2800" dirty="0"/>
          </a:p>
        </p:txBody>
      </p:sp>
      <p:sp>
        <p:nvSpPr>
          <p:cNvPr id="3" name="Content Placeholder 2"/>
          <p:cNvSpPr>
            <a:spLocks noGrp="1"/>
          </p:cNvSpPr>
          <p:nvPr>
            <p:ph idx="1"/>
          </p:nvPr>
        </p:nvSpPr>
        <p:spPr>
          <a:xfrm>
            <a:off x="457200" y="1295400"/>
            <a:ext cx="8229600" cy="533400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r>
              <a:rPr lang="en-US" dirty="0" smtClean="0"/>
              <a:t>To show the relationship between ambiguous sentences and ambiguous words we proposed the following statement: </a:t>
            </a:r>
          </a:p>
          <a:p>
            <a:pPr>
              <a:buNone/>
            </a:pPr>
            <a:r>
              <a:rPr lang="en-US" u="sng" dirty="0" smtClean="0"/>
              <a:t>Some sentences which contain ambiguous words are ambiguous while others are not, and some sentences which contain no ambiguous words are ambiguous while others are not. </a:t>
            </a:r>
          </a:p>
          <a:p>
            <a:pPr>
              <a:buNone/>
            </a:pPr>
            <a:r>
              <a:rPr lang="en-US" dirty="0" smtClean="0"/>
              <a:t>We then </a:t>
            </a:r>
          </a:p>
          <a:p>
            <a:r>
              <a:rPr lang="en-US" dirty="0" smtClean="0"/>
              <a:t> discussed the </a:t>
            </a:r>
            <a:r>
              <a:rPr lang="en-US" u="sng" dirty="0" smtClean="0"/>
              <a:t>differences between grammatical ambiguity and lexical ambiguity</a:t>
            </a:r>
            <a:r>
              <a:rPr lang="en-US" dirty="0" smtClean="0"/>
              <a:t> and </a:t>
            </a:r>
          </a:p>
          <a:p>
            <a:r>
              <a:rPr lang="en-US" dirty="0" smtClean="0"/>
              <a:t> suggested </a:t>
            </a:r>
            <a:r>
              <a:rPr lang="en-US" u="sng" dirty="0" smtClean="0"/>
              <a:t>ways of representing grammatical ambiguity. </a:t>
            </a:r>
          </a:p>
          <a:p>
            <a:pPr>
              <a:buNone/>
            </a:pPr>
            <a:r>
              <a:rPr lang="en-US" dirty="0" smtClean="0"/>
              <a:t>Finally, we distinguished </a:t>
            </a:r>
          </a:p>
          <a:p>
            <a:r>
              <a:rPr lang="en-US" u="sng" dirty="0" smtClean="0"/>
              <a:t>referential versatility </a:t>
            </a:r>
            <a:r>
              <a:rPr lang="en-US" dirty="0" smtClean="0"/>
              <a:t>and </a:t>
            </a:r>
          </a:p>
          <a:p>
            <a:r>
              <a:rPr lang="en-US" u="sng" dirty="0" smtClean="0"/>
              <a:t>referential vagueness </a:t>
            </a:r>
          </a:p>
          <a:p>
            <a:r>
              <a:rPr lang="en-US" dirty="0" smtClean="0"/>
              <a:t>from ambiguity.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n-US" dirty="0" smtClean="0"/>
              <a:t>Next Two Class Sessions:</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buNone/>
            </a:pPr>
            <a:r>
              <a:rPr lang="en-US" dirty="0" smtClean="0"/>
              <a:t>1.  Review for Final (Sun or Mon)</a:t>
            </a:r>
          </a:p>
          <a:p>
            <a:pPr>
              <a:buNone/>
            </a:pPr>
            <a:r>
              <a:rPr lang="en-US" dirty="0" smtClean="0"/>
              <a:t>2.  Wednesday Questions and Answers. Bring        coffee, tea, or a treat if </a:t>
            </a:r>
            <a:r>
              <a:rPr lang="en-US" smtClean="0"/>
              <a:t>you like</a:t>
            </a:r>
            <a:r>
              <a:rPr lang="en-US" smtClean="0">
                <a:sym typeface="Wingdings"/>
              </a:rPr>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219200"/>
          </a:xfrm>
        </p:spPr>
        <p:style>
          <a:lnRef idx="2">
            <a:schemeClr val="accent2"/>
          </a:lnRef>
          <a:fillRef idx="1">
            <a:schemeClr val="lt1"/>
          </a:fillRef>
          <a:effectRef idx="0">
            <a:schemeClr val="accent2"/>
          </a:effectRef>
          <a:fontRef idx="minor">
            <a:schemeClr val="dk1"/>
          </a:fontRef>
        </p:style>
        <p:txBody>
          <a:bodyPr anchor="t">
            <a:normAutofit fontScale="90000"/>
          </a:bodyPr>
          <a:lstStyle/>
          <a:p>
            <a:pPr algn="l"/>
            <a:r>
              <a:rPr lang="en-US" sz="2400" dirty="0"/>
              <a:t>We will not talk of simple 'oppositeness of meaning', but will define four basic types of </a:t>
            </a:r>
            <a:r>
              <a:rPr lang="en-US" sz="2400" dirty="0" err="1"/>
              <a:t>antonymy</a:t>
            </a:r>
            <a:r>
              <a:rPr lang="en-US" sz="2400" dirty="0"/>
              <a:t> (or incompatibility). The first we define </a:t>
            </a:r>
            <a:r>
              <a:rPr lang="en-US" sz="2400" dirty="0" smtClean="0"/>
              <a:t>is </a:t>
            </a:r>
            <a:r>
              <a:rPr lang="en-US" sz="2400" dirty="0"/>
              <a:t>binary </a:t>
            </a:r>
            <a:r>
              <a:rPr lang="en-US" sz="2400" dirty="0" err="1"/>
              <a:t>antonymy</a:t>
            </a:r>
            <a:r>
              <a:rPr lang="en-US" sz="2400" dirty="0"/>
              <a:t> (sometimes also called </a:t>
            </a:r>
            <a:r>
              <a:rPr lang="en-US" sz="2400" dirty="0" err="1"/>
              <a:t>complementarity</a:t>
            </a:r>
            <a:r>
              <a:rPr lang="en-US" sz="2400" dirty="0"/>
              <a:t>). </a:t>
            </a:r>
            <a:br>
              <a:rPr lang="en-US" sz="2400" dirty="0"/>
            </a:br>
            <a:endParaRPr lang="en-US" sz="2400" dirty="0"/>
          </a:p>
        </p:txBody>
      </p:sp>
      <p:sp>
        <p:nvSpPr>
          <p:cNvPr id="3" name="Content Placeholder 2"/>
          <p:cNvSpPr>
            <a:spLocks noGrp="1"/>
          </p:cNvSpPr>
          <p:nvPr>
            <p:ph idx="1"/>
          </p:nvPr>
        </p:nvSpPr>
        <p:spPr>
          <a:xfrm>
            <a:off x="152400" y="1600200"/>
            <a:ext cx="8839200" cy="51054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a:buNone/>
            </a:pPr>
            <a:r>
              <a:rPr lang="en-US" dirty="0"/>
              <a:t>BINARY ANTONYMS are predicates which come in pairs and between </a:t>
            </a:r>
            <a:r>
              <a:rPr lang="en-US" dirty="0" smtClean="0"/>
              <a:t>them </a:t>
            </a:r>
            <a:r>
              <a:rPr lang="en-US" dirty="0"/>
              <a:t>exhaust all the relevant possibilities. If the one predicate is </a:t>
            </a:r>
            <a:r>
              <a:rPr lang="en-US" dirty="0" smtClean="0"/>
              <a:t>applicable</a:t>
            </a:r>
            <a:r>
              <a:rPr lang="en-US" dirty="0"/>
              <a:t>, then the other cannot be, and vice versa. </a:t>
            </a:r>
          </a:p>
          <a:p>
            <a:pPr>
              <a:buNone/>
            </a:pPr>
            <a:r>
              <a:rPr lang="en-US" i="1" dirty="0" smtClean="0"/>
              <a:t>                    true </a:t>
            </a:r>
            <a:r>
              <a:rPr lang="en-US" i="1" dirty="0"/>
              <a:t>and false </a:t>
            </a:r>
            <a:r>
              <a:rPr lang="en-US" dirty="0"/>
              <a:t>are binary antonyms. </a:t>
            </a:r>
          </a:p>
          <a:p>
            <a:pPr>
              <a:buNone/>
            </a:pPr>
            <a:r>
              <a:rPr lang="en-US" dirty="0" smtClean="0"/>
              <a:t>	If </a:t>
            </a:r>
            <a:r>
              <a:rPr lang="en-US" dirty="0"/>
              <a:t>a sentence is true, it cannot be false. </a:t>
            </a:r>
            <a:endParaRPr lang="en-US" dirty="0" smtClean="0"/>
          </a:p>
          <a:p>
            <a:pPr>
              <a:buNone/>
            </a:pPr>
            <a:r>
              <a:rPr lang="en-US" dirty="0" smtClean="0"/>
              <a:t>	If </a:t>
            </a:r>
            <a:r>
              <a:rPr lang="en-US" dirty="0"/>
              <a:t>it is false, it cannot be true </a:t>
            </a:r>
          </a:p>
          <a:p>
            <a:pPr>
              <a:buNone/>
            </a:pPr>
            <a:r>
              <a:rPr lang="en-US" dirty="0"/>
              <a:t>Are the following pairs of predicates binary antonyms? </a:t>
            </a:r>
          </a:p>
          <a:p>
            <a:pPr>
              <a:buNone/>
            </a:pPr>
            <a:r>
              <a:rPr lang="en-US" dirty="0"/>
              <a:t>(1) </a:t>
            </a:r>
            <a:r>
              <a:rPr lang="en-US" i="1" dirty="0"/>
              <a:t>chalk </a:t>
            </a:r>
            <a:r>
              <a:rPr lang="en-US" dirty="0"/>
              <a:t>- </a:t>
            </a:r>
            <a:r>
              <a:rPr lang="en-US" i="1" dirty="0"/>
              <a:t>cheese 	Yes/No       </a:t>
            </a:r>
            <a:r>
              <a:rPr lang="en-US" dirty="0"/>
              <a:t>(4) </a:t>
            </a:r>
            <a:r>
              <a:rPr lang="en-US" i="1" dirty="0"/>
              <a:t>dead </a:t>
            </a:r>
            <a:r>
              <a:rPr lang="en-US" dirty="0"/>
              <a:t>- </a:t>
            </a:r>
            <a:r>
              <a:rPr lang="en-US" i="1" dirty="0"/>
              <a:t>alive         Yes/No </a:t>
            </a:r>
            <a:endParaRPr lang="en-US" dirty="0"/>
          </a:p>
          <a:p>
            <a:pPr>
              <a:buNone/>
            </a:pPr>
            <a:r>
              <a:rPr lang="en-US" dirty="0"/>
              <a:t>(2) </a:t>
            </a:r>
            <a:r>
              <a:rPr lang="en-US" i="1" dirty="0"/>
              <a:t>same </a:t>
            </a:r>
            <a:r>
              <a:rPr lang="en-US" dirty="0"/>
              <a:t>- </a:t>
            </a:r>
            <a:r>
              <a:rPr lang="en-US" i="1" dirty="0"/>
              <a:t>different </a:t>
            </a:r>
            <a:r>
              <a:rPr lang="en-US" i="1" dirty="0" smtClean="0"/>
              <a:t>Yes</a:t>
            </a:r>
            <a:r>
              <a:rPr lang="en-US" i="1" dirty="0"/>
              <a:t>/ </a:t>
            </a:r>
            <a:r>
              <a:rPr lang="en-US" i="1" dirty="0" smtClean="0"/>
              <a:t>No      </a:t>
            </a:r>
            <a:r>
              <a:rPr lang="en-US" dirty="0" smtClean="0"/>
              <a:t>(5</a:t>
            </a:r>
            <a:r>
              <a:rPr lang="en-US" dirty="0"/>
              <a:t>) </a:t>
            </a:r>
            <a:r>
              <a:rPr lang="en-US" i="1" dirty="0"/>
              <a:t>married </a:t>
            </a:r>
            <a:r>
              <a:rPr lang="en-US" dirty="0"/>
              <a:t>- </a:t>
            </a:r>
            <a:r>
              <a:rPr lang="en-US" i="1" dirty="0"/>
              <a:t>unmarried Yes/No </a:t>
            </a:r>
            <a:endParaRPr lang="en-US" dirty="0"/>
          </a:p>
          <a:p>
            <a:pPr>
              <a:buNone/>
            </a:pPr>
            <a:r>
              <a:rPr lang="en-US" dirty="0"/>
              <a:t>(3) </a:t>
            </a:r>
            <a:r>
              <a:rPr lang="en-US" i="1" dirty="0"/>
              <a:t>copper </a:t>
            </a:r>
            <a:r>
              <a:rPr lang="en-US" dirty="0"/>
              <a:t>– </a:t>
            </a:r>
            <a:r>
              <a:rPr lang="en-US" i="1" dirty="0"/>
              <a:t>tin        </a:t>
            </a:r>
            <a:r>
              <a:rPr lang="en-US" i="1" dirty="0" smtClean="0"/>
              <a:t>Yes</a:t>
            </a:r>
            <a:r>
              <a:rPr lang="en-US" i="1" dirty="0"/>
              <a:t>/ No      </a:t>
            </a:r>
            <a:r>
              <a:rPr lang="en-US" dirty="0" smtClean="0"/>
              <a:t>(</a:t>
            </a:r>
            <a:r>
              <a:rPr lang="en-US" dirty="0"/>
              <a:t>6) </a:t>
            </a:r>
            <a:r>
              <a:rPr lang="en-US" i="1" dirty="0"/>
              <a:t>love </a:t>
            </a:r>
            <a:r>
              <a:rPr lang="en-US" dirty="0"/>
              <a:t>- </a:t>
            </a:r>
            <a:r>
              <a:rPr lang="en-US" i="1" dirty="0"/>
              <a:t>hate           Yes/No </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838200"/>
          </a:xfrm>
        </p:spPr>
        <p:style>
          <a:lnRef idx="2">
            <a:schemeClr val="accent2"/>
          </a:lnRef>
          <a:fillRef idx="1">
            <a:schemeClr val="lt1"/>
          </a:fillRef>
          <a:effectRef idx="0">
            <a:schemeClr val="accent2"/>
          </a:effectRef>
          <a:fontRef idx="minor">
            <a:schemeClr val="dk1"/>
          </a:fontRef>
        </p:style>
        <p:txBody>
          <a:bodyPr anchor="t">
            <a:normAutofit fontScale="90000"/>
          </a:bodyPr>
          <a:lstStyle/>
          <a:p>
            <a:r>
              <a:rPr lang="en-US" sz="2400" dirty="0"/>
              <a:t>Sometimes two different binary antonyms can combine in a set of </a:t>
            </a:r>
            <a:br>
              <a:rPr lang="en-US" sz="2400" dirty="0"/>
            </a:br>
            <a:r>
              <a:rPr lang="en-US" sz="2400" dirty="0"/>
              <a:t>predicates to produce a four-way contrast. </a:t>
            </a:r>
            <a:br>
              <a:rPr lang="en-US" sz="2400" dirty="0"/>
            </a:br>
            <a:endParaRPr lang="en-US" sz="2400" dirty="0"/>
          </a:p>
        </p:txBody>
      </p:sp>
      <p:sp>
        <p:nvSpPr>
          <p:cNvPr id="3" name="Content Placeholder 2"/>
          <p:cNvSpPr>
            <a:spLocks noGrp="1"/>
          </p:cNvSpPr>
          <p:nvPr>
            <p:ph idx="1"/>
          </p:nvPr>
        </p:nvSpPr>
        <p:spPr>
          <a:xfrm>
            <a:off x="152400" y="1143000"/>
            <a:ext cx="8839200" cy="5410200"/>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buAutoNum type="arabicParenBoth"/>
            </a:pPr>
            <a:r>
              <a:rPr lang="en-US" dirty="0" smtClean="0"/>
              <a:t>Place </a:t>
            </a:r>
            <a:r>
              <a:rPr lang="en-US" dirty="0"/>
              <a:t>the words </a:t>
            </a:r>
            <a:r>
              <a:rPr lang="en-US" i="1" dirty="0"/>
              <a:t>man, boy, woman, girl </a:t>
            </a:r>
            <a:r>
              <a:rPr lang="en-US" dirty="0"/>
              <a:t>in the appropriate boxes in this </a:t>
            </a:r>
            <a:r>
              <a:rPr lang="en-US" dirty="0" smtClean="0"/>
              <a:t>chart</a:t>
            </a:r>
            <a:r>
              <a:rPr lang="en-US" dirty="0"/>
              <a:t>. </a:t>
            </a:r>
          </a:p>
          <a:p>
            <a:pPr>
              <a:buNone/>
            </a:pPr>
            <a:r>
              <a:rPr lang="en-US" dirty="0"/>
              <a:t> </a:t>
            </a:r>
          </a:p>
          <a:p>
            <a:pPr>
              <a:buNone/>
            </a:pPr>
            <a:endParaRPr lang="en-US" dirty="0" smtClean="0"/>
          </a:p>
          <a:p>
            <a:pPr>
              <a:buNone/>
            </a:pPr>
            <a:r>
              <a:rPr lang="en-US" dirty="0" smtClean="0"/>
              <a:t>(</a:t>
            </a:r>
            <a:r>
              <a:rPr lang="en-US" dirty="0"/>
              <a:t>2) Fill in the words </a:t>
            </a:r>
            <a:r>
              <a:rPr lang="en-US" i="1" dirty="0"/>
              <a:t>bachelor, </a:t>
            </a:r>
            <a:r>
              <a:rPr lang="en-US" i="1" dirty="0" smtClean="0"/>
              <a:t>bachelorette, </a:t>
            </a:r>
            <a:r>
              <a:rPr lang="en-US" i="1" dirty="0"/>
              <a:t>husband, wife </a:t>
            </a:r>
            <a:r>
              <a:rPr lang="en-US" dirty="0"/>
              <a:t>in the chart below. </a:t>
            </a:r>
            <a:endParaRPr lang="en-US" dirty="0" smtClean="0"/>
          </a:p>
          <a:p>
            <a:pPr>
              <a:buNone/>
            </a:pPr>
            <a:endParaRPr lang="en-US" dirty="0"/>
          </a:p>
          <a:p>
            <a:pPr>
              <a:buNone/>
            </a:pPr>
            <a:r>
              <a:rPr lang="en-US" dirty="0"/>
              <a:t> </a:t>
            </a:r>
          </a:p>
          <a:p>
            <a:pPr>
              <a:buNone/>
            </a:pPr>
            <a:endParaRPr lang="en-US" dirty="0"/>
          </a:p>
        </p:txBody>
      </p:sp>
      <p:graphicFrame>
        <p:nvGraphicFramePr>
          <p:cNvPr id="4" name="Table 3"/>
          <p:cNvGraphicFramePr>
            <a:graphicFrameLocks noGrp="1"/>
          </p:cNvGraphicFramePr>
          <p:nvPr/>
        </p:nvGraphicFramePr>
        <p:xfrm>
          <a:off x="1524000" y="22860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MALE</a:t>
                      </a:r>
                      <a:endParaRPr lang="en-US" dirty="0"/>
                    </a:p>
                  </a:txBody>
                  <a:tcPr/>
                </a:tc>
                <a:tc>
                  <a:txBody>
                    <a:bodyPr/>
                    <a:lstStyle/>
                    <a:p>
                      <a:r>
                        <a:rPr lang="en-US" dirty="0" smtClean="0"/>
                        <a:t>FEMALE</a:t>
                      </a:r>
                      <a:endParaRPr lang="en-US" dirty="0"/>
                    </a:p>
                  </a:txBody>
                  <a:tcPr/>
                </a:tc>
              </a:tr>
              <a:tr h="370840">
                <a:tc>
                  <a:txBody>
                    <a:bodyPr/>
                    <a:lstStyle/>
                    <a:p>
                      <a:r>
                        <a:rPr lang="en-US" dirty="0" smtClean="0"/>
                        <a:t>ADULT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NON-ADULT</a:t>
                      </a:r>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5" name="Table 4"/>
          <p:cNvGraphicFramePr>
            <a:graphicFrameLocks noGrp="1"/>
          </p:cNvGraphicFramePr>
          <p:nvPr/>
        </p:nvGraphicFramePr>
        <p:xfrm>
          <a:off x="1600200" y="47244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MALE</a:t>
                      </a:r>
                      <a:endParaRPr lang="en-US" dirty="0"/>
                    </a:p>
                  </a:txBody>
                  <a:tcPr/>
                </a:tc>
                <a:tc>
                  <a:txBody>
                    <a:bodyPr/>
                    <a:lstStyle/>
                    <a:p>
                      <a:r>
                        <a:rPr lang="en-US" dirty="0" smtClean="0"/>
                        <a:t>FEMALE</a:t>
                      </a:r>
                      <a:endParaRPr lang="en-US" dirty="0"/>
                    </a:p>
                  </a:txBody>
                  <a:tcPr/>
                </a:tc>
              </a:tr>
              <a:tr h="370840">
                <a:tc>
                  <a:txBody>
                    <a:bodyPr/>
                    <a:lstStyle/>
                    <a:p>
                      <a:r>
                        <a:rPr lang="en-US" dirty="0" smtClean="0"/>
                        <a:t>MARRIED</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UNMARRIED</a:t>
                      </a:r>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29200" y="457200"/>
          <a:ext cx="3429000" cy="762000"/>
        </p:xfrm>
        <a:graphic>
          <a:graphicData uri="http://schemas.openxmlformats.org/drawingml/2006/table">
            <a:tbl>
              <a:tblPr firstRow="1" bandRow="1">
                <a:tableStyleId>{5C22544A-7EE6-4342-B048-85BDC9FD1C3A}</a:tableStyleId>
              </a:tblPr>
              <a:tblGrid>
                <a:gridCol w="1714500"/>
                <a:gridCol w="1714500"/>
              </a:tblGrid>
              <a:tr h="381000">
                <a:tc>
                  <a:txBody>
                    <a:bodyPr/>
                    <a:lstStyle/>
                    <a:p>
                      <a:r>
                        <a:rPr lang="en-US" dirty="0" smtClean="0"/>
                        <a:t>HUSBAND</a:t>
                      </a:r>
                      <a:endParaRPr lang="en-US" dirty="0"/>
                    </a:p>
                  </a:txBody>
                  <a:tcPr/>
                </a:tc>
                <a:tc>
                  <a:txBody>
                    <a:bodyPr/>
                    <a:lstStyle/>
                    <a:p>
                      <a:r>
                        <a:rPr lang="en-US" dirty="0" smtClean="0"/>
                        <a:t>WIFE</a:t>
                      </a:r>
                      <a:endParaRPr lang="en-US" dirty="0"/>
                    </a:p>
                  </a:txBody>
                  <a:tcPr/>
                </a:tc>
              </a:tr>
              <a:tr h="381000">
                <a:tc>
                  <a:txBody>
                    <a:bodyPr/>
                    <a:lstStyle/>
                    <a:p>
                      <a:r>
                        <a:rPr lang="en-US" dirty="0" smtClean="0"/>
                        <a:t>BACHELOR</a:t>
                      </a:r>
                      <a:endParaRPr lang="en-US" dirty="0"/>
                    </a:p>
                  </a:txBody>
                  <a:tcPr/>
                </a:tc>
                <a:tc>
                  <a:txBody>
                    <a:bodyPr/>
                    <a:lstStyle/>
                    <a:p>
                      <a:r>
                        <a:rPr lang="en-US" dirty="0" smtClean="0"/>
                        <a:t>BACHELORETTE</a:t>
                      </a:r>
                      <a:endParaRPr lang="en-US" dirty="0"/>
                    </a:p>
                  </a:txBody>
                  <a:tcPr/>
                </a:tc>
              </a:tr>
            </a:tbl>
          </a:graphicData>
        </a:graphic>
      </p:graphicFrame>
      <p:graphicFrame>
        <p:nvGraphicFramePr>
          <p:cNvPr id="5" name="Table 4"/>
          <p:cNvGraphicFramePr>
            <a:graphicFrameLocks noGrp="1"/>
          </p:cNvGraphicFramePr>
          <p:nvPr/>
        </p:nvGraphicFramePr>
        <p:xfrm>
          <a:off x="914400" y="457200"/>
          <a:ext cx="3429000" cy="736600"/>
        </p:xfrm>
        <a:graphic>
          <a:graphicData uri="http://schemas.openxmlformats.org/drawingml/2006/table">
            <a:tbl>
              <a:tblPr firstRow="1" bandRow="1">
                <a:tableStyleId>{5C22544A-7EE6-4342-B048-85BDC9FD1C3A}</a:tableStyleId>
              </a:tblPr>
              <a:tblGrid>
                <a:gridCol w="1714500"/>
                <a:gridCol w="1714500"/>
              </a:tblGrid>
              <a:tr h="368300">
                <a:tc>
                  <a:txBody>
                    <a:bodyPr/>
                    <a:lstStyle/>
                    <a:p>
                      <a:r>
                        <a:rPr lang="en-US" dirty="0" smtClean="0"/>
                        <a:t>MAN</a:t>
                      </a:r>
                      <a:endParaRPr lang="en-US" dirty="0"/>
                    </a:p>
                  </a:txBody>
                  <a:tcPr/>
                </a:tc>
                <a:tc>
                  <a:txBody>
                    <a:bodyPr/>
                    <a:lstStyle/>
                    <a:p>
                      <a:r>
                        <a:rPr lang="en-US" dirty="0" smtClean="0"/>
                        <a:t>WOMAN</a:t>
                      </a:r>
                      <a:endParaRPr lang="en-US" dirty="0"/>
                    </a:p>
                  </a:txBody>
                  <a:tcPr/>
                </a:tc>
              </a:tr>
              <a:tr h="368300">
                <a:tc>
                  <a:txBody>
                    <a:bodyPr/>
                    <a:lstStyle/>
                    <a:p>
                      <a:r>
                        <a:rPr lang="en-US" dirty="0" smtClean="0"/>
                        <a:t>BOY</a:t>
                      </a:r>
                      <a:endParaRPr lang="en-US" dirty="0"/>
                    </a:p>
                  </a:txBody>
                  <a:tcPr/>
                </a:tc>
                <a:tc>
                  <a:txBody>
                    <a:bodyPr/>
                    <a:lstStyle/>
                    <a:p>
                      <a:r>
                        <a:rPr lang="en-US" dirty="0" smtClean="0"/>
                        <a:t>GIRL</a:t>
                      </a:r>
                      <a:endParaRPr lang="en-US" dirty="0"/>
                    </a:p>
                  </a:txBody>
                  <a:tcPr/>
                </a:tc>
              </a:tr>
            </a:tbl>
          </a:graphicData>
        </a:graphic>
      </p:graphicFrame>
      <p:sp>
        <p:nvSpPr>
          <p:cNvPr id="2049" name="Rectangle 1"/>
          <p:cNvSpPr>
            <a:spLocks noGrp="1" noChangeArrowheads="1"/>
          </p:cNvSpPr>
          <p:nvPr>
            <p:ph type="title"/>
          </p:nvPr>
        </p:nvSpPr>
        <p:spPr bwMode="auto">
          <a:xfrm>
            <a:off x="228600" y="466818"/>
            <a:ext cx="8534400" cy="5860187"/>
          </a:xfrm>
          <a:prstGeom prst="rect">
            <a:avLst/>
          </a:prstGeom>
          <a:noFill/>
          <a:ln w="9525">
            <a:noFill/>
            <a:miter lim="800000"/>
            <a:headEnd/>
            <a:tailEnd/>
          </a:ln>
          <a:effectLst/>
        </p:spPr>
        <p:txBody>
          <a:bodyPr vert="horz" wrap="square" lIns="228528" tIns="1002984" rIns="1075986" bIns="228528" numCol="1" anchor="ctr" anchorCtr="0" compatLnSpc="1">
            <a:prstTxWarp prst="textNoShape">
              <a:avLst/>
            </a:prstTxWarp>
            <a:spAutoFit/>
          </a:bodyPr>
          <a:lstStyle/>
          <a:p>
            <a:pPr lvl="0" algn="l" fontAlgn="base">
              <a:spcAft>
                <a:spcPct val="0"/>
              </a:spcAft>
            </a:pPr>
            <a:r>
              <a:rPr lang="en-US" sz="2000" dirty="0" smtClean="0">
                <a:solidFill>
                  <a:srgbClr val="000F0B"/>
                </a:solidFill>
                <a:latin typeface="Arial" pitchFamily="34" charset="0"/>
                <a:ea typeface="Times New Roman" pitchFamily="18" charset="0"/>
                <a:cs typeface="Arial" pitchFamily="34" charset="0"/>
              </a:rPr>
              <a:t>(1</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 In the first chart,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girl </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was diagonally opposite to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man</a:t>
            </a:r>
            <a:r>
              <a:rPr kumimoji="0" lang="en-US" sz="2000" b="0" i="1" u="none" strike="noStrike" cap="none" normalizeH="0" baseline="0" dirty="0" smtClean="0">
                <a:ln>
                  <a:noFill/>
                </a:ln>
                <a:solidFill>
                  <a:srgbClr val="1E322E"/>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Would one normally think of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girl </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as the antonym of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man? 							</a:t>
            </a:r>
            <a:r>
              <a:rPr lang="en-US" sz="2000" i="1" dirty="0" smtClean="0">
                <a:solidFill>
                  <a:srgbClr val="000F0B"/>
                </a:solidFill>
                <a:latin typeface="Arial" pitchFamily="34" charset="0"/>
                <a:ea typeface="Times New Roman" pitchFamily="18" charset="0"/>
                <a:cs typeface="Arial" pitchFamily="34" charset="0"/>
              </a:rPr>
              <a:t>Yes/No</a:t>
            </a:r>
            <a:r>
              <a:rPr lang="en-US" sz="2000" i="1" dirty="0" smtClean="0">
                <a:solidFill>
                  <a:srgbClr val="93A7AA"/>
                </a:solidFill>
                <a:latin typeface="Arial" pitchFamily="34" charset="0"/>
                <a:ea typeface="Times New Roman" pitchFamily="18" charset="0"/>
                <a:cs typeface="Arial" pitchFamily="34" charset="0"/>
              </a:rPr>
              <a:t>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
            </a:r>
            <a:b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b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l" eaLnBrk="0" fontAlgn="base" hangingPunct="0">
              <a:spcAft>
                <a:spcPct val="0"/>
              </a:spcAft>
            </a:pP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(2) In the second chart,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wife </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was diagonally opposite to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bachelor. </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Would one normally think of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wife </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as the antonym of </a:t>
            </a:r>
            <a:r>
              <a:rPr kumimoji="0" lang="en-US" sz="2000" b="0" i="1"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bachelor? 					</a:t>
            </a:r>
            <a:r>
              <a:rPr lang="en-US" sz="2000" i="1" dirty="0" smtClean="0">
                <a:solidFill>
                  <a:srgbClr val="000F0B"/>
                </a:solidFill>
                <a:latin typeface="Arial" pitchFamily="34" charset="0"/>
                <a:ea typeface="Times New Roman" pitchFamily="18" charset="0"/>
                <a:cs typeface="Arial" pitchFamily="34" charset="0"/>
              </a:rPr>
              <a:t>Yes/No</a:t>
            </a:r>
            <a:r>
              <a:rPr lang="en-US" sz="2000" i="1" dirty="0" smtClean="0">
                <a:solidFill>
                  <a:srgbClr val="93A7AA"/>
                </a:solidFill>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algn="l"/>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We see that combinations of binary antonyms produce more complicated (e.g. four-way) systems of contrast, but that within such systems the most natural way to pair off pairs of antonyms is along the same </a:t>
            </a:r>
            <a:r>
              <a:rPr lang="en-US" sz="2000" dirty="0" smtClean="0"/>
              <a:t>dimension, e.g. </a:t>
            </a:r>
            <a:r>
              <a:rPr lang="en-US" sz="2000" i="1" dirty="0" smtClean="0"/>
              <a:t>man </a:t>
            </a:r>
            <a:r>
              <a:rPr lang="en-US" sz="2000" dirty="0" smtClean="0"/>
              <a:t>vs. </a:t>
            </a:r>
            <a:r>
              <a:rPr lang="en-US" sz="2000" i="1" dirty="0" smtClean="0"/>
              <a:t>woman </a:t>
            </a:r>
            <a:r>
              <a:rPr lang="en-US" sz="2000" dirty="0" smtClean="0"/>
              <a:t>(along the male/female dimension), but not </a:t>
            </a:r>
            <a:r>
              <a:rPr lang="en-US" sz="2000" i="1" dirty="0" smtClean="0"/>
              <a:t>man </a:t>
            </a:r>
            <a:r>
              <a:rPr lang="en-US" sz="2000" dirty="0" smtClean="0"/>
              <a:t>vs. </a:t>
            </a:r>
            <a:r>
              <a:rPr lang="en-US" sz="2000" i="1" dirty="0" smtClean="0"/>
              <a:t>girl </a:t>
            </a:r>
            <a:r>
              <a:rPr lang="en-US" sz="2000" dirty="0" smtClean="0"/>
              <a:t>(cutting across both dimensions).  	</a:t>
            </a:r>
            <a:r>
              <a:rPr kumimoji="0" lang="en-US" sz="2000" b="0" i="0" u="none" strike="noStrike" cap="none" normalizeH="0" baseline="0" dirty="0" smtClean="0">
                <a:ln>
                  <a:noFill/>
                </a:ln>
                <a:solidFill>
                  <a:srgbClr val="000F0B"/>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1401762"/>
          </a:xfrm>
        </p:spPr>
        <p:style>
          <a:lnRef idx="2">
            <a:schemeClr val="accent2"/>
          </a:lnRef>
          <a:fillRef idx="1">
            <a:schemeClr val="lt1"/>
          </a:fillRef>
          <a:effectRef idx="0">
            <a:schemeClr val="accent2"/>
          </a:effectRef>
          <a:fontRef idx="minor">
            <a:schemeClr val="dk1"/>
          </a:fontRef>
        </p:style>
        <p:txBody>
          <a:bodyPr anchor="t">
            <a:normAutofit fontScale="90000"/>
          </a:bodyPr>
          <a:lstStyle/>
          <a:p>
            <a:pPr algn="l"/>
            <a:r>
              <a:rPr lang="en-US" sz="2400" dirty="0" smtClean="0"/>
              <a:t>If a predicate describes a relationship between two things (or people)  </a:t>
            </a:r>
            <a:br>
              <a:rPr lang="en-US" sz="2400" dirty="0" smtClean="0"/>
            </a:br>
            <a:r>
              <a:rPr lang="en-US" sz="2400" dirty="0" smtClean="0"/>
              <a:t>and some other predicate describes the same relationship when the two things (or people) are mentioned in the opposite order, then the two predicates are </a:t>
            </a:r>
            <a:r>
              <a:rPr lang="en-US" sz="2400" b="1" u="sng" dirty="0" smtClean="0"/>
              <a:t>CONVERSES </a:t>
            </a:r>
            <a:r>
              <a:rPr lang="en-US" sz="2400" dirty="0" smtClean="0"/>
              <a:t>of each other. </a:t>
            </a:r>
            <a:br>
              <a:rPr lang="en-US" sz="2400" dirty="0" smtClean="0"/>
            </a:br>
            <a:endParaRPr lang="en-US" sz="2400" dirty="0"/>
          </a:p>
        </p:txBody>
      </p:sp>
      <p:sp>
        <p:nvSpPr>
          <p:cNvPr id="3" name="Content Placeholder 2"/>
          <p:cNvSpPr>
            <a:spLocks noGrp="1"/>
          </p:cNvSpPr>
          <p:nvPr>
            <p:ph idx="1"/>
          </p:nvPr>
        </p:nvSpPr>
        <p:spPr>
          <a:xfrm>
            <a:off x="152400" y="1828800"/>
            <a:ext cx="8839200" cy="48768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buNone/>
            </a:pPr>
            <a:r>
              <a:rPr lang="en-US" i="1" dirty="0" smtClean="0"/>
              <a:t>Parent </a:t>
            </a:r>
            <a:r>
              <a:rPr lang="en-US" dirty="0" smtClean="0"/>
              <a:t>and </a:t>
            </a:r>
            <a:r>
              <a:rPr lang="en-US" i="1" dirty="0" smtClean="0"/>
              <a:t>child </a:t>
            </a:r>
            <a:r>
              <a:rPr lang="en-US" dirty="0" smtClean="0"/>
              <a:t>are converses, because     </a:t>
            </a:r>
            <a:r>
              <a:rPr lang="en-US" i="1" dirty="0" smtClean="0"/>
              <a:t>X is the parent of Y </a:t>
            </a:r>
            <a:r>
              <a:rPr lang="en-US" dirty="0" smtClean="0"/>
              <a:t>(one order) describes the same situation (relationship) as :                                                                                 					  </a:t>
            </a:r>
            <a:r>
              <a:rPr lang="en-US" i="1" dirty="0" smtClean="0"/>
              <a:t>Y is the child of X </a:t>
            </a:r>
            <a:r>
              <a:rPr lang="en-US" dirty="0" smtClean="0"/>
              <a:t>(opposite order). </a:t>
            </a:r>
          </a:p>
          <a:p>
            <a:pPr>
              <a:buNone/>
            </a:pPr>
            <a:endParaRPr lang="en-US" dirty="0" smtClean="0"/>
          </a:p>
          <a:p>
            <a:pPr>
              <a:buNone/>
            </a:pPr>
            <a:r>
              <a:rPr lang="en-US" dirty="0" smtClean="0"/>
              <a:t>Are the following pairs of expressions converses?	 </a:t>
            </a:r>
          </a:p>
          <a:p>
            <a:pPr>
              <a:buNone/>
            </a:pPr>
            <a:r>
              <a:rPr lang="en-US" dirty="0" smtClean="0"/>
              <a:t>(l) </a:t>
            </a:r>
            <a:r>
              <a:rPr lang="en-US" i="1" dirty="0" smtClean="0"/>
              <a:t>below </a:t>
            </a:r>
            <a:r>
              <a:rPr lang="en-US" dirty="0" smtClean="0"/>
              <a:t>- </a:t>
            </a:r>
            <a:r>
              <a:rPr lang="en-US" i="1" dirty="0" smtClean="0"/>
              <a:t>above 			Yes/ No</a:t>
            </a:r>
            <a:endParaRPr lang="en-US" dirty="0" smtClean="0"/>
          </a:p>
          <a:p>
            <a:pPr>
              <a:buNone/>
            </a:pPr>
            <a:r>
              <a:rPr lang="en-US" i="1" dirty="0" smtClean="0"/>
              <a:t>(2) grandparent </a:t>
            </a:r>
            <a:r>
              <a:rPr lang="en-US" dirty="0" smtClean="0"/>
              <a:t>– </a:t>
            </a:r>
            <a:r>
              <a:rPr lang="en-US" i="1" dirty="0" smtClean="0"/>
              <a:t>grandchild		 Yes/ No</a:t>
            </a:r>
          </a:p>
          <a:p>
            <a:pPr>
              <a:buNone/>
            </a:pPr>
            <a:r>
              <a:rPr lang="en-US" i="1" dirty="0" smtClean="0"/>
              <a:t>(3) love </a:t>
            </a:r>
            <a:r>
              <a:rPr lang="en-US" dirty="0" smtClean="0"/>
              <a:t>- </a:t>
            </a:r>
            <a:r>
              <a:rPr lang="en-US" i="1" dirty="0" smtClean="0"/>
              <a:t>hate 				Yes/ No</a:t>
            </a:r>
            <a:endParaRPr lang="en-US" dirty="0" smtClean="0"/>
          </a:p>
          <a:p>
            <a:pPr>
              <a:buNone/>
            </a:pPr>
            <a:r>
              <a:rPr lang="en-US" i="1" dirty="0" smtClean="0"/>
              <a:t>(4) conceal </a:t>
            </a:r>
            <a:r>
              <a:rPr lang="en-US" dirty="0" smtClean="0"/>
              <a:t>– </a:t>
            </a:r>
            <a:r>
              <a:rPr lang="en-US" i="1" dirty="0" smtClean="0"/>
              <a:t>reveal			Yes/ No</a:t>
            </a:r>
          </a:p>
          <a:p>
            <a:pPr>
              <a:buNone/>
            </a:pPr>
            <a:r>
              <a:rPr lang="en-US" i="1" dirty="0" smtClean="0"/>
              <a:t>(5) greater than </a:t>
            </a:r>
            <a:r>
              <a:rPr lang="en-US" dirty="0" smtClean="0"/>
              <a:t>- </a:t>
            </a:r>
            <a:r>
              <a:rPr lang="en-US" i="1" dirty="0" smtClean="0"/>
              <a:t>less than 		Yes/ No</a:t>
            </a:r>
          </a:p>
          <a:p>
            <a:pPr>
              <a:buNone/>
            </a:pPr>
            <a:r>
              <a:rPr lang="en-US" dirty="0" smtClean="0"/>
              <a:t>(6) </a:t>
            </a:r>
            <a:r>
              <a:rPr lang="en-US" i="1" dirty="0" smtClean="0"/>
              <a:t>own· </a:t>
            </a:r>
            <a:r>
              <a:rPr lang="en-US" dirty="0" smtClean="0"/>
              <a:t>- </a:t>
            </a:r>
            <a:r>
              <a:rPr lang="en-US" i="1" dirty="0" smtClean="0"/>
              <a:t>belong to 			Yes/ No</a:t>
            </a:r>
            <a:endParaRPr lang="en-US" dirty="0" smtClean="0"/>
          </a:p>
          <a:p>
            <a:pPr>
              <a:buNone/>
            </a:pPr>
            <a:r>
              <a:rPr lang="en-US" i="1" dirty="0" smtClean="0"/>
              <a:t/>
            </a:r>
            <a:br>
              <a:rPr lang="en-US" i="1" dirty="0" smtClean="0"/>
            </a:br>
            <a:endParaRPr lang="en-US" dirty="0" smtClean="0"/>
          </a:p>
          <a:p>
            <a:pPr>
              <a:buNone/>
            </a:pPr>
            <a:r>
              <a:rPr lang="en-US" dirty="0" smtClean="0"/>
              <a:t/>
            </a:r>
            <a:br>
              <a:rPr lang="en-US" dirty="0" smtClean="0"/>
            </a:br>
            <a:r>
              <a:rPr lang="en-US" dirty="0" smtClean="0"/>
              <a:t>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t">
            <a:normAutofit fontScale="90000"/>
          </a:bodyPr>
          <a:lstStyle/>
          <a:p>
            <a:pPr algn="l"/>
            <a:r>
              <a:rPr lang="en-US" sz="2400" dirty="0" smtClean="0"/>
              <a:t>The notion of </a:t>
            </a:r>
            <a:r>
              <a:rPr lang="en-US" sz="2400" dirty="0" err="1" smtClean="0"/>
              <a:t>converseness</a:t>
            </a:r>
            <a:r>
              <a:rPr lang="en-US" sz="2400" dirty="0" smtClean="0"/>
              <a:t> can be applied to examples in which three </a:t>
            </a:r>
            <a:br>
              <a:rPr lang="en-US" sz="2400" dirty="0" smtClean="0"/>
            </a:br>
            <a:r>
              <a:rPr lang="en-US" sz="2400" dirty="0" smtClean="0"/>
              <a:t>things (or people) are mentioned. The case of </a:t>
            </a:r>
            <a:r>
              <a:rPr lang="en-US" sz="2400" i="1" dirty="0" smtClean="0"/>
              <a:t>buy </a:t>
            </a:r>
            <a:r>
              <a:rPr lang="en-US" sz="2400" dirty="0" smtClean="0"/>
              <a:t>and </a:t>
            </a:r>
            <a:r>
              <a:rPr lang="en-US" sz="2400" i="1" dirty="0" smtClean="0"/>
              <a:t>sell </a:t>
            </a:r>
            <a:r>
              <a:rPr lang="en-US" sz="2400" dirty="0" smtClean="0"/>
              <a:t>is one such </a:t>
            </a:r>
            <a:br>
              <a:rPr lang="en-US" sz="2400" dirty="0" smtClean="0"/>
            </a:br>
            <a:r>
              <a:rPr lang="en-US" sz="2400" dirty="0" smtClean="0"/>
              <a:t>example. </a:t>
            </a:r>
            <a:br>
              <a:rPr lang="en-US" sz="2400" dirty="0" smtClean="0"/>
            </a:br>
            <a:endParaRPr lang="en-US" sz="2400" dirty="0"/>
          </a:p>
        </p:txBody>
      </p:sp>
      <p:sp>
        <p:nvSpPr>
          <p:cNvPr id="3" name="Content Placeholder 2"/>
          <p:cNvSpPr>
            <a:spLocks noGrp="1"/>
          </p:cNvSpPr>
          <p:nvPr>
            <p:ph idx="1"/>
          </p:nvPr>
        </p:nvSpPr>
        <p:spPr>
          <a:xfrm>
            <a:off x="228600" y="1600200"/>
            <a:ext cx="8686800" cy="5105400"/>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dirty="0" smtClean="0"/>
              <a:t>(I) If John bought a car from Fred, is it the case that Fred sold a car to John? 			</a:t>
            </a:r>
            <a:r>
              <a:rPr lang="en-US" i="1" dirty="0" smtClean="0"/>
              <a:t>Yes/ No</a:t>
            </a:r>
            <a:endParaRPr lang="en-US" dirty="0" smtClean="0"/>
          </a:p>
          <a:p>
            <a:pPr>
              <a:buNone/>
            </a:pPr>
            <a:r>
              <a:rPr lang="en-US" dirty="0" smtClean="0"/>
              <a:t>(2) Are </a:t>
            </a:r>
            <a:r>
              <a:rPr lang="en-US" i="1" dirty="0" smtClean="0"/>
              <a:t>buy </a:t>
            </a:r>
            <a:r>
              <a:rPr lang="en-US" dirty="0" smtClean="0"/>
              <a:t>and </a:t>
            </a:r>
            <a:r>
              <a:rPr lang="en-US" i="1" dirty="0" smtClean="0"/>
              <a:t>sell </a:t>
            </a:r>
            <a:r>
              <a:rPr lang="en-US" dirty="0" smtClean="0"/>
              <a:t>converses? 		</a:t>
            </a:r>
            <a:r>
              <a:rPr lang="en-US" i="1" dirty="0" smtClean="0"/>
              <a:t>Yes/ No</a:t>
            </a:r>
            <a:endParaRPr lang="en-US" dirty="0" smtClean="0"/>
          </a:p>
          <a:p>
            <a:pPr>
              <a:buNone/>
            </a:pPr>
            <a:r>
              <a:rPr lang="en-US" dirty="0" smtClean="0"/>
              <a:t>(3) Are </a:t>
            </a:r>
            <a:r>
              <a:rPr lang="en-US" i="1" dirty="0" smtClean="0"/>
              <a:t>borrow </a:t>
            </a:r>
            <a:r>
              <a:rPr lang="en-US" dirty="0" smtClean="0"/>
              <a:t>and </a:t>
            </a:r>
            <a:r>
              <a:rPr lang="en-US" i="1" dirty="0" smtClean="0"/>
              <a:t>lend </a:t>
            </a:r>
            <a:r>
              <a:rPr lang="en-US" dirty="0" smtClean="0"/>
              <a:t>converses? 	</a:t>
            </a:r>
            <a:r>
              <a:rPr lang="en-US" i="1" dirty="0" smtClean="0"/>
              <a:t>Yes/ No</a:t>
            </a:r>
            <a:endParaRPr lang="en-US" dirty="0" smtClean="0"/>
          </a:p>
          <a:p>
            <a:pPr>
              <a:buNone/>
            </a:pPr>
            <a:r>
              <a:rPr lang="en-US" dirty="0" smtClean="0"/>
              <a:t>(4) Are </a:t>
            </a:r>
            <a:r>
              <a:rPr lang="en-US" i="1" dirty="0" smtClean="0"/>
              <a:t>give </a:t>
            </a:r>
            <a:r>
              <a:rPr lang="en-US" dirty="0" smtClean="0"/>
              <a:t>and </a:t>
            </a:r>
            <a:r>
              <a:rPr lang="en-US" i="1" dirty="0" smtClean="0"/>
              <a:t>take </a:t>
            </a:r>
            <a:r>
              <a:rPr lang="en-US" dirty="0" smtClean="0"/>
              <a:t>converses?</a:t>
            </a:r>
            <a:r>
              <a:rPr lang="en-US" i="1" dirty="0" smtClean="0"/>
              <a:t> 		Yes/ No</a:t>
            </a:r>
            <a:r>
              <a:rPr lang="en-US" dirty="0" smtClean="0"/>
              <a:t> </a:t>
            </a:r>
          </a:p>
          <a:p>
            <a:pPr>
              <a:buNone/>
            </a:pPr>
            <a:r>
              <a:rPr lang="en-US" dirty="0" smtClean="0"/>
              <a:t>(5) Are </a:t>
            </a:r>
            <a:r>
              <a:rPr lang="en-US" i="1" dirty="0" smtClean="0"/>
              <a:t>come </a:t>
            </a:r>
            <a:r>
              <a:rPr lang="en-US" dirty="0" smtClean="0"/>
              <a:t>and </a:t>
            </a:r>
            <a:r>
              <a:rPr lang="en-US" i="1" dirty="0" smtClean="0"/>
              <a:t>go </a:t>
            </a:r>
            <a:r>
              <a:rPr lang="en-US" dirty="0" smtClean="0"/>
              <a:t>converses?</a:t>
            </a:r>
            <a:r>
              <a:rPr lang="en-US" i="1" dirty="0" smtClean="0"/>
              <a:t> 		Yes/ No</a:t>
            </a:r>
            <a:r>
              <a:rPr lang="en-US"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401762"/>
          </a:xfrm>
        </p:spPr>
        <p:style>
          <a:lnRef idx="2">
            <a:schemeClr val="accent2"/>
          </a:lnRef>
          <a:fillRef idx="1">
            <a:schemeClr val="lt1"/>
          </a:fillRef>
          <a:effectRef idx="0">
            <a:schemeClr val="accent2"/>
          </a:effectRef>
          <a:fontRef idx="minor">
            <a:schemeClr val="dk1"/>
          </a:fontRef>
        </p:style>
        <p:txBody>
          <a:bodyPr anchor="t">
            <a:normAutofit fontScale="90000"/>
          </a:bodyPr>
          <a:lstStyle/>
          <a:p>
            <a:pPr algn="l"/>
            <a:r>
              <a:rPr lang="en-US" sz="2400" dirty="0" smtClean="0"/>
              <a:t>In both types of </a:t>
            </a:r>
            <a:r>
              <a:rPr lang="en-US" sz="2400" dirty="0" err="1" smtClean="0"/>
              <a:t>antonymy</a:t>
            </a:r>
            <a:r>
              <a:rPr lang="en-US" sz="2400" dirty="0" smtClean="0"/>
              <a:t> discussed so far, binary </a:t>
            </a:r>
            <a:r>
              <a:rPr lang="en-US" sz="2400" dirty="0" err="1" smtClean="0"/>
              <a:t>antonymy</a:t>
            </a:r>
            <a:r>
              <a:rPr lang="en-US" sz="2400" dirty="0" smtClean="0"/>
              <a:t> and </a:t>
            </a:r>
            <a:br>
              <a:rPr lang="en-US" sz="2400" dirty="0" smtClean="0"/>
            </a:br>
            <a:r>
              <a:rPr lang="en-US" sz="2400" dirty="0" err="1" smtClean="0"/>
              <a:t>converseness</a:t>
            </a:r>
            <a:r>
              <a:rPr lang="en-US" sz="2400" dirty="0" smtClean="0"/>
              <a:t>, the antonyms come in pairs. Between them, the members of a pair of binary antonyms fully fill the area to which they can be applied. Such areas can be thought of as miniature semantic systems. </a:t>
            </a:r>
            <a:br>
              <a:rPr lang="en-US" sz="2400" dirty="0" smtClean="0"/>
            </a:br>
            <a:endParaRPr lang="en-US" sz="2400" dirty="0"/>
          </a:p>
        </p:txBody>
      </p:sp>
      <p:sp>
        <p:nvSpPr>
          <p:cNvPr id="3" name="Content Placeholder 2"/>
          <p:cNvSpPr>
            <a:spLocks noGrp="1"/>
          </p:cNvSpPr>
          <p:nvPr>
            <p:ph idx="1"/>
          </p:nvPr>
        </p:nvSpPr>
        <p:spPr>
          <a:xfrm>
            <a:off x="152400" y="1828800"/>
            <a:ext cx="8839200" cy="48006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buNone/>
            </a:pPr>
            <a:r>
              <a:rPr lang="en-US" dirty="0" smtClean="0"/>
              <a:t>Thus, for example, </a:t>
            </a:r>
            <a:r>
              <a:rPr lang="en-US" i="1" dirty="0" smtClean="0"/>
              <a:t>male </a:t>
            </a:r>
            <a:r>
              <a:rPr lang="en-US" dirty="0" smtClean="0"/>
              <a:t>and </a:t>
            </a:r>
            <a:r>
              <a:rPr lang="en-US" i="1" dirty="0" smtClean="0"/>
              <a:t>female </a:t>
            </a:r>
            <a:r>
              <a:rPr lang="en-US" dirty="0" smtClean="0"/>
              <a:t>between them constitute the English sex system, </a:t>
            </a:r>
            <a:r>
              <a:rPr lang="en-US" i="1" dirty="0" smtClean="0"/>
              <a:t>true </a:t>
            </a:r>
            <a:r>
              <a:rPr lang="en-US" dirty="0" smtClean="0"/>
              <a:t>and </a:t>
            </a:r>
            <a:r>
              <a:rPr lang="en-US" i="1" dirty="0" smtClean="0"/>
              <a:t>false </a:t>
            </a:r>
            <a:r>
              <a:rPr lang="en-US" dirty="0" smtClean="0"/>
              <a:t>are the two members of the truth system etc. Other such systems can have three, or four or any number of members. </a:t>
            </a:r>
          </a:p>
          <a:p>
            <a:pPr>
              <a:buNone/>
            </a:pPr>
            <a:endParaRPr lang="en-US" dirty="0" smtClean="0"/>
          </a:p>
          <a:p>
            <a:pPr marL="514350" indent="-514350">
              <a:buAutoNum type="arabicParenBoth"/>
            </a:pPr>
            <a:r>
              <a:rPr lang="en-US" dirty="0" smtClean="0"/>
              <a:t>What would you call the system of oppositions to which the words </a:t>
            </a:r>
          </a:p>
          <a:p>
            <a:pPr>
              <a:buNone/>
            </a:pPr>
            <a:r>
              <a:rPr lang="en-US" i="1" dirty="0" smtClean="0"/>
              <a:t>        Spring </a:t>
            </a:r>
            <a:r>
              <a:rPr lang="en-US" dirty="0" smtClean="0"/>
              <a:t>and </a:t>
            </a:r>
            <a:r>
              <a:rPr lang="en-US" i="1" dirty="0" smtClean="0"/>
              <a:t>Summer </a:t>
            </a:r>
            <a:r>
              <a:rPr lang="en-US" dirty="0" smtClean="0"/>
              <a:t>both belong? </a:t>
            </a:r>
          </a:p>
          <a:p>
            <a:pPr>
              <a:buNone/>
            </a:pPr>
            <a:r>
              <a:rPr lang="en-US" dirty="0" smtClean="0"/>
              <a:t>(2) How many members does this system have altogether? </a:t>
            </a:r>
          </a:p>
          <a:p>
            <a:pPr>
              <a:buNone/>
            </a:pPr>
            <a:r>
              <a:rPr lang="en-US" dirty="0" smtClean="0"/>
              <a:t>(3) What would you call the system to which </a:t>
            </a:r>
            <a:r>
              <a:rPr lang="en-US" i="1" dirty="0" smtClean="0"/>
              <a:t>solid </a:t>
            </a:r>
            <a:r>
              <a:rPr lang="en-US" dirty="0" smtClean="0"/>
              <a:t>and </a:t>
            </a:r>
            <a:r>
              <a:rPr lang="en-US" i="1" dirty="0" smtClean="0"/>
              <a:t>gas </a:t>
            </a:r>
            <a:r>
              <a:rPr lang="en-US" dirty="0" smtClean="0"/>
              <a:t>belong? </a:t>
            </a:r>
          </a:p>
          <a:p>
            <a:pPr>
              <a:buNone/>
            </a:pPr>
            <a:r>
              <a:rPr lang="en-US" dirty="0" smtClean="0"/>
              <a:t>(4) How many members does this system have? </a:t>
            </a:r>
          </a:p>
          <a:p>
            <a:pPr>
              <a:buNone/>
            </a:pPr>
            <a:r>
              <a:rPr lang="en-US" dirty="0" smtClean="0"/>
              <a:t>(5) Can you think of an example of a seven-member system? </a:t>
            </a:r>
            <a:br>
              <a:rPr lang="en-US" dirty="0" smtClean="0"/>
            </a:br>
            <a:r>
              <a:rPr lang="en-US" dirty="0" smtClean="0"/>
              <a:t>(Hint: you use it every day of the week.) </a:t>
            </a:r>
          </a:p>
          <a:p>
            <a:pPr>
              <a:buNone/>
            </a:pPr>
            <a:r>
              <a:rPr lang="en-US" dirty="0" smtClean="0"/>
              <a:t>(6) Four-member systems are quite common. How many can you think of? </a:t>
            </a:r>
          </a:p>
          <a:p>
            <a:pPr>
              <a:buNone/>
            </a:pPr>
            <a:r>
              <a:rPr lang="en-US" dirty="0" smtClean="0"/>
              <a:t>Start review for Unit 11 Part 2</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2694</Words>
  <Application>Microsoft Office PowerPoint</Application>
  <PresentationFormat>On-screen Show (4:3)</PresentationFormat>
  <Paragraphs>336</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Unit 11 – Part 1</vt:lpstr>
      <vt:lpstr>Quick Quiz</vt:lpstr>
      <vt:lpstr>A traditional view of antonymy is that it is simply 'oppositeness of  meaning'. This view is not adequate, as words may be opposite in meaning in different ways, and some words have no real opposites.  </vt:lpstr>
      <vt:lpstr>We will not talk of simple 'oppositeness of meaning', but will define four basic types of antonymy (or incompatibility). The first we define is binary antonymy (sometimes also called complementarity).  </vt:lpstr>
      <vt:lpstr>Sometimes two different binary antonyms can combine in a set of  predicates to produce a four-way contrast.  </vt:lpstr>
      <vt:lpstr>(1) In the first chart, girl was diagonally opposite to man.  Would one normally think of girl as the antonym of man?        Yes/No   (2) In the second chart, wife was diagonally opposite to bachelor. Would one normally think of wife as the antonym of bachelor?      Yes/No    We see that combinations of binary antonyms produce more complicated (e.g. four-way) systems of contrast, but that within such systems the most natural way to pair off pairs of antonyms is along the same dimension, e.g. man vs. woman (along the male/female dimension), but not man vs. girl (cutting across both dimensions).    </vt:lpstr>
      <vt:lpstr>If a predicate describes a relationship between two things (or people)   and some other predicate describes the same relationship when the two things (or people) are mentioned in the opposite order, then the two predicates are CONVERSES of each other.  </vt:lpstr>
      <vt:lpstr>The notion of converseness can be applied to examples in which three  things (or people) are mentioned. The case of buy and sell is one such  example.  </vt:lpstr>
      <vt:lpstr>In both types of antonymy discussed so far, binary antonymy and  converseness, the antonyms come in pairs. Between them, the members of a pair of binary antonyms fully fill the area to which they can be applied. Such areas can be thought of as miniature semantic systems.  </vt:lpstr>
      <vt:lpstr>Assignments for last  3 Weeks</vt:lpstr>
      <vt:lpstr>Multiple Incompatibility- Part 2</vt:lpstr>
      <vt:lpstr>Open-ended Systems of Multiple Incompatibility</vt:lpstr>
      <vt:lpstr>Two predicates are GRADABLE antonyms if they are at opposite ends  of a continuous scale of values (a scale which typically varies according  to the context of use).  </vt:lpstr>
      <vt:lpstr>A good test for gradability, i.e. having a value on some continuous scale, as gradable antonyms do, is to see whether a word can combine with very or very much, or how? or how much? For example, How tall is he? Is acceptable, but How top is that shelf ? Is not generally acceptable.  </vt:lpstr>
      <vt:lpstr>To sum up these exercises in antonymy and incompatibility, classify the following pairs as binary antonyms (B), multiple incompatibles (M), converses (C) or gradable antonyms (G).  </vt:lpstr>
      <vt:lpstr>We saw in the previous unit that certain relationships between predicates, such as hyponymy and synonymy, could be paired off with certain relationships between sentences, such as entailment and paraphrase. Antonymy is a relationship between predicates, and the corresponding relationship between sentences is contradictoriness.  </vt:lpstr>
      <vt:lpstr>Say whether the following pairs are contradictories (i.e. contradict each other) or not. Assume constancy of reference of all referring expressions. </vt:lpstr>
      <vt:lpstr>Statement A Given two sentences, both identical except that: (a) one contains a word X where the other contains a word Y, and (b) X is an antonym of Y (or X is incompatible with Y), then the two sentences are  contradictories of each other (i.e. contradict each other).  </vt:lpstr>
      <vt:lpstr>In the last three examples the two sentences are identical except for a pair of antonyms or incompatibles, but the sentences do not contradict each other. They are therefore counterexamples to Statement A, and we must conclude  that Statement A is wrong.</vt:lpstr>
      <vt:lpstr>The following sentences are all ambiguous. For each one give two paraphrases which are not paraphrases of each other. Be very careful to  make sure that your answers are exact paraphrases of the original sentence, as far as this is possible.  </vt:lpstr>
      <vt:lpstr>In the case of words and phrases, a word or phrase is AMBIGUOUS, if  it has two (or more) SYNONYMS that are not themselves synonyms of  each other.  </vt:lpstr>
      <vt:lpstr>Ambiguity </vt:lpstr>
      <vt:lpstr>In the case of ambiguous words, a distinction is sometimes made between polysemy and homonymy. This distinction has basically to do with the closeness, or relatedness of the senses of the ambiguous words.  </vt:lpstr>
      <vt:lpstr>The following are all polysemous words. For each one, we have indicated two closely related senses. What you have to do is to sayhow  these senses are related, i.e., what they have in common. To show you  the way, we have done the first one for you, </vt:lpstr>
      <vt:lpstr>In practice, it is impossible to draw a clear line between homonymy and polysemy. However, as usual in these units on sense and sense relations; we will try to concentrate on clear cases where, there is no difficulty in drawing the distinction.  </vt:lpstr>
      <vt:lpstr>Assignment for Next Class</vt:lpstr>
      <vt:lpstr>Unit 11 – Part 3 – Hyponymy</vt:lpstr>
      <vt:lpstr>For each of the following words, give two full sentences which include  them and which bring out distinct senses of the word.  </vt:lpstr>
      <vt:lpstr>In many cases, a word used in one sense belongs to one part of speech, and used in another sense, it belongs to a different part of speech.  </vt:lpstr>
      <vt:lpstr>Take some time over this exercise before checking your answer.    </vt:lpstr>
      <vt:lpstr> We will now go in detail through the reasoning which leads to the conclusion that statement B is the correct one.  </vt:lpstr>
      <vt:lpstr>This leaves just statements B and C as possibilities. Let us see how we can eliminate one of them.  </vt:lpstr>
      <vt:lpstr>So:</vt:lpstr>
      <vt:lpstr>A sentence which is ambiguous because its words relate to each other indifferent ways, even though none of the individual words are ambiguous, is STRUCTURALLY (or GRAMMATICALLY) AMBIGUOUS.  </vt:lpstr>
      <vt:lpstr>Structural ambiguity is basically a question of 'what goes with what' in a sentence, and this can be shown by diagrams of various sorts. We will mention one such diagramming technique, constituency diagrams, which we will present with square brackets around the relevant parts of the sentence (or phrase). </vt:lpstr>
      <vt:lpstr>To end this unit, we will mention some things that must not be confused with ambiguity.  </vt:lpstr>
      <vt:lpstr>Summary</vt:lpstr>
      <vt:lpstr>Summary - Continued</vt:lpstr>
      <vt:lpstr>Next Two Class Sessions: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 – Part 1</dc:title>
  <dc:creator>User</dc:creator>
  <cp:lastModifiedBy>User</cp:lastModifiedBy>
  <cp:revision>63</cp:revision>
  <dcterms:created xsi:type="dcterms:W3CDTF">2012-11-27T14:05:25Z</dcterms:created>
  <dcterms:modified xsi:type="dcterms:W3CDTF">2012-12-08T17:25:51Z</dcterms:modified>
</cp:coreProperties>
</file>