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06E6D69-5FD1-429E-BD02-19677CB58BAD}" type="datetimeFigureOut">
              <a:rPr lang="en-US" smtClean="0"/>
              <a:pPr/>
              <a:t>11/19/2012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B22CB39-975A-4556-B7F9-D56474CBCD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6E6D69-5FD1-429E-BD02-19677CB58BAD}" type="datetimeFigureOut">
              <a:rPr lang="en-US" smtClean="0"/>
              <a:pPr/>
              <a:t>11/19/2012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22CB39-975A-4556-B7F9-D56474CBCD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6E6D69-5FD1-429E-BD02-19677CB58BAD}" type="datetimeFigureOut">
              <a:rPr lang="en-US" smtClean="0"/>
              <a:pPr/>
              <a:t>11/19/2012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22CB39-975A-4556-B7F9-D56474CBCD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6E6D69-5FD1-429E-BD02-19677CB58BAD}" type="datetimeFigureOut">
              <a:rPr lang="en-US" smtClean="0"/>
              <a:pPr/>
              <a:t>11/19/2012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22CB39-975A-4556-B7F9-D56474CBCD9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6E6D69-5FD1-429E-BD02-19677CB58BAD}" type="datetimeFigureOut">
              <a:rPr lang="en-US" smtClean="0"/>
              <a:pPr/>
              <a:t>11/19/2012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22CB39-975A-4556-B7F9-D56474CBCD9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6E6D69-5FD1-429E-BD02-19677CB58BAD}" type="datetimeFigureOut">
              <a:rPr lang="en-US" smtClean="0"/>
              <a:pPr/>
              <a:t>11/19/2012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22CB39-975A-4556-B7F9-D56474CBCD9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6E6D69-5FD1-429E-BD02-19677CB58BAD}" type="datetimeFigureOut">
              <a:rPr lang="en-US" smtClean="0"/>
              <a:pPr/>
              <a:t>11/19/2012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B22CB39-975A-4556-B7F9-D56474CBCD9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06E6D69-5FD1-429E-BD02-19677CB58BAD}" type="datetimeFigureOut">
              <a:rPr lang="en-US" smtClean="0"/>
              <a:pPr/>
              <a:t>11/19/2012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B22CB39-975A-4556-B7F9-D56474CBCD9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06E6D69-5FD1-429E-BD02-19677CB58BAD}" type="datetimeFigureOut">
              <a:rPr lang="en-US" smtClean="0"/>
              <a:pPr/>
              <a:t>11/19/2012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B22CB39-975A-4556-B7F9-D56474CBCD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06E6D69-5FD1-429E-BD02-19677CB58BAD}" type="datetimeFigureOut">
              <a:rPr lang="en-US" smtClean="0"/>
              <a:pPr/>
              <a:t>11/19/2012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22CB39-975A-4556-B7F9-D56474CBCD9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06E6D69-5FD1-429E-BD02-19677CB58BAD}" type="datetimeFigureOut">
              <a:rPr lang="en-US" smtClean="0"/>
              <a:pPr/>
              <a:t>11/19/2012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B22CB39-975A-4556-B7F9-D56474CBCD9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06E6D69-5FD1-429E-BD02-19677CB58BAD}" type="datetimeFigureOut">
              <a:rPr lang="en-US" smtClean="0"/>
              <a:pPr/>
              <a:t>11/19/2012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B22CB39-975A-4556-B7F9-D56474CBCD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077200" cy="3371851"/>
          </a:xfrm>
        </p:spPr>
        <p:style>
          <a:lnRef idx="2">
            <a:schemeClr val="dk1"/>
          </a:lnRef>
          <a:fillRef idx="1">
            <a:schemeClr val="lt1"/>
          </a:fillRef>
          <a:effectRef idx="0">
            <a:schemeClr val="dk1"/>
          </a:effectRef>
          <a:fontRef idx="minor">
            <a:schemeClr val="dk1"/>
          </a:fontRef>
        </p:style>
        <p:txBody>
          <a:bodyPr>
            <a:normAutofit fontScale="90000"/>
          </a:bodyPr>
          <a:lstStyle/>
          <a:p>
            <a:r>
              <a:rPr lang="en-US" dirty="0" smtClean="0"/>
              <a:t/>
            </a:r>
            <a:br>
              <a:rPr lang="en-US" dirty="0" smtClean="0"/>
            </a:br>
            <a:r>
              <a:rPr lang="en-US" dirty="0" smtClean="0"/>
              <a:t>UNIT 10 </a:t>
            </a:r>
            <a:br>
              <a:rPr lang="en-US" dirty="0" smtClean="0"/>
            </a:br>
            <a:r>
              <a:rPr lang="en-US" dirty="0" smtClean="0"/>
              <a:t>SENSE RELATIONS  </a:t>
            </a:r>
            <a:br>
              <a:rPr lang="en-US" dirty="0" smtClean="0"/>
            </a:br>
            <a:r>
              <a:rPr lang="en-US" dirty="0" smtClean="0"/>
              <a:t>Identity and similarity of sense. </a:t>
            </a:r>
            <a:r>
              <a:rPr lang="en-US" dirty="0"/>
              <a:t/>
            </a:r>
            <a:br>
              <a:rPr lang="en-US" dirty="0"/>
            </a:br>
            <a:endParaRPr lang="en-US" dirty="0"/>
          </a:p>
        </p:txBody>
      </p:sp>
      <p:sp>
        <p:nvSpPr>
          <p:cNvPr id="3" name="Subtitle 2"/>
          <p:cNvSpPr>
            <a:spLocks noGrp="1"/>
          </p:cNvSpPr>
          <p:nvPr>
            <p:ph type="subTitle" idx="1"/>
          </p:nvPr>
        </p:nvSpPr>
        <p:spPr>
          <a:xfrm>
            <a:off x="1371600" y="3886200"/>
            <a:ext cx="6324600" cy="685800"/>
          </a:xfrm>
        </p:spPr>
        <p:style>
          <a:lnRef idx="2">
            <a:schemeClr val="dk1"/>
          </a:lnRef>
          <a:fillRef idx="1">
            <a:schemeClr val="lt1"/>
          </a:fillRef>
          <a:effectRef idx="0">
            <a:schemeClr val="dk1"/>
          </a:effectRef>
          <a:fontRef idx="minor">
            <a:schemeClr val="dk1"/>
          </a:fontRef>
        </p:style>
        <p:txBody>
          <a:bodyPr/>
          <a:lstStyle/>
          <a:p>
            <a:r>
              <a:rPr lang="en-US" dirty="0" smtClean="0"/>
              <a:t>Part 1: Practice 1-5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Bonus assignments are due at the end of the next class. They MUST be TYPED, have your </a:t>
            </a:r>
            <a:r>
              <a:rPr lang="en-US" dirty="0" smtClean="0">
                <a:solidFill>
                  <a:schemeClr val="accent3"/>
                </a:solidFill>
              </a:rPr>
              <a:t>GROUP (C) OR (D</a:t>
            </a:r>
            <a:r>
              <a:rPr lang="en-US" dirty="0" smtClean="0"/>
              <a:t>), and have your </a:t>
            </a:r>
            <a:r>
              <a:rPr lang="en-US" dirty="0" smtClean="0">
                <a:solidFill>
                  <a:schemeClr val="accent3"/>
                </a:solidFill>
              </a:rPr>
              <a:t>SERIAL NUMBER.</a:t>
            </a:r>
            <a:r>
              <a:rPr lang="en-US" dirty="0" smtClean="0"/>
              <a:t>  They  must be free of grammatical, spelling, and punctuation errors. </a:t>
            </a:r>
            <a:r>
              <a:rPr lang="en-US" dirty="0" smtClean="0">
                <a:solidFill>
                  <a:srgbClr val="FF0000"/>
                </a:solidFill>
              </a:rPr>
              <a:t>NO LATE ASSIGNMENTS WILL BE ACCEPTED!</a:t>
            </a:r>
          </a:p>
          <a:p>
            <a:pPr>
              <a:buNone/>
            </a:pPr>
            <a:r>
              <a:rPr lang="en-US" b="1" u="sng" dirty="0" smtClean="0"/>
              <a:t>Unit 10: Practices 6-15</a:t>
            </a:r>
          </a:p>
          <a:p>
            <a:pPr>
              <a:buNone/>
            </a:pPr>
            <a:r>
              <a:rPr lang="en-US" b="1" u="sng" dirty="0" smtClean="0"/>
              <a:t>Review for Mid 2 is on Sun. 2-12-12 and Mon. 3-12-12  The 2</a:t>
            </a:r>
            <a:r>
              <a:rPr lang="en-US" b="1" u="sng" baseline="30000" dirty="0" smtClean="0"/>
              <a:t>nd</a:t>
            </a:r>
            <a:r>
              <a:rPr lang="en-US" b="1" u="sng" dirty="0" smtClean="0"/>
              <a:t> Midterm is on 5-12-12 in class (Wednesday) </a:t>
            </a:r>
            <a:r>
              <a:rPr lang="en-US" b="1" u="sng" dirty="0" smtClean="0">
                <a:solidFill>
                  <a:srgbClr val="FFC000"/>
                </a:solidFill>
              </a:rPr>
              <a:t>You must attend the midterm.</a:t>
            </a:r>
          </a:p>
          <a:p>
            <a:pPr>
              <a:buNone/>
            </a:pP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Assignment for next class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normAutofit fontScale="55000" lnSpcReduction="20000"/>
          </a:bodyPr>
          <a:lstStyle/>
          <a:p>
            <a:pPr>
              <a:buNone/>
            </a:pPr>
            <a:r>
              <a:rPr lang="en-US" dirty="0" smtClean="0"/>
              <a:t>Words such as </a:t>
            </a:r>
            <a:r>
              <a:rPr lang="en-US" i="1" dirty="0" smtClean="0"/>
              <a:t>mean, meaning, meant </a:t>
            </a:r>
            <a:r>
              <a:rPr lang="en-US" dirty="0" smtClean="0"/>
              <a:t>etc. are used ambiguously in </a:t>
            </a:r>
            <a:br>
              <a:rPr lang="en-US" dirty="0" smtClean="0"/>
            </a:br>
            <a:r>
              <a:rPr lang="en-US" dirty="0" smtClean="0"/>
              <a:t>everyday language to indicate either sense or reference. </a:t>
            </a:r>
          </a:p>
          <a:p>
            <a:pPr>
              <a:buNone/>
            </a:pPr>
            <a:r>
              <a:rPr lang="en-US" dirty="0" smtClean="0"/>
              <a:t>(1) Do the words </a:t>
            </a:r>
            <a:r>
              <a:rPr lang="en-US" i="1" dirty="0" smtClean="0"/>
              <a:t>mean </a:t>
            </a:r>
            <a:r>
              <a:rPr lang="en-US" dirty="0" smtClean="0"/>
              <a:t>and </a:t>
            </a:r>
            <a:r>
              <a:rPr lang="en-US" i="1" dirty="0" smtClean="0"/>
              <a:t>meant </a:t>
            </a:r>
            <a:r>
              <a:rPr lang="en-US" dirty="0" smtClean="0"/>
              <a:t>indicate sense (S) or reference (R) in the utterance: </a:t>
            </a:r>
          </a:p>
          <a:p>
            <a:pPr>
              <a:buNone/>
            </a:pPr>
            <a:r>
              <a:rPr lang="en-US" dirty="0" smtClean="0"/>
              <a:t>"I'm sorry to have disturbed you. - when I said 'Will you move your chair?', I didn't mean you, I meant           </a:t>
            </a:r>
            <a:br>
              <a:rPr lang="en-US" dirty="0" smtClean="0"/>
            </a:br>
            <a:r>
              <a:rPr lang="en-US" dirty="0" smtClean="0"/>
              <a:t>Patrick here."                                     					</a:t>
            </a:r>
            <a:r>
              <a:rPr lang="en-US" i="1" dirty="0" smtClean="0"/>
              <a:t>S/R</a:t>
            </a:r>
            <a:endParaRPr lang="en-US" dirty="0" smtClean="0"/>
          </a:p>
          <a:p>
            <a:pPr>
              <a:buNone/>
            </a:pPr>
            <a:r>
              <a:rPr lang="en-US" dirty="0" smtClean="0"/>
              <a:t>(2) Does the word </a:t>
            </a:r>
            <a:r>
              <a:rPr lang="en-US" i="1" dirty="0" smtClean="0"/>
              <a:t>means </a:t>
            </a:r>
            <a:r>
              <a:rPr lang="en-US" dirty="0" smtClean="0"/>
              <a:t>indicate sense or reference in: </a:t>
            </a:r>
          </a:p>
          <a:p>
            <a:pPr>
              <a:buNone/>
            </a:pPr>
            <a:r>
              <a:rPr lang="en-US" dirty="0" smtClean="0"/>
              <a:t>"If you look up </a:t>
            </a:r>
            <a:r>
              <a:rPr lang="en-US" i="1" dirty="0" err="1" smtClean="0"/>
              <a:t>ochlocracy</a:t>
            </a:r>
            <a:r>
              <a:rPr lang="en-US" i="1" dirty="0" smtClean="0"/>
              <a:t>, </a:t>
            </a:r>
            <a:r>
              <a:rPr lang="en-US" dirty="0" smtClean="0"/>
              <a:t>you'll find it means </a:t>
            </a:r>
            <a:r>
              <a:rPr lang="en-US" i="1" dirty="0" smtClean="0"/>
              <a:t>government by the mob.“                         S/R</a:t>
            </a:r>
            <a:endParaRPr lang="en-US" dirty="0" smtClean="0"/>
          </a:p>
          <a:p>
            <a:pPr>
              <a:buNone/>
            </a:pPr>
            <a:r>
              <a:rPr lang="en-US" dirty="0" smtClean="0"/>
              <a:t>(3) Which of the following is correct? Circle your answer. </a:t>
            </a:r>
          </a:p>
          <a:p>
            <a:pPr marL="624078" indent="-514350">
              <a:buAutoNum type="alphaLcParenBoth"/>
            </a:pPr>
            <a:r>
              <a:rPr lang="en-US" dirty="0" smtClean="0"/>
              <a:t>The sense of any word is its dictionary definition, in the form of a complete set of necessary and sufficient conditions for its use. </a:t>
            </a:r>
          </a:p>
          <a:p>
            <a:pPr marL="624078" indent="-514350">
              <a:buNone/>
            </a:pPr>
            <a:endParaRPr lang="en-US" dirty="0" smtClean="0"/>
          </a:p>
          <a:p>
            <a:pPr marL="624078" indent="-514350">
              <a:buAutoNum type="alphaLcParenBoth"/>
            </a:pPr>
            <a:r>
              <a:rPr lang="en-US" dirty="0" smtClean="0"/>
              <a:t>The sense of a predicate is the set of all things it can be correctly </a:t>
            </a:r>
            <a:br>
              <a:rPr lang="en-US" dirty="0" smtClean="0"/>
            </a:br>
            <a:r>
              <a:rPr lang="en-US" dirty="0" smtClean="0"/>
              <a:t>    applied to. </a:t>
            </a:r>
          </a:p>
          <a:p>
            <a:pPr>
              <a:buNone/>
            </a:pPr>
            <a:endParaRPr lang="en-US" dirty="0" smtClean="0"/>
          </a:p>
          <a:p>
            <a:pPr>
              <a:buNone/>
            </a:pPr>
            <a:r>
              <a:rPr lang="en-US" dirty="0" smtClean="0"/>
              <a:t>(c) The sense of a predicate is its indispensable hard core of meaning. </a:t>
            </a:r>
          </a:p>
          <a:p>
            <a:pPr>
              <a:buNone/>
            </a:pPr>
            <a:r>
              <a:rPr lang="en-US" dirty="0" smtClean="0"/>
              <a:t>(4) Are the following sentences analytic (A), synthetic (S), or a contradiction (C)? </a:t>
            </a:r>
          </a:p>
          <a:p>
            <a:pPr lvl="0">
              <a:buNone/>
            </a:pPr>
            <a:r>
              <a:rPr lang="en-US" dirty="0" smtClean="0"/>
              <a:t>(a)</a:t>
            </a:r>
            <a:r>
              <a:rPr lang="en-US" i="1" dirty="0" smtClean="0"/>
              <a:t>  John is simultaneously a man and not a human being  		A/S/C</a:t>
            </a:r>
            <a:endParaRPr lang="en-US" dirty="0" smtClean="0"/>
          </a:p>
          <a:p>
            <a:pPr lvl="0">
              <a:buNone/>
            </a:pPr>
            <a:r>
              <a:rPr lang="en-US" dirty="0" smtClean="0"/>
              <a:t>(b) </a:t>
            </a:r>
            <a:r>
              <a:rPr lang="en-US" i="1" dirty="0" smtClean="0"/>
              <a:t>Mussolini was an Italian                					A/S/C </a:t>
            </a:r>
            <a:endParaRPr lang="en-US" dirty="0" smtClean="0"/>
          </a:p>
          <a:p>
            <a:pPr>
              <a:buNone/>
            </a:pPr>
            <a:r>
              <a:rPr lang="en-US" dirty="0" smtClean="0"/>
              <a:t>(c) </a:t>
            </a:r>
            <a:r>
              <a:rPr lang="en-US" i="1" dirty="0" smtClean="0"/>
              <a:t>Every  circle is a geometric shape          				A/S/C </a:t>
            </a:r>
            <a:endParaRPr lang="en-US" dirty="0" smtClean="0"/>
          </a:p>
          <a:p>
            <a:pPr>
              <a:buNone/>
            </a:pPr>
            <a:endParaRPr lang="en-US" dirty="0"/>
          </a:p>
        </p:txBody>
      </p:sp>
      <p:sp>
        <p:nvSpPr>
          <p:cNvPr id="3" name="Title 2"/>
          <p:cNvSpPr>
            <a:spLocks noGrp="1"/>
          </p:cNvSpPr>
          <p:nvPr>
            <p:ph type="title"/>
          </p:nvPr>
        </p:nvSpPr>
        <p:spPr>
          <a:xfrm>
            <a:off x="381000" y="274638"/>
            <a:ext cx="8305800" cy="868362"/>
          </a:xfrm>
        </p:spPr>
        <p:txBody>
          <a:bodyPr/>
          <a:lstStyle/>
          <a:p>
            <a:pPr algn="ctr"/>
            <a:r>
              <a:rPr lang="en-US" dirty="0" smtClean="0"/>
              <a:t>Quick Quiz</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0"/>
            <a:ext cx="8839200" cy="4483291"/>
          </a:xfrm>
        </p:spPr>
        <p:txBody>
          <a:bodyPr>
            <a:normAutofit fontScale="85000" lnSpcReduction="10000"/>
          </a:bodyPr>
          <a:lstStyle/>
          <a:p>
            <a:r>
              <a:rPr lang="en-US" dirty="0" smtClean="0"/>
              <a:t>SYNONYMY is the relationship between two predicates that have the same sense. </a:t>
            </a:r>
          </a:p>
          <a:p>
            <a:r>
              <a:rPr lang="en-US" dirty="0" smtClean="0"/>
              <a:t>In most dialects of English, </a:t>
            </a:r>
            <a:r>
              <a:rPr lang="en-US" i="1" dirty="0" smtClean="0"/>
              <a:t>stubborn </a:t>
            </a:r>
            <a:r>
              <a:rPr lang="en-US" dirty="0" smtClean="0"/>
              <a:t>and </a:t>
            </a:r>
            <a:r>
              <a:rPr lang="en-US" i="1" dirty="0" smtClean="0"/>
              <a:t>obstinate </a:t>
            </a:r>
            <a:r>
              <a:rPr lang="en-US" dirty="0" smtClean="0"/>
              <a:t>are synonyms. In many dialects, </a:t>
            </a:r>
            <a:r>
              <a:rPr lang="en-US" i="1" dirty="0" smtClean="0"/>
              <a:t>brigand </a:t>
            </a:r>
            <a:r>
              <a:rPr lang="en-US" dirty="0" smtClean="0"/>
              <a:t>and </a:t>
            </a:r>
            <a:r>
              <a:rPr lang="en-US" i="1" dirty="0" smtClean="0"/>
              <a:t>bandit </a:t>
            </a:r>
            <a:r>
              <a:rPr lang="en-US" dirty="0" smtClean="0"/>
              <a:t>are synonyms. </a:t>
            </a:r>
          </a:p>
          <a:p>
            <a:r>
              <a:rPr lang="en-US" dirty="0" smtClean="0"/>
              <a:t>In many dialects, </a:t>
            </a:r>
            <a:r>
              <a:rPr lang="en-US" i="1" dirty="0" smtClean="0"/>
              <a:t>mercury </a:t>
            </a:r>
            <a:r>
              <a:rPr lang="en-US" dirty="0" smtClean="0"/>
              <a:t>and </a:t>
            </a:r>
            <a:r>
              <a:rPr lang="en-US" i="1" dirty="0" smtClean="0"/>
              <a:t>quicksilver </a:t>
            </a:r>
            <a:r>
              <a:rPr lang="en-US" dirty="0" smtClean="0"/>
              <a:t>are synonyms. </a:t>
            </a:r>
          </a:p>
          <a:p>
            <a:r>
              <a:rPr lang="en-US" dirty="0" smtClean="0"/>
              <a:t>Note that our definition of synonymy requires identity 'of sense. This is a stricter definition than is sometimes given: </a:t>
            </a:r>
          </a:p>
          <a:p>
            <a:r>
              <a:rPr lang="en-US" dirty="0" smtClean="0"/>
              <a:t>Sometimes synonymy is defined as similarity of meaning, a definition which is vaguer than OURS. The price we pay for our rather strict definition is that very few examples of synonymy: so defined: can be found. </a:t>
            </a:r>
          </a:p>
          <a:p>
            <a:endParaRPr lang="en-US" dirty="0" smtClean="0"/>
          </a:p>
          <a:p>
            <a:pPr>
              <a:buNone/>
            </a:pPr>
            <a:endParaRPr lang="en-US" dirty="0"/>
          </a:p>
        </p:txBody>
      </p:sp>
      <p:sp>
        <p:nvSpPr>
          <p:cNvPr id="3" name="Title 2"/>
          <p:cNvSpPr>
            <a:spLocks noGrp="1"/>
          </p:cNvSpPr>
          <p:nvPr>
            <p:ph type="title"/>
          </p:nvPr>
        </p:nvSpPr>
        <p:spPr>
          <a:xfrm>
            <a:off x="457200" y="457200"/>
            <a:ext cx="8229600" cy="960438"/>
          </a:xfrm>
        </p:spPr>
        <p:txBody>
          <a:bodyPr>
            <a:normAutofit fontScale="90000"/>
          </a:bodyPr>
          <a:lstStyle/>
          <a:p>
            <a:r>
              <a:rPr lang="en-US" sz="2700" dirty="0" smtClean="0"/>
              <a:t/>
            </a:r>
            <a:br>
              <a:rPr lang="en-US" sz="2700" dirty="0" smtClean="0"/>
            </a:br>
            <a:r>
              <a:rPr lang="en-US" sz="2700" dirty="0" smtClean="0"/>
              <a:t>We shall be mainly concerned with the sense relations which involve individual predicates and whole sentences. </a:t>
            </a:r>
            <a:r>
              <a:rPr lang="en-US" sz="2800" dirty="0" smtClean="0"/>
              <a:t/>
            </a:r>
            <a:br>
              <a:rPr lang="en-US" sz="2800" dirty="0" smtClean="0"/>
            </a:b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624078" indent="-514350">
              <a:buNone/>
            </a:pPr>
            <a:r>
              <a:rPr lang="en-US" i="1" dirty="0" smtClean="0"/>
              <a:t>(1)The thief tried to CONCEAL/HIDE the evidence                                                  								Y/N</a:t>
            </a:r>
          </a:p>
          <a:p>
            <a:pPr marL="624078" indent="-514350">
              <a:buNone/>
            </a:pPr>
            <a:r>
              <a:rPr lang="en-US" i="1" dirty="0" smtClean="0"/>
              <a:t>(2) I'm going to PURCHASE/BUY a new coat‘</a:t>
            </a:r>
          </a:p>
          <a:p>
            <a:pPr>
              <a:buNone/>
            </a:pPr>
            <a:r>
              <a:rPr lang="en-US" i="1" dirty="0" smtClean="0"/>
              <a:t>(3) These tomatoes are LARGE /RIPE      		Y/N</a:t>
            </a:r>
            <a:endParaRPr lang="en-US" dirty="0" smtClean="0"/>
          </a:p>
          <a:p>
            <a:pPr>
              <a:buNone/>
            </a:pPr>
            <a:r>
              <a:rPr lang="en-US" i="1" dirty="0" smtClean="0"/>
              <a:t>(4) This is a very LOOSE/SHORT definition   	Y/N</a:t>
            </a:r>
            <a:endParaRPr lang="en-US" dirty="0" smtClean="0"/>
          </a:p>
          <a:p>
            <a:pPr>
              <a:buNone/>
            </a:pPr>
            <a:r>
              <a:rPr lang="en-US" i="1" dirty="0" smtClean="0"/>
              <a:t>(5) You hope my PROFOUND/DEEP sympathy   Y/N</a:t>
            </a:r>
          </a:p>
          <a:p>
            <a:pPr>
              <a:buNone/>
            </a:pPr>
            <a:r>
              <a:rPr lang="en-US" i="1" dirty="0" smtClean="0"/>
              <a:t>(6) It is a very WIDE/BROAD street               	Y/N</a:t>
            </a:r>
          </a:p>
          <a:p>
            <a:pPr>
              <a:buNone/>
            </a:pPr>
            <a:endParaRPr lang="en-US" dirty="0" smtClean="0"/>
          </a:p>
          <a:p>
            <a:r>
              <a:rPr lang="en-US" dirty="0" smtClean="0"/>
              <a:t>Clearly the notions of synonymy and sense are interdependent. You can't understand one without understanding the other. These concepts </a:t>
            </a:r>
            <a:br>
              <a:rPr lang="en-US" dirty="0" smtClean="0"/>
            </a:br>
            <a:r>
              <a:rPr lang="en-US" dirty="0" smtClean="0"/>
              <a:t>are best communicated by a range of examples.</a:t>
            </a:r>
          </a:p>
          <a:p>
            <a:endParaRPr lang="en-US" dirty="0"/>
          </a:p>
        </p:txBody>
      </p:sp>
      <p:sp>
        <p:nvSpPr>
          <p:cNvPr id="3" name="Title 2"/>
          <p:cNvSpPr>
            <a:spLocks noGrp="1"/>
          </p:cNvSpPr>
          <p:nvPr>
            <p:ph type="title"/>
          </p:nvPr>
        </p:nvSpPr>
        <p:spPr/>
        <p:txBody>
          <a:bodyPr>
            <a:normAutofit fontScale="90000"/>
          </a:bodyPr>
          <a:lstStyle/>
          <a:p>
            <a:r>
              <a:rPr lang="en-US" sz="2700" dirty="0" smtClean="0"/>
              <a:t/>
            </a:r>
            <a:br>
              <a:rPr lang="en-US" sz="2700" dirty="0" smtClean="0"/>
            </a:br>
            <a:r>
              <a:rPr lang="en-US" sz="2700" dirty="0" smtClean="0"/>
              <a:t/>
            </a:r>
            <a:br>
              <a:rPr lang="en-US" sz="2700" dirty="0" smtClean="0"/>
            </a:br>
            <a:r>
              <a:rPr lang="en-US" sz="2700" dirty="0" smtClean="0"/>
              <a:t>In the following sentences, do the capitalized pairs of words have the same sense? </a:t>
            </a: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In the following sentences, do the pairs of words in capitals have the same sense? (They do differ in their dialectal, stylistic, or social associations.) Circle S for 'same' or D for 'different'. </a:t>
            </a:r>
          </a:p>
          <a:p>
            <a:pPr marL="624078" indent="-514350">
              <a:buAutoNum type="arabicParenBoth"/>
            </a:pPr>
            <a:r>
              <a:rPr lang="en-US" i="1" dirty="0" smtClean="0"/>
              <a:t>He comes to see us every FALL/AUTUMN   Y/N</a:t>
            </a:r>
          </a:p>
          <a:p>
            <a:pPr marL="624078" indent="-514350">
              <a:buAutoNum type="arabicParenBoth"/>
            </a:pPr>
            <a:r>
              <a:rPr lang="en-US" i="1" dirty="0" smtClean="0"/>
              <a:t>Nothing is more precious to us than our    FREEDOM/ LIBERTY                                     Y/N</a:t>
            </a:r>
          </a:p>
          <a:p>
            <a:pPr marL="624078" indent="-514350">
              <a:buAutoNum type="arabicParenBoth"/>
            </a:pPr>
            <a:r>
              <a:rPr lang="en-US" i="1" dirty="0" smtClean="0"/>
              <a:t>The body was found in the BOOT/TRUNK of the car 							Y/N</a:t>
            </a:r>
          </a:p>
          <a:p>
            <a:pPr marL="624078" indent="-514350">
              <a:buAutoNum type="arabicParenBoth"/>
            </a:pPr>
            <a:r>
              <a:rPr lang="en-US" i="1" dirty="0" smtClean="0"/>
              <a:t>We've just bought a new HOUSE/APARTMENT</a:t>
            </a:r>
          </a:p>
          <a:p>
            <a:pPr marL="624078" indent="-514350">
              <a:buAutoNum type="arabicParenBoth"/>
            </a:pPr>
            <a:r>
              <a:rPr lang="en-US" i="1" dirty="0" smtClean="0"/>
              <a:t>John got a bullet wound in his HEAD/GUTS  Y/N</a:t>
            </a:r>
          </a:p>
          <a:p>
            <a:pPr marL="624078" indent="-514350">
              <a:buAutoNum type="arabicParenBoth"/>
            </a:pPr>
            <a:r>
              <a:rPr lang="en-US" i="1" dirty="0" smtClean="0"/>
              <a:t>A guy/dude I know has pickled onions for  breakfast 						 Y/N</a:t>
            </a: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sz="1600" i="1" dirty="0" smtClean="0"/>
              <a:t/>
            </a:r>
            <a:br>
              <a:rPr lang="en-US" sz="1600" i="1" dirty="0" smtClean="0"/>
            </a:br>
            <a:r>
              <a:rPr lang="en-US" sz="1600" i="1" dirty="0" smtClean="0"/>
              <a:t/>
            </a:r>
            <a:br>
              <a:rPr lang="en-US" sz="1600" i="1" dirty="0" smtClean="0"/>
            </a:br>
            <a:r>
              <a:rPr lang="en-US" sz="2200" i="1" dirty="0" smtClean="0"/>
              <a:t>How many kids have you got?  How many children have you got? </a:t>
            </a:r>
            <a:r>
              <a:rPr lang="en-US" sz="2200" dirty="0" smtClean="0"/>
              <a:t>Here we would say that </a:t>
            </a:r>
            <a:r>
              <a:rPr lang="en-US" sz="2200" i="1" dirty="0" smtClean="0"/>
              <a:t>kids </a:t>
            </a:r>
            <a:r>
              <a:rPr lang="en-US" sz="2200" dirty="0" smtClean="0"/>
              <a:t>and </a:t>
            </a:r>
            <a:r>
              <a:rPr lang="en-US" sz="2200" i="1" dirty="0" smtClean="0"/>
              <a:t>children </a:t>
            </a:r>
            <a:r>
              <a:rPr lang="en-US" sz="2200" dirty="0" smtClean="0"/>
              <a:t>have the same sense, although clearly they differ in style, or formality. </a:t>
            </a:r>
            <a:br>
              <a:rPr lang="en-US" sz="2200" dirty="0" smtClean="0"/>
            </a:b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28800"/>
            <a:ext cx="8305800" cy="4178491"/>
          </a:xfrm>
        </p:spPr>
        <p:txBody>
          <a:bodyPr>
            <a:normAutofit lnSpcReduction="10000"/>
          </a:bodyPr>
          <a:lstStyle/>
          <a:p>
            <a:pPr>
              <a:buNone/>
            </a:pPr>
            <a:r>
              <a:rPr lang="en-US" dirty="0" smtClean="0"/>
              <a:t>For example, </a:t>
            </a:r>
            <a:r>
              <a:rPr lang="en-US" i="1" u="sng" dirty="0" smtClean="0"/>
              <a:t>hide¹</a:t>
            </a:r>
            <a:r>
              <a:rPr lang="en-US" i="1" dirty="0" smtClean="0"/>
              <a:t> </a:t>
            </a:r>
            <a:r>
              <a:rPr lang="en-US" dirty="0" smtClean="0"/>
              <a:t>could be the intransitive verb as in </a:t>
            </a:r>
            <a:r>
              <a:rPr lang="en-US" i="1" dirty="0" smtClean="0"/>
              <a:t>Let's </a:t>
            </a:r>
            <a:r>
              <a:rPr lang="en-US" i="1" u="sng" dirty="0" smtClean="0"/>
              <a:t>hide from Mommy</a:t>
            </a:r>
            <a:r>
              <a:rPr lang="en-US" i="1" dirty="0" smtClean="0"/>
              <a:t>; </a:t>
            </a:r>
          </a:p>
          <a:p>
            <a:pPr>
              <a:buNone/>
            </a:pPr>
            <a:r>
              <a:rPr lang="en-US" i="1" u="sng" dirty="0" smtClean="0"/>
              <a:t>hide²</a:t>
            </a:r>
            <a:r>
              <a:rPr lang="en-US" i="1" dirty="0" smtClean="0"/>
              <a:t> </a:t>
            </a:r>
            <a:r>
              <a:rPr lang="en-US" dirty="0" smtClean="0"/>
              <a:t>could be the transitive verb, as in </a:t>
            </a:r>
            <a:r>
              <a:rPr lang="en-US" i="1" u="sng" dirty="0" smtClean="0"/>
              <a:t>Hide </a:t>
            </a:r>
            <a:r>
              <a:rPr lang="en-US" i="1" dirty="0" smtClean="0"/>
              <a:t/>
            </a:r>
            <a:br>
              <a:rPr lang="en-US" i="1" dirty="0" smtClean="0"/>
            </a:br>
            <a:r>
              <a:rPr lang="en-US" i="1" dirty="0" smtClean="0"/>
              <a:t>your  candies under the pillow; </a:t>
            </a:r>
          </a:p>
          <a:p>
            <a:pPr>
              <a:buNone/>
            </a:pPr>
            <a:r>
              <a:rPr lang="en-US" i="1" u="sng" dirty="0" smtClean="0"/>
              <a:t>hide³ </a:t>
            </a:r>
            <a:r>
              <a:rPr lang="en-US" dirty="0" smtClean="0"/>
              <a:t>could be the noun, as in </a:t>
            </a:r>
            <a:r>
              <a:rPr lang="en-US" i="1" dirty="0" smtClean="0"/>
              <a:t>We watched the </a:t>
            </a:r>
            <a:r>
              <a:rPr lang="en-US" i="1" u="sng" dirty="0" smtClean="0"/>
              <a:t>birds from a hide</a:t>
            </a:r>
            <a:r>
              <a:rPr lang="en-US" i="1" dirty="0" smtClean="0"/>
              <a:t>; </a:t>
            </a:r>
            <a:r>
              <a:rPr lang="en-US" dirty="0" smtClean="0"/>
              <a:t>and </a:t>
            </a:r>
          </a:p>
          <a:p>
            <a:pPr>
              <a:buNone/>
            </a:pPr>
            <a:r>
              <a:rPr lang="en-US" i="1" u="sng" dirty="0" smtClean="0"/>
              <a:t>hide4;</a:t>
            </a:r>
            <a:r>
              <a:rPr lang="en-US" i="1" dirty="0" smtClean="0"/>
              <a:t> </a:t>
            </a:r>
            <a:r>
              <a:rPr lang="en-US" dirty="0" smtClean="0"/>
              <a:t>could be the noun, as in </a:t>
            </a:r>
            <a:r>
              <a:rPr lang="en-US" i="1" u="sng" dirty="0" smtClean="0"/>
              <a:t>The hide of an ox </a:t>
            </a:r>
            <a:r>
              <a:rPr lang="en-US" i="1" dirty="0" smtClean="0"/>
              <a:t>weighs 200 lbs.</a:t>
            </a:r>
          </a:p>
          <a:p>
            <a:pPr>
              <a:buFont typeface="Wingdings" pitchFamily="2" charset="2"/>
              <a:buChar char="v"/>
            </a:pPr>
            <a:r>
              <a:rPr lang="en-US" b="1" i="1" u="sng" dirty="0" smtClean="0"/>
              <a:t>Each of these is a separate predicate though they are all the same word</a:t>
            </a:r>
            <a:endParaRPr lang="en-US" b="1" u="sng" dirty="0"/>
          </a:p>
        </p:txBody>
      </p:sp>
      <p:sp>
        <p:nvSpPr>
          <p:cNvPr id="3" name="Title 2"/>
          <p:cNvSpPr>
            <a:spLocks noGrp="1"/>
          </p:cNvSpPr>
          <p:nvPr>
            <p:ph type="title"/>
          </p:nvPr>
        </p:nvSpPr>
        <p:spPr>
          <a:xfrm>
            <a:off x="381000" y="274638"/>
            <a:ext cx="8305800" cy="1630362"/>
          </a:xfrm>
        </p:spPr>
        <p:txBody>
          <a:bodyPr>
            <a:normAutofit fontScale="90000"/>
          </a:bodyPr>
          <a:lstStyle/>
          <a:p>
            <a:r>
              <a:rPr lang="en-US" sz="2000" u="sng" dirty="0" smtClean="0"/>
              <a:t>Synonymy is a relation between predicates</a:t>
            </a:r>
            <a:r>
              <a:rPr lang="en-US" sz="2000" dirty="0" smtClean="0"/>
              <a:t>, and </a:t>
            </a:r>
            <a:r>
              <a:rPr lang="en-US" sz="2000" u="sng" dirty="0" smtClean="0"/>
              <a:t>not </a:t>
            </a:r>
            <a:r>
              <a:rPr lang="en-US" sz="2000" dirty="0" smtClean="0"/>
              <a:t>between </a:t>
            </a:r>
            <a:r>
              <a:rPr lang="en-US" sz="2000" u="sng" dirty="0" smtClean="0"/>
              <a:t>words </a:t>
            </a:r>
            <a:r>
              <a:rPr lang="en-US" sz="2000" dirty="0" smtClean="0"/>
              <a:t>(i.e. word-forms). Recall that a word may have many different senses; each </a:t>
            </a:r>
            <a:br>
              <a:rPr lang="en-US" sz="2000" dirty="0" smtClean="0"/>
            </a:br>
            <a:r>
              <a:rPr lang="en-US" sz="2000" dirty="0" smtClean="0"/>
              <a:t>distinct </a:t>
            </a:r>
            <a:r>
              <a:rPr lang="en-US" sz="2000" u="sng" dirty="0" smtClean="0"/>
              <a:t>sense of a word </a:t>
            </a:r>
            <a:r>
              <a:rPr lang="en-US" sz="2000" dirty="0" smtClean="0"/>
              <a:t>(of the kind we are dealing with) </a:t>
            </a:r>
            <a:r>
              <a:rPr lang="en-US" sz="2000" u="sng" dirty="0" smtClean="0"/>
              <a:t>is a predicate</a:t>
            </a:r>
            <a:r>
              <a:rPr lang="en-US" sz="2000" dirty="0" smtClean="0"/>
              <a:t>, </a:t>
            </a:r>
            <a:br>
              <a:rPr lang="en-US" sz="2000" dirty="0" smtClean="0"/>
            </a:br>
            <a:r>
              <a:rPr lang="en-US" sz="2000" dirty="0" smtClean="0"/>
              <a:t>When necessary, we distinguish between predicates by giving them sub- </a:t>
            </a:r>
            <a:br>
              <a:rPr lang="en-US" sz="2000" dirty="0" smtClean="0"/>
            </a:br>
            <a:r>
              <a:rPr lang="en-US" sz="2000" dirty="0" smtClean="0"/>
              <a:t>script numbers.</a:t>
            </a:r>
            <a:endParaRPr lang="en-US" sz="2000" b="0" dirty="0">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828800"/>
            <a:ext cx="8839200" cy="4178491"/>
          </a:xfrm>
        </p:spPr>
        <p:txBody>
          <a:bodyPr>
            <a:normAutofit fontScale="40000" lnSpcReduction="20000"/>
          </a:bodyPr>
          <a:lstStyle/>
          <a:p>
            <a:pPr>
              <a:buNone/>
            </a:pPr>
            <a:r>
              <a:rPr lang="en-US" sz="3800" dirty="0" smtClean="0"/>
              <a:t>(l) </a:t>
            </a:r>
            <a:r>
              <a:rPr lang="en-US" sz="3800" i="1" dirty="0" smtClean="0"/>
              <a:t>deep/profound </a:t>
            </a:r>
            <a:endParaRPr lang="en-US" sz="3800" dirty="0" smtClean="0"/>
          </a:p>
          <a:p>
            <a:pPr marL="624078" indent="-514350">
              <a:buNone/>
            </a:pPr>
            <a:r>
              <a:rPr lang="en-US" sz="3800" i="1" u="sng" dirty="0" smtClean="0"/>
              <a:t>(a)    You have my deep/profound  sympathy</a:t>
            </a:r>
            <a:endParaRPr lang="en-US" sz="3800" dirty="0" smtClean="0"/>
          </a:p>
          <a:p>
            <a:pPr marL="624078" indent="-514350">
              <a:buNone/>
            </a:pPr>
            <a:r>
              <a:rPr lang="en-US" sz="3800" dirty="0" smtClean="0"/>
              <a:t>(b) </a:t>
            </a:r>
            <a:r>
              <a:rPr lang="en-US" sz="3800" i="1" u="sng" dirty="0" smtClean="0"/>
              <a:t>This river is very deep (This river is very profound is unacceptable.)</a:t>
            </a:r>
          </a:p>
          <a:p>
            <a:pPr marL="624078" indent="-514350">
              <a:buNone/>
            </a:pPr>
            <a:r>
              <a:rPr lang="en-US" sz="3800" i="1" dirty="0" smtClean="0"/>
              <a:t>(2) ripe/mature </a:t>
            </a:r>
            <a:endParaRPr lang="en-US" sz="3800" dirty="0" smtClean="0"/>
          </a:p>
          <a:p>
            <a:pPr marL="624078" indent="-514350">
              <a:buNone/>
            </a:pPr>
            <a:r>
              <a:rPr lang="en-US" sz="3800" i="1" dirty="0" smtClean="0"/>
              <a:t>a) _________________________________________________________</a:t>
            </a:r>
            <a:endParaRPr lang="en-US" sz="3800" dirty="0" smtClean="0"/>
          </a:p>
          <a:p>
            <a:pPr marL="624078" indent="-514350">
              <a:buNone/>
            </a:pPr>
            <a:r>
              <a:rPr lang="en-US" sz="3800" i="1" dirty="0" smtClean="0"/>
              <a:t>b) __________________________________________________________</a:t>
            </a:r>
            <a:endParaRPr lang="en-US" sz="3800" dirty="0" smtClean="0"/>
          </a:p>
          <a:p>
            <a:pPr>
              <a:buNone/>
            </a:pPr>
            <a:r>
              <a:rPr lang="en-US" sz="3800" i="1" dirty="0" smtClean="0"/>
              <a:t>(3) broad/wide </a:t>
            </a:r>
            <a:endParaRPr lang="en-US" sz="3800" dirty="0" smtClean="0"/>
          </a:p>
          <a:p>
            <a:pPr marL="624078" indent="-514350">
              <a:buNone/>
            </a:pPr>
            <a:r>
              <a:rPr lang="en-US" sz="3800" dirty="0" smtClean="0"/>
              <a:t>(a)---------------------------------- </a:t>
            </a:r>
          </a:p>
          <a:p>
            <a:pPr marL="624078" indent="-514350">
              <a:buNone/>
            </a:pPr>
            <a:r>
              <a:rPr lang="en-US" sz="3800" dirty="0" smtClean="0"/>
              <a:t>(b) ------------------------------- </a:t>
            </a:r>
          </a:p>
          <a:p>
            <a:pPr>
              <a:buNone/>
            </a:pPr>
            <a:r>
              <a:rPr lang="en-US" sz="3800" i="1" dirty="0" smtClean="0"/>
              <a:t>(4) earth/soil </a:t>
            </a:r>
            <a:endParaRPr lang="en-US" sz="3800" dirty="0" smtClean="0"/>
          </a:p>
          <a:p>
            <a:pPr>
              <a:buNone/>
            </a:pPr>
            <a:r>
              <a:rPr lang="en-US" sz="3800" dirty="0" smtClean="0"/>
              <a:t>(a) ---------------------------</a:t>
            </a:r>
          </a:p>
          <a:p>
            <a:pPr>
              <a:buNone/>
            </a:pPr>
            <a:r>
              <a:rPr lang="en-US" sz="3800" dirty="0" smtClean="0"/>
              <a:t>(b) -------------------------</a:t>
            </a:r>
          </a:p>
          <a:p>
            <a:pPr>
              <a:buNone/>
            </a:pPr>
            <a:r>
              <a:rPr lang="en-US" sz="3800" i="1" dirty="0" smtClean="0"/>
              <a:t>(4) side/edge </a:t>
            </a:r>
            <a:endParaRPr lang="en-US" sz="3800" dirty="0" smtClean="0"/>
          </a:p>
          <a:p>
            <a:pPr>
              <a:buNone/>
            </a:pPr>
            <a:r>
              <a:rPr lang="en-US" sz="3800" dirty="0" smtClean="0"/>
              <a:t>(a) -----------------------------------</a:t>
            </a:r>
          </a:p>
          <a:p>
            <a:pPr>
              <a:buNone/>
            </a:pPr>
            <a:r>
              <a:rPr lang="en-US" sz="3800" dirty="0" smtClean="0"/>
              <a:t>(b) ------------------------------- </a:t>
            </a:r>
          </a:p>
          <a:p>
            <a:pPr>
              <a:buNone/>
            </a:pPr>
            <a:r>
              <a:rPr lang="en-US" sz="3800" dirty="0" smtClean="0"/>
              <a:t> </a:t>
            </a:r>
          </a:p>
          <a:p>
            <a:pPr>
              <a:buNone/>
            </a:pPr>
            <a:r>
              <a:rPr lang="en-US" dirty="0" smtClean="0"/>
              <a:t> </a:t>
            </a:r>
            <a:endParaRPr lang="en-US" dirty="0"/>
          </a:p>
        </p:txBody>
      </p:sp>
      <p:sp>
        <p:nvSpPr>
          <p:cNvPr id="3" name="Title 2"/>
          <p:cNvSpPr>
            <a:spLocks noGrp="1"/>
          </p:cNvSpPr>
          <p:nvPr>
            <p:ph type="title"/>
          </p:nvPr>
        </p:nvSpPr>
        <p:spPr>
          <a:xfrm>
            <a:off x="228600" y="304800"/>
            <a:ext cx="8763000" cy="1371600"/>
          </a:xfrm>
        </p:spPr>
        <p:txBody>
          <a:bodyPr>
            <a:normAutofit fontScale="90000"/>
          </a:bodyPr>
          <a:lstStyle/>
          <a:p>
            <a:r>
              <a:rPr lang="en-US" sz="1600" dirty="0" smtClean="0"/>
              <a:t/>
            </a:r>
            <a:br>
              <a:rPr lang="en-US" sz="1600" dirty="0" smtClean="0"/>
            </a:br>
            <a:r>
              <a:rPr lang="en-US" sz="1600" dirty="0" smtClean="0"/>
              <a:t/>
            </a:r>
            <a:br>
              <a:rPr lang="en-US" sz="1600" dirty="0" smtClean="0"/>
            </a:br>
            <a:r>
              <a:rPr lang="en-US" sz="2200" dirty="0" smtClean="0"/>
              <a:t>(</a:t>
            </a:r>
            <a:r>
              <a:rPr lang="en-US" sz="2000" dirty="0" smtClean="0"/>
              <a:t>a) give a sentence in which the two words could be used interchangeably without altering the sense of the sentence - use a slash notation, as we have done in practice above; (b) give another sentence using one of the words where a different </a:t>
            </a:r>
            <a:r>
              <a:rPr lang="en-US" sz="2200" dirty="0" smtClean="0"/>
              <a:t>sense is involved. As a guide, we have done the first one for you. </a:t>
            </a:r>
            <a:br>
              <a:rPr lang="en-US" sz="2200" dirty="0" smtClean="0"/>
            </a:b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514600"/>
            <a:ext cx="8991600" cy="3492691"/>
          </a:xfrm>
        </p:spPr>
        <p:txBody>
          <a:bodyPr>
            <a:normAutofit fontScale="70000" lnSpcReduction="20000"/>
          </a:bodyPr>
          <a:lstStyle/>
          <a:p>
            <a:pPr>
              <a:buNone/>
            </a:pPr>
            <a:r>
              <a:rPr lang="en-US" i="1" dirty="0" smtClean="0"/>
              <a:t>Bachelors prefer red haired girls </a:t>
            </a:r>
            <a:r>
              <a:rPr lang="en-US" dirty="0" smtClean="0"/>
              <a:t>is a paraphrase of </a:t>
            </a:r>
            <a:r>
              <a:rPr lang="en-US" i="1" dirty="0" smtClean="0"/>
              <a:t>Girls with red hair are </a:t>
            </a:r>
            <a:br>
              <a:rPr lang="en-US" i="1" dirty="0" smtClean="0"/>
            </a:br>
            <a:r>
              <a:rPr lang="en-US" i="1" dirty="0" smtClean="0"/>
              <a:t>preferred by unmarried men </a:t>
            </a:r>
            <a:endParaRPr lang="en-US" dirty="0" smtClean="0"/>
          </a:p>
          <a:p>
            <a:r>
              <a:rPr lang="en-US" dirty="0" smtClean="0"/>
              <a:t>Look at the following pair of sentences, which are paraphrases of each </a:t>
            </a:r>
            <a:br>
              <a:rPr lang="en-US" dirty="0" smtClean="0"/>
            </a:br>
            <a:r>
              <a:rPr lang="en-US" dirty="0" smtClean="0"/>
              <a:t>other. </a:t>
            </a:r>
          </a:p>
          <a:p>
            <a:pPr>
              <a:buNone/>
            </a:pPr>
            <a:r>
              <a:rPr lang="en-US" dirty="0" smtClean="0"/>
              <a:t>(A) </a:t>
            </a:r>
            <a:r>
              <a:rPr lang="en-US" i="1" dirty="0" smtClean="0"/>
              <a:t>John sold the book to a grandson of W.B. Yeats </a:t>
            </a:r>
            <a:endParaRPr lang="en-US" dirty="0" smtClean="0"/>
          </a:p>
          <a:p>
            <a:pPr>
              <a:buNone/>
            </a:pPr>
            <a:r>
              <a:rPr lang="en-US" dirty="0" smtClean="0"/>
              <a:t>(B) </a:t>
            </a:r>
            <a:r>
              <a:rPr lang="en-US" i="1" dirty="0" smtClean="0"/>
              <a:t>A grandson of W.B. Yeats bought the book from John </a:t>
            </a:r>
            <a:endParaRPr lang="en-US" dirty="0" smtClean="0"/>
          </a:p>
          <a:p>
            <a:pPr>
              <a:buNone/>
            </a:pPr>
            <a:r>
              <a:rPr lang="en-US" dirty="0" smtClean="0"/>
              <a:t>It is not possible for (A) to be true while (B) is not (assuming that we are dealing with the same John and the same grandson of </a:t>
            </a:r>
            <a:r>
              <a:rPr lang="en-US" dirty="0" err="1" smtClean="0"/>
              <a:t>W.B.Yeats</a:t>
            </a:r>
            <a:r>
              <a:rPr lang="en-US" dirty="0" smtClean="0"/>
              <a:t>). </a:t>
            </a:r>
            <a:br>
              <a:rPr lang="en-US" dirty="0" smtClean="0"/>
            </a:br>
            <a:endParaRPr lang="en-US" dirty="0" smtClean="0"/>
          </a:p>
          <a:p>
            <a:pPr>
              <a:buNone/>
            </a:pPr>
            <a:r>
              <a:rPr lang="en-US" dirty="0" smtClean="0"/>
              <a:t>Thus (A) has the same truth value as (B), so that if (A) is true, (B) </a:t>
            </a:r>
          </a:p>
          <a:p>
            <a:pPr>
              <a:buNone/>
            </a:pPr>
            <a:r>
              <a:rPr lang="en-US" dirty="0" smtClean="0"/>
              <a:t>is true and vice versa; also, if (A) is false, then (B) is false and vice </a:t>
            </a:r>
            <a:br>
              <a:rPr lang="en-US" dirty="0" smtClean="0"/>
            </a:br>
            <a:r>
              <a:rPr lang="en-US" dirty="0" smtClean="0"/>
              <a:t>versa. </a:t>
            </a:r>
          </a:p>
          <a:p>
            <a:pPr>
              <a:buNone/>
            </a:pPr>
            <a:endParaRPr lang="en-US" dirty="0"/>
          </a:p>
        </p:txBody>
      </p:sp>
      <p:sp>
        <p:nvSpPr>
          <p:cNvPr id="3" name="Title 2"/>
          <p:cNvSpPr>
            <a:spLocks noGrp="1"/>
          </p:cNvSpPr>
          <p:nvPr>
            <p:ph type="title"/>
          </p:nvPr>
        </p:nvSpPr>
        <p:spPr>
          <a:xfrm>
            <a:off x="0" y="228600"/>
            <a:ext cx="9144000" cy="2209800"/>
          </a:xfrm>
        </p:spPr>
        <p:txBody>
          <a:bodyPr>
            <a:normAutofit fontScale="90000"/>
          </a:bodyPr>
          <a:lstStyle/>
          <a:p>
            <a:r>
              <a:rPr lang="en-US" sz="1800" dirty="0" smtClean="0"/>
              <a:t/>
            </a:r>
            <a:br>
              <a:rPr lang="en-US" sz="1800" dirty="0" smtClean="0"/>
            </a:br>
            <a:r>
              <a:rPr lang="en-US" sz="1800" dirty="0" smtClean="0"/>
              <a:t/>
            </a:r>
            <a:br>
              <a:rPr lang="en-US" sz="1800" dirty="0" smtClean="0"/>
            </a:br>
            <a:r>
              <a:rPr lang="en-US" sz="2200" dirty="0" smtClean="0"/>
              <a:t>A sentence which expresses the same proposition as another sentence is a PARAPHRASE of that sentence (assuming the same referents for any referring expressions involved). Paraphrase is to SENTENCES (on individual interpretations) as SYNONYMY is to PREDICATES (though some semanticists talk loosely of synonymy in the case of sentences as well). </a:t>
            </a:r>
            <a:r>
              <a:rPr lang="en-US" sz="1800" dirty="0" smtClean="0"/>
              <a:t/>
            </a:r>
            <a:br>
              <a:rPr lang="en-US" sz="1800" dirty="0" smtClean="0"/>
            </a:b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(1) </a:t>
            </a:r>
            <a:r>
              <a:rPr lang="en-US" i="1" dirty="0" smtClean="0"/>
              <a:t>John is the parent of James </a:t>
            </a:r>
            <a:endParaRPr lang="en-US" dirty="0" smtClean="0"/>
          </a:p>
          <a:p>
            <a:pPr>
              <a:buNone/>
            </a:pPr>
            <a:r>
              <a:rPr lang="en-US" dirty="0" smtClean="0"/>
              <a:t>	  </a:t>
            </a:r>
            <a:r>
              <a:rPr lang="en-US" i="1" dirty="0" smtClean="0"/>
              <a:t>James is the child of John 	</a:t>
            </a:r>
            <a:r>
              <a:rPr lang="en-US" dirty="0" smtClean="0"/>
              <a:t>  P / NP</a:t>
            </a:r>
            <a:r>
              <a:rPr lang="en-US" i="1" dirty="0" smtClean="0"/>
              <a:t> </a:t>
            </a:r>
            <a:endParaRPr lang="en-US" dirty="0" smtClean="0"/>
          </a:p>
          <a:p>
            <a:pPr>
              <a:buNone/>
            </a:pPr>
            <a:r>
              <a:rPr lang="en-US" i="1" dirty="0" smtClean="0"/>
              <a:t>(2) John is the parent of James </a:t>
            </a:r>
            <a:endParaRPr lang="en-US" dirty="0" smtClean="0"/>
          </a:p>
          <a:p>
            <a:pPr>
              <a:buNone/>
            </a:pPr>
            <a:r>
              <a:rPr lang="en-US" i="1" dirty="0" smtClean="0"/>
              <a:t>   James is the parent of John 	 </a:t>
            </a:r>
            <a:r>
              <a:rPr lang="en-US" dirty="0" smtClean="0"/>
              <a:t>P / NP</a:t>
            </a:r>
            <a:r>
              <a:rPr lang="en-US" i="1" dirty="0" smtClean="0"/>
              <a:t>   </a:t>
            </a:r>
            <a:endParaRPr lang="en-US" dirty="0" smtClean="0"/>
          </a:p>
          <a:p>
            <a:pPr>
              <a:buNone/>
            </a:pPr>
            <a:r>
              <a:rPr lang="en-US" i="1" dirty="0" smtClean="0"/>
              <a:t>(3)My father owns this car </a:t>
            </a:r>
            <a:endParaRPr lang="en-US" dirty="0" smtClean="0"/>
          </a:p>
          <a:p>
            <a:pPr>
              <a:buNone/>
            </a:pPr>
            <a:r>
              <a:rPr lang="en-US" i="1" dirty="0" smtClean="0"/>
              <a:t>   This car belongs to my father   </a:t>
            </a:r>
            <a:r>
              <a:rPr lang="en-US" dirty="0" smtClean="0"/>
              <a:t>P / NP</a:t>
            </a:r>
          </a:p>
          <a:p>
            <a:pPr>
              <a:buNone/>
            </a:pPr>
            <a:r>
              <a:rPr lang="en-US" i="1" dirty="0" smtClean="0"/>
              <a:t>(4)The fly was on the wall            </a:t>
            </a:r>
            <a:r>
              <a:rPr lang="en-US" dirty="0" smtClean="0"/>
              <a:t>P/NP</a:t>
            </a:r>
          </a:p>
          <a:p>
            <a:pPr>
              <a:buNone/>
            </a:pPr>
            <a:r>
              <a:rPr lang="en-US" dirty="0" smtClean="0"/>
              <a:t>   </a:t>
            </a:r>
            <a:r>
              <a:rPr lang="en-US" i="1" dirty="0" smtClean="0"/>
              <a:t> The wall was under the fly</a:t>
            </a:r>
          </a:p>
          <a:p>
            <a:pPr>
              <a:buNone/>
            </a:pPr>
            <a:r>
              <a:rPr lang="en-US" i="1" dirty="0" smtClean="0"/>
              <a:t>(5) Some countries have no coastline    </a:t>
            </a:r>
            <a:r>
              <a:rPr lang="en-US" dirty="0" smtClean="0"/>
              <a:t>P/NP</a:t>
            </a:r>
            <a:endParaRPr lang="en-US" i="1" dirty="0" smtClean="0"/>
          </a:p>
          <a:p>
            <a:pPr>
              <a:buNone/>
            </a:pPr>
            <a:r>
              <a:rPr lang="en-US" i="1" dirty="0" smtClean="0"/>
              <a:t>     Not all countries have a coast line</a:t>
            </a:r>
            <a:endParaRPr lang="en-US" dirty="0"/>
          </a:p>
        </p:txBody>
      </p:sp>
      <p:sp>
        <p:nvSpPr>
          <p:cNvPr id="3" name="Title 2"/>
          <p:cNvSpPr>
            <a:spLocks noGrp="1"/>
          </p:cNvSpPr>
          <p:nvPr>
            <p:ph type="title"/>
          </p:nvPr>
        </p:nvSpPr>
        <p:spPr/>
        <p:txBody>
          <a:bodyPr>
            <a:normAutofit fontScale="90000"/>
          </a:bodyPr>
          <a:lstStyle/>
          <a:p>
            <a:r>
              <a:rPr lang="en-US" sz="2000" dirty="0" smtClean="0"/>
              <a:t/>
            </a:r>
            <a:br>
              <a:rPr lang="en-US" sz="2000" dirty="0" smtClean="0"/>
            </a:br>
            <a:r>
              <a:rPr lang="en-US" sz="2700" dirty="0" smtClean="0"/>
              <a:t>Indicate your answer by circling either P (paraphrase) or NP (not a paraphrase). </a:t>
            </a:r>
            <a:br>
              <a:rPr lang="en-US" sz="2700" dirty="0" smtClean="0"/>
            </a:br>
            <a:endParaRPr lang="en-US" sz="27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119</TotalTime>
  <Words>451</Words>
  <Application>Microsoft Office PowerPoint</Application>
  <PresentationFormat>On-screen Show (4:3)</PresentationFormat>
  <Paragraphs>88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 UNIT 10  SENSE RELATIONS   Identity and similarity of sense.  </vt:lpstr>
      <vt:lpstr>Quick Quiz</vt:lpstr>
      <vt:lpstr> We shall be mainly concerned with the sense relations which involve individual predicates and whole sentences.  </vt:lpstr>
      <vt:lpstr>  In the following sentences, do the capitalized pairs of words have the same sense?  </vt:lpstr>
      <vt:lpstr>  How many kids have you got?  How many children have you got? Here we would say that kids and children have the same sense, although clearly they differ in style, or formality.  </vt:lpstr>
      <vt:lpstr>Synonymy is a relation between predicates, and not between words (i.e. word-forms). Recall that a word may have many different senses; each  distinct sense of a word (of the kind we are dealing with) is a predicate,  When necessary, we distinguish between predicates by giving them sub-  script numbers.</vt:lpstr>
      <vt:lpstr>  (a) give a sentence in which the two words could be used interchangeably without altering the sense of the sentence - use a slash notation, as we have done in practice above; (b) give another sentence using one of the words where a different sense is involved. As a guide, we have done the first one for you.  </vt:lpstr>
      <vt:lpstr>  A sentence which expresses the same proposition as another sentence is a PARAPHRASE of that sentence (assuming the same referents for any referring expressions involved). Paraphrase is to SENTENCES (on individual interpretations) as SYNONYMY is to PREDICATES (though some semanticists talk loosely of synonymy in the case of sentences as well).  </vt:lpstr>
      <vt:lpstr> Indicate your answer by circling either P (paraphrase) or NP (not a paraphrase).  </vt:lpstr>
      <vt:lpstr>Assignment for next class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20</cp:revision>
  <dcterms:created xsi:type="dcterms:W3CDTF">2012-11-19T17:37:54Z</dcterms:created>
  <dcterms:modified xsi:type="dcterms:W3CDTF">2012-11-19T19:38:02Z</dcterms:modified>
</cp:coreProperties>
</file>