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71" r:id="rId15"/>
    <p:sldId id="272" r:id="rId16"/>
    <p:sldId id="273"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378849-D0B5-468E-B81A-98000CA6CBEF}" type="datetimeFigureOut">
              <a:rPr lang="en-US" smtClean="0"/>
              <a:pPr/>
              <a:t>11/24/2012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B152F0-2544-429D-BBB9-0969C277F8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4B152F0-2544-429D-BBB9-0969C277F80C}"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19451D-31BE-48F2-8489-1C875CAF8F02}" type="datetimeFigureOut">
              <a:rPr lang="en-US" smtClean="0"/>
              <a:pPr/>
              <a:t>11/24/2012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E8950C-FB7D-4E3D-A352-C3A360C327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19451D-31BE-48F2-8489-1C875CAF8F02}" type="datetimeFigureOut">
              <a:rPr lang="en-US" smtClean="0"/>
              <a:pPr/>
              <a:t>11/24/2012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E8950C-FB7D-4E3D-A352-C3A360C327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19451D-31BE-48F2-8489-1C875CAF8F02}" type="datetimeFigureOut">
              <a:rPr lang="en-US" smtClean="0"/>
              <a:pPr/>
              <a:t>11/24/2012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E8950C-FB7D-4E3D-A352-C3A360C327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19451D-31BE-48F2-8489-1C875CAF8F02}" type="datetimeFigureOut">
              <a:rPr lang="en-US" smtClean="0"/>
              <a:pPr/>
              <a:t>11/24/2012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E8950C-FB7D-4E3D-A352-C3A360C327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19451D-31BE-48F2-8489-1C875CAF8F02}" type="datetimeFigureOut">
              <a:rPr lang="en-US" smtClean="0"/>
              <a:pPr/>
              <a:t>11/24/2012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E8950C-FB7D-4E3D-A352-C3A360C327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19451D-31BE-48F2-8489-1C875CAF8F02}" type="datetimeFigureOut">
              <a:rPr lang="en-US" smtClean="0"/>
              <a:pPr/>
              <a:t>11/24/2012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E8950C-FB7D-4E3D-A352-C3A360C327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19451D-31BE-48F2-8489-1C875CAF8F02}" type="datetimeFigureOut">
              <a:rPr lang="en-US" smtClean="0"/>
              <a:pPr/>
              <a:t>11/24/2012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E8950C-FB7D-4E3D-A352-C3A360C327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19451D-31BE-48F2-8489-1C875CAF8F02}" type="datetimeFigureOut">
              <a:rPr lang="en-US" smtClean="0"/>
              <a:pPr/>
              <a:t>11/24/2012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E8950C-FB7D-4E3D-A352-C3A360C327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19451D-31BE-48F2-8489-1C875CAF8F02}" type="datetimeFigureOut">
              <a:rPr lang="en-US" smtClean="0"/>
              <a:pPr/>
              <a:t>11/24/2012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E8950C-FB7D-4E3D-A352-C3A360C327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19451D-31BE-48F2-8489-1C875CAF8F02}" type="datetimeFigureOut">
              <a:rPr lang="en-US" smtClean="0"/>
              <a:pPr/>
              <a:t>11/24/2012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E8950C-FB7D-4E3D-A352-C3A360C327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19451D-31BE-48F2-8489-1C875CAF8F02}" type="datetimeFigureOut">
              <a:rPr lang="en-US" smtClean="0"/>
              <a:pPr/>
              <a:t>11/24/2012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E8950C-FB7D-4E3D-A352-C3A360C327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19451D-31BE-48F2-8489-1C875CAF8F02}" type="datetimeFigureOut">
              <a:rPr lang="en-US" smtClean="0"/>
              <a:pPr/>
              <a:t>11/24/2012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E8950C-FB7D-4E3D-A352-C3A360C327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2">
            <a:schemeClr val="accent4"/>
          </a:lnRef>
          <a:fillRef idx="1">
            <a:schemeClr val="lt1"/>
          </a:fillRef>
          <a:effectRef idx="0">
            <a:schemeClr val="accent4"/>
          </a:effectRef>
          <a:fontRef idx="minor">
            <a:schemeClr val="dk1"/>
          </a:fontRef>
        </p:style>
        <p:txBody>
          <a:bodyPr/>
          <a:lstStyle/>
          <a:p>
            <a:r>
              <a:rPr lang="en-US" dirty="0" smtClean="0"/>
              <a:t>Unit </a:t>
            </a:r>
            <a:r>
              <a:rPr lang="en-US" dirty="0" smtClean="0"/>
              <a:t>10-Part </a:t>
            </a:r>
            <a:r>
              <a:rPr lang="en-US" dirty="0" smtClean="0"/>
              <a:t>2</a:t>
            </a:r>
            <a:endParaRPr lang="en-US" dirty="0"/>
          </a:p>
        </p:txBody>
      </p:sp>
      <p:sp>
        <p:nvSpPr>
          <p:cNvPr id="3" name="Subtitle 2"/>
          <p:cNvSpPr>
            <a:spLocks noGrp="1"/>
          </p:cNvSpPr>
          <p:nvPr>
            <p:ph type="subTitle" idx="1"/>
          </p:nvPr>
        </p:nvSpPr>
        <p:spPr>
          <a:xfrm>
            <a:off x="1447800" y="3886200"/>
            <a:ext cx="6324600" cy="685800"/>
          </a:xfrm>
        </p:spPr>
        <p:style>
          <a:lnRef idx="2">
            <a:schemeClr val="accent4"/>
          </a:lnRef>
          <a:fillRef idx="1">
            <a:schemeClr val="lt1"/>
          </a:fillRef>
          <a:effectRef idx="0">
            <a:schemeClr val="accent4"/>
          </a:effectRef>
          <a:fontRef idx="minor">
            <a:schemeClr val="dk1"/>
          </a:fontRef>
        </p:style>
        <p:txBody>
          <a:bodyPr/>
          <a:lstStyle/>
          <a:p>
            <a:r>
              <a:rPr lang="en-US" dirty="0" smtClean="0"/>
              <a:t>Practice 6-15</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chor="t">
            <a:normAutofit fontScale="90000"/>
          </a:bodyPr>
          <a:lstStyle/>
          <a:p>
            <a:r>
              <a:rPr lang="en-US" sz="2400" dirty="0"/>
              <a:t>Look at the following pairs of sentences and see if they have the same </a:t>
            </a:r>
            <a:br>
              <a:rPr lang="en-US" sz="2400" dirty="0"/>
            </a:br>
            <a:r>
              <a:rPr lang="en-US" sz="2400" dirty="0"/>
              <a:t>set of entailments (Yes) or not (No) (i.e. see if they are paraphrases of </a:t>
            </a:r>
            <a:br>
              <a:rPr lang="en-US" sz="2400" dirty="0"/>
            </a:br>
            <a:r>
              <a:rPr lang="en-US" sz="2400" dirty="0"/>
              <a:t>	each other).  </a:t>
            </a:r>
            <a:br>
              <a:rPr lang="en-US" sz="2400" dirty="0"/>
            </a:br>
            <a:endParaRPr lang="en-US" sz="2400" dirty="0"/>
          </a:p>
        </p:txBody>
      </p:sp>
      <p:sp>
        <p:nvSpPr>
          <p:cNvPr id="3" name="Content Placeholder 2"/>
          <p:cNvSpPr>
            <a:spLocks noGrp="1"/>
          </p:cNvSpPr>
          <p:nvPr>
            <p:ph idx="1"/>
          </p:nvPr>
        </p:nvSpPr>
        <p:spPr>
          <a:xfrm>
            <a:off x="228600" y="1600200"/>
            <a:ext cx="8686800" cy="5029200"/>
          </a:xfrm>
        </p:spPr>
        <p:style>
          <a:lnRef idx="2">
            <a:schemeClr val="accent4"/>
          </a:lnRef>
          <a:fillRef idx="1">
            <a:schemeClr val="lt1"/>
          </a:fillRef>
          <a:effectRef idx="0">
            <a:schemeClr val="accent4"/>
          </a:effectRef>
          <a:fontRef idx="minor">
            <a:schemeClr val="dk1"/>
          </a:fontRef>
        </p:style>
        <p:txBody>
          <a:bodyPr>
            <a:normAutofit fontScale="92500" lnSpcReduction="10000"/>
          </a:bodyPr>
          <a:lstStyle/>
          <a:p>
            <a:pPr>
              <a:buNone/>
            </a:pPr>
            <a:r>
              <a:rPr lang="en-US" dirty="0"/>
              <a:t>1) </a:t>
            </a:r>
            <a:r>
              <a:rPr lang="en-US" i="1" dirty="0"/>
              <a:t>No one has led a perfect life </a:t>
            </a:r>
            <a:endParaRPr lang="en-US" dirty="0"/>
          </a:p>
          <a:p>
            <a:r>
              <a:rPr lang="en-US" i="1" dirty="0" smtClean="0"/>
              <a:t>Someone </a:t>
            </a:r>
            <a:r>
              <a:rPr lang="en-US" i="1" dirty="0"/>
              <a:t>has led a perfect life 	</a:t>
            </a:r>
            <a:r>
              <a:rPr lang="en-US" i="1" dirty="0" smtClean="0"/>
              <a:t>	Yes </a:t>
            </a:r>
            <a:r>
              <a:rPr lang="en-US" i="1" dirty="0"/>
              <a:t>/No </a:t>
            </a:r>
            <a:endParaRPr lang="en-US" dirty="0"/>
          </a:p>
          <a:p>
            <a:pPr>
              <a:buNone/>
            </a:pPr>
            <a:r>
              <a:rPr lang="en-US" i="1" dirty="0"/>
              <a:t>(2) We've just bought a dog </a:t>
            </a:r>
            <a:endParaRPr lang="en-US" dirty="0"/>
          </a:p>
          <a:p>
            <a:r>
              <a:rPr lang="en-US" i="1" dirty="0" smtClean="0"/>
              <a:t>We've </a:t>
            </a:r>
            <a:r>
              <a:rPr lang="en-US" i="1" dirty="0"/>
              <a:t>just bought something 	</a:t>
            </a:r>
            <a:r>
              <a:rPr lang="en-US" i="1" dirty="0" smtClean="0"/>
              <a:t>	Yes </a:t>
            </a:r>
            <a:r>
              <a:rPr lang="en-US" dirty="0"/>
              <a:t>/ </a:t>
            </a:r>
            <a:r>
              <a:rPr lang="en-US" i="1" dirty="0"/>
              <a:t>No </a:t>
            </a:r>
            <a:endParaRPr lang="en-US" dirty="0"/>
          </a:p>
          <a:p>
            <a:pPr>
              <a:buNone/>
            </a:pPr>
            <a:r>
              <a:rPr lang="en-US" i="1" dirty="0"/>
              <a:t>(3) The house was concealed by the trees </a:t>
            </a:r>
            <a:endParaRPr lang="en-US" dirty="0"/>
          </a:p>
          <a:p>
            <a:r>
              <a:rPr lang="en-US" i="1" dirty="0" smtClean="0"/>
              <a:t>The </a:t>
            </a:r>
            <a:r>
              <a:rPr lang="en-US" i="1" dirty="0"/>
              <a:t>house was hidden by the trees 	Yes /No </a:t>
            </a:r>
            <a:endParaRPr lang="en-US" dirty="0"/>
          </a:p>
          <a:p>
            <a:pPr>
              <a:buNone/>
            </a:pPr>
            <a:r>
              <a:rPr lang="en-US" i="1" dirty="0" smtClean="0"/>
              <a:t>(</a:t>
            </a:r>
            <a:r>
              <a:rPr lang="en-US" i="1" dirty="0"/>
              <a:t>4) I ran to the house </a:t>
            </a:r>
            <a:endParaRPr lang="en-US" dirty="0"/>
          </a:p>
          <a:p>
            <a:r>
              <a:rPr lang="en-US" i="1" dirty="0" smtClean="0"/>
              <a:t>I </a:t>
            </a:r>
            <a:r>
              <a:rPr lang="en-US" i="1" dirty="0"/>
              <a:t>went to the house 	</a:t>
            </a:r>
            <a:r>
              <a:rPr lang="en-US" i="1" dirty="0" smtClean="0"/>
              <a:t>			Yes </a:t>
            </a:r>
            <a:r>
              <a:rPr lang="en-US" i="1" dirty="0"/>
              <a:t>/No </a:t>
            </a:r>
            <a:endParaRPr lang="en-US" dirty="0"/>
          </a:p>
          <a:p>
            <a:pPr>
              <a:buNone/>
            </a:pPr>
            <a:r>
              <a:rPr lang="en-US" i="1" dirty="0"/>
              <a:t>(5) It is hard to lasso elephants </a:t>
            </a:r>
            <a:endParaRPr lang="en-US" dirty="0"/>
          </a:p>
          <a:p>
            <a:r>
              <a:rPr lang="en-US" i="1" dirty="0" smtClean="0"/>
              <a:t>Elephants </a:t>
            </a:r>
            <a:r>
              <a:rPr lang="en-US" i="1" dirty="0"/>
              <a:t>are hard to lasso 	</a:t>
            </a:r>
            <a:r>
              <a:rPr lang="en-US" i="1" dirty="0" smtClean="0"/>
              <a:t>	Yes </a:t>
            </a:r>
            <a:r>
              <a:rPr lang="en-US" i="1" dirty="0"/>
              <a:t>/No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chor="t">
            <a:normAutofit fontScale="90000"/>
          </a:bodyPr>
          <a:lstStyle/>
          <a:p>
            <a:pPr algn="l"/>
            <a:r>
              <a:rPr lang="en-US" sz="2400" dirty="0"/>
              <a:t>The relationship between entailment and paraphrase is parallel to the </a:t>
            </a:r>
            <a:br>
              <a:rPr lang="en-US" sz="2400" dirty="0"/>
            </a:br>
            <a:r>
              <a:rPr lang="en-US" sz="2400" dirty="0"/>
              <a:t>relationship between </a:t>
            </a:r>
            <a:r>
              <a:rPr lang="en-US" sz="2400" dirty="0" err="1"/>
              <a:t>hyponyrny</a:t>
            </a:r>
            <a:r>
              <a:rPr lang="en-US" sz="2400" dirty="0"/>
              <a:t> and synonymy, as you will have </a:t>
            </a:r>
            <a:br>
              <a:rPr lang="en-US" sz="2400" dirty="0"/>
            </a:br>
            <a:r>
              <a:rPr lang="en-US" sz="2400" dirty="0"/>
              <a:t>noticed; Paraphrase is symmetric (i.e. two-way) entailment. </a:t>
            </a:r>
            <a:br>
              <a:rPr lang="en-US" sz="2400" dirty="0"/>
            </a:br>
            <a:endParaRPr lang="en-US" sz="2400" dirty="0"/>
          </a:p>
        </p:txBody>
      </p:sp>
      <p:graphicFrame>
        <p:nvGraphicFramePr>
          <p:cNvPr id="4" name="Content Placeholder 3"/>
          <p:cNvGraphicFramePr>
            <a:graphicFrameLocks noGrp="1"/>
          </p:cNvGraphicFramePr>
          <p:nvPr>
            <p:ph idx="1"/>
          </p:nvPr>
        </p:nvGraphicFramePr>
        <p:xfrm>
          <a:off x="685800" y="1600200"/>
          <a:ext cx="8001000" cy="3511637"/>
        </p:xfrm>
        <a:graphic>
          <a:graphicData uri="http://schemas.openxmlformats.org/drawingml/2006/table">
            <a:tbl>
              <a:tblPr/>
              <a:tblGrid>
                <a:gridCol w="3550370"/>
                <a:gridCol w="2245800"/>
                <a:gridCol w="2204830"/>
              </a:tblGrid>
              <a:tr h="837197">
                <a:tc>
                  <a:txBody>
                    <a:bodyPr/>
                    <a:lstStyle/>
                    <a:p>
                      <a:pPr marL="0" marR="0" algn="ctr">
                        <a:lnSpc>
                          <a:spcPct val="115000"/>
                        </a:lnSpc>
                        <a:spcBef>
                          <a:spcPts val="0"/>
                        </a:spcBef>
                        <a:spcAft>
                          <a:spcPts val="0"/>
                        </a:spcAft>
                      </a:pPr>
                      <a:endParaRPr lang="en-US" sz="1800" dirty="0">
                        <a:latin typeface="Times New Roman"/>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marL="57785" marR="0">
                        <a:lnSpc>
                          <a:spcPct val="115000"/>
                        </a:lnSpc>
                        <a:spcBef>
                          <a:spcPts val="0"/>
                        </a:spcBef>
                        <a:spcAft>
                          <a:spcPts val="0"/>
                        </a:spcAft>
                      </a:pPr>
                      <a:r>
                        <a:rPr lang="en-US" sz="1800" dirty="0">
                          <a:solidFill>
                            <a:srgbClr val="00130E"/>
                          </a:solidFill>
                          <a:latin typeface="Times New Roman"/>
                          <a:ea typeface="Times New Roman"/>
                          <a:cs typeface="Times New Roman"/>
                        </a:rPr>
                        <a:t>Relation between </a:t>
                      </a:r>
                      <a:endParaRPr lang="en-US" sz="1800" dirty="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78740" marR="0">
                        <a:lnSpc>
                          <a:spcPct val="115000"/>
                        </a:lnSpc>
                        <a:spcBef>
                          <a:spcPts val="0"/>
                        </a:spcBef>
                        <a:spcAft>
                          <a:spcPts val="0"/>
                        </a:spcAft>
                      </a:pPr>
                      <a:r>
                        <a:rPr lang="en-US" sz="1800" dirty="0">
                          <a:solidFill>
                            <a:srgbClr val="00130E"/>
                          </a:solidFill>
                          <a:latin typeface="Times New Roman"/>
                          <a:ea typeface="Times New Roman"/>
                          <a:cs typeface="Times New Roman"/>
                        </a:rPr>
                        <a:t>Relation be</a:t>
                      </a:r>
                      <a:r>
                        <a:rPr lang="en-US" sz="1800" dirty="0">
                          <a:solidFill>
                            <a:srgbClr val="445754"/>
                          </a:solidFill>
                          <a:latin typeface="Times New Roman"/>
                          <a:ea typeface="Times New Roman"/>
                          <a:cs typeface="Times New Roman"/>
                        </a:rPr>
                        <a:t>tw</a:t>
                      </a:r>
                      <a:r>
                        <a:rPr lang="en-US" sz="1800" dirty="0">
                          <a:solidFill>
                            <a:srgbClr val="263936"/>
                          </a:solidFill>
                          <a:latin typeface="Times New Roman"/>
                          <a:ea typeface="Times New Roman"/>
                          <a:cs typeface="Times New Roman"/>
                        </a:rPr>
                        <a:t>e</a:t>
                      </a:r>
                      <a:r>
                        <a:rPr lang="en-US" sz="1800" dirty="0">
                          <a:solidFill>
                            <a:srgbClr val="859698"/>
                          </a:solidFill>
                          <a:latin typeface="Times New Roman"/>
                          <a:ea typeface="Times New Roman"/>
                          <a:cs typeface="Times New Roman"/>
                        </a:rPr>
                        <a:t>e</a:t>
                      </a:r>
                      <a:r>
                        <a:rPr lang="en-US" sz="1800" dirty="0">
                          <a:solidFill>
                            <a:srgbClr val="617374"/>
                          </a:solidFill>
                          <a:latin typeface="Times New Roman"/>
                          <a:ea typeface="Times New Roman"/>
                          <a:cs typeface="Times New Roman"/>
                        </a:rPr>
                        <a:t>n </a:t>
                      </a:r>
                      <a:endParaRPr lang="en-US" sz="1800" dirty="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82003">
                <a:tc>
                  <a:txBody>
                    <a:bodyPr/>
                    <a:lstStyle/>
                    <a:p>
                      <a:pPr marL="0" marR="0" algn="ctr">
                        <a:lnSpc>
                          <a:spcPct val="115000"/>
                        </a:lnSpc>
                        <a:spcBef>
                          <a:spcPts val="0"/>
                        </a:spcBef>
                        <a:spcAft>
                          <a:spcPts val="0"/>
                        </a:spcAft>
                      </a:pPr>
                      <a:endParaRPr lang="en-US" sz="1800">
                        <a:latin typeface="Times New Roman"/>
                        <a:ea typeface="Times New Roman"/>
                        <a:cs typeface="Times New Roman"/>
                      </a:endParaRPr>
                    </a:p>
                  </a:txBody>
                  <a:tcPr marL="0" marR="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57785" marR="0">
                        <a:lnSpc>
                          <a:spcPct val="115000"/>
                        </a:lnSpc>
                        <a:spcBef>
                          <a:spcPts val="0"/>
                        </a:spcBef>
                        <a:spcAft>
                          <a:spcPts val="0"/>
                        </a:spcAft>
                      </a:pPr>
                      <a:r>
                        <a:rPr lang="en-US" sz="1800" dirty="0">
                          <a:solidFill>
                            <a:srgbClr val="00130E"/>
                          </a:solidFill>
                          <a:latin typeface="Times New Roman"/>
                          <a:ea typeface="Times New Roman"/>
                          <a:cs typeface="Times New Roman"/>
                        </a:rPr>
                        <a:t>pairs of sentences</a:t>
                      </a:r>
                      <a:r>
                        <a:rPr lang="en-US" sz="1800" dirty="0">
                          <a:solidFill>
                            <a:srgbClr val="617374"/>
                          </a:solidFill>
                          <a:latin typeface="Times New Roman"/>
                          <a:ea typeface="Times New Roman"/>
                          <a:cs typeface="Times New Roman"/>
                        </a:rPr>
                        <a:t> </a:t>
                      </a:r>
                      <a:endParaRPr lang="en-US" sz="1800" dirty="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78740" marR="0">
                        <a:lnSpc>
                          <a:spcPct val="115000"/>
                        </a:lnSpc>
                        <a:spcBef>
                          <a:spcPts val="0"/>
                        </a:spcBef>
                        <a:spcAft>
                          <a:spcPts val="0"/>
                        </a:spcAft>
                      </a:pPr>
                      <a:r>
                        <a:rPr lang="en-US" sz="1800" dirty="0">
                          <a:solidFill>
                            <a:srgbClr val="00130E"/>
                          </a:solidFill>
                          <a:latin typeface="Times New Roman"/>
                          <a:ea typeface="Times New Roman"/>
                          <a:cs typeface="Times New Roman"/>
                        </a:rPr>
                        <a:t>pairs of words </a:t>
                      </a:r>
                      <a:endParaRPr lang="en-US" sz="1800" dirty="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907736">
                <a:tc>
                  <a:txBody>
                    <a:bodyPr/>
                    <a:lstStyle/>
                    <a:p>
                      <a:pPr marL="78740" marR="0">
                        <a:lnSpc>
                          <a:spcPct val="115000"/>
                        </a:lnSpc>
                        <a:spcBef>
                          <a:spcPts val="0"/>
                        </a:spcBef>
                        <a:spcAft>
                          <a:spcPts val="0"/>
                        </a:spcAft>
                      </a:pPr>
                      <a:r>
                        <a:rPr lang="en-US" sz="1800" dirty="0">
                          <a:solidFill>
                            <a:srgbClr val="00130E"/>
                          </a:solidFill>
                          <a:latin typeface="Times New Roman"/>
                          <a:ea typeface="Times New Roman"/>
                          <a:cs typeface="Times New Roman"/>
                        </a:rPr>
                        <a:t>Not necessarily symmetric </a:t>
                      </a:r>
                      <a:endParaRPr lang="en-US" sz="1800" dirty="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800">
                        <a:solidFill>
                          <a:srgbClr val="00130E"/>
                        </a:solidFill>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1800" dirty="0">
                        <a:solidFill>
                          <a:srgbClr val="00130E"/>
                        </a:solidFill>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35264">
                <a:tc>
                  <a:txBody>
                    <a:bodyPr/>
                    <a:lstStyle/>
                    <a:p>
                      <a:pPr marL="78740" marR="0">
                        <a:lnSpc>
                          <a:spcPct val="115000"/>
                        </a:lnSpc>
                        <a:spcBef>
                          <a:spcPts val="0"/>
                        </a:spcBef>
                        <a:spcAft>
                          <a:spcPts val="0"/>
                        </a:spcAft>
                      </a:pPr>
                      <a:r>
                        <a:rPr lang="en-US" sz="1800">
                          <a:solidFill>
                            <a:srgbClr val="00130E"/>
                          </a:solidFill>
                          <a:latin typeface="Times New Roman"/>
                          <a:ea typeface="Times New Roman"/>
                          <a:cs typeface="Times New Roman"/>
                        </a:rPr>
                        <a:t>(i.e. can be 'one-way') </a:t>
                      </a:r>
                      <a:endParaRPr lang="en-US"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57785" marR="0">
                        <a:lnSpc>
                          <a:spcPct val="115000"/>
                        </a:lnSpc>
                        <a:spcBef>
                          <a:spcPts val="0"/>
                        </a:spcBef>
                        <a:spcAft>
                          <a:spcPts val="0"/>
                        </a:spcAft>
                      </a:pPr>
                      <a:r>
                        <a:rPr lang="en-US" sz="1800">
                          <a:solidFill>
                            <a:srgbClr val="445754"/>
                          </a:solidFill>
                          <a:latin typeface="Times New Roman"/>
                          <a:ea typeface="Times New Roman"/>
                          <a:cs typeface="Times New Roman"/>
                        </a:rPr>
                        <a:t> </a:t>
                      </a:r>
                      <a:endParaRPr lang="en-US"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800" dirty="0">
                        <a:solidFill>
                          <a:srgbClr val="445754"/>
                        </a:solidFill>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1069233">
                <a:tc>
                  <a:txBody>
                    <a:bodyPr/>
                    <a:lstStyle/>
                    <a:p>
                      <a:pPr marL="78740" marR="0">
                        <a:lnSpc>
                          <a:spcPct val="115000"/>
                        </a:lnSpc>
                        <a:spcBef>
                          <a:spcPts val="0"/>
                        </a:spcBef>
                        <a:spcAft>
                          <a:spcPts val="0"/>
                        </a:spcAft>
                      </a:pPr>
                      <a:r>
                        <a:rPr lang="en-US" sz="1800">
                          <a:solidFill>
                            <a:srgbClr val="00130E"/>
                          </a:solidFill>
                          <a:latin typeface="Times New Roman"/>
                          <a:ea typeface="Times New Roman"/>
                          <a:cs typeface="Times New Roman"/>
                        </a:rPr>
                        <a:t>Symmetric (i</a:t>
                      </a:r>
                      <a:r>
                        <a:rPr lang="en-US" sz="1800">
                          <a:solidFill>
                            <a:srgbClr val="000000"/>
                          </a:solidFill>
                          <a:latin typeface="Times New Roman"/>
                          <a:ea typeface="Times New Roman"/>
                          <a:cs typeface="Times New Roman"/>
                        </a:rPr>
                        <a:t>.</a:t>
                      </a:r>
                      <a:r>
                        <a:rPr lang="en-US" sz="1800">
                          <a:solidFill>
                            <a:srgbClr val="00130E"/>
                          </a:solidFill>
                          <a:latin typeface="Times New Roman"/>
                          <a:ea typeface="Times New Roman"/>
                          <a:cs typeface="Times New Roman"/>
                        </a:rPr>
                        <a:t>e. 'both ways') </a:t>
                      </a:r>
                      <a:endParaRPr lang="en-US" sz="1800">
                        <a:latin typeface="Arial"/>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800">
                        <a:solidFill>
                          <a:srgbClr val="00130E"/>
                        </a:solidFill>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800" dirty="0">
                        <a:solidFill>
                          <a:srgbClr val="00130E"/>
                        </a:solidFill>
                        <a:latin typeface="Times New Roman"/>
                        <a:ea typeface="Times New Roman"/>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130E"/>
                </a:solidFill>
                <a:effectLst/>
                <a:latin typeface="Times New Roman" pitchFamily="18" charset="0"/>
                <a:ea typeface="Times New Roman" pitchFamily="18" charset="0"/>
                <a:cs typeface="Times New Roman" pitchFamily="18" charset="0"/>
              </a:rPr>
              <a:t>Fill </a:t>
            </a:r>
            <a:r>
              <a:rPr kumimoji="0" lang="en-US" sz="1200" b="0" i="0" u="none" strike="noStrike" cap="none" normalizeH="0" baseline="0" smtClean="0">
                <a:ln>
                  <a:noFill/>
                </a:ln>
                <a:solidFill>
                  <a:srgbClr val="00130E"/>
                </a:solidFill>
                <a:effectLst/>
                <a:latin typeface="Times New Roman" pitchFamily="18" charset="0"/>
                <a:ea typeface="Times New Roman" pitchFamily="18" charset="0"/>
                <a:cs typeface="Times New Roman" pitchFamily="18" charset="0"/>
              </a:rPr>
              <a:t>in the chart with the words </a:t>
            </a:r>
            <a:r>
              <a:rPr kumimoji="0" lang="en-US" sz="1300" b="0" i="1" u="none" strike="noStrike" cap="none" normalizeH="0" baseline="0" smtClean="0">
                <a:ln>
                  <a:noFill/>
                </a:ln>
                <a:solidFill>
                  <a:srgbClr val="00130E"/>
                </a:solidFill>
                <a:effectLst/>
                <a:latin typeface="Times New Roman" pitchFamily="18" charset="0"/>
                <a:ea typeface="Times New Roman" pitchFamily="18" charset="0"/>
                <a:cs typeface="Times New Roman" pitchFamily="18" charset="0"/>
              </a:rPr>
              <a:t>entailment, paraphrase, </a:t>
            </a:r>
            <a:r>
              <a:rPr kumimoji="0" lang="en-US" sz="1100" b="0" i="1" u="none" strike="noStrike" cap="none" normalizeH="0" baseline="0" smtClean="0">
                <a:ln>
                  <a:noFill/>
                </a:ln>
                <a:solidFill>
                  <a:srgbClr val="00130E"/>
                </a:solidFill>
                <a:effectLst/>
                <a:latin typeface="Arial" pitchFamily="34" charset="0"/>
                <a:ea typeface="Times New Roman" pitchFamily="18" charset="0"/>
                <a:cs typeface="Arial" pitchFamily="34" charset="0"/>
              </a:rPr>
              <a:t>hyponymy</a:t>
            </a:r>
            <a:r>
              <a:rPr kumimoji="0" lang="en-US" sz="1100" b="0" i="1" u="none" strike="noStrike" cap="none" normalizeH="0" baseline="0" smtClean="0">
                <a:ln>
                  <a:noFill/>
                </a:ln>
                <a:solidFill>
                  <a:srgbClr val="A9BBBF"/>
                </a:solidFill>
                <a:effectLst/>
                <a:latin typeface="Arial" pitchFamily="34" charset="0"/>
                <a:ea typeface="Times New Roman" pitchFamily="18" charset="0"/>
                <a:cs typeface="Arial" pitchFamily="34" charset="0"/>
              </a:rPr>
              <a:t>, </a:t>
            </a:r>
            <a:r>
              <a:rPr kumimoji="0" lang="en-US" sz="1200" b="0" i="0" u="none" strike="noStrike" cap="none" normalizeH="0" baseline="0" smtClean="0">
                <a:ln>
                  <a:noFill/>
                </a:ln>
                <a:solidFill>
                  <a:srgbClr val="00130E"/>
                </a:solidFill>
                <a:effectLst/>
                <a:latin typeface="Times New Roman" pitchFamily="18" charset="0"/>
                <a:ea typeface="Times New Roman" pitchFamily="18" charset="0"/>
                <a:cs typeface="Times New Roman" pitchFamily="18" charset="0"/>
              </a:rPr>
              <a:t>an</a:t>
            </a:r>
            <a:r>
              <a:rPr kumimoji="0" lang="en-US" sz="1200" b="0" i="0" u="none" strike="noStrike" cap="none" normalizeH="0" baseline="0" smtClean="0">
                <a:ln>
                  <a:noFill/>
                </a:ln>
                <a:solidFill>
                  <a:srgbClr val="263936"/>
                </a:solidFill>
                <a:effectLst/>
                <a:latin typeface="Times New Roman" pitchFamily="18" charset="0"/>
                <a:ea typeface="Times New Roman" pitchFamily="18" charset="0"/>
                <a:cs typeface="Times New Roman" pitchFamily="18" charset="0"/>
              </a:rPr>
              <a:t>d </a:t>
            </a:r>
            <a:br>
              <a:rPr kumimoji="0" lang="en-US" sz="1200" b="0" i="0" u="none" strike="noStrike" cap="none" normalizeH="0" baseline="0" smtClean="0">
                <a:ln>
                  <a:noFill/>
                </a:ln>
                <a:solidFill>
                  <a:srgbClr val="263936"/>
                </a:solidFill>
                <a:effectLst/>
                <a:latin typeface="Times New Roman" pitchFamily="18" charset="0"/>
                <a:ea typeface="Times New Roman" pitchFamily="18" charset="0"/>
                <a:cs typeface="Times New Roman" pitchFamily="18" charset="0"/>
              </a:rPr>
            </a:br>
            <a:r>
              <a:rPr kumimoji="0" lang="en-US" sz="1300" b="0" i="1" u="none" strike="noStrike" cap="none" normalizeH="0" baseline="0" smtClean="0">
                <a:ln>
                  <a:noFill/>
                </a:ln>
                <a:solidFill>
                  <a:srgbClr val="00130E"/>
                </a:solidFill>
                <a:effectLst/>
                <a:latin typeface="Times New Roman" pitchFamily="18" charset="0"/>
                <a:ea typeface="Times New Roman" pitchFamily="18" charset="0"/>
                <a:cs typeface="Times New Roman" pitchFamily="18" charset="0"/>
              </a:rPr>
              <a:t>synonymy</a:t>
            </a:r>
            <a:r>
              <a:rPr kumimoji="0" lang="en-US" sz="1300" b="0" i="1" u="none" strike="noStrike" cap="none" normalizeH="0" baseline="0" smtClean="0">
                <a:ln>
                  <a:noFill/>
                </a:ln>
                <a:solidFill>
                  <a:srgbClr val="859698"/>
                </a:solidFill>
                <a:effectLst/>
                <a:latin typeface="Times New Roman" pitchFamily="18" charset="0"/>
                <a:ea typeface="Times New Roman" pitchFamily="18" charset="0"/>
                <a:cs typeface="Times New Roman" pitchFamily="18" charset="0"/>
              </a:rPr>
              <a:t> </a:t>
            </a:r>
            <a:r>
              <a:rPr kumimoji="0" lang="en-US" sz="1200" b="0" i="0" u="none" strike="noStrike" cap="none" normalizeH="0" baseline="0" smtClean="0">
                <a:ln>
                  <a:noFill/>
                </a:ln>
                <a:solidFill>
                  <a:srgbClr val="00130E"/>
                </a:solidFill>
                <a:effectLst/>
                <a:latin typeface="Times New Roman" pitchFamily="18" charset="0"/>
                <a:ea typeface="Times New Roman" pitchFamily="18" charset="0"/>
                <a:cs typeface="Times New Roman" pitchFamily="18" charset="0"/>
              </a:rPr>
              <a:t>in the appropriate boxes, thus </a:t>
            </a:r>
            <a:r>
              <a:rPr kumimoji="0" lang="en-US" sz="1300" b="0" i="0" u="none" strike="noStrike" cap="none" normalizeH="0" baseline="0" smtClean="0">
                <a:ln>
                  <a:noFill/>
                </a:ln>
                <a:solidFill>
                  <a:srgbClr val="00130E"/>
                </a:solidFill>
                <a:effectLst/>
                <a:latin typeface="Times New Roman" pitchFamily="18" charset="0"/>
                <a:ea typeface="Times New Roman" pitchFamily="18" charset="0"/>
                <a:cs typeface="Times New Roman" pitchFamily="18" charset="0"/>
              </a:rPr>
              <a:t>summarizing </a:t>
            </a:r>
            <a:r>
              <a:rPr kumimoji="0" lang="en-US" sz="1200" b="0" i="0" u="none" strike="noStrike" cap="none" normalizeH="0" baseline="0" smtClean="0">
                <a:ln>
                  <a:noFill/>
                </a:ln>
                <a:solidFill>
                  <a:srgbClr val="00130E"/>
                </a:solidFill>
                <a:effectLst/>
                <a:latin typeface="Times New Roman" pitchFamily="18" charset="0"/>
                <a:ea typeface="Times New Roman" pitchFamily="18" charset="0"/>
                <a:cs typeface="Times New Roman" pitchFamily="18" charset="0"/>
              </a:rPr>
              <a:t>their relationship</a:t>
            </a:r>
            <a:r>
              <a:rPr kumimoji="0" lang="en-US" sz="1200" b="0" i="0" u="none" strike="noStrike" cap="none" normalizeH="0" baseline="0" smtClean="0">
                <a:ln>
                  <a:noFill/>
                </a:ln>
                <a:solidFill>
                  <a:srgbClr val="263936"/>
                </a:solidFill>
                <a:effectLst/>
                <a:latin typeface="Times New Roman" pitchFamily="18" charset="0"/>
                <a:ea typeface="Times New Roman" pitchFamily="18" charset="0"/>
                <a:cs typeface="Times New Roman" pitchFamily="18" charset="0"/>
              </a:rPr>
              <a:t>. </a:t>
            </a:r>
            <a:endParaRPr kumimoji="0" 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fontScale="90000"/>
          </a:bodyPr>
          <a:lstStyle/>
          <a:p>
            <a:r>
              <a:rPr lang="en-US" sz="2700" dirty="0" smtClean="0"/>
              <a:t/>
            </a:r>
            <a:br>
              <a:rPr lang="en-US" sz="2700" dirty="0" smtClean="0"/>
            </a:br>
            <a:r>
              <a:rPr lang="en-US" sz="2700" dirty="0"/>
              <a:t/>
            </a:r>
            <a:br>
              <a:rPr lang="en-US" sz="2700" dirty="0"/>
            </a:br>
            <a:r>
              <a:rPr lang="en-US" sz="2700" dirty="0" smtClean="0"/>
              <a:t>Now </a:t>
            </a:r>
            <a:r>
              <a:rPr lang="en-US" sz="2700" dirty="0"/>
              <a:t>we explore further the relationship between hyponymy and entailment</a:t>
            </a:r>
            <a:r>
              <a:rPr lang="en-US" dirty="0"/>
              <a:t>. </a:t>
            </a:r>
            <a:br>
              <a:rPr lang="en-US" dirty="0"/>
            </a:br>
            <a:endParaRPr lang="en-US" dirty="0"/>
          </a:p>
        </p:txBody>
      </p:sp>
      <p:sp>
        <p:nvSpPr>
          <p:cNvPr id="3" name="Content Placeholder 2"/>
          <p:cNvSpPr>
            <a:spLocks noGrp="1"/>
          </p:cNvSpPr>
          <p:nvPr>
            <p:ph idx="1"/>
          </p:nvPr>
        </p:nvSpPr>
        <p:spPr>
          <a:xfrm>
            <a:off x="152400" y="1676400"/>
            <a:ext cx="8839200" cy="4953000"/>
          </a:xfrm>
        </p:spPr>
        <p:style>
          <a:lnRef idx="2">
            <a:schemeClr val="accent4"/>
          </a:lnRef>
          <a:fillRef idx="1">
            <a:schemeClr val="lt1"/>
          </a:fillRef>
          <a:effectRef idx="0">
            <a:schemeClr val="accent4"/>
          </a:effectRef>
          <a:fontRef idx="minor">
            <a:schemeClr val="dk1"/>
          </a:fontRef>
        </p:style>
        <p:txBody>
          <a:bodyPr>
            <a:normAutofit fontScale="62500" lnSpcReduction="20000"/>
          </a:bodyPr>
          <a:lstStyle/>
          <a:p>
            <a:pPr>
              <a:buNone/>
            </a:pPr>
            <a:r>
              <a:rPr lang="en-US" dirty="0"/>
              <a:t>(1) In terms of the concepts you have now learned, what can you say </a:t>
            </a:r>
            <a:r>
              <a:rPr lang="en-US" dirty="0" smtClean="0"/>
              <a:t>about the </a:t>
            </a:r>
            <a:r>
              <a:rPr lang="en-US" dirty="0"/>
              <a:t>relationships between the words in column A below and those in </a:t>
            </a:r>
            <a:r>
              <a:rPr lang="en-US" dirty="0" smtClean="0"/>
              <a:t>column </a:t>
            </a:r>
            <a:r>
              <a:rPr lang="en-US" dirty="0"/>
              <a:t>B? </a:t>
            </a:r>
          </a:p>
          <a:p>
            <a:r>
              <a:rPr lang="en-US" dirty="0" smtClean="0"/>
              <a:t>	   A               B </a:t>
            </a:r>
            <a:endParaRPr lang="en-US" dirty="0"/>
          </a:p>
          <a:p>
            <a:r>
              <a:rPr lang="en-US" dirty="0" smtClean="0"/>
              <a:t>	</a:t>
            </a:r>
            <a:r>
              <a:rPr lang="en-US" i="1" dirty="0" smtClean="0"/>
              <a:t>tulip </a:t>
            </a:r>
            <a:r>
              <a:rPr lang="en-US" i="1" dirty="0"/>
              <a:t>	flower </a:t>
            </a:r>
            <a:endParaRPr lang="en-US" dirty="0"/>
          </a:p>
          <a:p>
            <a:r>
              <a:rPr lang="en-US" dirty="0"/>
              <a:t>	</a:t>
            </a:r>
            <a:r>
              <a:rPr lang="en-US" i="1" dirty="0"/>
              <a:t>sheep 	animal </a:t>
            </a:r>
            <a:endParaRPr lang="en-US" dirty="0"/>
          </a:p>
          <a:p>
            <a:r>
              <a:rPr lang="en-US" dirty="0"/>
              <a:t>	</a:t>
            </a:r>
            <a:r>
              <a:rPr lang="en-US" i="1" dirty="0"/>
              <a:t>steal  	take</a:t>
            </a:r>
            <a:r>
              <a:rPr lang="en-US" dirty="0"/>
              <a:t> </a:t>
            </a:r>
          </a:p>
          <a:p>
            <a:r>
              <a:rPr lang="en-US" dirty="0"/>
              <a:t>	</a:t>
            </a:r>
            <a:r>
              <a:rPr lang="en-US" i="1" dirty="0"/>
              <a:t>square    </a:t>
            </a:r>
            <a:r>
              <a:rPr lang="en-US" i="1" dirty="0" smtClean="0"/>
              <a:t>rectangular </a:t>
            </a:r>
            <a:endParaRPr lang="en-US" dirty="0"/>
          </a:p>
          <a:p>
            <a:r>
              <a:rPr lang="en-US" dirty="0" smtClean="0"/>
              <a:t> </a:t>
            </a:r>
          </a:p>
          <a:p>
            <a:pPr>
              <a:buNone/>
            </a:pPr>
            <a:r>
              <a:rPr lang="en-US" dirty="0" smtClean="0"/>
              <a:t>(2) What can you say about the relationship between the A sentences and </a:t>
            </a:r>
            <a:br>
              <a:rPr lang="en-US" dirty="0" smtClean="0"/>
            </a:br>
            <a:r>
              <a:rPr lang="en-US" dirty="0" smtClean="0"/>
              <a:t>the B sentences below? </a:t>
            </a:r>
          </a:p>
          <a:p>
            <a:r>
              <a:rPr lang="en-US" dirty="0" smtClean="0"/>
              <a:t>           A </a:t>
            </a:r>
            <a:r>
              <a:rPr lang="en-US" dirty="0"/>
              <a:t>	</a:t>
            </a:r>
            <a:r>
              <a:rPr lang="en-US" dirty="0" smtClean="0"/>
              <a:t>                                                 B </a:t>
            </a:r>
            <a:endParaRPr lang="en-US" dirty="0"/>
          </a:p>
          <a:p>
            <a:r>
              <a:rPr lang="en-US" dirty="0"/>
              <a:t>	</a:t>
            </a:r>
            <a:r>
              <a:rPr lang="en-US" i="1" dirty="0"/>
              <a:t>Henry was chewing a tulip 	Henry was chewing a flower </a:t>
            </a:r>
            <a:endParaRPr lang="en-US" dirty="0"/>
          </a:p>
          <a:p>
            <a:r>
              <a:rPr lang="en-US" dirty="0"/>
              <a:t>	</a:t>
            </a:r>
            <a:r>
              <a:rPr lang="en-US" i="1" dirty="0"/>
              <a:t>Denis got savaged by a sheep 	Denis got savaged by an animal </a:t>
            </a:r>
            <a:endParaRPr lang="en-US" dirty="0"/>
          </a:p>
          <a:p>
            <a:r>
              <a:rPr lang="en-US" dirty="0"/>
              <a:t>	</a:t>
            </a:r>
            <a:r>
              <a:rPr lang="en-US" i="1" dirty="0"/>
              <a:t>David stole a pound of beef 	David took a pound of beef </a:t>
            </a:r>
            <a:endParaRPr lang="en-US" dirty="0"/>
          </a:p>
          <a:p>
            <a:r>
              <a:rPr lang="en-US" dirty="0"/>
              <a:t>	</a:t>
            </a:r>
            <a:r>
              <a:rPr lang="en-US" i="1" dirty="0"/>
              <a:t>Mary climbed through a square 	Mary climbed through a </a:t>
            </a:r>
            <a:r>
              <a:rPr lang="en-US" i="1" dirty="0" err="1"/>
              <a:t>rectangu</a:t>
            </a:r>
            <a:r>
              <a:rPr lang="en-US" i="1" dirty="0"/>
              <a:t>-</a:t>
            </a:r>
            <a:r>
              <a:rPr lang="en-US" dirty="0"/>
              <a:t>	</a:t>
            </a:r>
            <a:r>
              <a:rPr lang="en-US" i="1" dirty="0"/>
              <a:t>hole in the roof 	</a:t>
            </a:r>
            <a:r>
              <a:rPr lang="en-US" i="1" dirty="0" err="1"/>
              <a:t>lar</a:t>
            </a:r>
            <a:r>
              <a:rPr lang="en-US" i="1" dirty="0"/>
              <a:t> hole in the roof. </a:t>
            </a:r>
            <a:endParaRPr lang="en-US" dirty="0"/>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447800"/>
          </a:xfrm>
        </p:spPr>
        <p:style>
          <a:lnRef idx="2">
            <a:schemeClr val="accent4"/>
          </a:lnRef>
          <a:fillRef idx="1">
            <a:schemeClr val="lt1"/>
          </a:fillRef>
          <a:effectRef idx="0">
            <a:schemeClr val="accent4"/>
          </a:effectRef>
          <a:fontRef idx="minor">
            <a:schemeClr val="dk1"/>
          </a:fontRef>
        </p:style>
        <p:txBody>
          <a:bodyPr anchor="t">
            <a:noAutofit/>
          </a:bodyPr>
          <a:lstStyle/>
          <a:p>
            <a:pPr algn="l"/>
            <a:r>
              <a:rPr lang="en-US" sz="2400" dirty="0" smtClean="0"/>
              <a:t>In simple cases such as these, there is a clear rule that can be stated </a:t>
            </a:r>
            <a:br>
              <a:rPr lang="en-US" sz="2400" dirty="0" smtClean="0"/>
            </a:br>
            <a:r>
              <a:rPr lang="en-US" sz="2400" dirty="0" smtClean="0"/>
              <a:t>about the relation between hyponymy and entailment. Given below are three attempts at stating this rule. Only one of them is actually correct. Which is the correct rule? Circle your choice. </a:t>
            </a:r>
            <a:r>
              <a:rPr lang="en-US" sz="2400" dirty="0"/>
              <a:t/>
            </a:r>
            <a:br>
              <a:rPr lang="en-US" sz="2400" dirty="0"/>
            </a:br>
            <a:endParaRPr lang="en-US" sz="2400" dirty="0"/>
          </a:p>
        </p:txBody>
      </p:sp>
      <p:sp>
        <p:nvSpPr>
          <p:cNvPr id="3" name="Content Placeholder 2"/>
          <p:cNvSpPr>
            <a:spLocks noGrp="1"/>
          </p:cNvSpPr>
          <p:nvPr>
            <p:ph idx="1"/>
          </p:nvPr>
        </p:nvSpPr>
        <p:spPr>
          <a:xfrm>
            <a:off x="228600" y="1752600"/>
            <a:ext cx="8763000" cy="4800600"/>
          </a:xfrm>
        </p:spPr>
        <p:style>
          <a:lnRef idx="2">
            <a:schemeClr val="accent4"/>
          </a:lnRef>
          <a:fillRef idx="1">
            <a:schemeClr val="lt1"/>
          </a:fillRef>
          <a:effectRef idx="0">
            <a:schemeClr val="accent4"/>
          </a:effectRef>
          <a:fontRef idx="minor">
            <a:schemeClr val="dk1"/>
          </a:fontRef>
        </p:style>
        <p:txBody>
          <a:bodyPr>
            <a:normAutofit fontScale="70000" lnSpcReduction="20000"/>
          </a:bodyPr>
          <a:lstStyle/>
          <a:p>
            <a:pPr marL="514350" indent="-514350">
              <a:buAutoNum type="alphaLcParenR"/>
            </a:pPr>
            <a:r>
              <a:rPr lang="en-US" dirty="0" smtClean="0"/>
              <a:t>Given </a:t>
            </a:r>
            <a:r>
              <a:rPr lang="en-US" dirty="0"/>
              <a:t>two sentences A and B. identical in every way except that A </a:t>
            </a:r>
            <a:br>
              <a:rPr lang="en-US" dirty="0"/>
            </a:br>
            <a:r>
              <a:rPr lang="en-US" dirty="0"/>
              <a:t>contains a word X where B contains a different word Y, and X is a </a:t>
            </a:r>
            <a:br>
              <a:rPr lang="en-US" dirty="0"/>
            </a:br>
            <a:r>
              <a:rPr lang="en-US" dirty="0"/>
              <a:t>hyponym of Y, then sentence B entails sentence A. </a:t>
            </a:r>
            <a:endParaRPr lang="en-US" dirty="0" smtClean="0"/>
          </a:p>
          <a:p>
            <a:pPr marL="514350" indent="-514350">
              <a:buNone/>
            </a:pPr>
            <a:endParaRPr lang="en-US" dirty="0"/>
          </a:p>
          <a:p>
            <a:pPr>
              <a:buNone/>
            </a:pPr>
            <a:r>
              <a:rPr lang="en-US" dirty="0"/>
              <a:t>(b) Given two sentences A and B, identical in every way except that A </a:t>
            </a:r>
            <a:br>
              <a:rPr lang="en-US" dirty="0"/>
            </a:br>
            <a:r>
              <a:rPr lang="en-US" dirty="0"/>
              <a:t>contains a word X where B contains a different word Y, and Y is a </a:t>
            </a:r>
            <a:br>
              <a:rPr lang="en-US" dirty="0"/>
            </a:br>
            <a:r>
              <a:rPr lang="en-US" dirty="0"/>
              <a:t>hyponym of X, then sentence A entails sentence B</a:t>
            </a:r>
            <a:r>
              <a:rPr lang="en-US" dirty="0" smtClean="0"/>
              <a:t>.</a:t>
            </a:r>
          </a:p>
          <a:p>
            <a:pPr>
              <a:buNone/>
            </a:pPr>
            <a:r>
              <a:rPr lang="en-US" dirty="0" smtClean="0"/>
              <a:t> </a:t>
            </a:r>
            <a:endParaRPr lang="en-US" dirty="0"/>
          </a:p>
          <a:p>
            <a:pPr>
              <a:buNone/>
            </a:pPr>
            <a:r>
              <a:rPr lang="en-US" dirty="0"/>
              <a:t>(c) Given two sentences A and B, identical in every way except that A </a:t>
            </a:r>
            <a:br>
              <a:rPr lang="en-US" dirty="0"/>
            </a:br>
            <a:r>
              <a:rPr lang="en-US" dirty="0"/>
              <a:t>contains a word X where B contains a different word Y, and X is a </a:t>
            </a:r>
            <a:br>
              <a:rPr lang="en-US" dirty="0"/>
            </a:br>
            <a:r>
              <a:rPr lang="en-US" dirty="0"/>
              <a:t>hyponym of Y, then sentence A entails sentence B. </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458200" cy="1554162"/>
          </a:xfrm>
        </p:spPr>
        <p:style>
          <a:lnRef idx="2">
            <a:schemeClr val="accent4"/>
          </a:lnRef>
          <a:fillRef idx="1">
            <a:schemeClr val="lt1"/>
          </a:fillRef>
          <a:effectRef idx="0">
            <a:schemeClr val="accent4"/>
          </a:effectRef>
          <a:fontRef idx="minor">
            <a:schemeClr val="dk1"/>
          </a:fontRef>
        </p:style>
        <p:txBody>
          <a:bodyPr anchor="t">
            <a:normAutofit fontScale="90000"/>
          </a:bodyPr>
          <a:lstStyle/>
          <a:p>
            <a:pPr algn="l"/>
            <a:r>
              <a:rPr lang="en-US" sz="2400" dirty="0"/>
              <a:t>The Basic Rule of Sense Inclusion does not work in all cases. There are </a:t>
            </a:r>
            <a:br>
              <a:rPr lang="en-US" sz="2400" dirty="0"/>
            </a:br>
            <a:r>
              <a:rPr lang="en-US" sz="2400" dirty="0"/>
              <a:t>systematic exceptions when certain logical words, such as </a:t>
            </a:r>
            <a:r>
              <a:rPr lang="en-US" sz="2400" i="1" dirty="0"/>
              <a:t>not </a:t>
            </a:r>
            <a:r>
              <a:rPr lang="en-US" sz="2400" dirty="0"/>
              <a:t>and </a:t>
            </a:r>
            <a:r>
              <a:rPr lang="en-US" sz="2400" i="1" dirty="0"/>
              <a:t>all, </a:t>
            </a:r>
            <a:br>
              <a:rPr lang="en-US" sz="2400" i="1" dirty="0"/>
            </a:br>
            <a:r>
              <a:rPr lang="en-US" sz="2400" dirty="0"/>
              <a:t>are involved. We look first at cases with </a:t>
            </a:r>
            <a:r>
              <a:rPr lang="en-US" sz="2400" i="1" dirty="0"/>
              <a:t>not </a:t>
            </a:r>
            <a:r>
              <a:rPr lang="en-US" sz="2400" dirty="0"/>
              <a:t>(and </a:t>
            </a:r>
            <a:r>
              <a:rPr lang="en-US" sz="2400" i="1" dirty="0" err="1"/>
              <a:t>n't</a:t>
            </a:r>
            <a:r>
              <a:rPr lang="en-US" sz="2400" i="1" dirty="0"/>
              <a:t>), </a:t>
            </a:r>
            <a:r>
              <a:rPr lang="en-US" sz="2400" dirty="0"/>
              <a:t>i.e., cases of </a:t>
            </a:r>
            <a:br>
              <a:rPr lang="en-US" sz="2400" dirty="0"/>
            </a:br>
            <a:r>
              <a:rPr lang="en-US" sz="2400" dirty="0"/>
              <a:t>negative sentences. </a:t>
            </a:r>
            <a:br>
              <a:rPr lang="en-US" sz="2400" dirty="0"/>
            </a:br>
            <a:endParaRPr lang="en-US" sz="2400" dirty="0"/>
          </a:p>
        </p:txBody>
      </p:sp>
      <p:sp>
        <p:nvSpPr>
          <p:cNvPr id="3" name="Content Placeholder 2"/>
          <p:cNvSpPr>
            <a:spLocks noGrp="1"/>
          </p:cNvSpPr>
          <p:nvPr>
            <p:ph idx="1"/>
          </p:nvPr>
        </p:nvSpPr>
        <p:spPr>
          <a:xfrm>
            <a:off x="0" y="1752600"/>
            <a:ext cx="9144000" cy="5105400"/>
          </a:xfrm>
        </p:spPr>
        <p:style>
          <a:lnRef idx="2">
            <a:schemeClr val="accent4"/>
          </a:lnRef>
          <a:fillRef idx="1">
            <a:schemeClr val="lt1"/>
          </a:fillRef>
          <a:effectRef idx="0">
            <a:schemeClr val="accent4"/>
          </a:effectRef>
          <a:fontRef idx="minor">
            <a:schemeClr val="dk1"/>
          </a:fontRef>
        </p:style>
        <p:txBody>
          <a:bodyPr>
            <a:normAutofit fontScale="62500" lnSpcReduction="20000"/>
          </a:bodyPr>
          <a:lstStyle/>
          <a:p>
            <a:pPr marL="514350" indent="-514350">
              <a:buAutoNum type="arabicParenBoth"/>
            </a:pPr>
            <a:r>
              <a:rPr lang="en-US" dirty="0" smtClean="0"/>
              <a:t>What </a:t>
            </a:r>
            <a:r>
              <a:rPr lang="en-US" dirty="0"/>
              <a:t>is the relationship between the A sentences and the B sentences below? </a:t>
            </a:r>
          </a:p>
          <a:p>
            <a:pPr>
              <a:buNone/>
            </a:pPr>
            <a:r>
              <a:rPr lang="en-US" dirty="0" smtClean="0"/>
              <a:t>A                                                                    B</a:t>
            </a:r>
            <a:endParaRPr lang="en-US" dirty="0"/>
          </a:p>
          <a:p>
            <a:pPr>
              <a:buNone/>
            </a:pPr>
            <a:r>
              <a:rPr lang="en-US" i="1" dirty="0"/>
              <a:t>Henry was not chewing a </a:t>
            </a:r>
            <a:r>
              <a:rPr lang="en-US" i="1" dirty="0" smtClean="0"/>
              <a:t>tulip                Henry was not chewing a flower </a:t>
            </a:r>
            <a:endParaRPr lang="en-US" i="1" dirty="0"/>
          </a:p>
          <a:p>
            <a:pPr>
              <a:buNone/>
            </a:pPr>
            <a:endParaRPr lang="en-US" i="1" dirty="0" smtClean="0"/>
          </a:p>
          <a:p>
            <a:pPr>
              <a:buNone/>
            </a:pPr>
            <a:r>
              <a:rPr lang="en-US" i="1" dirty="0" smtClean="0"/>
              <a:t>Denis </a:t>
            </a:r>
            <a:r>
              <a:rPr lang="en-US" i="1" dirty="0"/>
              <a:t>didn't get savaged by a </a:t>
            </a:r>
            <a:r>
              <a:rPr lang="en-US" i="1" dirty="0" smtClean="0"/>
              <a:t> sheep     Denis didn't get savaged by an animal </a:t>
            </a:r>
            <a:endParaRPr lang="en-US" dirty="0" smtClean="0"/>
          </a:p>
          <a:p>
            <a:pPr>
              <a:buNone/>
            </a:pPr>
            <a:endParaRPr lang="en-US" dirty="0"/>
          </a:p>
          <a:p>
            <a:pPr>
              <a:buNone/>
            </a:pPr>
            <a:r>
              <a:rPr lang="en-US" i="1" dirty="0"/>
              <a:t>David didn't steal a pound of </a:t>
            </a:r>
            <a:r>
              <a:rPr lang="en-US" i="1" dirty="0" smtClean="0"/>
              <a:t>beef         David </a:t>
            </a:r>
            <a:r>
              <a:rPr lang="en-US" i="1" dirty="0" err="1" smtClean="0"/>
              <a:t>didn</a:t>
            </a:r>
            <a:r>
              <a:rPr lang="en-US" i="1" dirty="0" smtClean="0"/>
              <a:t> 't take a pound of beef             </a:t>
            </a:r>
          </a:p>
          <a:p>
            <a:pPr>
              <a:buNone/>
            </a:pPr>
            <a:endParaRPr lang="en-US" i="1" dirty="0"/>
          </a:p>
          <a:p>
            <a:pPr>
              <a:buNone/>
            </a:pPr>
            <a:r>
              <a:rPr lang="en-US" i="1" dirty="0" smtClean="0"/>
              <a:t>Mary </a:t>
            </a:r>
            <a:r>
              <a:rPr lang="en-US" i="1" dirty="0"/>
              <a:t>didn't climb through a </a:t>
            </a:r>
            <a:r>
              <a:rPr lang="en-US" i="1" dirty="0" smtClean="0"/>
              <a:t>                  Mary didn't climb through a rectangular hole in the roof    </a:t>
            </a:r>
            <a:r>
              <a:rPr lang="en-US" i="1" dirty="0"/>
              <a:t/>
            </a:r>
            <a:br>
              <a:rPr lang="en-US" i="1" dirty="0"/>
            </a:br>
            <a:r>
              <a:rPr lang="en-US" i="1" dirty="0"/>
              <a:t>square hole in the roof </a:t>
            </a:r>
            <a:endParaRPr lang="en-US" dirty="0"/>
          </a:p>
          <a:p>
            <a:pPr>
              <a:buNone/>
            </a:pPr>
            <a:r>
              <a:rPr lang="en-US" i="1" dirty="0"/>
              <a:t/>
            </a:r>
            <a:br>
              <a:rPr lang="en-US" i="1" dirty="0"/>
            </a:br>
            <a:endParaRPr lang="en-US" dirty="0" smtClean="0"/>
          </a:p>
          <a:p>
            <a:pPr>
              <a:buNone/>
            </a:pPr>
            <a:r>
              <a:rPr lang="en-US" dirty="0" smtClean="0"/>
              <a:t>(</a:t>
            </a:r>
            <a:r>
              <a:rPr lang="en-US" dirty="0"/>
              <a:t>2) </a:t>
            </a:r>
            <a:r>
              <a:rPr lang="en-US" dirty="0" smtClean="0"/>
              <a:t>Below </a:t>
            </a:r>
            <a:r>
              <a:rPr lang="en-US" dirty="0"/>
              <a:t>is an unfinished version of a rule of sense inclusion for negative </a:t>
            </a:r>
            <a:r>
              <a:rPr lang="en-US" dirty="0" smtClean="0"/>
              <a:t>sentences</a:t>
            </a:r>
            <a:r>
              <a:rPr lang="en-US" dirty="0"/>
              <a:t>. Finish the statement of the rule correctly. 	</a:t>
            </a:r>
            <a:r>
              <a:rPr lang="en-US" dirty="0" smtClean="0"/>
              <a:t> </a:t>
            </a:r>
            <a:endParaRPr lang="en-US" dirty="0"/>
          </a:p>
          <a:p>
            <a:pPr>
              <a:buNone/>
            </a:pPr>
            <a:r>
              <a:rPr lang="en-US" dirty="0"/>
              <a:t>Given two negative sentences A and B, identical in every way except, </a:t>
            </a:r>
            <a:r>
              <a:rPr lang="en-US" dirty="0" smtClean="0"/>
              <a:t>that </a:t>
            </a:r>
            <a:r>
              <a:rPr lang="en-US" dirty="0"/>
              <a:t>A contains a word X where B contains a different word Y, and </a:t>
            </a:r>
            <a:r>
              <a:rPr lang="en-US" dirty="0" smtClean="0"/>
              <a:t>X </a:t>
            </a:r>
            <a:r>
              <a:rPr lang="en-US" dirty="0"/>
              <a:t>is a hyponym of Y, then </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86800" cy="914400"/>
          </a:xfrm>
        </p:spPr>
        <p:style>
          <a:lnRef idx="2">
            <a:schemeClr val="accent4"/>
          </a:lnRef>
          <a:fillRef idx="1">
            <a:schemeClr val="lt1"/>
          </a:fillRef>
          <a:effectRef idx="0">
            <a:schemeClr val="accent4"/>
          </a:effectRef>
          <a:fontRef idx="minor">
            <a:schemeClr val="dk1"/>
          </a:fontRef>
        </p:style>
        <p:txBody>
          <a:bodyPr anchor="t">
            <a:normAutofit fontScale="90000"/>
          </a:bodyPr>
          <a:lstStyle/>
          <a:p>
            <a:pPr algn="l"/>
            <a:r>
              <a:rPr lang="en-US" sz="2400" dirty="0" smtClean="0"/>
              <a:t>Now we look at sentences involving the word </a:t>
            </a:r>
            <a:r>
              <a:rPr lang="en-US" sz="2400" i="1" dirty="0" smtClean="0"/>
              <a:t>all, </a:t>
            </a:r>
            <a:r>
              <a:rPr lang="en-US" sz="2400" dirty="0" smtClean="0"/>
              <a:t>What is the relation- </a:t>
            </a:r>
            <a:br>
              <a:rPr lang="en-US" sz="2400" dirty="0" smtClean="0"/>
            </a:br>
            <a:r>
              <a:rPr lang="en-US" sz="2400" dirty="0" smtClean="0"/>
              <a:t>ship between the A sentences and the B sentences below? </a:t>
            </a:r>
            <a:endParaRPr lang="en-US" sz="2400" dirty="0"/>
          </a:p>
        </p:txBody>
      </p:sp>
      <p:sp>
        <p:nvSpPr>
          <p:cNvPr id="3" name="Content Placeholder 2"/>
          <p:cNvSpPr>
            <a:spLocks noGrp="1"/>
          </p:cNvSpPr>
          <p:nvPr>
            <p:ph idx="1"/>
          </p:nvPr>
        </p:nvSpPr>
        <p:spPr>
          <a:xfrm>
            <a:off x="304800" y="1600200"/>
            <a:ext cx="8610600" cy="4876800"/>
          </a:xfrm>
        </p:spPr>
        <p:style>
          <a:lnRef idx="2">
            <a:schemeClr val="accent4"/>
          </a:lnRef>
          <a:fillRef idx="1">
            <a:schemeClr val="lt1"/>
          </a:fillRef>
          <a:effectRef idx="0">
            <a:schemeClr val="accent4"/>
          </a:effectRef>
          <a:fontRef idx="minor">
            <a:schemeClr val="dk1"/>
          </a:fontRef>
        </p:style>
        <p:txBody>
          <a:bodyPr>
            <a:normAutofit fontScale="92500" lnSpcReduction="20000"/>
          </a:bodyPr>
          <a:lstStyle/>
          <a:p>
            <a:pPr>
              <a:buNone/>
            </a:pPr>
            <a:r>
              <a:rPr lang="en-US" dirty="0" smtClean="0"/>
              <a:t> A 				        B </a:t>
            </a:r>
          </a:p>
          <a:p>
            <a:pPr>
              <a:buNone/>
            </a:pPr>
            <a:r>
              <a:rPr lang="en-US" i="1" dirty="0" smtClean="0"/>
              <a:t>Henry chewed up all my roses  Henry chewed up all my                   				        flowers </a:t>
            </a:r>
            <a:endParaRPr lang="en-US" dirty="0" smtClean="0"/>
          </a:p>
          <a:p>
            <a:pPr>
              <a:buNone/>
            </a:pPr>
            <a:r>
              <a:rPr lang="en-US" i="1" dirty="0" smtClean="0"/>
              <a:t>All Denis’s sheep are sick           All Denis's animals are sick </a:t>
            </a:r>
            <a:endParaRPr lang="en-US" dirty="0" smtClean="0"/>
          </a:p>
          <a:p>
            <a:pPr>
              <a:buNone/>
            </a:pPr>
            <a:r>
              <a:rPr lang="en-US" i="1" dirty="0" smtClean="0"/>
              <a:t>Mary colored all the square      Mary colored all the</a:t>
            </a:r>
            <a:endParaRPr lang="en-US" dirty="0" smtClean="0"/>
          </a:p>
          <a:p>
            <a:pPr>
              <a:buNone/>
            </a:pPr>
            <a:r>
              <a:rPr lang="en-US" dirty="0" smtClean="0"/>
              <a:t>         </a:t>
            </a:r>
            <a:r>
              <a:rPr lang="en-US" i="1" dirty="0" smtClean="0"/>
              <a:t>shapes purple                      rectangular shapes purple </a:t>
            </a:r>
            <a:endParaRPr lang="en-US" dirty="0" smtClean="0"/>
          </a:p>
          <a:p>
            <a:pPr>
              <a:buNone/>
            </a:pPr>
            <a:r>
              <a:rPr lang="en-US" dirty="0" smtClean="0"/>
              <a:t>Part of the answer is: the B sentences entail the A sentences. But there is an important qualification that must be added to this. Can you think what it is?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chor="t">
            <a:normAutofit/>
          </a:bodyPr>
          <a:lstStyle/>
          <a:p>
            <a:pPr algn="l"/>
            <a:r>
              <a:rPr lang="en-US" sz="2400" dirty="0" smtClean="0"/>
              <a:t>We will mention one more case which presents problems, the case of gradable words: like </a:t>
            </a:r>
            <a:r>
              <a:rPr lang="en-US" sz="2400" i="1" dirty="0" smtClean="0"/>
              <a:t>big, tall, small, expensive </a:t>
            </a:r>
            <a:r>
              <a:rPr lang="en-US" sz="2400" dirty="0" smtClean="0"/>
              <a:t>etc.</a:t>
            </a:r>
            <a:endParaRPr lang="en-US" sz="2400" dirty="0"/>
          </a:p>
        </p:txBody>
      </p:sp>
      <p:sp>
        <p:nvSpPr>
          <p:cNvPr id="3" name="Content Placeholder 2"/>
          <p:cNvSpPr>
            <a:spLocks noGrp="1"/>
          </p:cNvSpPr>
          <p:nvPr>
            <p:ph idx="1"/>
          </p:nvPr>
        </p:nvSpPr>
        <p:spPr>
          <a:xfrm>
            <a:off x="228600" y="1524000"/>
            <a:ext cx="8382000" cy="5029200"/>
          </a:xfrm>
        </p:spPr>
        <p:style>
          <a:lnRef idx="2">
            <a:schemeClr val="accent4"/>
          </a:lnRef>
          <a:fillRef idx="1">
            <a:schemeClr val="lt1"/>
          </a:fillRef>
          <a:effectRef idx="0">
            <a:schemeClr val="accent4"/>
          </a:effectRef>
          <a:fontRef idx="minor">
            <a:schemeClr val="dk1"/>
          </a:fontRef>
        </p:style>
        <p:txBody>
          <a:bodyPr>
            <a:normAutofit fontScale="92500"/>
          </a:bodyPr>
          <a:lstStyle/>
          <a:p>
            <a:pPr>
              <a:buNone/>
            </a:pPr>
            <a:r>
              <a:rPr lang="en-US" dirty="0" smtClean="0"/>
              <a:t>What are the entailment relations between the following sentences? </a:t>
            </a:r>
          </a:p>
          <a:p>
            <a:pPr>
              <a:buNone/>
            </a:pPr>
            <a:r>
              <a:rPr lang="en-US" dirty="0" smtClean="0"/>
              <a:t>                    A 		            	B </a:t>
            </a:r>
          </a:p>
          <a:p>
            <a:pPr>
              <a:buNone/>
            </a:pPr>
            <a:r>
              <a:rPr lang="en-US" i="1" dirty="0" smtClean="0"/>
              <a:t>John saw a big mouse 	   John saw a big animal </a:t>
            </a:r>
            <a:endParaRPr lang="en-US" dirty="0" smtClean="0"/>
          </a:p>
          <a:p>
            <a:pPr>
              <a:buNone/>
            </a:pPr>
            <a:r>
              <a:rPr lang="en-US" i="1" dirty="0" smtClean="0"/>
              <a:t>A tall pygmy came in 	   A tall person came in </a:t>
            </a:r>
            <a:endParaRPr lang="en-US" dirty="0" smtClean="0"/>
          </a:p>
          <a:p>
            <a:pPr>
              <a:buNone/>
            </a:pPr>
            <a:r>
              <a:rPr lang="en-US" i="1" dirty="0" smtClean="0"/>
              <a:t>We went in a small bus 	   We went in a small 						vehicle </a:t>
            </a:r>
            <a:endParaRPr lang="en-US" dirty="0" smtClean="0"/>
          </a:p>
          <a:p>
            <a:pPr>
              <a:buNone/>
            </a:pPr>
            <a:r>
              <a:rPr lang="en-US" i="1" dirty="0" smtClean="0"/>
              <a:t>That was an expensive 	   That was an  	</a:t>
            </a:r>
          </a:p>
          <a:p>
            <a:pPr>
              <a:buNone/>
            </a:pPr>
            <a:r>
              <a:rPr lang="en-US" i="1" dirty="0" smtClean="0"/>
              <a:t>sandwich 			          expensive meal </a:t>
            </a:r>
            <a:endParaRPr lang="en-US" dirty="0" smtClean="0"/>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458200" cy="914400"/>
          </a:xfrm>
        </p:spPr>
        <p:style>
          <a:lnRef idx="2">
            <a:schemeClr val="accent4"/>
          </a:lnRef>
          <a:fillRef idx="1">
            <a:schemeClr val="lt1"/>
          </a:fillRef>
          <a:effectRef idx="0">
            <a:schemeClr val="accent4"/>
          </a:effectRef>
          <a:fontRef idx="minor">
            <a:schemeClr val="dk1"/>
          </a:fontRef>
        </p:style>
        <p:txBody>
          <a:bodyPr/>
          <a:lstStyle/>
          <a:p>
            <a:r>
              <a:rPr lang="en-US" dirty="0" smtClean="0"/>
              <a:t>Summary</a:t>
            </a:r>
            <a:endParaRPr lang="en-US" dirty="0"/>
          </a:p>
        </p:txBody>
      </p:sp>
      <p:sp>
        <p:nvSpPr>
          <p:cNvPr id="3" name="Content Placeholder 2"/>
          <p:cNvSpPr>
            <a:spLocks noGrp="1"/>
          </p:cNvSpPr>
          <p:nvPr>
            <p:ph idx="1"/>
          </p:nvPr>
        </p:nvSpPr>
        <p:spPr>
          <a:xfrm>
            <a:off x="152400" y="1295400"/>
            <a:ext cx="8686800" cy="4953000"/>
          </a:xfrm>
        </p:spPr>
        <p:style>
          <a:lnRef idx="2">
            <a:schemeClr val="accent4"/>
          </a:lnRef>
          <a:fillRef idx="1">
            <a:schemeClr val="lt1"/>
          </a:fillRef>
          <a:effectRef idx="0">
            <a:schemeClr val="accent4"/>
          </a:effectRef>
          <a:fontRef idx="minor">
            <a:schemeClr val="dk1"/>
          </a:fontRef>
        </p:style>
        <p:txBody>
          <a:bodyPr>
            <a:normAutofit fontScale="85000" lnSpcReduction="10000"/>
          </a:bodyPr>
          <a:lstStyle/>
          <a:p>
            <a:r>
              <a:rPr lang="en-US" b="1" dirty="0"/>
              <a:t>Hyponymy</a:t>
            </a:r>
            <a:r>
              <a:rPr lang="en-US" dirty="0"/>
              <a:t> and </a:t>
            </a:r>
            <a:r>
              <a:rPr lang="en-US" b="1" dirty="0"/>
              <a:t>synonymy</a:t>
            </a:r>
            <a:r>
              <a:rPr lang="en-US" dirty="0"/>
              <a:t> are </a:t>
            </a:r>
            <a:r>
              <a:rPr lang="en-US" u="sng" dirty="0"/>
              <a:t>sense relations between predicates. </a:t>
            </a:r>
            <a:endParaRPr lang="en-US" u="sng" dirty="0" smtClean="0"/>
          </a:p>
          <a:p>
            <a:r>
              <a:rPr lang="en-US" dirty="0" smtClean="0"/>
              <a:t>The </a:t>
            </a:r>
            <a:r>
              <a:rPr lang="en-US" b="1" dirty="0" smtClean="0"/>
              <a:t>latter</a:t>
            </a:r>
            <a:r>
              <a:rPr lang="en-US" dirty="0" smtClean="0"/>
              <a:t> </a:t>
            </a:r>
            <a:r>
              <a:rPr lang="en-US" dirty="0"/>
              <a:t>is a special, </a:t>
            </a:r>
            <a:r>
              <a:rPr lang="en-US" b="1" dirty="0"/>
              <a:t>symmetric, case </a:t>
            </a:r>
            <a:r>
              <a:rPr lang="en-US" dirty="0"/>
              <a:t>of the </a:t>
            </a:r>
            <a:r>
              <a:rPr lang="en-US" b="1" dirty="0"/>
              <a:t>former.</a:t>
            </a:r>
            <a:r>
              <a:rPr lang="en-US" dirty="0"/>
              <a:t> </a:t>
            </a:r>
            <a:endParaRPr lang="en-US" dirty="0" smtClean="0"/>
          </a:p>
          <a:p>
            <a:r>
              <a:rPr lang="en-US" b="1" dirty="0" smtClean="0"/>
              <a:t>Entailment</a:t>
            </a:r>
            <a:r>
              <a:rPr lang="en-US" dirty="0" smtClean="0"/>
              <a:t> </a:t>
            </a:r>
            <a:r>
              <a:rPr lang="en-US" dirty="0"/>
              <a:t>and </a:t>
            </a:r>
            <a:r>
              <a:rPr lang="en-US" b="1" dirty="0"/>
              <a:t>paraphrase</a:t>
            </a:r>
            <a:r>
              <a:rPr lang="en-US" dirty="0"/>
              <a:t> are </a:t>
            </a:r>
            <a:r>
              <a:rPr lang="en-US" u="sng" dirty="0"/>
              <a:t>sense relations between sentences, </a:t>
            </a:r>
            <a:endParaRPr lang="en-US" u="sng" dirty="0" smtClean="0"/>
          </a:p>
          <a:p>
            <a:r>
              <a:rPr lang="en-US" dirty="0"/>
              <a:t>T</a:t>
            </a:r>
            <a:r>
              <a:rPr lang="en-US" dirty="0" smtClean="0"/>
              <a:t>he </a:t>
            </a:r>
            <a:r>
              <a:rPr lang="en-US" b="1" dirty="0"/>
              <a:t>latter</a:t>
            </a:r>
            <a:r>
              <a:rPr lang="en-US" dirty="0"/>
              <a:t> being a special, </a:t>
            </a:r>
            <a:r>
              <a:rPr lang="en-US" b="1" dirty="0" smtClean="0"/>
              <a:t>symmetric </a:t>
            </a:r>
            <a:r>
              <a:rPr lang="en-US" b="1" dirty="0"/>
              <a:t>case </a:t>
            </a:r>
            <a:r>
              <a:rPr lang="en-US" dirty="0"/>
              <a:t>of the </a:t>
            </a:r>
            <a:r>
              <a:rPr lang="en-US" b="1" dirty="0"/>
              <a:t>former.</a:t>
            </a:r>
            <a:r>
              <a:rPr lang="en-US" dirty="0"/>
              <a:t> </a:t>
            </a:r>
            <a:endParaRPr lang="en-US" dirty="0" smtClean="0"/>
          </a:p>
          <a:p>
            <a:r>
              <a:rPr lang="en-US" dirty="0" smtClean="0"/>
              <a:t>The </a:t>
            </a:r>
            <a:r>
              <a:rPr lang="en-US" u="sng" dirty="0"/>
              <a:t>sense relations between </a:t>
            </a:r>
            <a:r>
              <a:rPr lang="en-US" u="sng" dirty="0" smtClean="0"/>
              <a:t>predicates </a:t>
            </a:r>
            <a:r>
              <a:rPr lang="en-US" dirty="0" smtClean="0"/>
              <a:t>and </a:t>
            </a:r>
            <a:r>
              <a:rPr lang="en-US" dirty="0"/>
              <a:t>those between </a:t>
            </a:r>
            <a:r>
              <a:rPr lang="en-US" u="sng" dirty="0"/>
              <a:t>sentences </a:t>
            </a:r>
            <a:r>
              <a:rPr lang="en-US" dirty="0"/>
              <a:t>are systematically </a:t>
            </a:r>
            <a:r>
              <a:rPr lang="en-US" u="sng" dirty="0"/>
              <a:t>connected by rules such </a:t>
            </a:r>
            <a:r>
              <a:rPr lang="en-US" u="sng" dirty="0" smtClean="0"/>
              <a:t>as </a:t>
            </a:r>
            <a:r>
              <a:rPr lang="en-US" u="sng" dirty="0"/>
              <a:t>the basic rule of sense inclusion. </a:t>
            </a:r>
            <a:endParaRPr lang="en-US" u="sng" dirty="0" smtClean="0"/>
          </a:p>
          <a:p>
            <a:r>
              <a:rPr lang="en-US" dirty="0" smtClean="0"/>
              <a:t>These </a:t>
            </a:r>
            <a:r>
              <a:rPr lang="en-US" b="1" dirty="0"/>
              <a:t>sense relations </a:t>
            </a:r>
            <a:r>
              <a:rPr lang="en-US" dirty="0"/>
              <a:t>are also </a:t>
            </a:r>
            <a:r>
              <a:rPr lang="en-US" u="sng" dirty="0"/>
              <a:t>systematically connected </a:t>
            </a:r>
            <a:r>
              <a:rPr lang="en-US" b="1" dirty="0"/>
              <a:t>with</a:t>
            </a:r>
            <a:r>
              <a:rPr lang="en-US" dirty="0"/>
              <a:t> such </a:t>
            </a:r>
            <a:r>
              <a:rPr lang="en-US" b="1" dirty="0"/>
              <a:t>sense properties of sentences </a:t>
            </a:r>
            <a:r>
              <a:rPr lang="en-US" dirty="0" smtClean="0"/>
              <a:t>as </a:t>
            </a:r>
            <a:r>
              <a:rPr lang="en-US" b="1" u="sng" dirty="0" smtClean="0"/>
              <a:t>ANALYTICITY </a:t>
            </a:r>
            <a:r>
              <a:rPr lang="en-US" u="sng" dirty="0"/>
              <a:t>and </a:t>
            </a:r>
            <a:r>
              <a:rPr lang="en-US" b="1" u="sng" dirty="0"/>
              <a:t>CONTRADICTION. </a:t>
            </a:r>
          </a:p>
          <a:p>
            <a:pPr>
              <a:buNone/>
            </a:pPr>
            <a:endParaRPr lang="en-US" u="sng"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lstStyle/>
          <a:p>
            <a:r>
              <a:rPr lang="en-US" dirty="0" smtClean="0"/>
              <a:t>Assignment for </a:t>
            </a:r>
            <a:r>
              <a:rPr lang="en-US" dirty="0" smtClean="0"/>
              <a:t>N</a:t>
            </a:r>
            <a:r>
              <a:rPr lang="en-US" dirty="0" smtClean="0"/>
              <a:t>ext Class</a:t>
            </a:r>
            <a:endParaRPr lang="en-US" dirty="0"/>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85000" lnSpcReduction="20000"/>
          </a:bodyPr>
          <a:lstStyle/>
          <a:p>
            <a:pPr>
              <a:buNone/>
            </a:pPr>
            <a:r>
              <a:rPr lang="en-US" dirty="0" smtClean="0"/>
              <a:t>Unit 11 Sense Relations 2</a:t>
            </a:r>
          </a:p>
          <a:p>
            <a:pPr>
              <a:buNone/>
            </a:pPr>
            <a:r>
              <a:rPr lang="en-US" dirty="0" smtClean="0"/>
              <a:t>Practices 1 – 6</a:t>
            </a:r>
          </a:p>
          <a:p>
            <a:pPr>
              <a:buNone/>
            </a:pPr>
            <a:endParaRPr lang="en-US" dirty="0" smtClean="0"/>
          </a:p>
          <a:p>
            <a:pPr>
              <a:buNone/>
            </a:pPr>
            <a:r>
              <a:rPr lang="en-US" dirty="0" smtClean="0"/>
              <a:t>Review for Mid 2 Dec. 2 (D) and Dec 3 (C)</a:t>
            </a:r>
          </a:p>
          <a:p>
            <a:pPr>
              <a:buNone/>
            </a:pPr>
            <a:endParaRPr lang="en-US" dirty="0" smtClean="0"/>
          </a:p>
          <a:p>
            <a:pPr>
              <a:buNone/>
            </a:pPr>
            <a:r>
              <a:rPr lang="en-US" dirty="0" smtClean="0"/>
              <a:t>Mid 2 in class Wed. 5-12-12  (</a:t>
            </a:r>
            <a:r>
              <a:rPr lang="en-US" b="1" u="sng" dirty="0" smtClean="0"/>
              <a:t>No make-ups</a:t>
            </a:r>
            <a:r>
              <a:rPr lang="en-US" dirty="0" smtClean="0"/>
              <a:t>)</a:t>
            </a:r>
          </a:p>
          <a:p>
            <a:pPr>
              <a:buNone/>
            </a:pPr>
            <a:endParaRPr lang="en-US" dirty="0" smtClean="0"/>
          </a:p>
          <a:p>
            <a:pPr>
              <a:buNone/>
            </a:pPr>
            <a:r>
              <a:rPr lang="en-US" dirty="0" smtClean="0"/>
              <a:t>Review for Final Dec. 16 (D) and Dec. 17 (C)</a:t>
            </a:r>
          </a:p>
          <a:p>
            <a:pPr>
              <a:buNone/>
            </a:pPr>
            <a:endParaRPr lang="en-US" dirty="0" smtClean="0"/>
          </a:p>
          <a:p>
            <a:pPr>
              <a:buNone/>
            </a:pPr>
            <a:r>
              <a:rPr lang="en-US" dirty="0" smtClean="0"/>
              <a:t>Questions before the Final Wed. Dec. 19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73162"/>
          </a:xfrm>
        </p:spPr>
        <p:style>
          <a:lnRef idx="2">
            <a:schemeClr val="accent4"/>
          </a:lnRef>
          <a:fillRef idx="1">
            <a:schemeClr val="lt1"/>
          </a:fillRef>
          <a:effectRef idx="0">
            <a:schemeClr val="accent4"/>
          </a:effectRef>
          <a:fontRef idx="minor">
            <a:schemeClr val="dk1"/>
          </a:fontRef>
        </p:style>
        <p:txBody>
          <a:bodyPr>
            <a:normAutofit fontScale="90000"/>
          </a:bodyPr>
          <a:lstStyle/>
          <a:p>
            <a:pPr algn="l"/>
            <a:r>
              <a:rPr lang="en-US" sz="2400" dirty="0" smtClean="0"/>
              <a:t/>
            </a:r>
            <a:br>
              <a:rPr lang="en-US" sz="2400" dirty="0" smtClean="0"/>
            </a:br>
            <a:r>
              <a:rPr lang="en-US" sz="2400" dirty="0" smtClean="0"/>
              <a:t>HYPONYMY </a:t>
            </a:r>
            <a:r>
              <a:rPr lang="en-US" sz="2400" dirty="0"/>
              <a:t>is a sense relation between predicates (or sometimes </a:t>
            </a:r>
            <a:br>
              <a:rPr lang="en-US" sz="2400" dirty="0"/>
            </a:br>
            <a:r>
              <a:rPr lang="en-US" sz="2400" dirty="0"/>
              <a:t>longer phrases) such that the meaning of one predicate (or phrase) is </a:t>
            </a:r>
            <a:br>
              <a:rPr lang="en-US" sz="2400" dirty="0"/>
            </a:br>
            <a:r>
              <a:rPr lang="en-US" sz="2400" dirty="0"/>
              <a:t>included in the meaning of the other. </a:t>
            </a:r>
            <a:br>
              <a:rPr lang="en-US" sz="2400" dirty="0"/>
            </a:br>
            <a:endParaRPr lang="en-US" sz="2400" dirty="0"/>
          </a:p>
        </p:txBody>
      </p:sp>
      <p:sp>
        <p:nvSpPr>
          <p:cNvPr id="3" name="Content Placeholder 2"/>
          <p:cNvSpPr>
            <a:spLocks noGrp="1"/>
          </p:cNvSpPr>
          <p:nvPr>
            <p:ph idx="1"/>
          </p:nvPr>
        </p:nvSpPr>
        <p:spPr>
          <a:xfrm>
            <a:off x="152400" y="1524000"/>
            <a:ext cx="8763000" cy="5105400"/>
          </a:xfrm>
        </p:spPr>
        <p:style>
          <a:lnRef idx="2">
            <a:schemeClr val="accent4"/>
          </a:lnRef>
          <a:fillRef idx="1">
            <a:schemeClr val="lt1"/>
          </a:fillRef>
          <a:effectRef idx="0">
            <a:schemeClr val="accent4"/>
          </a:effectRef>
          <a:fontRef idx="minor">
            <a:schemeClr val="dk1"/>
          </a:fontRef>
        </p:style>
        <p:txBody>
          <a:bodyPr>
            <a:normAutofit fontScale="85000" lnSpcReduction="20000"/>
          </a:bodyPr>
          <a:lstStyle/>
          <a:p>
            <a:pPr>
              <a:buNone/>
            </a:pPr>
            <a:r>
              <a:rPr lang="en-US" dirty="0"/>
              <a:t>The meaning of </a:t>
            </a:r>
            <a:r>
              <a:rPr lang="en-US" i="1" dirty="0"/>
              <a:t>red </a:t>
            </a:r>
            <a:r>
              <a:rPr lang="en-US" dirty="0"/>
              <a:t>is included in the meaning of </a:t>
            </a:r>
            <a:r>
              <a:rPr lang="en-US" i="1" dirty="0"/>
              <a:t>scarlet. </a:t>
            </a:r>
            <a:r>
              <a:rPr lang="en-US" i="1" dirty="0" smtClean="0"/>
              <a:t>Red </a:t>
            </a:r>
            <a:r>
              <a:rPr lang="en-US" dirty="0"/>
              <a:t>is the </a:t>
            </a:r>
            <a:r>
              <a:rPr lang="en-US" dirty="0" err="1"/>
              <a:t>superordinate</a:t>
            </a:r>
            <a:r>
              <a:rPr lang="en-US" dirty="0"/>
              <a:t> term; </a:t>
            </a:r>
            <a:r>
              <a:rPr lang="en-US" i="1" dirty="0"/>
              <a:t>scarlet </a:t>
            </a:r>
            <a:r>
              <a:rPr lang="en-US" dirty="0"/>
              <a:t>is a hyponym of </a:t>
            </a:r>
            <a:r>
              <a:rPr lang="en-US" i="1" dirty="0"/>
              <a:t>red </a:t>
            </a:r>
            <a:r>
              <a:rPr lang="en-US" dirty="0"/>
              <a:t>(scarlet is a </a:t>
            </a:r>
            <a:r>
              <a:rPr lang="en-US" dirty="0" smtClean="0"/>
              <a:t>kind </a:t>
            </a:r>
            <a:r>
              <a:rPr lang="en-US" dirty="0"/>
              <a:t>of red). </a:t>
            </a:r>
          </a:p>
          <a:p>
            <a:pPr>
              <a:buNone/>
            </a:pPr>
            <a:r>
              <a:rPr lang="en-US" dirty="0"/>
              <a:t>Practice 	Look at the following, and fill in some missing hyponyms. </a:t>
            </a:r>
          </a:p>
          <a:p>
            <a:pPr>
              <a:buNone/>
            </a:pPr>
            <a:r>
              <a:rPr lang="en-US" dirty="0" smtClean="0"/>
              <a:t>(1)        </a:t>
            </a:r>
            <a:r>
              <a:rPr lang="en-US" b="1" i="1" dirty="0" smtClean="0"/>
              <a:t>pig   </a:t>
            </a:r>
            <a:r>
              <a:rPr lang="en-US" i="1" dirty="0" smtClean="0"/>
              <a:t>                                                    (3)  </a:t>
            </a:r>
            <a:r>
              <a:rPr lang="en-US" b="1" i="1" dirty="0" smtClean="0"/>
              <a:t>virtue</a:t>
            </a:r>
            <a:r>
              <a:rPr lang="en-US" i="1" dirty="0" smtClean="0"/>
              <a:t> </a:t>
            </a:r>
            <a:endParaRPr lang="en-US" dirty="0" smtClean="0"/>
          </a:p>
          <a:p>
            <a:pPr>
              <a:buNone/>
            </a:pPr>
            <a:endParaRPr lang="en-US" dirty="0"/>
          </a:p>
          <a:p>
            <a:pPr>
              <a:buNone/>
            </a:pPr>
            <a:r>
              <a:rPr lang="en-US" i="1" dirty="0" smtClean="0"/>
              <a:t>	sow  ______  ________          honesty  _______  _________</a:t>
            </a:r>
            <a:endParaRPr lang="en-US" dirty="0"/>
          </a:p>
          <a:p>
            <a:pPr>
              <a:buNone/>
            </a:pPr>
            <a:r>
              <a:rPr lang="en-US" i="1" dirty="0"/>
              <a:t> </a:t>
            </a:r>
            <a:endParaRPr lang="en-US" dirty="0"/>
          </a:p>
          <a:p>
            <a:pPr>
              <a:buNone/>
            </a:pPr>
            <a:r>
              <a:rPr lang="en-US" i="1" dirty="0" smtClean="0"/>
              <a:t>(2)        </a:t>
            </a:r>
            <a:r>
              <a:rPr lang="en-US" b="1" i="1" dirty="0" smtClean="0"/>
              <a:t>tree 	</a:t>
            </a:r>
            <a:r>
              <a:rPr lang="en-US" i="1" dirty="0" smtClean="0"/>
              <a:t>				   (4)  </a:t>
            </a:r>
            <a:r>
              <a:rPr lang="en-US" b="1" i="1" dirty="0" smtClean="0"/>
              <a:t>emotion </a:t>
            </a:r>
            <a:endParaRPr lang="en-US" b="1" dirty="0" smtClean="0"/>
          </a:p>
          <a:p>
            <a:pPr>
              <a:buNone/>
            </a:pPr>
            <a:r>
              <a:rPr lang="en-US" i="1" dirty="0" smtClean="0"/>
              <a:t>			</a:t>
            </a:r>
          </a:p>
          <a:p>
            <a:pPr>
              <a:buNone/>
            </a:pPr>
            <a:r>
              <a:rPr lang="en-US" i="1" dirty="0" smtClean="0"/>
              <a:t>	beach   ______   _______               fear  ______  ______</a:t>
            </a:r>
          </a:p>
          <a:p>
            <a:pPr>
              <a:buNone/>
            </a:pPr>
            <a:endParaRPr lang="en-US" dirty="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style>
          <a:lnRef idx="2">
            <a:schemeClr val="accent4"/>
          </a:lnRef>
          <a:fillRef idx="1">
            <a:schemeClr val="lt1"/>
          </a:fillRef>
          <a:effectRef idx="0">
            <a:schemeClr val="accent4"/>
          </a:effectRef>
          <a:fontRef idx="minor">
            <a:schemeClr val="dk1"/>
          </a:fontRef>
        </p:style>
        <p:txBody>
          <a:bodyPr>
            <a:normAutofit fontScale="90000"/>
          </a:bodyPr>
          <a:lstStyle/>
          <a:p>
            <a:r>
              <a:rPr lang="en-US" sz="2400" dirty="0"/>
              <a:t>Hyponymy is defined in terms of the inclusion of the sense of one item </a:t>
            </a:r>
            <a:br>
              <a:rPr lang="en-US" sz="2400" dirty="0"/>
            </a:br>
            <a:r>
              <a:rPr lang="en-US" sz="2400" dirty="0"/>
              <a:t>in the sense of another.</a:t>
            </a:r>
          </a:p>
        </p:txBody>
      </p:sp>
      <p:sp>
        <p:nvSpPr>
          <p:cNvPr id="3" name="Content Placeholder 2"/>
          <p:cNvSpPr>
            <a:spLocks noGrp="1"/>
          </p:cNvSpPr>
          <p:nvPr>
            <p:ph idx="1"/>
          </p:nvPr>
        </p:nvSpPr>
        <p:spPr>
          <a:xfrm>
            <a:off x="152400" y="1447800"/>
            <a:ext cx="8839200" cy="5181600"/>
          </a:xfrm>
        </p:spPr>
        <p:style>
          <a:lnRef idx="2">
            <a:schemeClr val="accent4"/>
          </a:lnRef>
          <a:fillRef idx="1">
            <a:schemeClr val="lt1"/>
          </a:fillRef>
          <a:effectRef idx="0">
            <a:schemeClr val="accent4"/>
          </a:effectRef>
          <a:fontRef idx="minor">
            <a:schemeClr val="dk1"/>
          </a:fontRef>
        </p:style>
        <p:txBody>
          <a:bodyPr>
            <a:normAutofit fontScale="85000" lnSpcReduction="10000"/>
          </a:bodyPr>
          <a:lstStyle/>
          <a:p>
            <a:pPr>
              <a:buNone/>
            </a:pPr>
            <a:r>
              <a:rPr lang="en-US" sz="2400" dirty="0"/>
              <a:t>We say, for example, that the sense of </a:t>
            </a:r>
            <a:r>
              <a:rPr lang="en-US" sz="2400" i="1" dirty="0"/>
              <a:t>animal </a:t>
            </a:r>
            <a:r>
              <a:rPr lang="en-US" sz="2400" dirty="0" smtClean="0"/>
              <a:t>is included </a:t>
            </a:r>
            <a:r>
              <a:rPr lang="en-US" sz="2400" dirty="0"/>
              <a:t>in the sense of </a:t>
            </a:r>
            <a:r>
              <a:rPr lang="en-US" sz="2400" i="1" dirty="0"/>
              <a:t>cow. </a:t>
            </a:r>
            <a:r>
              <a:rPr lang="en-US" sz="2400" dirty="0"/>
              <a:t>This inclusion can be shown roughly by a </a:t>
            </a:r>
            <a:r>
              <a:rPr lang="en-US" sz="2400" dirty="0" smtClean="0"/>
              <a:t>diagram </a:t>
            </a:r>
            <a:r>
              <a:rPr lang="en-US" sz="2400" dirty="0"/>
              <a:t>giving a list of the ‘sense-components’ of </a:t>
            </a:r>
            <a:r>
              <a:rPr lang="en-US" sz="2400" i="1" dirty="0"/>
              <a:t>cow. </a:t>
            </a:r>
            <a:r>
              <a:rPr lang="en-US" sz="2400" dirty="0"/>
              <a:t>It will be seen </a:t>
            </a:r>
            <a:r>
              <a:rPr lang="en-US" sz="2400" dirty="0" smtClean="0"/>
              <a:t>that </a:t>
            </a:r>
            <a:r>
              <a:rPr lang="en-US" sz="2400" dirty="0"/>
              <a:t>this list includes the component ‘animal’. But paradoxically </a:t>
            </a:r>
            <a:endParaRPr lang="en-US" sz="2400" dirty="0" smtClean="0"/>
          </a:p>
          <a:p>
            <a:pPr>
              <a:buNone/>
            </a:pPr>
            <a:r>
              <a:rPr lang="en-US" sz="2400" dirty="0" smtClean="0"/>
              <a:t>                                                  </a:t>
            </a:r>
            <a:r>
              <a:rPr lang="en-US" sz="2400" dirty="0"/>
              <a:t>ANIMAL        </a:t>
            </a:r>
            <a:r>
              <a:rPr lang="en-US" sz="2400" dirty="0" smtClean="0"/>
              <a:t>                     </a:t>
            </a:r>
            <a:r>
              <a:rPr lang="en-US" sz="2400" dirty="0"/>
              <a:t>sense of </a:t>
            </a:r>
            <a:r>
              <a:rPr lang="en-US" sz="2400" i="1" dirty="0"/>
              <a:t>animal</a:t>
            </a:r>
            <a:br>
              <a:rPr lang="en-US" sz="2400" i="1" dirty="0"/>
            </a:br>
            <a:r>
              <a:rPr lang="en-US" sz="2400" dirty="0"/>
              <a:t>sense of </a:t>
            </a:r>
            <a:r>
              <a:rPr lang="en-US" sz="2400" i="1" dirty="0"/>
              <a:t>cow </a:t>
            </a:r>
            <a:r>
              <a:rPr lang="en-US" sz="2400" dirty="0"/>
              <a:t>         </a:t>
            </a:r>
            <a:r>
              <a:rPr lang="en-US" sz="2400" dirty="0" smtClean="0"/>
              <a:t>           BOVINE </a:t>
            </a:r>
            <a:endParaRPr lang="en-US" sz="2400" dirty="0"/>
          </a:p>
          <a:p>
            <a:pPr>
              <a:buNone/>
            </a:pPr>
            <a:r>
              <a:rPr lang="en-US" sz="2400" dirty="0" smtClean="0"/>
              <a:t>			                   FEMALE </a:t>
            </a:r>
            <a:endParaRPr lang="en-US" sz="2400" dirty="0"/>
          </a:p>
          <a:p>
            <a:pPr>
              <a:buNone/>
            </a:pPr>
            <a:r>
              <a:rPr lang="en-US" sz="2400" dirty="0"/>
              <a:t> </a:t>
            </a:r>
          </a:p>
          <a:p>
            <a:pPr>
              <a:buNone/>
            </a:pPr>
            <a:r>
              <a:rPr lang="en-US" sz="2400" dirty="0"/>
              <a:t>perhaps, if we draw a diagram of the extensions of </a:t>
            </a:r>
            <a:r>
              <a:rPr lang="en-US" sz="2400" i="1" dirty="0"/>
              <a:t>cow </a:t>
            </a:r>
            <a:r>
              <a:rPr lang="en-US" sz="2400" dirty="0"/>
              <a:t>and </a:t>
            </a:r>
            <a:r>
              <a:rPr lang="en-US" sz="2400" i="1" dirty="0"/>
              <a:t>animal, </a:t>
            </a:r>
            <a:r>
              <a:rPr lang="en-US" sz="2400" dirty="0"/>
              <a:t>the </a:t>
            </a:r>
            <a:r>
              <a:rPr lang="en-US" sz="2400" dirty="0" smtClean="0"/>
              <a:t>inclusion </a:t>
            </a:r>
            <a:r>
              <a:rPr lang="en-US" sz="2400" dirty="0"/>
              <a:t>relationship appears the other way around. </a:t>
            </a:r>
          </a:p>
          <a:p>
            <a:pPr>
              <a:buNone/>
            </a:pPr>
            <a:r>
              <a:rPr lang="en-US" sz="2400" dirty="0"/>
              <a:t/>
            </a:r>
            <a:br>
              <a:rPr lang="en-US" sz="2400" dirty="0"/>
            </a:br>
            <a:r>
              <a:rPr lang="en-US" sz="2400" dirty="0"/>
              <a:t> </a:t>
            </a:r>
          </a:p>
          <a:p>
            <a:pPr>
              <a:buNone/>
            </a:pPr>
            <a:endParaRPr lang="en-US" sz="2400" dirty="0"/>
          </a:p>
          <a:p>
            <a:pPr>
              <a:buNone/>
            </a:pPr>
            <a:r>
              <a:rPr lang="en-US" sz="2400" dirty="0" smtClean="0"/>
              <a:t>the set of all cows                       </a:t>
            </a:r>
          </a:p>
          <a:p>
            <a:pPr>
              <a:buNone/>
            </a:pPr>
            <a:r>
              <a:rPr lang="en-US" sz="2400" dirty="0" smtClean="0"/>
              <a:t>                           </a:t>
            </a:r>
            <a:endParaRPr lang="en-US" sz="2400" dirty="0"/>
          </a:p>
          <a:p>
            <a:pPr>
              <a:buNone/>
            </a:pPr>
            <a:r>
              <a:rPr lang="en-US" sz="2400" dirty="0" smtClean="0"/>
              <a:t>                                                                                                         </a:t>
            </a:r>
            <a:r>
              <a:rPr lang="en-US" sz="2400" dirty="0"/>
              <a:t>the set of all animals</a:t>
            </a:r>
          </a:p>
          <a:p>
            <a:pPr>
              <a:buNone/>
            </a:pPr>
            <a:endParaRPr lang="en-US" sz="2400" dirty="0"/>
          </a:p>
        </p:txBody>
      </p:sp>
      <p:sp>
        <p:nvSpPr>
          <p:cNvPr id="5" name="Right Arrow 4"/>
          <p:cNvSpPr/>
          <p:nvPr/>
        </p:nvSpPr>
        <p:spPr>
          <a:xfrm>
            <a:off x="1981200" y="2667000"/>
            <a:ext cx="9906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eft Arrow 5"/>
          <p:cNvSpPr/>
          <p:nvPr/>
        </p:nvSpPr>
        <p:spPr>
          <a:xfrm>
            <a:off x="4038600" y="2438400"/>
            <a:ext cx="1295400" cy="8382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nut 6"/>
          <p:cNvSpPr/>
          <p:nvPr/>
        </p:nvSpPr>
        <p:spPr>
          <a:xfrm>
            <a:off x="3124200" y="4648200"/>
            <a:ext cx="1676400" cy="1752600"/>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9" name="Straight Arrow Connector 8"/>
          <p:cNvCxnSpPr/>
          <p:nvPr/>
        </p:nvCxnSpPr>
        <p:spPr>
          <a:xfrm>
            <a:off x="4495800" y="5715000"/>
            <a:ext cx="16002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2286000" y="5410200"/>
            <a:ext cx="15240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715962"/>
          </a:xfrm>
        </p:spPr>
        <p:style>
          <a:lnRef idx="2">
            <a:schemeClr val="accent4"/>
          </a:lnRef>
          <a:fillRef idx="1">
            <a:schemeClr val="lt1"/>
          </a:fillRef>
          <a:effectRef idx="0">
            <a:schemeClr val="accent4"/>
          </a:effectRef>
          <a:fontRef idx="minor">
            <a:schemeClr val="dk1"/>
          </a:fontRef>
        </p:style>
        <p:txBody>
          <a:bodyPr>
            <a:normAutofit fontScale="90000"/>
          </a:bodyPr>
          <a:lstStyle/>
          <a:p>
            <a:r>
              <a:rPr lang="en-US" sz="2400" dirty="0" smtClean="0"/>
              <a:t/>
            </a:r>
            <a:br>
              <a:rPr lang="en-US" sz="2400" dirty="0" smtClean="0"/>
            </a:br>
            <a:r>
              <a:rPr lang="en-US" sz="4000" dirty="0" smtClean="0"/>
              <a:t>Practice </a:t>
            </a:r>
            <a:r>
              <a:rPr lang="en-US" sz="4000" dirty="0"/>
              <a:t/>
            </a:r>
            <a:br>
              <a:rPr lang="en-US" sz="4000" dirty="0"/>
            </a:br>
            <a:endParaRPr lang="en-US" sz="4000" dirty="0"/>
          </a:p>
        </p:txBody>
      </p:sp>
      <p:sp>
        <p:nvSpPr>
          <p:cNvPr id="3" name="Content Placeholder 2"/>
          <p:cNvSpPr>
            <a:spLocks noGrp="1"/>
          </p:cNvSpPr>
          <p:nvPr>
            <p:ph idx="1"/>
          </p:nvPr>
        </p:nvSpPr>
        <p:spPr>
          <a:xfrm>
            <a:off x="152400" y="1143000"/>
            <a:ext cx="8839200" cy="5486400"/>
          </a:xfrm>
        </p:spPr>
        <p:style>
          <a:lnRef idx="2">
            <a:schemeClr val="accent4"/>
          </a:lnRef>
          <a:fillRef idx="1">
            <a:schemeClr val="lt1"/>
          </a:fillRef>
          <a:effectRef idx="0">
            <a:schemeClr val="accent4"/>
          </a:effectRef>
          <a:fontRef idx="minor">
            <a:schemeClr val="dk1"/>
          </a:fontRef>
        </p:style>
        <p:txBody>
          <a:bodyPr>
            <a:normAutofit fontScale="40000" lnSpcReduction="20000"/>
          </a:bodyPr>
          <a:lstStyle/>
          <a:p>
            <a:pPr marL="514350" indent="-514350">
              <a:buAutoNum type="arabicParenBoth"/>
            </a:pPr>
            <a:r>
              <a:rPr lang="en-US" sz="5100" dirty="0" smtClean="0"/>
              <a:t>Which </a:t>
            </a:r>
            <a:r>
              <a:rPr lang="en-US" sz="5100" dirty="0"/>
              <a:t>of the following descriptions is the more specific? </a:t>
            </a:r>
            <a:endParaRPr lang="en-US" sz="5100" dirty="0" smtClean="0"/>
          </a:p>
          <a:p>
            <a:pPr marL="514350" indent="-514350">
              <a:buNone/>
            </a:pPr>
            <a:r>
              <a:rPr lang="en-US" sz="5100" dirty="0" smtClean="0"/>
              <a:t>(</a:t>
            </a:r>
            <a:r>
              <a:rPr lang="en-US" sz="5100" dirty="0"/>
              <a:t>a) </a:t>
            </a:r>
            <a:r>
              <a:rPr lang="en-US" sz="5100" dirty="0" smtClean="0"/>
              <a:t>  A </a:t>
            </a:r>
            <a:r>
              <a:rPr lang="en-US" sz="5100" dirty="0"/>
              <a:t>man, 5ft 8in tall, with black hair, moustache, no b</a:t>
            </a:r>
            <a:r>
              <a:rPr lang="en-US" sz="5100" dirty="0" smtClean="0"/>
              <a:t>eard</a:t>
            </a:r>
            <a:r>
              <a:rPr lang="en-US" sz="5100" dirty="0"/>
              <a:t>, wearing a beige duffle coat, blue jeans, and </a:t>
            </a:r>
            <a:r>
              <a:rPr lang="en-US" sz="5100" dirty="0" smtClean="0"/>
              <a:t>lace-up shoes</a:t>
            </a:r>
          </a:p>
          <a:p>
            <a:pPr marL="514350" indent="-514350">
              <a:buNone/>
            </a:pPr>
            <a:endParaRPr lang="en-US" sz="5100" dirty="0"/>
          </a:p>
          <a:p>
            <a:pPr>
              <a:buNone/>
            </a:pPr>
            <a:r>
              <a:rPr lang="en-US" sz="5100" dirty="0" smtClean="0"/>
              <a:t>(</a:t>
            </a:r>
            <a:r>
              <a:rPr lang="en-US" sz="5100" dirty="0"/>
              <a:t>b) A man in a duffle coat </a:t>
            </a:r>
            <a:r>
              <a:rPr lang="en-US" sz="5100" dirty="0" smtClean="0"/>
              <a:t>			                             </a:t>
            </a:r>
            <a:r>
              <a:rPr lang="en-US" sz="5100" i="1" dirty="0" smtClean="0"/>
              <a:t>(a)/(b)  </a:t>
            </a:r>
            <a:endParaRPr lang="en-US" sz="5100" dirty="0" smtClean="0"/>
          </a:p>
          <a:p>
            <a:pPr>
              <a:buNone/>
            </a:pPr>
            <a:endParaRPr lang="en-US" sz="5100" dirty="0"/>
          </a:p>
          <a:p>
            <a:pPr>
              <a:buNone/>
            </a:pPr>
            <a:r>
              <a:rPr lang="en-US" sz="5100" dirty="0"/>
              <a:t>(2) Which of the above descriptions gives more information? </a:t>
            </a:r>
            <a:r>
              <a:rPr lang="en-US" sz="5100" dirty="0" smtClean="0"/>
              <a:t>					                                                                             </a:t>
            </a:r>
            <a:r>
              <a:rPr lang="en-US" sz="5100" i="1" dirty="0" smtClean="0"/>
              <a:t>(a)/(b)  </a:t>
            </a:r>
            <a:endParaRPr lang="en-US" sz="5100" dirty="0" smtClean="0"/>
          </a:p>
          <a:p>
            <a:pPr marL="514350" indent="-514350">
              <a:buNone/>
            </a:pPr>
            <a:r>
              <a:rPr lang="en-US" sz="5100" dirty="0" smtClean="0"/>
              <a:t>(3) Which </a:t>
            </a:r>
            <a:r>
              <a:rPr lang="en-US" sz="5100" dirty="0"/>
              <a:t>of the above descriptions describes more men</a:t>
            </a:r>
            <a:r>
              <a:rPr lang="en-US" sz="5100" dirty="0" smtClean="0"/>
              <a:t>?</a:t>
            </a:r>
          </a:p>
          <a:p>
            <a:pPr marL="514350" indent="-514350">
              <a:buNone/>
            </a:pPr>
            <a:r>
              <a:rPr lang="en-US" sz="5100" dirty="0" smtClean="0"/>
              <a:t> </a:t>
            </a:r>
          </a:p>
          <a:p>
            <a:pPr marL="514350" indent="-514350">
              <a:buNone/>
            </a:pPr>
            <a:r>
              <a:rPr lang="en-US" sz="5100" dirty="0" smtClean="0"/>
              <a:t>(4) In </a:t>
            </a:r>
            <a:r>
              <a:rPr lang="en-US" sz="5100" dirty="0"/>
              <a:t>general, does giving more information increase </a:t>
            </a:r>
            <a:r>
              <a:rPr lang="en-US" sz="5100" dirty="0" smtClean="0"/>
              <a:t>or reduce </a:t>
            </a:r>
            <a:r>
              <a:rPr lang="en-US" sz="5100" dirty="0"/>
              <a:t>the range of things described? </a:t>
            </a:r>
            <a:r>
              <a:rPr lang="en-US" sz="5100" dirty="0" smtClean="0"/>
              <a:t>                                                                                 </a:t>
            </a:r>
            <a:r>
              <a:rPr lang="en-US" sz="5100" i="1" dirty="0" smtClean="0"/>
              <a:t>(</a:t>
            </a:r>
            <a:r>
              <a:rPr lang="en-US" sz="5100" i="1" dirty="0"/>
              <a:t>a) </a:t>
            </a:r>
            <a:r>
              <a:rPr lang="en-US" sz="5100" dirty="0"/>
              <a:t>/ </a:t>
            </a:r>
            <a:r>
              <a:rPr lang="en-US" sz="5100" i="1" dirty="0"/>
              <a:t>(b) </a:t>
            </a:r>
            <a:endParaRPr lang="en-US" sz="5100" dirty="0"/>
          </a:p>
          <a:p>
            <a:pPr>
              <a:buNone/>
            </a:pPr>
            <a:r>
              <a:rPr lang="en-US" sz="5100" dirty="0"/>
              <a:t/>
            </a:r>
            <a:br>
              <a:rPr lang="en-US" sz="5100" dirty="0"/>
            </a:br>
            <a:endParaRPr lang="en-US" sz="5100" dirty="0"/>
          </a:p>
          <a:p>
            <a:pPr>
              <a:buNone/>
            </a:pPr>
            <a:r>
              <a:rPr lang="en-US" dirty="0"/>
              <a:t/>
            </a:r>
            <a:br>
              <a:rPr lang="en-US" dirty="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10600" cy="2209800"/>
          </a:xfrm>
        </p:spPr>
        <p:style>
          <a:lnRef idx="2">
            <a:schemeClr val="accent4"/>
          </a:lnRef>
          <a:fillRef idx="1">
            <a:schemeClr val="lt1"/>
          </a:fillRef>
          <a:effectRef idx="0">
            <a:schemeClr val="accent4"/>
          </a:effectRef>
          <a:fontRef idx="minor">
            <a:schemeClr val="dk1"/>
          </a:fontRef>
        </p:style>
        <p:txBody>
          <a:bodyPr anchor="t">
            <a:normAutofit fontScale="90000"/>
          </a:bodyPr>
          <a:lstStyle/>
          <a:p>
            <a:pPr algn="l"/>
            <a:r>
              <a:rPr lang="en-US" sz="2400" dirty="0"/>
              <a:t>We define HYPONYMY in such a way that SYNONYMY counts as a </a:t>
            </a:r>
            <a:br>
              <a:rPr lang="en-US" sz="2400" dirty="0"/>
            </a:br>
            <a:r>
              <a:rPr lang="en-US" sz="2400" dirty="0"/>
              <a:t>special case of hyponymy. For example, given two synonyms, such as </a:t>
            </a:r>
            <a:br>
              <a:rPr lang="en-US" sz="2400" dirty="0"/>
            </a:br>
            <a:r>
              <a:rPr lang="en-US" sz="2400" i="1" dirty="0"/>
              <a:t>mercury </a:t>
            </a:r>
            <a:r>
              <a:rPr lang="en-US" sz="2400" dirty="0"/>
              <a:t>and </a:t>
            </a:r>
            <a:r>
              <a:rPr lang="en-US" sz="2400" i="1" dirty="0"/>
              <a:t>quicksilver, </a:t>
            </a:r>
            <a:r>
              <a:rPr lang="en-US" sz="2400" dirty="0"/>
              <a:t>we say for convenience that these also illustrate </a:t>
            </a:r>
            <a:br>
              <a:rPr lang="en-US" sz="2400" dirty="0"/>
            </a:br>
            <a:r>
              <a:rPr lang="en-US" sz="2400" dirty="0"/>
              <a:t>the hyponymy relationship, and that </a:t>
            </a:r>
            <a:r>
              <a:rPr lang="en-US" sz="2400" i="1" dirty="0"/>
              <a:t>mercury </a:t>
            </a:r>
            <a:r>
              <a:rPr lang="en-US" sz="2400" dirty="0"/>
              <a:t>and </a:t>
            </a:r>
            <a:r>
              <a:rPr lang="en-US" sz="2400" i="1" dirty="0"/>
              <a:t>quicksilver </a:t>
            </a:r>
            <a:r>
              <a:rPr lang="en-US" sz="2400" dirty="0"/>
              <a:t>are </a:t>
            </a:r>
            <a:br>
              <a:rPr lang="en-US" sz="2400" dirty="0"/>
            </a:br>
            <a:r>
              <a:rPr lang="en-US" sz="2400" dirty="0" smtClean="0"/>
              <a:t>hyponyms </a:t>
            </a:r>
            <a:r>
              <a:rPr lang="en-US" sz="2400" dirty="0"/>
              <a:t>of each other. Thus synonymy can be seen as a special case </a:t>
            </a:r>
            <a:br>
              <a:rPr lang="en-US" sz="2400" dirty="0"/>
            </a:br>
            <a:r>
              <a:rPr lang="en-US" sz="2400" dirty="0"/>
              <a:t>of hyponymy, i.e. SYMMETRICAL HYPONYMY . </a:t>
            </a:r>
          </a:p>
        </p:txBody>
      </p:sp>
      <p:sp>
        <p:nvSpPr>
          <p:cNvPr id="3" name="Content Placeholder 2"/>
          <p:cNvSpPr>
            <a:spLocks noGrp="1"/>
          </p:cNvSpPr>
          <p:nvPr>
            <p:ph idx="1"/>
          </p:nvPr>
        </p:nvSpPr>
        <p:spPr>
          <a:xfrm>
            <a:off x="228600" y="2667000"/>
            <a:ext cx="8763000" cy="3962400"/>
          </a:xfrm>
        </p:spPr>
        <p:style>
          <a:lnRef idx="2">
            <a:schemeClr val="accent4"/>
          </a:lnRef>
          <a:fillRef idx="1">
            <a:schemeClr val="lt1"/>
          </a:fillRef>
          <a:effectRef idx="0">
            <a:schemeClr val="accent4"/>
          </a:effectRef>
          <a:fontRef idx="minor">
            <a:schemeClr val="dk1"/>
          </a:fontRef>
        </p:style>
        <p:txBody>
          <a:bodyPr>
            <a:normAutofit/>
          </a:bodyPr>
          <a:lstStyle/>
          <a:p>
            <a:pPr>
              <a:buNone/>
            </a:pPr>
            <a:endParaRPr lang="en-US" sz="2400" dirty="0" smtClean="0"/>
          </a:p>
          <a:p>
            <a:pPr>
              <a:buNone/>
            </a:pPr>
            <a:r>
              <a:rPr lang="en-US" sz="2400" dirty="0" smtClean="0"/>
              <a:t>                                (X) mercury                                               (Y) quicksilver</a:t>
            </a:r>
          </a:p>
          <a:p>
            <a:pPr>
              <a:buNone/>
            </a:pPr>
            <a:endParaRPr lang="en-US" sz="2400" dirty="0"/>
          </a:p>
          <a:p>
            <a:pPr>
              <a:buNone/>
            </a:pPr>
            <a:endParaRPr lang="en-US" sz="2400" dirty="0" smtClean="0"/>
          </a:p>
          <a:p>
            <a:pPr>
              <a:buNone/>
            </a:pPr>
            <a:endParaRPr lang="en-US" sz="2400" dirty="0"/>
          </a:p>
          <a:p>
            <a:pPr>
              <a:buNone/>
            </a:pPr>
            <a:r>
              <a:rPr lang="en-US" sz="2400" dirty="0" smtClean="0"/>
              <a:t>                                        (Y) quicksilver                                    (X) mercury  </a:t>
            </a:r>
          </a:p>
          <a:p>
            <a:pPr>
              <a:buNone/>
            </a:pPr>
            <a:r>
              <a:rPr lang="en-US" sz="2400" dirty="0"/>
              <a:t>If X is a </a:t>
            </a:r>
            <a:r>
              <a:rPr lang="en-US" sz="2400" dirty="0" smtClean="0"/>
              <a:t>hyponymy </a:t>
            </a:r>
            <a:r>
              <a:rPr lang="en-US" sz="2400" dirty="0"/>
              <a:t>of Y and if Y is also a </a:t>
            </a:r>
            <a:r>
              <a:rPr lang="en-US" sz="2400" dirty="0" smtClean="0"/>
              <a:t>hyponymy </a:t>
            </a:r>
            <a:r>
              <a:rPr lang="en-US" sz="2400" dirty="0"/>
              <a:t>of X, then X and Y </a:t>
            </a:r>
            <a:br>
              <a:rPr lang="en-US" sz="2400" dirty="0"/>
            </a:br>
            <a:r>
              <a:rPr lang="en-US" sz="2400" dirty="0"/>
              <a:t>are synonymous. </a:t>
            </a:r>
          </a:p>
          <a:p>
            <a:pPr>
              <a:buNone/>
            </a:pPr>
            <a:endParaRPr lang="en-US" sz="2400" dirty="0" smtClean="0"/>
          </a:p>
          <a:p>
            <a:pPr>
              <a:buNone/>
            </a:pPr>
            <a:endParaRPr lang="en-US" sz="2400" dirty="0" smtClean="0"/>
          </a:p>
          <a:p>
            <a:pPr>
              <a:buNone/>
            </a:pPr>
            <a:endParaRPr lang="en-US" sz="2400" dirty="0"/>
          </a:p>
          <a:p>
            <a:pPr>
              <a:buNone/>
            </a:pPr>
            <a:endParaRPr lang="en-US" sz="2400" dirty="0"/>
          </a:p>
        </p:txBody>
      </p:sp>
      <p:sp>
        <p:nvSpPr>
          <p:cNvPr id="4" name="Donut 3"/>
          <p:cNvSpPr/>
          <p:nvPr/>
        </p:nvSpPr>
        <p:spPr>
          <a:xfrm>
            <a:off x="1600200" y="3581400"/>
            <a:ext cx="1371600" cy="1371600"/>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Donut 6"/>
          <p:cNvSpPr/>
          <p:nvPr/>
        </p:nvSpPr>
        <p:spPr>
          <a:xfrm>
            <a:off x="5715000" y="3505200"/>
            <a:ext cx="1295400" cy="1371600"/>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9" name="Straight Arrow Connector 8"/>
          <p:cNvCxnSpPr/>
          <p:nvPr/>
        </p:nvCxnSpPr>
        <p:spPr>
          <a:xfrm>
            <a:off x="2438400" y="47244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2209800" y="3505200"/>
            <a:ext cx="990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629400" y="4343400"/>
            <a:ext cx="533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6400800" y="3429000"/>
            <a:ext cx="9144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763000" cy="2133600"/>
          </a:xfrm>
        </p:spPr>
        <p:style>
          <a:lnRef idx="2">
            <a:schemeClr val="accent4"/>
          </a:lnRef>
          <a:fillRef idx="1">
            <a:schemeClr val="lt1"/>
          </a:fillRef>
          <a:effectRef idx="0">
            <a:schemeClr val="accent4"/>
          </a:effectRef>
          <a:fontRef idx="minor">
            <a:schemeClr val="dk1"/>
          </a:fontRef>
        </p:style>
        <p:txBody>
          <a:bodyPr anchor="t">
            <a:noAutofit/>
          </a:bodyPr>
          <a:lstStyle/>
          <a:p>
            <a:pPr algn="l"/>
            <a:r>
              <a:rPr lang="en-US" sz="2400" dirty="0"/>
              <a:t>A proposition X ENTAILS a proposition Y if the truth of Y follows </a:t>
            </a:r>
            <a:br>
              <a:rPr lang="en-US" sz="2400" dirty="0"/>
            </a:br>
            <a:r>
              <a:rPr lang="en-US" sz="2400" dirty="0"/>
              <a:t>necessarily from the truth of X. We extend this basic definition in terms </a:t>
            </a:r>
            <a:r>
              <a:rPr lang="en-US" sz="2400" dirty="0" smtClean="0"/>
              <a:t>of </a:t>
            </a:r>
            <a:r>
              <a:rPr lang="en-US" sz="2400" dirty="0"/>
              <a:t>propositions to cover SENTENCES in the following way. A sentence </a:t>
            </a:r>
            <a:r>
              <a:rPr lang="en-US" sz="2400" dirty="0" smtClean="0"/>
              <a:t>expressing </a:t>
            </a:r>
            <a:r>
              <a:rPr lang="en-US" sz="2400" dirty="0"/>
              <a:t>proposition X entails a sentence expressing proposition Y if </a:t>
            </a:r>
            <a:r>
              <a:rPr lang="en-US" sz="2400" dirty="0" smtClean="0"/>
              <a:t>the </a:t>
            </a:r>
            <a:r>
              <a:rPr lang="en-US" sz="2400" dirty="0"/>
              <a:t>truth of Y follows necessarily from the truth of X.</a:t>
            </a:r>
            <a:br>
              <a:rPr lang="en-US" sz="2400" dirty="0"/>
            </a:br>
            <a:endParaRPr lang="en-US" sz="2400" dirty="0"/>
          </a:p>
        </p:txBody>
      </p:sp>
      <p:sp>
        <p:nvSpPr>
          <p:cNvPr id="3" name="Content Placeholder 2"/>
          <p:cNvSpPr>
            <a:spLocks noGrp="1"/>
          </p:cNvSpPr>
          <p:nvPr>
            <p:ph idx="1"/>
          </p:nvPr>
        </p:nvSpPr>
        <p:spPr>
          <a:xfrm>
            <a:off x="152400" y="2590800"/>
            <a:ext cx="8763000" cy="3810000"/>
          </a:xfrm>
        </p:spPr>
        <p:style>
          <a:lnRef idx="2">
            <a:schemeClr val="accent4"/>
          </a:lnRef>
          <a:fillRef idx="1">
            <a:schemeClr val="lt1"/>
          </a:fillRef>
          <a:effectRef idx="0">
            <a:schemeClr val="accent4"/>
          </a:effectRef>
          <a:fontRef idx="minor">
            <a:schemeClr val="dk1"/>
          </a:fontRef>
        </p:style>
        <p:txBody>
          <a:bodyPr>
            <a:normAutofit lnSpcReduction="10000"/>
          </a:bodyPr>
          <a:lstStyle/>
          <a:p>
            <a:pPr>
              <a:buNone/>
            </a:pPr>
            <a:r>
              <a:rPr lang="en-US" i="1" dirty="0"/>
              <a:t>John ate all the kippers </a:t>
            </a:r>
            <a:r>
              <a:rPr lang="en-US" dirty="0"/>
              <a:t>(X) entails </a:t>
            </a:r>
            <a:endParaRPr lang="en-US" dirty="0" smtClean="0"/>
          </a:p>
          <a:p>
            <a:pPr>
              <a:buNone/>
            </a:pPr>
            <a:r>
              <a:rPr lang="en-US" i="1" dirty="0" smtClean="0"/>
              <a:t>Someone </a:t>
            </a:r>
            <a:r>
              <a:rPr lang="en-US" i="1" dirty="0"/>
              <a:t>ate something </a:t>
            </a:r>
            <a:r>
              <a:rPr lang="en-US" dirty="0"/>
              <a:t>(Y). </a:t>
            </a:r>
          </a:p>
          <a:p>
            <a:pPr>
              <a:buNone/>
            </a:pPr>
            <a:endParaRPr lang="en-US" i="1" dirty="0" smtClean="0"/>
          </a:p>
          <a:p>
            <a:pPr>
              <a:buNone/>
            </a:pPr>
            <a:r>
              <a:rPr lang="en-US" i="1" dirty="0" smtClean="0"/>
              <a:t>John </a:t>
            </a:r>
            <a:r>
              <a:rPr lang="en-US" i="1" dirty="0"/>
              <a:t>killed Bill </a:t>
            </a:r>
            <a:r>
              <a:rPr lang="en-US" dirty="0"/>
              <a:t>(X) entails </a:t>
            </a:r>
            <a:r>
              <a:rPr lang="en-US" i="1" dirty="0"/>
              <a:t>Bill died </a:t>
            </a:r>
            <a:r>
              <a:rPr lang="en-US" dirty="0"/>
              <a:t>(Y). 	. </a:t>
            </a:r>
          </a:p>
          <a:p>
            <a:pPr>
              <a:buNone/>
            </a:pPr>
            <a:endParaRPr lang="en-US" dirty="0" smtClean="0"/>
          </a:p>
          <a:p>
            <a:pPr>
              <a:buNone/>
            </a:pPr>
            <a:r>
              <a:rPr lang="en-US" dirty="0" smtClean="0"/>
              <a:t>It </a:t>
            </a:r>
            <a:r>
              <a:rPr lang="en-US" dirty="0"/>
              <a:t>is not possible to think of any circumstances in which sentence X is </a:t>
            </a:r>
            <a:r>
              <a:rPr lang="en-US" dirty="0" smtClean="0"/>
              <a:t>true </a:t>
            </a:r>
            <a:r>
              <a:rPr lang="en-US" dirty="0"/>
              <a:t>and sentence Y false. </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73162"/>
          </a:xfrm>
        </p:spPr>
        <p:style>
          <a:lnRef idx="2">
            <a:schemeClr val="accent4"/>
          </a:lnRef>
          <a:fillRef idx="1">
            <a:schemeClr val="lt1"/>
          </a:fillRef>
          <a:effectRef idx="0">
            <a:schemeClr val="accent4"/>
          </a:effectRef>
          <a:fontRef idx="minor">
            <a:schemeClr val="dk1"/>
          </a:fontRef>
        </p:style>
        <p:txBody>
          <a:bodyPr anchor="t">
            <a:normAutofit fontScale="90000"/>
          </a:bodyPr>
          <a:lstStyle/>
          <a:p>
            <a:pPr algn="l"/>
            <a:r>
              <a:rPr lang="en-US" sz="2400" dirty="0"/>
              <a:t>In all of our exercises on entailment it must be remembered that the </a:t>
            </a:r>
            <a:br>
              <a:rPr lang="en-US" sz="2400" dirty="0"/>
            </a:br>
            <a:r>
              <a:rPr lang="en-US" sz="2400" dirty="0"/>
              <a:t>truth of sentences (and of propositions) is relative to particular sets of </a:t>
            </a:r>
            <a:br>
              <a:rPr lang="en-US" sz="2400" dirty="0"/>
            </a:br>
            <a:r>
              <a:rPr lang="en-US" sz="2400" dirty="0"/>
              <a:t>circumstances, or states of affairs. </a:t>
            </a:r>
          </a:p>
        </p:txBody>
      </p:sp>
      <p:sp>
        <p:nvSpPr>
          <p:cNvPr id="3" name="Content Placeholder 2"/>
          <p:cNvSpPr>
            <a:spLocks noGrp="1"/>
          </p:cNvSpPr>
          <p:nvPr>
            <p:ph idx="1"/>
          </p:nvPr>
        </p:nvSpPr>
        <p:spPr>
          <a:xfrm>
            <a:off x="304800" y="1600200"/>
            <a:ext cx="8610600" cy="5029200"/>
          </a:xfrm>
        </p:spPr>
        <p:style>
          <a:lnRef idx="2">
            <a:schemeClr val="accent4"/>
          </a:lnRef>
          <a:fillRef idx="1">
            <a:schemeClr val="lt1"/>
          </a:fillRef>
          <a:effectRef idx="0">
            <a:schemeClr val="accent4"/>
          </a:effectRef>
          <a:fontRef idx="minor">
            <a:schemeClr val="dk1"/>
          </a:fontRef>
        </p:style>
        <p:txBody>
          <a:bodyPr>
            <a:normAutofit lnSpcReduction="10000"/>
          </a:bodyPr>
          <a:lstStyle/>
          <a:p>
            <a:pPr>
              <a:buNone/>
            </a:pPr>
            <a:r>
              <a:rPr lang="en-US" dirty="0"/>
              <a:t>Look at the following and circle the statements of entailment as correct </a:t>
            </a:r>
            <a:r>
              <a:rPr lang="en-US" dirty="0" smtClean="0"/>
              <a:t>(C) or </a:t>
            </a:r>
            <a:r>
              <a:rPr lang="en-US" dirty="0"/>
              <a:t>incorrect (I). </a:t>
            </a:r>
          </a:p>
          <a:p>
            <a:pPr>
              <a:buNone/>
            </a:pPr>
            <a:r>
              <a:rPr lang="en-US" i="1" dirty="0" smtClean="0"/>
              <a:t>(</a:t>
            </a:r>
            <a:r>
              <a:rPr lang="en-US" i="1" dirty="0"/>
              <a:t>1) John cooked an egg </a:t>
            </a:r>
            <a:r>
              <a:rPr lang="en-US" dirty="0"/>
              <a:t>entails </a:t>
            </a:r>
            <a:r>
              <a:rPr lang="en-US" i="1" dirty="0"/>
              <a:t>John boiled all egg. 	</a:t>
            </a:r>
            <a:r>
              <a:rPr lang="en-US" i="1" dirty="0" smtClean="0"/>
              <a:t>							</a:t>
            </a:r>
            <a:r>
              <a:rPr lang="en-US" dirty="0" smtClean="0"/>
              <a:t>C </a:t>
            </a:r>
            <a:r>
              <a:rPr lang="en-US" dirty="0"/>
              <a:t>/ </a:t>
            </a:r>
            <a:r>
              <a:rPr lang="en-US" i="1" dirty="0"/>
              <a:t>I </a:t>
            </a:r>
            <a:endParaRPr lang="en-US" dirty="0"/>
          </a:p>
          <a:p>
            <a:pPr>
              <a:buNone/>
            </a:pPr>
            <a:r>
              <a:rPr lang="en-US" i="1" dirty="0" smtClean="0"/>
              <a:t>(</a:t>
            </a:r>
            <a:r>
              <a:rPr lang="en-US" i="1" dirty="0"/>
              <a:t>2) John boiled an egg </a:t>
            </a:r>
            <a:r>
              <a:rPr lang="en-US" dirty="0"/>
              <a:t>entails </a:t>
            </a:r>
            <a:r>
              <a:rPr lang="en-US" i="1" dirty="0"/>
              <a:t>John cooked an egg. 	</a:t>
            </a:r>
            <a:r>
              <a:rPr lang="en-US" i="1" dirty="0" smtClean="0"/>
              <a:t>							</a:t>
            </a:r>
            <a:r>
              <a:rPr lang="en-US" dirty="0" smtClean="0"/>
              <a:t>C </a:t>
            </a:r>
            <a:r>
              <a:rPr lang="en-US" dirty="0"/>
              <a:t>/ </a:t>
            </a:r>
            <a:r>
              <a:rPr lang="en-US" i="1" dirty="0"/>
              <a:t>I </a:t>
            </a:r>
            <a:endParaRPr lang="en-US" dirty="0"/>
          </a:p>
          <a:p>
            <a:pPr>
              <a:buNone/>
            </a:pPr>
            <a:r>
              <a:rPr lang="en-US" i="1" dirty="0" smtClean="0"/>
              <a:t>(</a:t>
            </a:r>
            <a:r>
              <a:rPr lang="en-US" i="1" dirty="0"/>
              <a:t>3) I saw a boy </a:t>
            </a:r>
            <a:r>
              <a:rPr lang="en-US" dirty="0"/>
              <a:t>entails </a:t>
            </a:r>
            <a:r>
              <a:rPr lang="en-US" i="1" dirty="0"/>
              <a:t>I saw a person. 	</a:t>
            </a:r>
            <a:r>
              <a:rPr lang="en-US" i="1" dirty="0" smtClean="0"/>
              <a:t>	</a:t>
            </a:r>
            <a:r>
              <a:rPr lang="en-US" dirty="0" smtClean="0"/>
              <a:t>C </a:t>
            </a:r>
            <a:r>
              <a:rPr lang="en-US" dirty="0"/>
              <a:t>/ </a:t>
            </a:r>
            <a:r>
              <a:rPr lang="en-US" i="1" dirty="0"/>
              <a:t>I </a:t>
            </a:r>
            <a:endParaRPr lang="en-US" dirty="0"/>
          </a:p>
          <a:p>
            <a:pPr>
              <a:buNone/>
            </a:pPr>
            <a:r>
              <a:rPr lang="en-US" i="1" dirty="0" smtClean="0"/>
              <a:t>(</a:t>
            </a:r>
            <a:r>
              <a:rPr lang="en-US" i="1" dirty="0"/>
              <a:t>4) John stole a car </a:t>
            </a:r>
            <a:r>
              <a:rPr lang="en-US" dirty="0"/>
              <a:t>entails </a:t>
            </a:r>
            <a:r>
              <a:rPr lang="en-US" i="1" dirty="0"/>
              <a:t>John took a car. 	</a:t>
            </a:r>
            <a:r>
              <a:rPr lang="en-US" dirty="0"/>
              <a:t>C / </a:t>
            </a:r>
            <a:r>
              <a:rPr lang="en-US" i="1" dirty="0"/>
              <a:t>I </a:t>
            </a:r>
            <a:endParaRPr lang="en-US" dirty="0"/>
          </a:p>
          <a:p>
            <a:pPr>
              <a:buNone/>
            </a:pPr>
            <a:r>
              <a:rPr lang="en-US" i="1" dirty="0"/>
              <a:t>(5) His speech disturbed me </a:t>
            </a:r>
            <a:r>
              <a:rPr lang="en-US" dirty="0"/>
              <a:t>entails </a:t>
            </a:r>
            <a:r>
              <a:rPr lang="en-US" i="1" dirty="0"/>
              <a:t>His speech deeply disturbed me.                                       </a:t>
            </a:r>
            <a:r>
              <a:rPr lang="en-US" i="1" dirty="0" smtClean="0"/>
              <a:t>C </a:t>
            </a:r>
            <a:r>
              <a:rPr lang="en-US" i="1" dirty="0"/>
              <a:t>/ I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chor="t">
            <a:normAutofit fontScale="90000"/>
          </a:bodyPr>
          <a:lstStyle/>
          <a:p>
            <a:pPr algn="l"/>
            <a:r>
              <a:rPr lang="en-US" sz="2400" dirty="0"/>
              <a:t>Entailment applies cumulatively. Thus if X entails Y and Y entails Z, </a:t>
            </a:r>
            <a:br>
              <a:rPr lang="en-US" sz="2400" dirty="0"/>
            </a:br>
            <a:r>
              <a:rPr lang="en-US" sz="2400" dirty="0"/>
              <a:t>then X entails Z. (Technically, entailment is a transitive relation. See </a:t>
            </a:r>
            <a:r>
              <a:rPr lang="en-US" sz="2400" dirty="0" smtClean="0"/>
              <a:t>Unit </a:t>
            </a:r>
            <a:r>
              <a:rPr lang="en-US" sz="2400" dirty="0"/>
              <a:t>18.) </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lnSpcReduction="10000"/>
          </a:bodyPr>
          <a:lstStyle/>
          <a:p>
            <a:pPr>
              <a:buNone/>
            </a:pPr>
            <a:r>
              <a:rPr lang="en-US" dirty="0"/>
              <a:t>X, </a:t>
            </a:r>
            <a:r>
              <a:rPr lang="en-US" i="1" dirty="0"/>
              <a:t>Some boys ran down the street </a:t>
            </a:r>
            <a:r>
              <a:rPr lang="en-US" dirty="0"/>
              <a:t>entails  Y. </a:t>
            </a:r>
            <a:r>
              <a:rPr lang="en-US" i="1" dirty="0"/>
              <a:t>Some kids ran down </a:t>
            </a:r>
            <a:r>
              <a:rPr lang="en-US" i="1" dirty="0" smtClean="0"/>
              <a:t>the street </a:t>
            </a:r>
            <a:endParaRPr lang="en-US" dirty="0"/>
          </a:p>
          <a:p>
            <a:pPr>
              <a:buNone/>
            </a:pPr>
            <a:r>
              <a:rPr lang="en-US" dirty="0" smtClean="0"/>
              <a:t>Y</a:t>
            </a:r>
            <a:r>
              <a:rPr lang="en-US" dirty="0"/>
              <a:t>, </a:t>
            </a:r>
            <a:r>
              <a:rPr lang="en-US" i="1" dirty="0"/>
              <a:t>Some kids ran down the street </a:t>
            </a:r>
            <a:r>
              <a:rPr lang="en-US" dirty="0"/>
              <a:t>entails  Z, </a:t>
            </a:r>
            <a:r>
              <a:rPr lang="en-US" i="1" dirty="0"/>
              <a:t>Some kids went down the </a:t>
            </a:r>
            <a:br>
              <a:rPr lang="en-US" i="1" dirty="0"/>
            </a:br>
            <a:r>
              <a:rPr lang="en-US" i="1" dirty="0"/>
              <a:t>street </a:t>
            </a:r>
            <a:endParaRPr lang="en-US" dirty="0"/>
          </a:p>
          <a:p>
            <a:pPr>
              <a:buNone/>
            </a:pPr>
            <a:r>
              <a:rPr lang="en-US" dirty="0"/>
              <a:t>Therefore, </a:t>
            </a:r>
          </a:p>
          <a:p>
            <a:pPr>
              <a:buNone/>
            </a:pPr>
            <a:r>
              <a:rPr lang="en-US" dirty="0"/>
              <a:t>X, </a:t>
            </a:r>
            <a:r>
              <a:rPr lang="en-US" i="1" dirty="0"/>
              <a:t>Some boys ran down the street </a:t>
            </a:r>
            <a:r>
              <a:rPr lang="en-US" dirty="0"/>
              <a:t>entails  Z, </a:t>
            </a:r>
            <a:r>
              <a:rPr lang="en-US" i="1" dirty="0"/>
              <a:t>Some kids went down the </a:t>
            </a:r>
            <a:br>
              <a:rPr lang="en-US" i="1" dirty="0"/>
            </a:br>
            <a:r>
              <a:rPr lang="en-US" i="1" dirty="0"/>
              <a:t>street. </a:t>
            </a:r>
            <a:endParaRPr lang="en-US" dirty="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1524000"/>
          </a:xfrm>
        </p:spPr>
        <p:style>
          <a:lnRef idx="2">
            <a:schemeClr val="accent4"/>
          </a:lnRef>
          <a:fillRef idx="1">
            <a:schemeClr val="lt1"/>
          </a:fillRef>
          <a:effectRef idx="0">
            <a:schemeClr val="accent4"/>
          </a:effectRef>
          <a:fontRef idx="minor">
            <a:schemeClr val="dk1"/>
          </a:fontRef>
        </p:style>
        <p:txBody>
          <a:bodyPr anchor="t">
            <a:normAutofit fontScale="90000"/>
          </a:bodyPr>
          <a:lstStyle/>
          <a:p>
            <a:pPr algn="l"/>
            <a:r>
              <a:rPr lang="en-US" sz="2400" dirty="0"/>
              <a:t>Two sentences may be said to be PARAPHRASES of each other if and </a:t>
            </a:r>
            <a:br>
              <a:rPr lang="en-US" sz="2400" dirty="0"/>
            </a:br>
            <a:r>
              <a:rPr lang="en-US" sz="2400" dirty="0"/>
              <a:t>only if they have exactly the same set of ENTAILMENTS; or, which </a:t>
            </a:r>
            <a:br>
              <a:rPr lang="en-US" sz="2400" dirty="0"/>
            </a:br>
            <a:r>
              <a:rPr lang="en-US" sz="2400" dirty="0"/>
              <a:t>comes to the same thing, if and only if they mutually entail each other </a:t>
            </a:r>
            <a:br>
              <a:rPr lang="en-US" sz="2400" dirty="0"/>
            </a:br>
            <a:r>
              <a:rPr lang="en-US" sz="2400" dirty="0"/>
              <a:t>so that whenever one is true the other must also be true. </a:t>
            </a:r>
            <a:br>
              <a:rPr lang="en-US" sz="2400" dirty="0"/>
            </a:br>
            <a:endParaRPr lang="en-US" sz="2400" dirty="0"/>
          </a:p>
        </p:txBody>
      </p:sp>
      <p:sp>
        <p:nvSpPr>
          <p:cNvPr id="3" name="Content Placeholder 2"/>
          <p:cNvSpPr>
            <a:spLocks noGrp="1"/>
          </p:cNvSpPr>
          <p:nvPr>
            <p:ph idx="1"/>
          </p:nvPr>
        </p:nvSpPr>
        <p:spPr>
          <a:xfrm>
            <a:off x="152400" y="1905000"/>
            <a:ext cx="8839200" cy="4724400"/>
          </a:xfrm>
        </p:spPr>
        <p:style>
          <a:lnRef idx="2">
            <a:schemeClr val="accent4"/>
          </a:lnRef>
          <a:fillRef idx="1">
            <a:schemeClr val="lt1"/>
          </a:fillRef>
          <a:effectRef idx="0">
            <a:schemeClr val="accent4"/>
          </a:effectRef>
          <a:fontRef idx="minor">
            <a:schemeClr val="dk1"/>
          </a:fontRef>
        </p:style>
        <p:txBody>
          <a:bodyPr/>
          <a:lstStyle/>
          <a:p>
            <a:pPr>
              <a:buNone/>
            </a:pPr>
            <a:r>
              <a:rPr lang="en-US" i="1" dirty="0"/>
              <a:t>John and Mary are twins </a:t>
            </a:r>
            <a:r>
              <a:rPr lang="en-US" dirty="0"/>
              <a:t>entails </a:t>
            </a:r>
            <a:r>
              <a:rPr lang="en-US" i="1" dirty="0"/>
              <a:t>Mary and John are </a:t>
            </a:r>
            <a:r>
              <a:rPr lang="en-US" i="1" dirty="0" smtClean="0"/>
              <a:t>twins; </a:t>
            </a:r>
          </a:p>
          <a:p>
            <a:pPr>
              <a:buNone/>
            </a:pPr>
            <a:r>
              <a:rPr lang="en-US" i="1" dirty="0" smtClean="0"/>
              <a:t>Mary </a:t>
            </a:r>
            <a:r>
              <a:rPr lang="en-US" i="1" dirty="0"/>
              <a:t>and John are twins </a:t>
            </a:r>
            <a:r>
              <a:rPr lang="en-US" dirty="0"/>
              <a:t>entails </a:t>
            </a:r>
            <a:r>
              <a:rPr lang="en-US" i="1" dirty="0"/>
              <a:t>John and Mary are Twins. </a:t>
            </a:r>
            <a:endParaRPr lang="en-US" dirty="0"/>
          </a:p>
          <a:p>
            <a:pPr>
              <a:buNone/>
            </a:pPr>
            <a:r>
              <a:rPr lang="en-US" dirty="0" smtClean="0"/>
              <a:t>Therefore</a:t>
            </a:r>
            <a:r>
              <a:rPr lang="en-US" dirty="0"/>
              <a:t>, </a:t>
            </a:r>
          </a:p>
          <a:p>
            <a:pPr>
              <a:buNone/>
            </a:pPr>
            <a:r>
              <a:rPr lang="en-US" i="1" dirty="0"/>
              <a:t>John and Mary are twins </a:t>
            </a:r>
            <a:r>
              <a:rPr lang="en-US" dirty="0"/>
              <a:t>is a paraphrase of </a:t>
            </a:r>
            <a:r>
              <a:rPr lang="en-US" i="1" dirty="0"/>
              <a:t>Mary and John are twins. </a:t>
            </a:r>
            <a:endParaRPr lang="en-US" dirty="0"/>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835</Words>
  <Application>Microsoft Office PowerPoint</Application>
  <PresentationFormat>On-screen Show (4:3)</PresentationFormat>
  <Paragraphs>157</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Unit 10-Part 2</vt:lpstr>
      <vt:lpstr> HYPONYMY is a sense relation between predicates (or sometimes  longer phrases) such that the meaning of one predicate (or phrase) is  included in the meaning of the other.  </vt:lpstr>
      <vt:lpstr>Hyponymy is defined in terms of the inclusion of the sense of one item  in the sense of another.</vt:lpstr>
      <vt:lpstr> Practice  </vt:lpstr>
      <vt:lpstr>We define HYPONYMY in such a way that SYNONYMY counts as a  special case of hyponymy. For example, given two synonyms, such as  mercury and quicksilver, we say for convenience that these also illustrate  the hyponymy relationship, and that mercury and quicksilver are  hyponyms of each other. Thus synonymy can be seen as a special case  of hyponymy, i.e. SYMMETRICAL HYPONYMY . </vt:lpstr>
      <vt:lpstr>A proposition X ENTAILS a proposition Y if the truth of Y follows  necessarily from the truth of X. We extend this basic definition in terms of propositions to cover SENTENCES in the following way. A sentence expressing proposition X entails a sentence expressing proposition Y if the truth of Y follows necessarily from the truth of X. </vt:lpstr>
      <vt:lpstr>In all of our exercises on entailment it must be remembered that the  truth of sentences (and of propositions) is relative to particular sets of  circumstances, or states of affairs. </vt:lpstr>
      <vt:lpstr>Entailment applies cumulatively. Thus if X entails Y and Y entails Z,  then X entails Z. (Technically, entailment is a transitive relation. See Unit 18.) </vt:lpstr>
      <vt:lpstr>Two sentences may be said to be PARAPHRASES of each other if and  only if they have exactly the same set of ENTAILMENTS; or, which  comes to the same thing, if and only if they mutually entail each other  so that whenever one is true the other must also be true.  </vt:lpstr>
      <vt:lpstr>Look at the following pairs of sentences and see if they have the same  set of entailments (Yes) or not (No) (i.e. see if they are paraphrases of   each other).   </vt:lpstr>
      <vt:lpstr>The relationship between entailment and paraphrase is parallel to the  relationship between hyponyrny and synonymy, as you will have  noticed; Paraphrase is symmetric (i.e. two-way) entailment.  </vt:lpstr>
      <vt:lpstr>  Now we explore further the relationship between hyponymy and entailment.  </vt:lpstr>
      <vt:lpstr>In simple cases such as these, there is a clear rule that can be stated  about the relation between hyponymy and entailment. Given below are three attempts at stating this rule. Only one of them is actually correct. Which is the correct rule? Circle your choice.  </vt:lpstr>
      <vt:lpstr>The Basic Rule of Sense Inclusion does not work in all cases. There are  systematic exceptions when certain logical words, such as not and all,  are involved. We look first at cases with not (and n't), i.e., cases of  negative sentences.  </vt:lpstr>
      <vt:lpstr>Now we look at sentences involving the word all, What is the relation-  ship between the A sentences and the B sentences below? </vt:lpstr>
      <vt:lpstr>We will mention one more case which presents problems, the case of gradable words: like big, tall, small, expensive etc.</vt:lpstr>
      <vt:lpstr>Summary</vt:lpstr>
      <vt:lpstr>Assignment for Next Class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11-Part 2</dc:title>
  <dc:creator>User</dc:creator>
  <cp:lastModifiedBy>User</cp:lastModifiedBy>
  <cp:revision>34</cp:revision>
  <dcterms:created xsi:type="dcterms:W3CDTF">2012-11-24T14:37:34Z</dcterms:created>
  <dcterms:modified xsi:type="dcterms:W3CDTF">2012-11-24T18:24:03Z</dcterms:modified>
</cp:coreProperties>
</file>