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8FF164-F045-4B11-BF80-4AAC96B77B6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66F2336-2EC3-41C8-8915-4E42258DA919}">
      <dgm:prSet/>
      <dgm:spPr/>
      <dgm:t>
        <a:bodyPr/>
        <a:lstStyle/>
        <a:p>
          <a:pPr rtl="0"/>
          <a:r>
            <a:rPr lang="en-US" dirty="0" smtClean="0"/>
            <a:t>Semantics Unit 3            Reference and Sense</a:t>
          </a:r>
          <a:endParaRPr lang="en-US" dirty="0"/>
        </a:p>
      </dgm:t>
    </dgm:pt>
    <dgm:pt modelId="{671CE880-5B5F-4614-8450-3859912C584C}" type="parTrans" cxnId="{FEC00C5B-49B6-4306-BEAA-EF440C437FDC}">
      <dgm:prSet/>
      <dgm:spPr/>
      <dgm:t>
        <a:bodyPr/>
        <a:lstStyle/>
        <a:p>
          <a:endParaRPr lang="en-US"/>
        </a:p>
      </dgm:t>
    </dgm:pt>
    <dgm:pt modelId="{C6FEDBD4-5A30-4EA9-A76E-00523D27E1D0}" type="sibTrans" cxnId="{FEC00C5B-49B6-4306-BEAA-EF440C437FDC}">
      <dgm:prSet/>
      <dgm:spPr/>
      <dgm:t>
        <a:bodyPr/>
        <a:lstStyle/>
        <a:p>
          <a:endParaRPr lang="en-US"/>
        </a:p>
      </dgm:t>
    </dgm:pt>
    <dgm:pt modelId="{42D68FB4-8344-4692-9761-050BF4EC7F57}" type="pres">
      <dgm:prSet presAssocID="{A98FF164-F045-4B11-BF80-4AAC96B77B6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A2A6B8-7872-4778-AA4F-309567D6004A}" type="pres">
      <dgm:prSet presAssocID="{F66F2336-2EC3-41C8-8915-4E42258DA919}" presName="circle1" presStyleLbl="node1" presStyleIdx="0" presStyleCnt="1"/>
      <dgm:spPr/>
    </dgm:pt>
    <dgm:pt modelId="{28C8B375-0996-4B03-BBE9-FF0BD27FAC52}" type="pres">
      <dgm:prSet presAssocID="{F66F2336-2EC3-41C8-8915-4E42258DA919}" presName="space" presStyleCnt="0"/>
      <dgm:spPr/>
    </dgm:pt>
    <dgm:pt modelId="{346C0C4D-7D25-4BAC-AD4F-7D16453EB3B1}" type="pres">
      <dgm:prSet presAssocID="{F66F2336-2EC3-41C8-8915-4E42258DA919}" presName="rect1" presStyleLbl="alignAcc1" presStyleIdx="0" presStyleCnt="1"/>
      <dgm:spPr/>
      <dgm:t>
        <a:bodyPr/>
        <a:lstStyle/>
        <a:p>
          <a:endParaRPr lang="en-US"/>
        </a:p>
      </dgm:t>
    </dgm:pt>
    <dgm:pt modelId="{71320A04-537A-49D1-98B4-0E807D7BC6CA}" type="pres">
      <dgm:prSet presAssocID="{F66F2336-2EC3-41C8-8915-4E42258DA91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C00C5B-49B6-4306-BEAA-EF440C437FDC}" srcId="{A98FF164-F045-4B11-BF80-4AAC96B77B68}" destId="{F66F2336-2EC3-41C8-8915-4E42258DA919}" srcOrd="0" destOrd="0" parTransId="{671CE880-5B5F-4614-8450-3859912C584C}" sibTransId="{C6FEDBD4-5A30-4EA9-A76E-00523D27E1D0}"/>
    <dgm:cxn modelId="{59341D4D-7CB6-47A3-ACF0-D05E9A88D50D}" type="presOf" srcId="{F66F2336-2EC3-41C8-8915-4E42258DA919}" destId="{346C0C4D-7D25-4BAC-AD4F-7D16453EB3B1}" srcOrd="0" destOrd="0" presId="urn:microsoft.com/office/officeart/2005/8/layout/target3"/>
    <dgm:cxn modelId="{5415B18D-8D4A-401B-850E-9262AEF01DF2}" type="presOf" srcId="{F66F2336-2EC3-41C8-8915-4E42258DA919}" destId="{71320A04-537A-49D1-98B4-0E807D7BC6CA}" srcOrd="1" destOrd="0" presId="urn:microsoft.com/office/officeart/2005/8/layout/target3"/>
    <dgm:cxn modelId="{74CB2417-E6BF-49E4-A38A-E0C88D762979}" type="presOf" srcId="{A98FF164-F045-4B11-BF80-4AAC96B77B68}" destId="{42D68FB4-8344-4692-9761-050BF4EC7F57}" srcOrd="0" destOrd="0" presId="urn:microsoft.com/office/officeart/2005/8/layout/target3"/>
    <dgm:cxn modelId="{7EFD426B-F2E4-4DFE-97BE-ADE16E42F32B}" type="presParOf" srcId="{42D68FB4-8344-4692-9761-050BF4EC7F57}" destId="{8AA2A6B8-7872-4778-AA4F-309567D6004A}" srcOrd="0" destOrd="0" presId="urn:microsoft.com/office/officeart/2005/8/layout/target3"/>
    <dgm:cxn modelId="{4D4B4DAC-3034-4F1F-A9B5-1D6D69B46419}" type="presParOf" srcId="{42D68FB4-8344-4692-9761-050BF4EC7F57}" destId="{28C8B375-0996-4B03-BBE9-FF0BD27FAC52}" srcOrd="1" destOrd="0" presId="urn:microsoft.com/office/officeart/2005/8/layout/target3"/>
    <dgm:cxn modelId="{A2FAE51D-4F11-4381-A54D-13F0D91568FB}" type="presParOf" srcId="{42D68FB4-8344-4692-9761-050BF4EC7F57}" destId="{346C0C4D-7D25-4BAC-AD4F-7D16453EB3B1}" srcOrd="2" destOrd="0" presId="urn:microsoft.com/office/officeart/2005/8/layout/target3"/>
    <dgm:cxn modelId="{B3D9C676-3DAF-4F47-ADBD-EFDC20D6C324}" type="presParOf" srcId="{42D68FB4-8344-4692-9761-050BF4EC7F57}" destId="{71320A04-537A-49D1-98B4-0E807D7BC6C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CA013D-B150-4737-AE50-0A37251FD5F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09671A-56F1-4151-BF14-9CB532349B42}">
      <dgm:prSet/>
      <dgm:spPr/>
      <dgm:t>
        <a:bodyPr/>
        <a:lstStyle/>
        <a:p>
          <a:pPr rtl="0"/>
          <a:r>
            <a:rPr lang="en-US" dirty="0" smtClean="0"/>
            <a:t>Practice 1-4</a:t>
          </a:r>
          <a:endParaRPr lang="en-US" dirty="0"/>
        </a:p>
      </dgm:t>
    </dgm:pt>
    <dgm:pt modelId="{5E39A588-FC21-4427-9A28-86497AC9BCE0}" type="parTrans" cxnId="{81575F04-AEF9-407C-9B12-CE17265CB207}">
      <dgm:prSet/>
      <dgm:spPr/>
      <dgm:t>
        <a:bodyPr/>
        <a:lstStyle/>
        <a:p>
          <a:endParaRPr lang="en-US"/>
        </a:p>
      </dgm:t>
    </dgm:pt>
    <dgm:pt modelId="{D5C27970-12D2-4703-B3BB-EB4971F40C9B}" type="sibTrans" cxnId="{81575F04-AEF9-407C-9B12-CE17265CB207}">
      <dgm:prSet/>
      <dgm:spPr/>
      <dgm:t>
        <a:bodyPr/>
        <a:lstStyle/>
        <a:p>
          <a:endParaRPr lang="en-US"/>
        </a:p>
      </dgm:t>
    </dgm:pt>
    <dgm:pt modelId="{30270565-2338-4492-B3FE-3C9DFA1B4603}" type="pres">
      <dgm:prSet presAssocID="{03CA013D-B150-4737-AE50-0A37251FD5F5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43A4F6-B699-4BE1-8BE4-090A219E92C4}" type="pres">
      <dgm:prSet presAssocID="{BD09671A-56F1-4151-BF14-9CB532349B42}" presName="horFlow" presStyleCnt="0"/>
      <dgm:spPr/>
    </dgm:pt>
    <dgm:pt modelId="{A22D48D1-6FBE-432D-AFD3-6E4310BC2318}" type="pres">
      <dgm:prSet presAssocID="{BD09671A-56F1-4151-BF14-9CB532349B42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1DEC07F8-E5A2-41AF-9CE7-DF49EFD50546}" type="presOf" srcId="{BD09671A-56F1-4151-BF14-9CB532349B42}" destId="{A22D48D1-6FBE-432D-AFD3-6E4310BC2318}" srcOrd="0" destOrd="0" presId="urn:microsoft.com/office/officeart/2005/8/layout/lProcess3"/>
    <dgm:cxn modelId="{81575F04-AEF9-407C-9B12-CE17265CB207}" srcId="{03CA013D-B150-4737-AE50-0A37251FD5F5}" destId="{BD09671A-56F1-4151-BF14-9CB532349B42}" srcOrd="0" destOrd="0" parTransId="{5E39A588-FC21-4427-9A28-86497AC9BCE0}" sibTransId="{D5C27970-12D2-4703-B3BB-EB4971F40C9B}"/>
    <dgm:cxn modelId="{91B810B7-7E4B-4C06-B6C8-F1A23A2F347C}" type="presOf" srcId="{03CA013D-B150-4737-AE50-0A37251FD5F5}" destId="{30270565-2338-4492-B3FE-3C9DFA1B4603}" srcOrd="0" destOrd="0" presId="urn:microsoft.com/office/officeart/2005/8/layout/lProcess3"/>
    <dgm:cxn modelId="{01F4626B-783D-46A9-A5FB-63935B714FD9}" type="presParOf" srcId="{30270565-2338-4492-B3FE-3C9DFA1B4603}" destId="{6443A4F6-B699-4BE1-8BE4-090A219E92C4}" srcOrd="0" destOrd="0" presId="urn:microsoft.com/office/officeart/2005/8/layout/lProcess3"/>
    <dgm:cxn modelId="{0E4A57D7-9D2F-4D3E-B800-66969A318AE9}" type="presParOf" srcId="{6443A4F6-B699-4BE1-8BE4-090A219E92C4}" destId="{A22D48D1-6FBE-432D-AFD3-6E4310BC231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A2A6B8-7872-4778-AA4F-309567D6004A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C0C4D-7D25-4BAC-AD4F-7D16453EB3B1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Semantics Unit 3            Reference and Sense</a:t>
          </a:r>
          <a:endParaRPr lang="en-US" sz="4100" kern="1200" dirty="0"/>
        </a:p>
      </dsp:txBody>
      <dsp:txXfrm>
        <a:off x="735012" y="0"/>
        <a:ext cx="7037387" cy="14700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2D48D1-6FBE-432D-AFD3-6E4310BC2318}">
      <dsp:nvSpPr>
        <dsp:cNvPr id="0" name=""/>
        <dsp:cNvSpPr/>
      </dsp:nvSpPr>
      <dsp:spPr>
        <a:xfrm>
          <a:off x="1012626" y="1190"/>
          <a:ext cx="4375546" cy="17502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36830" rIns="0" bIns="36830" numCol="1" spcCol="1270" anchor="ctr" anchorCtr="0">
          <a:noAutofit/>
        </a:bodyPr>
        <a:lstStyle/>
        <a:p>
          <a:pPr lvl="0" algn="ctr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Practice 1-4</a:t>
          </a:r>
          <a:endParaRPr lang="en-US" sz="5800" kern="1200" dirty="0"/>
        </a:p>
      </dsp:txBody>
      <dsp:txXfrm>
        <a:off x="1012626" y="1190"/>
        <a:ext cx="4375546" cy="175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40F209-78CF-4CDF-8079-1DBCD2A78789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7F8573-6AC9-4C58-AA91-149170E955C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Quick Quiz (A score of less than 5 indicates you should Review unit 2)</a:t>
            </a:r>
            <a:br>
              <a:rPr lang="en-US" sz="2000" dirty="0" smtClean="0"/>
            </a:br>
            <a:r>
              <a:rPr lang="en-US" sz="2000" dirty="0" smtClean="0"/>
              <a:t>Number your paper 1-6</a:t>
            </a: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4116388" cy="685800"/>
          </a:xfrm>
        </p:spPr>
        <p:txBody>
          <a:bodyPr/>
          <a:lstStyle/>
          <a:p>
            <a:r>
              <a:rPr lang="en-US" dirty="0" smtClean="0"/>
              <a:t>In talking of sense: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28801"/>
            <a:ext cx="4117975" cy="685800"/>
          </a:xfrm>
        </p:spPr>
        <p:txBody>
          <a:bodyPr/>
          <a:lstStyle/>
          <a:p>
            <a:r>
              <a:rPr lang="en-US" dirty="0" smtClean="0"/>
              <a:t>In talking of reference: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relationships inside the language</a:t>
            </a:r>
          </a:p>
          <a:p>
            <a:r>
              <a:rPr lang="en-US" dirty="0" smtClean="0"/>
              <a:t>Sense will be explored more later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relationships between language and the world</a:t>
            </a:r>
          </a:p>
          <a:p>
            <a:r>
              <a:rPr lang="en-US" dirty="0" smtClean="0"/>
              <a:t>a speaker indicates which things in the world (including persons) are being talked about. </a:t>
            </a:r>
          </a:p>
          <a:p>
            <a:r>
              <a:rPr lang="en-US" dirty="0" smtClean="0"/>
              <a:t>"</a:t>
            </a:r>
            <a:r>
              <a:rPr lang="en-US" u="sng" dirty="0" smtClean="0"/>
              <a:t>My son</a:t>
            </a:r>
            <a:r>
              <a:rPr lang="en-US" dirty="0" smtClean="0"/>
              <a:t> is in </a:t>
            </a:r>
            <a:r>
              <a:rPr lang="en-US" u="sng" dirty="0" smtClean="0"/>
              <a:t>the beech tree</a:t>
            </a:r>
            <a:r>
              <a:rPr lang="en-US" dirty="0" smtClean="0"/>
              <a:t>" </a:t>
            </a:r>
          </a:p>
          <a:p>
            <a:pPr>
              <a:buNone/>
            </a:pPr>
            <a:r>
              <a:rPr lang="en-US" dirty="0" smtClean="0"/>
              <a:t>    identifies 	    </a:t>
            </a:r>
            <a:r>
              <a:rPr lang="en-US" dirty="0" err="1" smtClean="0"/>
              <a:t>identifies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person  	       thing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The Referent VS the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referent </a:t>
            </a:r>
            <a:r>
              <a:rPr lang="en-US" dirty="0" smtClean="0"/>
              <a:t>is the actual thing in the world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reference</a:t>
            </a:r>
            <a:r>
              <a:rPr lang="en-US" dirty="0" smtClean="0"/>
              <a:t> is the language expression that refers to that thing in the world</a:t>
            </a:r>
          </a:p>
          <a:p>
            <a:pPr>
              <a:buNone/>
            </a:pPr>
            <a:r>
              <a:rPr lang="en-US" dirty="0" smtClean="0"/>
              <a:t>Before answering these questions you should carry out the following simple instruction: </a:t>
            </a:r>
          </a:p>
          <a:p>
            <a:pPr>
              <a:buNone/>
            </a:pPr>
            <a:r>
              <a:rPr lang="en-US" dirty="0" smtClean="0"/>
              <a:t>* touch your left ear. *</a:t>
            </a:r>
          </a:p>
          <a:p>
            <a:pPr>
              <a:buNone/>
            </a:pPr>
            <a:r>
              <a:rPr lang="en-US" dirty="0" smtClean="0"/>
              <a:t>1. Write down the last three words in the above instruction. </a:t>
            </a:r>
          </a:p>
          <a:p>
            <a:pPr>
              <a:buNone/>
            </a:pPr>
            <a:r>
              <a:rPr lang="en-US" dirty="0" smtClean="0"/>
              <a:t>2. Is the thing you touched a part of the world or a part of the language?</a:t>
            </a:r>
          </a:p>
          <a:p>
            <a:pPr>
              <a:buNone/>
            </a:pPr>
            <a:r>
              <a:rPr lang="en-US" dirty="0" smtClean="0"/>
              <a:t>3. Is your answer to 1. a part of the language? </a:t>
            </a:r>
          </a:p>
          <a:p>
            <a:pPr>
              <a:buNone/>
            </a:pPr>
            <a:r>
              <a:rPr lang="en-US" dirty="0" smtClean="0"/>
              <a:t>4. If you say to your mother "There's a wasp on your left ear" does "your left ear" here refer to the thing you touched in response to a previous question?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dirty="0" smtClean="0"/>
              <a:t>Variable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left ear is the referent of the phrase </a:t>
            </a:r>
            <a:r>
              <a:rPr lang="en-US" i="1" dirty="0" smtClean="0"/>
              <a:t>your left ear: </a:t>
            </a:r>
            <a:r>
              <a:rPr lang="en-US" dirty="0" smtClean="0"/>
              <a:t>reference is a relationship between parts of a language and things outside the language (in the world).</a:t>
            </a:r>
          </a:p>
          <a:p>
            <a:r>
              <a:rPr lang="en-US" dirty="0" smtClean="0"/>
              <a:t>The same expression can, in some cases, be used to refer to different things. There are as many potential referents for the phrase </a:t>
            </a:r>
            <a:r>
              <a:rPr lang="en-US" i="1" dirty="0" smtClean="0"/>
              <a:t>your left ear </a:t>
            </a:r>
            <a:r>
              <a:rPr lang="en-US" dirty="0" smtClean="0"/>
              <a:t>as there are people in the world with left ears. </a:t>
            </a:r>
          </a:p>
          <a:p>
            <a:r>
              <a:rPr lang="en-US" dirty="0" smtClean="0"/>
              <a:t>Likewise there are as many potential referents for the phrase </a:t>
            </a:r>
            <a:r>
              <a:rPr lang="en-US" i="1" dirty="0" smtClean="0"/>
              <a:t>this page </a:t>
            </a:r>
            <a:r>
              <a:rPr lang="en-US" dirty="0" smtClean="0"/>
              <a:t>as there are pages in the world. </a:t>
            </a:r>
          </a:p>
          <a:p>
            <a:r>
              <a:rPr lang="en-US" dirty="0" smtClean="0"/>
              <a:t>Thus some (in fact very many) expressions in a language can have variable reference.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Variable Reference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/>
              <a:t>Same expressions – different referents</a:t>
            </a:r>
          </a:p>
          <a:p>
            <a:pPr>
              <a:buNone/>
            </a:pPr>
            <a:r>
              <a:rPr lang="en-US" dirty="0" smtClean="0"/>
              <a:t>(1) What would be the referent of the phrase </a:t>
            </a:r>
            <a:r>
              <a:rPr lang="en-US" i="1" dirty="0" smtClean="0"/>
              <a:t>the present Prime Minister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used in Britain:" 	 </a:t>
            </a:r>
          </a:p>
          <a:p>
            <a:pPr>
              <a:buNone/>
            </a:pPr>
            <a:r>
              <a:rPr lang="en-US" dirty="0" smtClean="0"/>
              <a:t>     (a) in 1982?			_ </a:t>
            </a:r>
          </a:p>
          <a:p>
            <a:pPr>
              <a:buNone/>
            </a:pPr>
            <a:r>
              <a:rPr lang="en-US" dirty="0" smtClean="0"/>
              <a:t>     (b)in 1944? </a:t>
            </a:r>
          </a:p>
          <a:p>
            <a:pPr>
              <a:buNone/>
            </a:pPr>
            <a:r>
              <a:rPr lang="en-US" dirty="0" smtClean="0"/>
              <a:t>(2) Therefore we can say that the phrase </a:t>
            </a:r>
            <a:r>
              <a:rPr lang="en-US" i="1" dirty="0" smtClean="0"/>
              <a:t>the present Prime Minister </a:t>
            </a:r>
            <a:r>
              <a:rPr lang="en-US" dirty="0" smtClean="0"/>
              <a:t>has ________________. </a:t>
            </a:r>
          </a:p>
          <a:p>
            <a:pPr>
              <a:buNone/>
            </a:pPr>
            <a:r>
              <a:rPr lang="en-US" dirty="0" smtClean="0"/>
              <a:t>(3) What would be the referent of the phrase </a:t>
            </a:r>
            <a:r>
              <a:rPr lang="en-US" i="1" dirty="0" smtClean="0"/>
              <a:t>the Prime Minister </a:t>
            </a:r>
            <a:r>
              <a:rPr lang="en-US" dirty="0" smtClean="0"/>
              <a:t>used in a </a:t>
            </a:r>
            <a:br>
              <a:rPr lang="en-US" dirty="0" smtClean="0"/>
            </a:br>
            <a:r>
              <a:rPr lang="en-US" dirty="0" smtClean="0"/>
              <a:t>conversation about: </a:t>
            </a:r>
          </a:p>
          <a:p>
            <a:pPr>
              <a:buNone/>
            </a:pPr>
            <a:r>
              <a:rPr lang="en-US" dirty="0" smtClean="0"/>
              <a:t>(a) British politics in 1982	_ </a:t>
            </a:r>
          </a:p>
          <a:p>
            <a:pPr>
              <a:buNone/>
            </a:pPr>
            <a:r>
              <a:rPr lang="en-US" dirty="0" smtClean="0"/>
              <a:t>(b) In 1944</a:t>
            </a:r>
          </a:p>
          <a:p>
            <a:pPr>
              <a:buNone/>
            </a:pPr>
            <a:r>
              <a:rPr lang="en-US" dirty="0" smtClean="0"/>
              <a:t>(4) In the light of the preceding questions, does the reference of an </a:t>
            </a:r>
            <a:br>
              <a:rPr lang="en-US" dirty="0" smtClean="0"/>
            </a:br>
            <a:r>
              <a:rPr lang="en-US" dirty="0" smtClean="0"/>
              <a:t>expression vary according to (a) the circumstances (time, place, etc.) in </a:t>
            </a:r>
            <a:br>
              <a:rPr lang="en-US" dirty="0" smtClean="0"/>
            </a:br>
            <a:r>
              <a:rPr lang="en-US" dirty="0" smtClean="0"/>
              <a:t>which the expression is used, or (b) the topic of the conversation in </a:t>
            </a:r>
            <a:br>
              <a:rPr lang="en-US" dirty="0" smtClean="0"/>
            </a:br>
            <a:r>
              <a:rPr lang="en-US" dirty="0" smtClean="0"/>
              <a:t>which the expression is used, or (c) both (a) and (b)? Circle your choice.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Constant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dirty="0" smtClean="0"/>
              <a:t>Never refers to different things</a:t>
            </a:r>
          </a:p>
          <a:p>
            <a:pPr>
              <a:buNone/>
            </a:pPr>
            <a:r>
              <a:rPr lang="en-US" dirty="0" smtClean="0"/>
              <a:t> Imagine two different everyday situations in which separate couples are having separate conversations about what they refer to with the phrase </a:t>
            </a:r>
            <a:r>
              <a:rPr lang="en-US" i="1" dirty="0" smtClean="0"/>
              <a:t>the moon. 	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(1)Would they be talking about the same object (i.e. does </a:t>
            </a:r>
            <a:r>
              <a:rPr lang="en-US" i="1" dirty="0" smtClean="0"/>
              <a:t>the moon </a:t>
            </a:r>
            <a:r>
              <a:rPr lang="en-US" dirty="0" smtClean="0"/>
              <a:t>normally have constant reference)? </a:t>
            </a:r>
          </a:p>
          <a:p>
            <a:pPr>
              <a:buNone/>
            </a:pPr>
            <a:r>
              <a:rPr lang="en-US" dirty="0" smtClean="0"/>
              <a:t>(2)Does </a:t>
            </a:r>
            <a:r>
              <a:rPr lang="en-US" i="1" dirty="0" smtClean="0"/>
              <a:t>The People's Republic of China </a:t>
            </a:r>
            <a:r>
              <a:rPr lang="en-US" dirty="0" smtClean="0"/>
              <a:t>normally have constant reference? </a:t>
            </a:r>
          </a:p>
          <a:p>
            <a:pPr>
              <a:buNone/>
            </a:pPr>
            <a:r>
              <a:rPr lang="en-US" dirty="0" smtClean="0"/>
              <a:t>(3)Does </a:t>
            </a:r>
            <a:r>
              <a:rPr lang="en-US" i="1" dirty="0" smtClean="0"/>
              <a:t>Angola </a:t>
            </a:r>
            <a:r>
              <a:rPr lang="en-US" dirty="0" smtClean="0"/>
              <a:t>normally have constant reference? </a:t>
            </a:r>
          </a:p>
          <a:p>
            <a:pPr>
              <a:buNone/>
            </a:pPr>
            <a:r>
              <a:rPr lang="en-US" dirty="0" smtClean="0"/>
              <a:t>(4)Does </a:t>
            </a:r>
            <a:r>
              <a:rPr lang="en-US" i="1" dirty="0" smtClean="0"/>
              <a:t>Halley’s</a:t>
            </a:r>
            <a:r>
              <a:rPr lang="en-US" dirty="0" smtClean="0"/>
              <a:t> </a:t>
            </a:r>
            <a:r>
              <a:rPr lang="en-US" i="1" dirty="0" smtClean="0"/>
              <a:t>Comet </a:t>
            </a:r>
            <a:r>
              <a:rPr lang="en-US" dirty="0" smtClean="0"/>
              <a:t>normally have constant reference?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fact, there is very little constancy of reference in language. In every </a:t>
            </a:r>
            <a:br>
              <a:rPr lang="en-US" dirty="0" smtClean="0"/>
            </a:br>
            <a:r>
              <a:rPr lang="en-US" dirty="0" smtClean="0"/>
              <a:t>day discourse almost all of the fixing of reference comes from the con- </a:t>
            </a:r>
            <a:br>
              <a:rPr lang="en-US" dirty="0" smtClean="0"/>
            </a:br>
            <a:r>
              <a:rPr lang="en-US" dirty="0" smtClean="0"/>
              <a:t>text in which expressions are used. Two different expressions can have </a:t>
            </a:r>
            <a:br>
              <a:rPr lang="en-US" dirty="0" smtClean="0"/>
            </a:br>
            <a:r>
              <a:rPr lang="en-US" dirty="0" smtClean="0"/>
              <a:t>the same referent. The classic example is </a:t>
            </a:r>
            <a:r>
              <a:rPr lang="en-US" i="1" dirty="0" smtClean="0"/>
              <a:t>the Morning Star </a:t>
            </a:r>
            <a:r>
              <a:rPr lang="en-US" dirty="0" smtClean="0"/>
              <a:t>and </a:t>
            </a:r>
            <a:r>
              <a:rPr lang="en-US" i="1" dirty="0" smtClean="0"/>
              <a:t>the </a:t>
            </a:r>
            <a:br>
              <a:rPr lang="en-US" i="1" dirty="0" smtClean="0"/>
            </a:br>
            <a:r>
              <a:rPr lang="en-US" i="1" dirty="0" smtClean="0"/>
              <a:t>Evening Star, </a:t>
            </a:r>
            <a:r>
              <a:rPr lang="en-US" dirty="0" smtClean="0"/>
              <a:t>both of which normally refer to the planet Venus.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153400" cy="627888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 smtClean="0"/>
              <a:t>      </a:t>
            </a:r>
            <a:r>
              <a:rPr lang="en-US" sz="3600" b="1" u="sng" dirty="0" smtClean="0"/>
              <a:t>Two Different Expressions </a:t>
            </a:r>
            <a:r>
              <a:rPr lang="en-US" sz="3600" dirty="0" smtClean="0"/>
              <a:t>can have </a:t>
            </a:r>
            <a:br>
              <a:rPr lang="en-US" sz="3600" dirty="0" smtClean="0"/>
            </a:br>
            <a:r>
              <a:rPr lang="en-US" sz="3600" dirty="0" smtClean="0"/>
              <a:t>the </a:t>
            </a:r>
            <a:r>
              <a:rPr lang="en-US" sz="3600" b="1" u="sng" dirty="0" smtClean="0"/>
              <a:t>Same Referent</a:t>
            </a:r>
            <a:r>
              <a:rPr lang="en-US" sz="3600" dirty="0" smtClean="0"/>
              <a:t>.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classic example is </a:t>
            </a:r>
            <a:r>
              <a:rPr lang="en-US" i="1" dirty="0" smtClean="0"/>
              <a:t>the Morning Star </a:t>
            </a:r>
            <a:r>
              <a:rPr lang="en-US" dirty="0" smtClean="0"/>
              <a:t>and </a:t>
            </a:r>
            <a:r>
              <a:rPr lang="en-US" i="1" dirty="0" smtClean="0"/>
              <a:t>the </a:t>
            </a:r>
            <a:br>
              <a:rPr lang="en-US" i="1" dirty="0" smtClean="0"/>
            </a:br>
            <a:r>
              <a:rPr lang="en-US" i="1" dirty="0" smtClean="0"/>
              <a:t>Evening Star, </a:t>
            </a:r>
            <a:r>
              <a:rPr lang="en-US" dirty="0" smtClean="0"/>
              <a:t>both of which normally refer to the planet Venus. </a:t>
            </a:r>
          </a:p>
          <a:p>
            <a:r>
              <a:rPr lang="en-US" dirty="0" smtClean="0"/>
              <a:t>(1) In a conversation about Britain in 1982 can </a:t>
            </a:r>
            <a:r>
              <a:rPr lang="en-US" i="1" dirty="0" smtClean="0"/>
              <a:t>the Prime </a:t>
            </a:r>
            <a:br>
              <a:rPr lang="en-US" i="1" dirty="0" smtClean="0"/>
            </a:br>
            <a:r>
              <a:rPr lang="en-US" i="1" dirty="0" smtClean="0"/>
              <a:t>Minister </a:t>
            </a:r>
            <a:r>
              <a:rPr lang="en-US" dirty="0" smtClean="0"/>
              <a:t>and </a:t>
            </a:r>
            <a:r>
              <a:rPr lang="en-US" i="1" dirty="0" smtClean="0"/>
              <a:t>the Leader of the Conservative Party </a:t>
            </a:r>
            <a:r>
              <a:rPr lang="en-US" dirty="0" smtClean="0"/>
              <a:t>have the same referent? </a:t>
            </a:r>
          </a:p>
          <a:p>
            <a:r>
              <a:rPr lang="en-US" dirty="0" smtClean="0"/>
              <a:t>(2) If we are talking about a situation in which John is </a:t>
            </a:r>
            <a:br>
              <a:rPr lang="en-US" dirty="0" smtClean="0"/>
            </a:br>
            <a:r>
              <a:rPr lang="en-US" dirty="0" smtClean="0"/>
              <a:t>standing alone in the comer, can </a:t>
            </a:r>
            <a:r>
              <a:rPr lang="en-US" i="1" dirty="0" smtClean="0"/>
              <a:t>John </a:t>
            </a:r>
            <a:r>
              <a:rPr lang="en-US" dirty="0" smtClean="0"/>
              <a:t>have the same referent as </a:t>
            </a:r>
            <a:r>
              <a:rPr lang="en-US" i="1" dirty="0" smtClean="0"/>
              <a:t>the person in the corner? </a:t>
            </a:r>
            <a:endParaRPr lang="en-US" dirty="0" smtClean="0"/>
          </a:p>
          <a:p>
            <a:r>
              <a:rPr lang="en-US" dirty="0" smtClean="0"/>
              <a:t>The president of the US and Michelle Obama’s husband</a:t>
            </a:r>
          </a:p>
          <a:p>
            <a:r>
              <a:rPr lang="en-US" dirty="0" smtClean="0"/>
              <a:t>King Abdullah and …?</a:t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assignment:		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Unit 3</a:t>
            </a:r>
          </a:p>
          <a:p>
            <a:r>
              <a:rPr lang="en-US" sz="3600" smtClean="0"/>
              <a:t>Practice </a:t>
            </a:r>
            <a:r>
              <a:rPr lang="en-US" sz="3600" smtClean="0"/>
              <a:t>5-12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374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Quick Quiz (A score of less than 5 indicates you should Review unit 2) Number your paper 1-6</vt:lpstr>
      <vt:lpstr>The Referent VS the Reference</vt:lpstr>
      <vt:lpstr>Variable Reference</vt:lpstr>
      <vt:lpstr>Variable Reference (Continued)</vt:lpstr>
      <vt:lpstr>Constant Reference</vt:lpstr>
      <vt:lpstr>      Two Different Expressions can have  the Same Referent.  </vt:lpstr>
      <vt:lpstr>Your assignment: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</cp:revision>
  <dcterms:created xsi:type="dcterms:W3CDTF">2012-09-24T17:12:11Z</dcterms:created>
  <dcterms:modified xsi:type="dcterms:W3CDTF">2012-09-24T18:28:34Z</dcterms:modified>
</cp:coreProperties>
</file>