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B2C48C-B45B-42BB-95D4-1C4E6E6E7AE2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55458-9507-4145-9090-8CC506241C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AutoNum type="arabicPeriod"/>
            </a:pPr>
            <a:r>
              <a:rPr lang="en-US" dirty="0" smtClean="0"/>
              <a:t>You    2. glory    3. it/word    4. you</a:t>
            </a:r>
            <a:r>
              <a:rPr lang="en-US" baseline="0" dirty="0" smtClean="0"/>
              <a:t> (6) I (8)    5. 9 (knock down argument) 12 (word) 12 (word) 13 (words)</a:t>
            </a:r>
          </a:p>
          <a:p>
            <a:pPr marL="228600" indent="-22860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55458-9507-4145-9090-8CC506241C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255458-9507-4145-9090-8CC506241C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1FD3262-44B1-4618-884C-9C30194C5826}" type="datetimeFigureOut">
              <a:rPr lang="en-US" smtClean="0"/>
              <a:pPr/>
              <a:t>9/11/2012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2E8EFD1-74A2-42F4-AD86-F1FD286016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Unit One Basic </a:t>
            </a:r>
            <a:r>
              <a:rPr lang="en-US" dirty="0"/>
              <a:t>I</a:t>
            </a:r>
            <a:r>
              <a:rPr lang="en-US" dirty="0" smtClean="0"/>
              <a:t>deas in Semantics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/>
              <a:t>Practice Examples 1-4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381000"/>
          </a:xfrm>
        </p:spPr>
        <p:txBody>
          <a:bodyPr/>
          <a:lstStyle/>
          <a:p>
            <a:r>
              <a:rPr lang="en-US" sz="2800" dirty="0" smtClean="0"/>
              <a:t>Gap between Speaker and </a:t>
            </a:r>
            <a:r>
              <a:rPr lang="en-US" sz="2800" smtClean="0"/>
              <a:t>Sentence Meaning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848600" cy="1197864"/>
          </a:xfrm>
        </p:spPr>
        <p:txBody>
          <a:bodyPr/>
          <a:lstStyle/>
          <a:p>
            <a:r>
              <a:rPr lang="en-US" dirty="0" smtClean="0"/>
              <a:t>Def: Semantics is the study of Meaning in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5410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Definite conclusions   Can be arrived at concerning meaning.</a:t>
            </a:r>
          </a:p>
          <a:p>
            <a:r>
              <a:rPr lang="en-US" dirty="0" smtClean="0"/>
              <a:t>Careful thinking about language is required</a:t>
            </a:r>
          </a:p>
          <a:p>
            <a:pPr>
              <a:buNone/>
            </a:pPr>
            <a:r>
              <a:rPr lang="en-US" dirty="0" smtClean="0"/>
              <a:t>Practice 1:</a:t>
            </a:r>
          </a:p>
          <a:p>
            <a:pPr>
              <a:buNone/>
            </a:pPr>
            <a:r>
              <a:rPr lang="en-US" dirty="0" smtClean="0"/>
              <a:t>Mean, Means, Meant</a:t>
            </a:r>
          </a:p>
          <a:p>
            <a:pPr>
              <a:buNone/>
            </a:pPr>
            <a:r>
              <a:rPr lang="en-US" dirty="0" smtClean="0"/>
              <a:t>(1)What word is the subject of the verb </a:t>
            </a:r>
            <a:r>
              <a:rPr lang="en-US" i="1" dirty="0" smtClean="0"/>
              <a:t>mean </a:t>
            </a:r>
            <a:r>
              <a:rPr lang="en-US" dirty="0" smtClean="0"/>
              <a:t>in line 6?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(2) What is the subject of the verb </a:t>
            </a:r>
            <a:r>
              <a:rPr lang="en-US" i="1" dirty="0" smtClean="0"/>
              <a:t>mean </a:t>
            </a:r>
            <a:r>
              <a:rPr lang="en-US" dirty="0" smtClean="0"/>
              <a:t>in line 9?</a:t>
            </a:r>
          </a:p>
          <a:p>
            <a:pPr>
              <a:buNone/>
            </a:pPr>
            <a:r>
              <a:rPr lang="he-IL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What is understood as the subject of the verb mean in line 12? </a:t>
            </a:r>
          </a:p>
          <a:p>
            <a:pPr>
              <a:buNone/>
            </a:pPr>
            <a:r>
              <a:rPr lang="he-IL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(4) list all the instances (by line number) where </a:t>
            </a:r>
            <a:r>
              <a:rPr lang="en-US" i="1" dirty="0" smtClean="0"/>
              <a:t>mean, means, or meant </a:t>
            </a:r>
            <a:r>
              <a:rPr lang="en-US" dirty="0" smtClean="0"/>
              <a:t>has a personal subject, e.g. I or </a:t>
            </a:r>
            <a:r>
              <a:rPr lang="en-US" i="1" dirty="0" smtClean="0"/>
              <a:t>you. </a:t>
            </a:r>
            <a:r>
              <a:rPr lang="en-US" dirty="0" smtClean="0"/>
              <a:t>(Include instances already listed in the questions above.)</a:t>
            </a:r>
          </a:p>
          <a:p>
            <a:pPr>
              <a:buNone/>
            </a:pPr>
            <a:r>
              <a:rPr lang="en-US" dirty="0" smtClean="0"/>
              <a:t>(5) List all the instances (by line number) in which </a:t>
            </a:r>
            <a:r>
              <a:rPr lang="en-US" i="1" dirty="0" smtClean="0"/>
              <a:t>mean, </a:t>
            </a:r>
            <a:r>
              <a:rPr lang="en-US" dirty="0" smtClean="0"/>
              <a:t>or </a:t>
            </a:r>
            <a:r>
              <a:rPr lang="en-US" i="1" dirty="0" smtClean="0"/>
              <a:t>means, </a:t>
            </a:r>
            <a:r>
              <a:rPr lang="en-US" dirty="0" smtClean="0"/>
              <a:t>or </a:t>
            </a:r>
            <a:br>
              <a:rPr lang="en-US" dirty="0" smtClean="0"/>
            </a:br>
            <a:r>
              <a:rPr lang="en-US" i="1" dirty="0" smtClean="0"/>
              <a:t>meant </a:t>
            </a:r>
            <a:r>
              <a:rPr lang="en-US" dirty="0" smtClean="0"/>
              <a:t>is understood as having as subject something linguistic, e.g. a word, or words. (Include instances mentioned in questions above.)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001000" cy="914400"/>
          </a:xfrm>
        </p:spPr>
        <p:txBody>
          <a:bodyPr/>
          <a:lstStyle/>
          <a:p>
            <a:r>
              <a:rPr lang="en-US" dirty="0" smtClean="0"/>
              <a:t>									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0"/>
            <a:ext cx="88392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Words can have a stable meaning or meanings</a:t>
            </a:r>
          </a:p>
          <a:p>
            <a:r>
              <a:rPr lang="en-US" dirty="0" smtClean="0"/>
              <a:t>Words can also have particular meaning as determined by the speaker</a:t>
            </a:r>
          </a:p>
          <a:p>
            <a:r>
              <a:rPr lang="en-US" dirty="0" smtClean="0"/>
              <a:t>Semantics aims to explain and clarify the nature of words and their meaning.</a:t>
            </a:r>
          </a:p>
          <a:p>
            <a:pPr>
              <a:buNone/>
            </a:pPr>
            <a:r>
              <a:rPr lang="en-US" dirty="0" smtClean="0"/>
              <a:t>Practice 2</a:t>
            </a:r>
          </a:p>
          <a:p>
            <a:pPr>
              <a:buNone/>
            </a:pPr>
            <a:r>
              <a:rPr lang="en-US" dirty="0" smtClean="0"/>
              <a:t> (1) Do the following two English sentences mean (approximately) the same thing? </a:t>
            </a:r>
          </a:p>
          <a:p>
            <a:pPr>
              <a:buNone/>
            </a:pPr>
            <a:r>
              <a:rPr lang="en-US" i="1" dirty="0" smtClean="0"/>
              <a:t>             I’ll be back later                         </a:t>
            </a:r>
            <a:r>
              <a:rPr lang="en-US" dirty="0" smtClean="0"/>
              <a:t>and                          I </a:t>
            </a:r>
            <a:r>
              <a:rPr lang="en-US" i="1" dirty="0" smtClean="0"/>
              <a:t>will return after some time </a:t>
            </a:r>
            <a:br>
              <a:rPr lang="en-US" i="1" dirty="0" smtClean="0"/>
            </a:br>
            <a:endParaRPr lang="en-US" i="1" dirty="0" smtClean="0"/>
          </a:p>
          <a:p>
            <a:pPr>
              <a:buNone/>
            </a:pPr>
            <a:r>
              <a:rPr lang="en-US" dirty="0" smtClean="0"/>
              <a:t>(2) Is the answer to the previous question obvious to a normal speaker of English?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(3) In the light of your reply to (2), if I ask "What did John mean when he said he'd be back later?", would you be giving the helpful kind of answer that I probably </a:t>
            </a:r>
            <a:r>
              <a:rPr lang="en-US" i="1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 want if you said "He meant that he would return after some time"?.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 (4) In asking "What did John mean when he said he'd be back later?" is the questioner primarily asking </a:t>
            </a:r>
          </a:p>
          <a:p>
            <a:pPr marL="582930" indent="-514350">
              <a:buAutoNum type="alphaLcParenBoth"/>
            </a:pPr>
            <a:r>
              <a:rPr lang="en-US" dirty="0" smtClean="0"/>
              <a:t>what the SENTENCE I’ll </a:t>
            </a:r>
            <a:r>
              <a:rPr lang="en-US" i="1" dirty="0" smtClean="0"/>
              <a:t>be back later </a:t>
            </a:r>
            <a:r>
              <a:rPr lang="en-US" dirty="0" smtClean="0"/>
              <a:t>means, or </a:t>
            </a:r>
          </a:p>
          <a:p>
            <a:pPr marL="582930" indent="-514350">
              <a:buAutoNum type="alphaLcParenBoth"/>
            </a:pPr>
            <a:r>
              <a:rPr lang="en-US" dirty="0" smtClean="0"/>
              <a:t> what JOHN meant in saying it?  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(5) A dictionary can be thought of as a list of the meanings of words, of what words mean. Could one make a list of what speakers (e.g. John, you, or I) mean? </a:t>
            </a:r>
          </a:p>
          <a:p>
            <a:pPr>
              <a:buNone/>
            </a:pPr>
            <a:r>
              <a:rPr lang="en-US" dirty="0" smtClean="0"/>
              <a:t>(6) Do you understand this question?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Definitions of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Speaker Meaning</a:t>
            </a:r>
          </a:p>
          <a:p>
            <a:r>
              <a:rPr lang="en-US" dirty="0" smtClean="0"/>
              <a:t>What the speaker means</a:t>
            </a:r>
          </a:p>
          <a:p>
            <a:r>
              <a:rPr lang="en-US" dirty="0" smtClean="0"/>
              <a:t>What the speaker intends to Convey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Sentence Meaning or Word Meaning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a sentence or word means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What it counts for as the equivalent of in the language concerned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609600"/>
          </a:xfrm>
        </p:spPr>
        <p:txBody>
          <a:bodyPr/>
          <a:lstStyle/>
          <a:p>
            <a:r>
              <a:rPr lang="en-US" dirty="0" smtClean="0"/>
              <a:t>Practice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839200" cy="6019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Read the following conversation between two people, A and B, at a bus </a:t>
            </a:r>
          </a:p>
          <a:p>
            <a:pPr>
              <a:buNone/>
            </a:pPr>
            <a:r>
              <a:rPr lang="en-US" dirty="0" smtClean="0"/>
              <a:t>stop one morning. </a:t>
            </a:r>
          </a:p>
          <a:p>
            <a:pPr>
              <a:buNone/>
            </a:pPr>
            <a:r>
              <a:rPr lang="en-US" dirty="0" smtClean="0"/>
              <a:t>1 A: "Nice day" . </a:t>
            </a:r>
          </a:p>
          <a:p>
            <a:pPr>
              <a:buNone/>
            </a:pPr>
            <a:r>
              <a:rPr lang="en-US" dirty="0" smtClean="0"/>
              <a:t>2B: "Yes, a bit warmer than yesterday t isn't it?" </a:t>
            </a:r>
          </a:p>
          <a:p>
            <a:pPr>
              <a:buNone/>
            </a:pPr>
            <a:r>
              <a:rPr lang="en-US" dirty="0" smtClean="0"/>
              <a:t>3 A: "That's right - one day fine, the next cooler" 4 B: "I expect it might get cooler again tomorrow" </a:t>
            </a:r>
          </a:p>
          <a:p>
            <a:pPr>
              <a:buNone/>
            </a:pPr>
            <a:r>
              <a:rPr lang="en-US" dirty="0" smtClean="0"/>
              <a:t>4A: "Maybe - you never know what to expect, do you?" </a:t>
            </a:r>
          </a:p>
          <a:p>
            <a:pPr>
              <a:buNone/>
            </a:pPr>
            <a:r>
              <a:rPr lang="en-US" dirty="0" smtClean="0"/>
              <a:t>5B: "No. Have you been away on holiday?" </a:t>
            </a:r>
          </a:p>
          <a:p>
            <a:pPr>
              <a:buNone/>
            </a:pPr>
            <a:r>
              <a:rPr lang="en-US" dirty="0" smtClean="0"/>
              <a:t>6A: "Yes, we went to Spain" </a:t>
            </a:r>
          </a:p>
          <a:p>
            <a:pPr>
              <a:buNone/>
            </a:pPr>
            <a:r>
              <a:rPr lang="en-US" dirty="0" smtClean="0"/>
              <a:t>7B: "Did you? We're going to France next month" 	 </a:t>
            </a:r>
          </a:p>
          <a:p>
            <a:pPr>
              <a:buNone/>
            </a:pPr>
            <a:r>
              <a:rPr lang="en-US" dirty="0" smtClean="0"/>
              <a:t>8A: "Oh. Are you? That'll be nice for the family. Do they speak French?" </a:t>
            </a:r>
          </a:p>
          <a:p>
            <a:pPr>
              <a:buNone/>
            </a:pPr>
            <a:r>
              <a:rPr lang="en-US" dirty="0" smtClean="0"/>
              <a:t>9B: "Sheila's quite good at it, and we're hoping Martin will improve” A: "1 expect he will. I do hope you have a good time" </a:t>
            </a:r>
          </a:p>
          <a:p>
            <a:pPr>
              <a:buNone/>
            </a:pPr>
            <a:r>
              <a:rPr lang="en-US" dirty="0" smtClean="0"/>
              <a:t>10B: "Thank you. By the way, has the 42 bus gone by yet? It seems to be late" </a:t>
            </a:r>
          </a:p>
          <a:p>
            <a:pPr>
              <a:buNone/>
            </a:pPr>
            <a:r>
              <a:rPr lang="en-US" dirty="0" smtClean="0"/>
              <a:t>11A: "No. I've been here since eight o'clock and I haven't seen it" B: "Good. I don't want to be late for work. What time is it now?" A: "Twenty-five past eight" </a:t>
            </a:r>
          </a:p>
          <a:p>
            <a:pPr>
              <a:buNone/>
            </a:pPr>
            <a:r>
              <a:rPr lang="en-US" dirty="0" smtClean="0"/>
              <a:t>12 B: "Thank you. By the way, has the 42 bus gone by yet? It seems to be late" </a:t>
            </a:r>
          </a:p>
          <a:p>
            <a:pPr>
              <a:buNone/>
            </a:pPr>
            <a:r>
              <a:rPr lang="en-US" dirty="0" smtClean="0"/>
              <a:t>13A: "No. I've been here since eight o'clock and I haven't seen it" 14B: "Good. I don't want to be late for work. What time is it now?" </a:t>
            </a:r>
          </a:p>
          <a:p>
            <a:pPr>
              <a:buNone/>
            </a:pPr>
            <a:r>
              <a:rPr lang="en-US" dirty="0" smtClean="0"/>
              <a:t>15A: "Twenty-five past eight" 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45719"/>
            <a:ext cx="8153400" cy="45719"/>
          </a:xfrm>
        </p:spPr>
        <p:txBody>
          <a:bodyPr/>
          <a:lstStyle/>
          <a:p>
            <a:r>
              <a:rPr lang="en-US" dirty="0" smtClean="0"/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2216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(1) Does speaker A tell speaker B anything he doesn't already know in lines 1, 3, and 5?</a:t>
            </a:r>
          </a:p>
          <a:p>
            <a:pPr>
              <a:buNone/>
            </a:pPr>
            <a:r>
              <a:rPr lang="en-US" dirty="0" smtClean="0"/>
              <a:t>(2) Does A's statement in line 7 give B any new information? </a:t>
            </a:r>
          </a:p>
          <a:p>
            <a:pPr>
              <a:buNone/>
            </a:pPr>
            <a:r>
              <a:rPr lang="en-US" dirty="0" smtClean="0"/>
              <a:t>(3) When B says "Did you?" in line 8, is he really asking A to tell   </a:t>
            </a:r>
          </a:p>
          <a:p>
            <a:pPr>
              <a:buNone/>
            </a:pPr>
            <a:r>
              <a:rPr lang="en-US" dirty="0" smtClean="0"/>
              <a:t>      him whether he (A) went to Spain? </a:t>
            </a:r>
          </a:p>
          <a:p>
            <a:pPr>
              <a:buNone/>
            </a:pPr>
            <a:r>
              <a:rPr lang="en-US" dirty="0" smtClean="0"/>
              <a:t>(4) Is there any indication that A needs to know the information that  </a:t>
            </a:r>
          </a:p>
          <a:p>
            <a:pPr>
              <a:buNone/>
            </a:pPr>
            <a:r>
              <a:rPr lang="en-US" dirty="0" smtClean="0"/>
              <a:t>      B gives him about travelling to France? </a:t>
            </a:r>
          </a:p>
          <a:p>
            <a:pPr>
              <a:buNone/>
            </a:pPr>
            <a:r>
              <a:rPr lang="en-US" dirty="0" smtClean="0"/>
              <a:t>(5) Does A's 'That'll be nice for the family" in line 9 give B any information? </a:t>
            </a:r>
          </a:p>
          <a:p>
            <a:pPr>
              <a:buNone/>
            </a:pPr>
            <a:r>
              <a:rPr lang="en-US" dirty="0" smtClean="0"/>
              <a:t>(6) Do A's statements in lines 13 and 15 give B any information that he (B) needs?</a:t>
            </a:r>
          </a:p>
          <a:p>
            <a:pPr>
              <a:buNone/>
            </a:pPr>
            <a:r>
              <a:rPr lang="en-US" dirty="0" smtClean="0"/>
              <a:t>(7) At what point does this conversation switch from an exchange of uninformative </a:t>
            </a:r>
          </a:p>
          <a:p>
            <a:pPr>
              <a:buNone/>
            </a:pPr>
            <a:r>
              <a:rPr lang="en-US" dirty="0" smtClean="0"/>
              <a:t>       statements to an exchange of informative statements? </a:t>
            </a:r>
          </a:p>
          <a:p>
            <a:pPr>
              <a:buNone/>
            </a:pPr>
            <a:r>
              <a:rPr lang="en-US" dirty="0" smtClean="0"/>
              <a:t>(8) At what point does the information exchanged begin to be of a sort that one of the speakers actually needs for some purpose in going about his everyday business?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40536"/>
          </a:xfrm>
        </p:spPr>
        <p:txBody>
          <a:bodyPr/>
          <a:lstStyle/>
          <a:p>
            <a:r>
              <a:rPr lang="en-US" dirty="0" smtClean="0"/>
              <a:t>Do not equate meaningful- </a:t>
            </a:r>
            <a:r>
              <a:rPr lang="en-US" dirty="0" err="1" smtClean="0"/>
              <a:t>ness</a:t>
            </a:r>
            <a:r>
              <a:rPr lang="en-US" dirty="0" smtClean="0"/>
              <a:t> with </a:t>
            </a:r>
            <a:r>
              <a:rPr lang="en-US" dirty="0" err="1" smtClean="0"/>
              <a:t>informativeness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83560"/>
            <a:ext cx="8153400" cy="50744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Speaker meaning can include a variety of emotional connotations: friendly, hostile, etc.</a:t>
            </a:r>
          </a:p>
          <a:p>
            <a:r>
              <a:rPr lang="en-US" dirty="0" smtClean="0"/>
              <a:t>Husband: "When I go away next week, I'm taking the car" </a:t>
            </a:r>
          </a:p>
          <a:p>
            <a:r>
              <a:rPr lang="en-US" dirty="0" smtClean="0"/>
              <a:t>	Wife: 	"Oh. Are you? I need the car here to take the kids to school" </a:t>
            </a:r>
          </a:p>
          <a:p>
            <a:r>
              <a:rPr lang="en-US" dirty="0" smtClean="0"/>
              <a:t>	Husband: 	"I'm sorry, but I must have it. You'll have to send them on the bus" </a:t>
            </a:r>
          </a:p>
          <a:p>
            <a:r>
              <a:rPr lang="en-US" dirty="0" smtClean="0"/>
              <a:t>	Wife: 	"That'll be nice for the family. Up at the crack of dawn,  </a:t>
            </a:r>
          </a:p>
          <a:p>
            <a:r>
              <a:rPr lang="en-US" dirty="0" smtClean="0"/>
              <a:t>                (ironically) and not home till mid-evening! Sometimes you're very </a:t>
            </a:r>
            <a:br>
              <a:rPr lang="en-US" dirty="0" smtClean="0"/>
            </a:br>
            <a:r>
              <a:rPr lang="en-US" dirty="0" smtClean="0"/>
              <a:t>                 inconsiderate" </a:t>
            </a:r>
          </a:p>
          <a:p>
            <a:r>
              <a:rPr lang="en-US" dirty="0" smtClean="0"/>
              <a:t>Husband: "Nice day"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762000" y="457200"/>
            <a:ext cx="7924800" cy="5486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763000" cy="57150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(l) This conversation includes three utterances which were also used in the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polite </a:t>
            </a:r>
            <a:r>
              <a:rPr lang="en-US" dirty="0" smtClean="0"/>
              <a:t>bus stop conversation between A and B. Identify these three </a:t>
            </a:r>
            <a:r>
              <a:rPr lang="en-US" dirty="0" smtClean="0"/>
              <a:t>utterances</a:t>
            </a:r>
            <a:r>
              <a:rPr lang="en-US" dirty="0" smtClean="0"/>
              <a:t>.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(2) When </a:t>
            </a:r>
            <a:r>
              <a:rPr lang="en-US" dirty="0" smtClean="0"/>
              <a:t>the wife in the above 'exchange says "Are you?" is she thereby in some 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</a:t>
            </a:r>
            <a:r>
              <a:rPr lang="en-US" dirty="0" smtClean="0"/>
              <a:t>sense taking up a position opposed to that of her husband? 	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(3) In the bus stop conversation, when A says "Are you?"(line 9), is he in any </a:t>
            </a:r>
          </a:p>
          <a:p>
            <a:pPr>
              <a:buNone/>
            </a:pPr>
            <a:r>
              <a:rPr lang="en-US" dirty="0" smtClean="0"/>
              <a:t>      sense </a:t>
            </a:r>
            <a:r>
              <a:rPr lang="en-US" dirty="0" smtClean="0"/>
              <a:t>taking up a position opposed to B's position? 	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(4) When the wife, above, says "That'll be nice for the family", is she expressing </a:t>
            </a:r>
          </a:p>
          <a:p>
            <a:pPr>
              <a:buNone/>
            </a:pPr>
            <a:r>
              <a:rPr lang="en-US" dirty="0" smtClean="0"/>
              <a:t>      the </a:t>
            </a:r>
            <a:r>
              <a:rPr lang="en-US" dirty="0" smtClean="0"/>
              <a:t>belief that her husband's absence with the car will be nice for the family? 	     </a:t>
            </a:r>
            <a:r>
              <a:rPr lang="en-US" dirty="0" smtClean="0"/>
              <a:t>                                                        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(5) When A says to B at the bus stop "That'll be nice for the family", is he </a:t>
            </a:r>
          </a:p>
          <a:p>
            <a:pPr>
              <a:buNone/>
            </a:pPr>
            <a:r>
              <a:rPr lang="en-US" dirty="0" smtClean="0"/>
              <a:t>      expressing </a:t>
            </a:r>
            <a:r>
              <a:rPr lang="en-US" dirty="0" smtClean="0"/>
              <a:t>the belief that going to France will be nice for the family</a:t>
            </a:r>
            <a:r>
              <a:rPr lang="en-US" dirty="0" smtClean="0"/>
              <a:t>?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                                                  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(6) Is A's remark at the bus stop "Nice day" a pointed change of subject for the </a:t>
            </a:r>
          </a:p>
          <a:p>
            <a:pPr>
              <a:buNone/>
            </a:pPr>
            <a:r>
              <a:rPr lang="en-US" dirty="0" smtClean="0"/>
              <a:t>       purpose </a:t>
            </a:r>
            <a:r>
              <a:rPr lang="en-US" dirty="0" smtClean="0"/>
              <a:t>of ending a conversation? 	                   </a:t>
            </a:r>
            <a:r>
              <a:rPr lang="en-US" i="1" dirty="0" smtClean="0"/>
              <a:t>Yes </a:t>
            </a:r>
            <a:r>
              <a:rPr lang="en-US" dirty="0" smtClean="0"/>
              <a:t>/ </a:t>
            </a:r>
            <a:r>
              <a:rPr lang="en-US" i="1" dirty="0" smtClean="0"/>
              <a:t>No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7) What is the function of this remark of A's?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(</a:t>
            </a:r>
            <a:r>
              <a:rPr lang="en-US" dirty="0" smtClean="0"/>
              <a:t>8) When the husband uses these same words about the weather, above, what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smtClean="0"/>
              <a:t>does he mean by it?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</p:spPr>
        <p:txBody>
          <a:bodyPr/>
          <a:lstStyle/>
          <a:p>
            <a:r>
              <a:rPr lang="en-US" dirty="0" smtClean="0"/>
              <a:t>Comments to keep in mind.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848600" cy="5943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Speaker Meaning – the same sentences can be used by different speakers on different occasions  to mean different things.</a:t>
            </a:r>
          </a:p>
          <a:p>
            <a:r>
              <a:rPr lang="en-US" dirty="0" smtClean="0"/>
              <a:t>Sentence/Word meaning – more stable, generally considered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Speaker meaning – particular to speaker and circumstance, context, generally considered after (sentence/word meaning)</a:t>
            </a:r>
          </a:p>
          <a:p>
            <a:pPr>
              <a:buNone/>
            </a:pPr>
            <a:r>
              <a:rPr lang="en-US" dirty="0" smtClean="0"/>
              <a:t>***The gap between sentence meaning and speaker meaning makes it possible to convey information and intention even when using a sentence whose literal meaning is contradictory or nonsensical.*** (stop)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103</TotalTime>
  <Words>677</Words>
  <Application>Microsoft Office PowerPoint</Application>
  <PresentationFormat>On-screen Show (4:3)</PresentationFormat>
  <Paragraphs>103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Metro</vt:lpstr>
      <vt:lpstr>Unit One Basic Ideas in Semantics</vt:lpstr>
      <vt:lpstr>Def: Semantics is the study of Meaning in Language</vt:lpstr>
      <vt:lpstr>              </vt:lpstr>
      <vt:lpstr>2 Definitions of Meaning</vt:lpstr>
      <vt:lpstr>Practice 3</vt:lpstr>
      <vt:lpstr>Questions:</vt:lpstr>
      <vt:lpstr>Do not equate meaningful- ness with informativeness</vt:lpstr>
      <vt:lpstr>Slide 8</vt:lpstr>
      <vt:lpstr>Comments to keep in mind.</vt:lpstr>
      <vt:lpstr>Gap between Speaker and Sentence Meaning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One Basic Ideas in Semantics</dc:title>
  <dc:creator>User</dc:creator>
  <cp:lastModifiedBy>User</cp:lastModifiedBy>
  <cp:revision>13</cp:revision>
  <dcterms:created xsi:type="dcterms:W3CDTF">2012-09-10T17:19:33Z</dcterms:created>
  <dcterms:modified xsi:type="dcterms:W3CDTF">2012-09-11T16:47:58Z</dcterms:modified>
</cp:coreProperties>
</file>