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69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2D01FCB-4A49-4311-97BA-D792BA2FCE4C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F163E7A2-8ADC-48E1-B9AF-D4B80CB36DCC}">
      <dgm:prSet/>
      <dgm:spPr/>
      <dgm:t>
        <a:bodyPr/>
        <a:lstStyle/>
        <a:p>
          <a:pPr rtl="0"/>
          <a:r>
            <a:rPr lang="en-US" dirty="0" smtClean="0"/>
            <a:t>Happy </a:t>
          </a:r>
          <a:endParaRPr lang="en-US" dirty="0"/>
        </a:p>
      </dgm:t>
    </dgm:pt>
    <dgm:pt modelId="{B9E20625-9AD3-43D9-BB82-DC5DFD8DF415}" type="parTrans" cxnId="{D918BDB7-A1CC-4F1D-B6E4-8F1BF2BE0261}">
      <dgm:prSet/>
      <dgm:spPr/>
      <dgm:t>
        <a:bodyPr/>
        <a:lstStyle/>
        <a:p>
          <a:endParaRPr lang="en-US"/>
        </a:p>
      </dgm:t>
    </dgm:pt>
    <dgm:pt modelId="{42D70B48-B610-404E-BA01-75CDE4D9BFE4}" type="sibTrans" cxnId="{D918BDB7-A1CC-4F1D-B6E4-8F1BF2BE0261}">
      <dgm:prSet/>
      <dgm:spPr/>
      <dgm:t>
        <a:bodyPr/>
        <a:lstStyle/>
        <a:p>
          <a:endParaRPr lang="en-US"/>
        </a:p>
      </dgm:t>
    </dgm:pt>
    <dgm:pt modelId="{0EBEFF5A-009D-4C53-A69A-2278E41F86E9}">
      <dgm:prSet/>
      <dgm:spPr/>
      <dgm:t>
        <a:bodyPr/>
        <a:lstStyle/>
        <a:p>
          <a:pPr rtl="0"/>
          <a:r>
            <a:rPr lang="en-US" dirty="0" smtClean="0"/>
            <a:t>Delighted   </a:t>
          </a:r>
          <a:endParaRPr lang="en-US" dirty="0"/>
        </a:p>
      </dgm:t>
    </dgm:pt>
    <dgm:pt modelId="{CE8B08FF-DF92-43B7-A825-E31466853354}" type="parTrans" cxnId="{7F0CDB5C-CDBE-4A3B-A016-AC2A4308E0A0}">
      <dgm:prSet/>
      <dgm:spPr/>
      <dgm:t>
        <a:bodyPr/>
        <a:lstStyle/>
        <a:p>
          <a:endParaRPr lang="en-US"/>
        </a:p>
      </dgm:t>
    </dgm:pt>
    <dgm:pt modelId="{3EA0FA05-961A-4B71-8800-0E76A94DA0F5}" type="sibTrans" cxnId="{7F0CDB5C-CDBE-4A3B-A016-AC2A4308E0A0}">
      <dgm:prSet/>
      <dgm:spPr/>
      <dgm:t>
        <a:bodyPr/>
        <a:lstStyle/>
        <a:p>
          <a:endParaRPr lang="en-US"/>
        </a:p>
      </dgm:t>
    </dgm:pt>
    <dgm:pt modelId="{FDEC72E6-AC8A-407F-A397-D0094E7259DA}">
      <dgm:prSet/>
      <dgm:spPr/>
      <dgm:t>
        <a:bodyPr/>
        <a:lstStyle/>
        <a:p>
          <a:pPr rtl="0"/>
          <a:r>
            <a:rPr lang="en-US" dirty="0" smtClean="0"/>
            <a:t>Overjoyed  </a:t>
          </a:r>
          <a:endParaRPr lang="en-US" dirty="0"/>
        </a:p>
      </dgm:t>
    </dgm:pt>
    <dgm:pt modelId="{C06E8915-CF82-4D3A-BC24-054FBDD8DE39}" type="parTrans" cxnId="{A59E4B9C-1784-4794-989B-CA0FB7D89A3A}">
      <dgm:prSet/>
      <dgm:spPr/>
      <dgm:t>
        <a:bodyPr/>
        <a:lstStyle/>
        <a:p>
          <a:endParaRPr lang="en-US"/>
        </a:p>
      </dgm:t>
    </dgm:pt>
    <dgm:pt modelId="{ADFAA134-1ECA-492E-81A8-EBB33EE5DDB5}" type="sibTrans" cxnId="{A59E4B9C-1784-4794-989B-CA0FB7D89A3A}">
      <dgm:prSet/>
      <dgm:spPr/>
      <dgm:t>
        <a:bodyPr/>
        <a:lstStyle/>
        <a:p>
          <a:endParaRPr lang="en-US"/>
        </a:p>
      </dgm:t>
    </dgm:pt>
    <dgm:pt modelId="{5B87EDB3-4E6F-4B22-A4AD-627CA504281D}">
      <dgm:prSet/>
      <dgm:spPr/>
      <dgm:t>
        <a:bodyPr/>
        <a:lstStyle/>
        <a:p>
          <a:pPr rtl="0"/>
          <a:r>
            <a:rPr lang="en-US" dirty="0" smtClean="0"/>
            <a:t>Elated  </a:t>
          </a:r>
          <a:endParaRPr lang="en-US" dirty="0"/>
        </a:p>
      </dgm:t>
    </dgm:pt>
    <dgm:pt modelId="{BEAC8ABC-9667-42D7-B428-1AF811FF8027}" type="parTrans" cxnId="{C2DD8C76-A2BA-4BE8-A2D7-81CA93242B99}">
      <dgm:prSet/>
      <dgm:spPr/>
      <dgm:t>
        <a:bodyPr/>
        <a:lstStyle/>
        <a:p>
          <a:endParaRPr lang="en-US"/>
        </a:p>
      </dgm:t>
    </dgm:pt>
    <dgm:pt modelId="{7E5867EC-4348-49FB-BD5E-0EE4D4FAA769}" type="sibTrans" cxnId="{C2DD8C76-A2BA-4BE8-A2D7-81CA93242B99}">
      <dgm:prSet/>
      <dgm:spPr/>
      <dgm:t>
        <a:bodyPr/>
        <a:lstStyle/>
        <a:p>
          <a:endParaRPr lang="en-US"/>
        </a:p>
      </dgm:t>
    </dgm:pt>
    <dgm:pt modelId="{E211A028-3BFC-41BB-AB4F-2BCB97E64285}">
      <dgm:prSet/>
      <dgm:spPr/>
      <dgm:t>
        <a:bodyPr/>
        <a:lstStyle/>
        <a:p>
          <a:pPr rtl="0"/>
          <a:r>
            <a:rPr lang="en-US" dirty="0" smtClean="0"/>
            <a:t>Ecstatic   </a:t>
          </a:r>
          <a:endParaRPr lang="en-US" dirty="0"/>
        </a:p>
      </dgm:t>
    </dgm:pt>
    <dgm:pt modelId="{6C6A74E2-FF02-4EBB-A78E-ECFCC40AB35F}" type="parTrans" cxnId="{5CCA972E-E3ED-477D-BC0B-F1191DE752E3}">
      <dgm:prSet/>
      <dgm:spPr/>
      <dgm:t>
        <a:bodyPr/>
        <a:lstStyle/>
        <a:p>
          <a:endParaRPr lang="en-US"/>
        </a:p>
      </dgm:t>
    </dgm:pt>
    <dgm:pt modelId="{0E849F6F-F344-47FD-9ABF-4693051BE35F}" type="sibTrans" cxnId="{5CCA972E-E3ED-477D-BC0B-F1191DE752E3}">
      <dgm:prSet/>
      <dgm:spPr/>
      <dgm:t>
        <a:bodyPr/>
        <a:lstStyle/>
        <a:p>
          <a:endParaRPr lang="en-US"/>
        </a:p>
      </dgm:t>
    </dgm:pt>
    <dgm:pt modelId="{BC2DEACA-E4A8-4668-B28D-BCEE27EE7C3A}">
      <dgm:prSet/>
      <dgm:spPr/>
      <dgm:t>
        <a:bodyPr/>
        <a:lstStyle/>
        <a:p>
          <a:pPr rtl="0"/>
          <a:r>
            <a:rPr lang="en-US" dirty="0" smtClean="0"/>
            <a:t>Glad  </a:t>
          </a:r>
          <a:endParaRPr lang="en-US" dirty="0"/>
        </a:p>
      </dgm:t>
    </dgm:pt>
    <dgm:pt modelId="{14711454-2B9B-43D9-9D22-FDAE8EE4177A}" type="parTrans" cxnId="{A643FCA1-5C68-4FDE-8ED8-29A75120A11F}">
      <dgm:prSet/>
      <dgm:spPr/>
      <dgm:t>
        <a:bodyPr/>
        <a:lstStyle/>
        <a:p>
          <a:endParaRPr lang="en-US"/>
        </a:p>
      </dgm:t>
    </dgm:pt>
    <dgm:pt modelId="{A6F9E0F3-B540-49BF-8E21-6841A0B44BEC}" type="sibTrans" cxnId="{A643FCA1-5C68-4FDE-8ED8-29A75120A11F}">
      <dgm:prSet/>
      <dgm:spPr/>
      <dgm:t>
        <a:bodyPr/>
        <a:lstStyle/>
        <a:p>
          <a:endParaRPr lang="en-US"/>
        </a:p>
      </dgm:t>
    </dgm:pt>
    <dgm:pt modelId="{0B352037-42CA-470D-8B7E-FCDBADF0F74A}" type="pres">
      <dgm:prSet presAssocID="{F2D01FCB-4A49-4311-97BA-D792BA2FCE4C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FDCBC7C-2D00-4049-91B1-400834B9F192}" type="pres">
      <dgm:prSet presAssocID="{F163E7A2-8ADC-48E1-B9AF-D4B80CB36DCC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0AE393F-E219-42D1-931F-3516FA6A6BBA}" type="pres">
      <dgm:prSet presAssocID="{42D70B48-B610-404E-BA01-75CDE4D9BFE4}" presName="sibTrans" presStyleLbl="sibTrans2D1" presStyleIdx="0" presStyleCnt="6"/>
      <dgm:spPr/>
      <dgm:t>
        <a:bodyPr/>
        <a:lstStyle/>
        <a:p>
          <a:endParaRPr lang="en-US"/>
        </a:p>
      </dgm:t>
    </dgm:pt>
    <dgm:pt modelId="{871B545B-0E20-4918-86A7-CA85A0F05031}" type="pres">
      <dgm:prSet presAssocID="{42D70B48-B610-404E-BA01-75CDE4D9BFE4}" presName="connectorText" presStyleLbl="sibTrans2D1" presStyleIdx="0" presStyleCnt="6"/>
      <dgm:spPr/>
      <dgm:t>
        <a:bodyPr/>
        <a:lstStyle/>
        <a:p>
          <a:endParaRPr lang="en-US"/>
        </a:p>
      </dgm:t>
    </dgm:pt>
    <dgm:pt modelId="{65AF7BA9-AB96-4255-AE24-5445996AD595}" type="pres">
      <dgm:prSet presAssocID="{0EBEFF5A-009D-4C53-A69A-2278E41F86E9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97A7F13-8E28-4B22-A277-7B3D6DBF5D1A}" type="pres">
      <dgm:prSet presAssocID="{3EA0FA05-961A-4B71-8800-0E76A94DA0F5}" presName="sibTrans" presStyleLbl="sibTrans2D1" presStyleIdx="1" presStyleCnt="6"/>
      <dgm:spPr/>
      <dgm:t>
        <a:bodyPr/>
        <a:lstStyle/>
        <a:p>
          <a:endParaRPr lang="en-US"/>
        </a:p>
      </dgm:t>
    </dgm:pt>
    <dgm:pt modelId="{B71E16AF-F185-4A1D-A7F2-AF336AF913C7}" type="pres">
      <dgm:prSet presAssocID="{3EA0FA05-961A-4B71-8800-0E76A94DA0F5}" presName="connectorText" presStyleLbl="sibTrans2D1" presStyleIdx="1" presStyleCnt="6"/>
      <dgm:spPr/>
      <dgm:t>
        <a:bodyPr/>
        <a:lstStyle/>
        <a:p>
          <a:endParaRPr lang="en-US"/>
        </a:p>
      </dgm:t>
    </dgm:pt>
    <dgm:pt modelId="{881F450B-3E77-4E1B-8389-6696AF8025C9}" type="pres">
      <dgm:prSet presAssocID="{FDEC72E6-AC8A-407F-A397-D0094E7259DA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9F1F1F6-284E-45D5-9B65-7A524F7C83E1}" type="pres">
      <dgm:prSet presAssocID="{ADFAA134-1ECA-492E-81A8-EBB33EE5DDB5}" presName="sibTrans" presStyleLbl="sibTrans2D1" presStyleIdx="2" presStyleCnt="6"/>
      <dgm:spPr/>
      <dgm:t>
        <a:bodyPr/>
        <a:lstStyle/>
        <a:p>
          <a:endParaRPr lang="en-US"/>
        </a:p>
      </dgm:t>
    </dgm:pt>
    <dgm:pt modelId="{91F68281-A6C2-498B-9DD8-8934D670F7F5}" type="pres">
      <dgm:prSet presAssocID="{ADFAA134-1ECA-492E-81A8-EBB33EE5DDB5}" presName="connectorText" presStyleLbl="sibTrans2D1" presStyleIdx="2" presStyleCnt="6"/>
      <dgm:spPr/>
      <dgm:t>
        <a:bodyPr/>
        <a:lstStyle/>
        <a:p>
          <a:endParaRPr lang="en-US"/>
        </a:p>
      </dgm:t>
    </dgm:pt>
    <dgm:pt modelId="{F9127B7F-0420-4F25-A24D-2ABB8FD1A804}" type="pres">
      <dgm:prSet presAssocID="{5B87EDB3-4E6F-4B22-A4AD-627CA504281D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983DCA4-EE8A-4E10-8D40-31B43F28FDBA}" type="pres">
      <dgm:prSet presAssocID="{7E5867EC-4348-49FB-BD5E-0EE4D4FAA769}" presName="sibTrans" presStyleLbl="sibTrans2D1" presStyleIdx="3" presStyleCnt="6"/>
      <dgm:spPr/>
      <dgm:t>
        <a:bodyPr/>
        <a:lstStyle/>
        <a:p>
          <a:endParaRPr lang="en-US"/>
        </a:p>
      </dgm:t>
    </dgm:pt>
    <dgm:pt modelId="{7F9038D4-A313-4B1A-8111-79B1FCA2F6E2}" type="pres">
      <dgm:prSet presAssocID="{7E5867EC-4348-49FB-BD5E-0EE4D4FAA769}" presName="connectorText" presStyleLbl="sibTrans2D1" presStyleIdx="3" presStyleCnt="6"/>
      <dgm:spPr/>
      <dgm:t>
        <a:bodyPr/>
        <a:lstStyle/>
        <a:p>
          <a:endParaRPr lang="en-US"/>
        </a:p>
      </dgm:t>
    </dgm:pt>
    <dgm:pt modelId="{3F14604C-6692-4848-AD8F-205992D7475D}" type="pres">
      <dgm:prSet presAssocID="{E211A028-3BFC-41BB-AB4F-2BCB97E64285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2A1E2A7-9F2E-4CDF-BD5F-7E92D8C8935B}" type="pres">
      <dgm:prSet presAssocID="{0E849F6F-F344-47FD-9ABF-4693051BE35F}" presName="sibTrans" presStyleLbl="sibTrans2D1" presStyleIdx="4" presStyleCnt="6"/>
      <dgm:spPr/>
      <dgm:t>
        <a:bodyPr/>
        <a:lstStyle/>
        <a:p>
          <a:endParaRPr lang="en-US"/>
        </a:p>
      </dgm:t>
    </dgm:pt>
    <dgm:pt modelId="{FA9E237C-C913-4568-B135-4E307F66250F}" type="pres">
      <dgm:prSet presAssocID="{0E849F6F-F344-47FD-9ABF-4693051BE35F}" presName="connectorText" presStyleLbl="sibTrans2D1" presStyleIdx="4" presStyleCnt="6"/>
      <dgm:spPr/>
      <dgm:t>
        <a:bodyPr/>
        <a:lstStyle/>
        <a:p>
          <a:endParaRPr lang="en-US"/>
        </a:p>
      </dgm:t>
    </dgm:pt>
    <dgm:pt modelId="{9BBB5E5D-9282-405D-AAF2-ACA97FADE553}" type="pres">
      <dgm:prSet presAssocID="{BC2DEACA-E4A8-4668-B28D-BCEE27EE7C3A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9379ABB-D421-4C67-B997-1DA62C7AA021}" type="pres">
      <dgm:prSet presAssocID="{A6F9E0F3-B540-49BF-8E21-6841A0B44BEC}" presName="sibTrans" presStyleLbl="sibTrans2D1" presStyleIdx="5" presStyleCnt="6"/>
      <dgm:spPr/>
      <dgm:t>
        <a:bodyPr/>
        <a:lstStyle/>
        <a:p>
          <a:endParaRPr lang="en-US"/>
        </a:p>
      </dgm:t>
    </dgm:pt>
    <dgm:pt modelId="{ED63E4AF-756C-4A32-9E08-0D6975E7ABE7}" type="pres">
      <dgm:prSet presAssocID="{A6F9E0F3-B540-49BF-8E21-6841A0B44BEC}" presName="connectorText" presStyleLbl="sibTrans2D1" presStyleIdx="5" presStyleCnt="6"/>
      <dgm:spPr/>
      <dgm:t>
        <a:bodyPr/>
        <a:lstStyle/>
        <a:p>
          <a:endParaRPr lang="en-US"/>
        </a:p>
      </dgm:t>
    </dgm:pt>
  </dgm:ptLst>
  <dgm:cxnLst>
    <dgm:cxn modelId="{62BD196E-F1EE-4584-82C3-6C63E5A1BBD5}" type="presOf" srcId="{F163E7A2-8ADC-48E1-B9AF-D4B80CB36DCC}" destId="{AFDCBC7C-2D00-4049-91B1-400834B9F192}" srcOrd="0" destOrd="0" presId="urn:microsoft.com/office/officeart/2005/8/layout/cycle2"/>
    <dgm:cxn modelId="{580892E4-523C-4D35-BDB4-7F7929F9EB04}" type="presOf" srcId="{0EBEFF5A-009D-4C53-A69A-2278E41F86E9}" destId="{65AF7BA9-AB96-4255-AE24-5445996AD595}" srcOrd="0" destOrd="0" presId="urn:microsoft.com/office/officeart/2005/8/layout/cycle2"/>
    <dgm:cxn modelId="{C71DDCF6-4C18-4D4F-9A20-974B954B317C}" type="presOf" srcId="{BC2DEACA-E4A8-4668-B28D-BCEE27EE7C3A}" destId="{9BBB5E5D-9282-405D-AAF2-ACA97FADE553}" srcOrd="0" destOrd="0" presId="urn:microsoft.com/office/officeart/2005/8/layout/cycle2"/>
    <dgm:cxn modelId="{DFCBC122-795A-4304-BD9B-E3971C7E8F6D}" type="presOf" srcId="{5B87EDB3-4E6F-4B22-A4AD-627CA504281D}" destId="{F9127B7F-0420-4F25-A24D-2ABB8FD1A804}" srcOrd="0" destOrd="0" presId="urn:microsoft.com/office/officeart/2005/8/layout/cycle2"/>
    <dgm:cxn modelId="{052CAB07-A88A-4675-B6A3-97FAB711D2F0}" type="presOf" srcId="{42D70B48-B610-404E-BA01-75CDE4D9BFE4}" destId="{A0AE393F-E219-42D1-931F-3516FA6A6BBA}" srcOrd="0" destOrd="0" presId="urn:microsoft.com/office/officeart/2005/8/layout/cycle2"/>
    <dgm:cxn modelId="{1758037A-B034-4CA4-9E27-EE8D3864668D}" type="presOf" srcId="{3EA0FA05-961A-4B71-8800-0E76A94DA0F5}" destId="{B71E16AF-F185-4A1D-A7F2-AF336AF913C7}" srcOrd="1" destOrd="0" presId="urn:microsoft.com/office/officeart/2005/8/layout/cycle2"/>
    <dgm:cxn modelId="{2EEE1267-59AE-4004-8A17-5ACA12E716BD}" type="presOf" srcId="{3EA0FA05-961A-4B71-8800-0E76A94DA0F5}" destId="{897A7F13-8E28-4B22-A277-7B3D6DBF5D1A}" srcOrd="0" destOrd="0" presId="urn:microsoft.com/office/officeart/2005/8/layout/cycle2"/>
    <dgm:cxn modelId="{6E961D92-C7B7-4E35-9182-217E1561F75C}" type="presOf" srcId="{7E5867EC-4348-49FB-BD5E-0EE4D4FAA769}" destId="{1983DCA4-EE8A-4E10-8D40-31B43F28FDBA}" srcOrd="0" destOrd="0" presId="urn:microsoft.com/office/officeart/2005/8/layout/cycle2"/>
    <dgm:cxn modelId="{7F0CDB5C-CDBE-4A3B-A016-AC2A4308E0A0}" srcId="{F2D01FCB-4A49-4311-97BA-D792BA2FCE4C}" destId="{0EBEFF5A-009D-4C53-A69A-2278E41F86E9}" srcOrd="1" destOrd="0" parTransId="{CE8B08FF-DF92-43B7-A825-E31466853354}" sibTransId="{3EA0FA05-961A-4B71-8800-0E76A94DA0F5}"/>
    <dgm:cxn modelId="{0CAC62DD-E0F2-4F30-9B0B-2C0CE1DED1E2}" type="presOf" srcId="{ADFAA134-1ECA-492E-81A8-EBB33EE5DDB5}" destId="{99F1F1F6-284E-45D5-9B65-7A524F7C83E1}" srcOrd="0" destOrd="0" presId="urn:microsoft.com/office/officeart/2005/8/layout/cycle2"/>
    <dgm:cxn modelId="{9F638F7F-1164-46FD-87DC-EBCE20F75881}" type="presOf" srcId="{FDEC72E6-AC8A-407F-A397-D0094E7259DA}" destId="{881F450B-3E77-4E1B-8389-6696AF8025C9}" srcOrd="0" destOrd="0" presId="urn:microsoft.com/office/officeart/2005/8/layout/cycle2"/>
    <dgm:cxn modelId="{139E68B2-DCC8-4F83-928E-28750EF86C81}" type="presOf" srcId="{A6F9E0F3-B540-49BF-8E21-6841A0B44BEC}" destId="{ED63E4AF-756C-4A32-9E08-0D6975E7ABE7}" srcOrd="1" destOrd="0" presId="urn:microsoft.com/office/officeart/2005/8/layout/cycle2"/>
    <dgm:cxn modelId="{5CCA972E-E3ED-477D-BC0B-F1191DE752E3}" srcId="{F2D01FCB-4A49-4311-97BA-D792BA2FCE4C}" destId="{E211A028-3BFC-41BB-AB4F-2BCB97E64285}" srcOrd="4" destOrd="0" parTransId="{6C6A74E2-FF02-4EBB-A78E-ECFCC40AB35F}" sibTransId="{0E849F6F-F344-47FD-9ABF-4693051BE35F}"/>
    <dgm:cxn modelId="{3A0F2841-2F11-4A17-A573-AD9E8ED78D96}" type="presOf" srcId="{ADFAA134-1ECA-492E-81A8-EBB33EE5DDB5}" destId="{91F68281-A6C2-498B-9DD8-8934D670F7F5}" srcOrd="1" destOrd="0" presId="urn:microsoft.com/office/officeart/2005/8/layout/cycle2"/>
    <dgm:cxn modelId="{AA579196-6B1A-4E7D-8610-E80FA4A37199}" type="presOf" srcId="{0E849F6F-F344-47FD-9ABF-4693051BE35F}" destId="{02A1E2A7-9F2E-4CDF-BD5F-7E92D8C8935B}" srcOrd="0" destOrd="0" presId="urn:microsoft.com/office/officeart/2005/8/layout/cycle2"/>
    <dgm:cxn modelId="{241168C1-14BF-4BF6-9285-8887A38B06B3}" type="presOf" srcId="{42D70B48-B610-404E-BA01-75CDE4D9BFE4}" destId="{871B545B-0E20-4918-86A7-CA85A0F05031}" srcOrd="1" destOrd="0" presId="urn:microsoft.com/office/officeart/2005/8/layout/cycle2"/>
    <dgm:cxn modelId="{A643FCA1-5C68-4FDE-8ED8-29A75120A11F}" srcId="{F2D01FCB-4A49-4311-97BA-D792BA2FCE4C}" destId="{BC2DEACA-E4A8-4668-B28D-BCEE27EE7C3A}" srcOrd="5" destOrd="0" parTransId="{14711454-2B9B-43D9-9D22-FDAE8EE4177A}" sibTransId="{A6F9E0F3-B540-49BF-8E21-6841A0B44BEC}"/>
    <dgm:cxn modelId="{C8B9E169-179E-4EE5-AE43-5B928343E992}" type="presOf" srcId="{7E5867EC-4348-49FB-BD5E-0EE4D4FAA769}" destId="{7F9038D4-A313-4B1A-8111-79B1FCA2F6E2}" srcOrd="1" destOrd="0" presId="urn:microsoft.com/office/officeart/2005/8/layout/cycle2"/>
    <dgm:cxn modelId="{4E1E3678-2353-445C-8883-0D3712E210C2}" type="presOf" srcId="{F2D01FCB-4A49-4311-97BA-D792BA2FCE4C}" destId="{0B352037-42CA-470D-8B7E-FCDBADF0F74A}" srcOrd="0" destOrd="0" presId="urn:microsoft.com/office/officeart/2005/8/layout/cycle2"/>
    <dgm:cxn modelId="{C2DD8C76-A2BA-4BE8-A2D7-81CA93242B99}" srcId="{F2D01FCB-4A49-4311-97BA-D792BA2FCE4C}" destId="{5B87EDB3-4E6F-4B22-A4AD-627CA504281D}" srcOrd="3" destOrd="0" parTransId="{BEAC8ABC-9667-42D7-B428-1AF811FF8027}" sibTransId="{7E5867EC-4348-49FB-BD5E-0EE4D4FAA769}"/>
    <dgm:cxn modelId="{D918BDB7-A1CC-4F1D-B6E4-8F1BF2BE0261}" srcId="{F2D01FCB-4A49-4311-97BA-D792BA2FCE4C}" destId="{F163E7A2-8ADC-48E1-B9AF-D4B80CB36DCC}" srcOrd="0" destOrd="0" parTransId="{B9E20625-9AD3-43D9-BB82-DC5DFD8DF415}" sibTransId="{42D70B48-B610-404E-BA01-75CDE4D9BFE4}"/>
    <dgm:cxn modelId="{A59E4B9C-1784-4794-989B-CA0FB7D89A3A}" srcId="{F2D01FCB-4A49-4311-97BA-D792BA2FCE4C}" destId="{FDEC72E6-AC8A-407F-A397-D0094E7259DA}" srcOrd="2" destOrd="0" parTransId="{C06E8915-CF82-4D3A-BC24-054FBDD8DE39}" sibTransId="{ADFAA134-1ECA-492E-81A8-EBB33EE5DDB5}"/>
    <dgm:cxn modelId="{4925BAED-3D90-4B0D-9FF8-70FE334A2DDA}" type="presOf" srcId="{E211A028-3BFC-41BB-AB4F-2BCB97E64285}" destId="{3F14604C-6692-4848-AD8F-205992D7475D}" srcOrd="0" destOrd="0" presId="urn:microsoft.com/office/officeart/2005/8/layout/cycle2"/>
    <dgm:cxn modelId="{BF10B1FD-4A4C-4064-9A1B-D1FF636791D6}" type="presOf" srcId="{A6F9E0F3-B540-49BF-8E21-6841A0B44BEC}" destId="{59379ABB-D421-4C67-B997-1DA62C7AA021}" srcOrd="0" destOrd="0" presId="urn:microsoft.com/office/officeart/2005/8/layout/cycle2"/>
    <dgm:cxn modelId="{EB35070C-9503-4BE4-B99F-9012D442BEBD}" type="presOf" srcId="{0E849F6F-F344-47FD-9ABF-4693051BE35F}" destId="{FA9E237C-C913-4568-B135-4E307F66250F}" srcOrd="1" destOrd="0" presId="urn:microsoft.com/office/officeart/2005/8/layout/cycle2"/>
    <dgm:cxn modelId="{A39CF20A-48FB-4255-B6F2-8F370ADBEEC2}" type="presParOf" srcId="{0B352037-42CA-470D-8B7E-FCDBADF0F74A}" destId="{AFDCBC7C-2D00-4049-91B1-400834B9F192}" srcOrd="0" destOrd="0" presId="urn:microsoft.com/office/officeart/2005/8/layout/cycle2"/>
    <dgm:cxn modelId="{BBA94B64-9FEB-4A1C-9155-52F7589CB16A}" type="presParOf" srcId="{0B352037-42CA-470D-8B7E-FCDBADF0F74A}" destId="{A0AE393F-E219-42D1-931F-3516FA6A6BBA}" srcOrd="1" destOrd="0" presId="urn:microsoft.com/office/officeart/2005/8/layout/cycle2"/>
    <dgm:cxn modelId="{78F5161E-B645-4169-99F6-9C8C70E2EFE2}" type="presParOf" srcId="{A0AE393F-E219-42D1-931F-3516FA6A6BBA}" destId="{871B545B-0E20-4918-86A7-CA85A0F05031}" srcOrd="0" destOrd="0" presId="urn:microsoft.com/office/officeart/2005/8/layout/cycle2"/>
    <dgm:cxn modelId="{F326CC04-5D76-4222-9257-8DB327DAE82C}" type="presParOf" srcId="{0B352037-42CA-470D-8B7E-FCDBADF0F74A}" destId="{65AF7BA9-AB96-4255-AE24-5445996AD595}" srcOrd="2" destOrd="0" presId="urn:microsoft.com/office/officeart/2005/8/layout/cycle2"/>
    <dgm:cxn modelId="{98EE5FC7-F68C-41E2-9448-1BA0AB980155}" type="presParOf" srcId="{0B352037-42CA-470D-8B7E-FCDBADF0F74A}" destId="{897A7F13-8E28-4B22-A277-7B3D6DBF5D1A}" srcOrd="3" destOrd="0" presId="urn:microsoft.com/office/officeart/2005/8/layout/cycle2"/>
    <dgm:cxn modelId="{E21267B0-22DC-4C9D-A2B6-EE03C839FDFF}" type="presParOf" srcId="{897A7F13-8E28-4B22-A277-7B3D6DBF5D1A}" destId="{B71E16AF-F185-4A1D-A7F2-AF336AF913C7}" srcOrd="0" destOrd="0" presId="urn:microsoft.com/office/officeart/2005/8/layout/cycle2"/>
    <dgm:cxn modelId="{093655E1-9903-416B-97BB-88405D615267}" type="presParOf" srcId="{0B352037-42CA-470D-8B7E-FCDBADF0F74A}" destId="{881F450B-3E77-4E1B-8389-6696AF8025C9}" srcOrd="4" destOrd="0" presId="urn:microsoft.com/office/officeart/2005/8/layout/cycle2"/>
    <dgm:cxn modelId="{F11F1308-1F33-41A8-B85F-93EB05EC7405}" type="presParOf" srcId="{0B352037-42CA-470D-8B7E-FCDBADF0F74A}" destId="{99F1F1F6-284E-45D5-9B65-7A524F7C83E1}" srcOrd="5" destOrd="0" presId="urn:microsoft.com/office/officeart/2005/8/layout/cycle2"/>
    <dgm:cxn modelId="{5D965919-2099-475C-A2A4-06B864905FB6}" type="presParOf" srcId="{99F1F1F6-284E-45D5-9B65-7A524F7C83E1}" destId="{91F68281-A6C2-498B-9DD8-8934D670F7F5}" srcOrd="0" destOrd="0" presId="urn:microsoft.com/office/officeart/2005/8/layout/cycle2"/>
    <dgm:cxn modelId="{D4FDBEA9-FDD9-402B-A2A4-ECC268DAEB27}" type="presParOf" srcId="{0B352037-42CA-470D-8B7E-FCDBADF0F74A}" destId="{F9127B7F-0420-4F25-A24D-2ABB8FD1A804}" srcOrd="6" destOrd="0" presId="urn:microsoft.com/office/officeart/2005/8/layout/cycle2"/>
    <dgm:cxn modelId="{2D36BD6B-BE43-42BC-9F9A-91BAF1BACB8C}" type="presParOf" srcId="{0B352037-42CA-470D-8B7E-FCDBADF0F74A}" destId="{1983DCA4-EE8A-4E10-8D40-31B43F28FDBA}" srcOrd="7" destOrd="0" presId="urn:microsoft.com/office/officeart/2005/8/layout/cycle2"/>
    <dgm:cxn modelId="{8669AA3D-180C-49D1-B83F-B8FDB5DB31E6}" type="presParOf" srcId="{1983DCA4-EE8A-4E10-8D40-31B43F28FDBA}" destId="{7F9038D4-A313-4B1A-8111-79B1FCA2F6E2}" srcOrd="0" destOrd="0" presId="urn:microsoft.com/office/officeart/2005/8/layout/cycle2"/>
    <dgm:cxn modelId="{72DEA760-0CC7-44C4-BA57-13D1C1F43276}" type="presParOf" srcId="{0B352037-42CA-470D-8B7E-FCDBADF0F74A}" destId="{3F14604C-6692-4848-AD8F-205992D7475D}" srcOrd="8" destOrd="0" presId="urn:microsoft.com/office/officeart/2005/8/layout/cycle2"/>
    <dgm:cxn modelId="{A97710EA-C34B-410E-B7B3-0744A8622122}" type="presParOf" srcId="{0B352037-42CA-470D-8B7E-FCDBADF0F74A}" destId="{02A1E2A7-9F2E-4CDF-BD5F-7E92D8C8935B}" srcOrd="9" destOrd="0" presId="urn:microsoft.com/office/officeart/2005/8/layout/cycle2"/>
    <dgm:cxn modelId="{973C64B1-EF18-408B-A233-DDF07D6AA095}" type="presParOf" srcId="{02A1E2A7-9F2E-4CDF-BD5F-7E92D8C8935B}" destId="{FA9E237C-C913-4568-B135-4E307F66250F}" srcOrd="0" destOrd="0" presId="urn:microsoft.com/office/officeart/2005/8/layout/cycle2"/>
    <dgm:cxn modelId="{12E409EF-ABCB-4D4F-BF1E-15797EA5AD29}" type="presParOf" srcId="{0B352037-42CA-470D-8B7E-FCDBADF0F74A}" destId="{9BBB5E5D-9282-405D-AAF2-ACA97FADE553}" srcOrd="10" destOrd="0" presId="urn:microsoft.com/office/officeart/2005/8/layout/cycle2"/>
    <dgm:cxn modelId="{DD8CF386-DE71-452A-9DDE-E40A48773BAB}" type="presParOf" srcId="{0B352037-42CA-470D-8B7E-FCDBADF0F74A}" destId="{59379ABB-D421-4C67-B997-1DA62C7AA021}" srcOrd="11" destOrd="0" presId="urn:microsoft.com/office/officeart/2005/8/layout/cycle2"/>
    <dgm:cxn modelId="{59C459FD-886E-4243-A848-D7C213E14C3C}" type="presParOf" srcId="{59379ABB-D421-4C67-B997-1DA62C7AA021}" destId="{ED63E4AF-756C-4A32-9E08-0D6975E7ABE7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FDCBC7C-2D00-4049-91B1-400834B9F192}">
      <dsp:nvSpPr>
        <dsp:cNvPr id="0" name=""/>
        <dsp:cNvSpPr/>
      </dsp:nvSpPr>
      <dsp:spPr>
        <a:xfrm>
          <a:off x="3677635" y="317"/>
          <a:ext cx="1407728" cy="140772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Happy </a:t>
          </a:r>
          <a:endParaRPr lang="en-US" sz="1900" kern="1200" dirty="0"/>
        </a:p>
      </dsp:txBody>
      <dsp:txXfrm>
        <a:off x="3677635" y="317"/>
        <a:ext cx="1407728" cy="1407728"/>
      </dsp:txXfrm>
    </dsp:sp>
    <dsp:sp modelId="{A0AE393F-E219-42D1-931F-3516FA6A6BBA}">
      <dsp:nvSpPr>
        <dsp:cNvPr id="0" name=""/>
        <dsp:cNvSpPr/>
      </dsp:nvSpPr>
      <dsp:spPr>
        <a:xfrm rot="1800000">
          <a:off x="5100740" y="990125"/>
          <a:ext cx="374969" cy="47510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kern="1200"/>
        </a:p>
      </dsp:txBody>
      <dsp:txXfrm rot="1800000">
        <a:off x="5100740" y="990125"/>
        <a:ext cx="374969" cy="475108"/>
      </dsp:txXfrm>
    </dsp:sp>
    <dsp:sp modelId="{65AF7BA9-AB96-4255-AE24-5445996AD595}">
      <dsp:nvSpPr>
        <dsp:cNvPr id="0" name=""/>
        <dsp:cNvSpPr/>
      </dsp:nvSpPr>
      <dsp:spPr>
        <a:xfrm>
          <a:off x="5509468" y="1057926"/>
          <a:ext cx="1407728" cy="140772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Delighted   </a:t>
          </a:r>
          <a:endParaRPr lang="en-US" sz="1900" kern="1200" dirty="0"/>
        </a:p>
      </dsp:txBody>
      <dsp:txXfrm>
        <a:off x="5509468" y="1057926"/>
        <a:ext cx="1407728" cy="1407728"/>
      </dsp:txXfrm>
    </dsp:sp>
    <dsp:sp modelId="{897A7F13-8E28-4B22-A277-7B3D6DBF5D1A}">
      <dsp:nvSpPr>
        <dsp:cNvPr id="0" name=""/>
        <dsp:cNvSpPr/>
      </dsp:nvSpPr>
      <dsp:spPr>
        <a:xfrm rot="5400000">
          <a:off x="6025847" y="2571233"/>
          <a:ext cx="374969" cy="47510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kern="1200"/>
        </a:p>
      </dsp:txBody>
      <dsp:txXfrm rot="5400000">
        <a:off x="6025847" y="2571233"/>
        <a:ext cx="374969" cy="475108"/>
      </dsp:txXfrm>
    </dsp:sp>
    <dsp:sp modelId="{881F450B-3E77-4E1B-8389-6696AF8025C9}">
      <dsp:nvSpPr>
        <dsp:cNvPr id="0" name=""/>
        <dsp:cNvSpPr/>
      </dsp:nvSpPr>
      <dsp:spPr>
        <a:xfrm>
          <a:off x="5509468" y="3173145"/>
          <a:ext cx="1407728" cy="140772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Overjoyed  </a:t>
          </a:r>
          <a:endParaRPr lang="en-US" sz="1900" kern="1200" dirty="0"/>
        </a:p>
      </dsp:txBody>
      <dsp:txXfrm>
        <a:off x="5509468" y="3173145"/>
        <a:ext cx="1407728" cy="1407728"/>
      </dsp:txXfrm>
    </dsp:sp>
    <dsp:sp modelId="{99F1F1F6-284E-45D5-9B65-7A524F7C83E1}">
      <dsp:nvSpPr>
        <dsp:cNvPr id="0" name=""/>
        <dsp:cNvSpPr/>
      </dsp:nvSpPr>
      <dsp:spPr>
        <a:xfrm rot="9000000">
          <a:off x="5119122" y="4162953"/>
          <a:ext cx="374969" cy="47510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kern="1200"/>
        </a:p>
      </dsp:txBody>
      <dsp:txXfrm rot="9000000">
        <a:off x="5119122" y="4162953"/>
        <a:ext cx="374969" cy="475108"/>
      </dsp:txXfrm>
    </dsp:sp>
    <dsp:sp modelId="{F9127B7F-0420-4F25-A24D-2ABB8FD1A804}">
      <dsp:nvSpPr>
        <dsp:cNvPr id="0" name=""/>
        <dsp:cNvSpPr/>
      </dsp:nvSpPr>
      <dsp:spPr>
        <a:xfrm>
          <a:off x="3677635" y="4230754"/>
          <a:ext cx="1407728" cy="140772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Elated  </a:t>
          </a:r>
          <a:endParaRPr lang="en-US" sz="1900" kern="1200" dirty="0"/>
        </a:p>
      </dsp:txBody>
      <dsp:txXfrm>
        <a:off x="3677635" y="4230754"/>
        <a:ext cx="1407728" cy="1407728"/>
      </dsp:txXfrm>
    </dsp:sp>
    <dsp:sp modelId="{1983DCA4-EE8A-4E10-8D40-31B43F28FDBA}">
      <dsp:nvSpPr>
        <dsp:cNvPr id="0" name=""/>
        <dsp:cNvSpPr/>
      </dsp:nvSpPr>
      <dsp:spPr>
        <a:xfrm rot="12600000">
          <a:off x="3287289" y="4173565"/>
          <a:ext cx="374969" cy="47510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kern="1200"/>
        </a:p>
      </dsp:txBody>
      <dsp:txXfrm rot="12600000">
        <a:off x="3287289" y="4173565"/>
        <a:ext cx="374969" cy="475108"/>
      </dsp:txXfrm>
    </dsp:sp>
    <dsp:sp modelId="{3F14604C-6692-4848-AD8F-205992D7475D}">
      <dsp:nvSpPr>
        <dsp:cNvPr id="0" name=""/>
        <dsp:cNvSpPr/>
      </dsp:nvSpPr>
      <dsp:spPr>
        <a:xfrm>
          <a:off x="1845803" y="3173145"/>
          <a:ext cx="1407728" cy="140772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Ecstatic   </a:t>
          </a:r>
          <a:endParaRPr lang="en-US" sz="1900" kern="1200" dirty="0"/>
        </a:p>
      </dsp:txBody>
      <dsp:txXfrm>
        <a:off x="1845803" y="3173145"/>
        <a:ext cx="1407728" cy="1407728"/>
      </dsp:txXfrm>
    </dsp:sp>
    <dsp:sp modelId="{02A1E2A7-9F2E-4CDF-BD5F-7E92D8C8935B}">
      <dsp:nvSpPr>
        <dsp:cNvPr id="0" name=""/>
        <dsp:cNvSpPr/>
      </dsp:nvSpPr>
      <dsp:spPr>
        <a:xfrm rot="16200000">
          <a:off x="2362182" y="2592458"/>
          <a:ext cx="374969" cy="47510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kern="1200"/>
        </a:p>
      </dsp:txBody>
      <dsp:txXfrm rot="16200000">
        <a:off x="2362182" y="2592458"/>
        <a:ext cx="374969" cy="475108"/>
      </dsp:txXfrm>
    </dsp:sp>
    <dsp:sp modelId="{9BBB5E5D-9282-405D-AAF2-ACA97FADE553}">
      <dsp:nvSpPr>
        <dsp:cNvPr id="0" name=""/>
        <dsp:cNvSpPr/>
      </dsp:nvSpPr>
      <dsp:spPr>
        <a:xfrm>
          <a:off x="1845803" y="1057926"/>
          <a:ext cx="1407728" cy="140772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Glad  </a:t>
          </a:r>
          <a:endParaRPr lang="en-US" sz="1900" kern="1200" dirty="0"/>
        </a:p>
      </dsp:txBody>
      <dsp:txXfrm>
        <a:off x="1845803" y="1057926"/>
        <a:ext cx="1407728" cy="1407728"/>
      </dsp:txXfrm>
    </dsp:sp>
    <dsp:sp modelId="{59379ABB-D421-4C67-B997-1DA62C7AA021}">
      <dsp:nvSpPr>
        <dsp:cNvPr id="0" name=""/>
        <dsp:cNvSpPr/>
      </dsp:nvSpPr>
      <dsp:spPr>
        <a:xfrm rot="19800000">
          <a:off x="3268907" y="1000738"/>
          <a:ext cx="374969" cy="47510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kern="1200"/>
        </a:p>
      </dsp:txBody>
      <dsp:txXfrm rot="19800000">
        <a:off x="3268907" y="1000738"/>
        <a:ext cx="374969" cy="47510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D250B-B092-49D3-AA88-6EBB9474C428}" type="datetimeFigureOut">
              <a:rPr lang="en-US" smtClean="0"/>
              <a:pPr/>
              <a:t>9/28/2012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6E3EA096-18C7-40D1-A30D-7AEE4DCE301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D250B-B092-49D3-AA88-6EBB9474C428}" type="datetimeFigureOut">
              <a:rPr lang="en-US" smtClean="0"/>
              <a:pPr/>
              <a:t>9/28/2012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EA096-18C7-40D1-A30D-7AEE4DCE30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D250B-B092-49D3-AA88-6EBB9474C428}" type="datetimeFigureOut">
              <a:rPr lang="en-US" smtClean="0"/>
              <a:pPr/>
              <a:t>9/28/2012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EA096-18C7-40D1-A30D-7AEE4DCE30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D250B-B092-49D3-AA88-6EBB9474C428}" type="datetimeFigureOut">
              <a:rPr lang="en-US" smtClean="0"/>
              <a:pPr/>
              <a:t>9/28/2012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EA096-18C7-40D1-A30D-7AEE4DCE301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D250B-B092-49D3-AA88-6EBB9474C428}" type="datetimeFigureOut">
              <a:rPr lang="en-US" smtClean="0"/>
              <a:pPr/>
              <a:t>9/28/2012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E3EA096-18C7-40D1-A30D-7AEE4DCE30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D250B-B092-49D3-AA88-6EBB9474C428}" type="datetimeFigureOut">
              <a:rPr lang="en-US" smtClean="0"/>
              <a:pPr/>
              <a:t>9/28/2012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EA096-18C7-40D1-A30D-7AEE4DCE301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D250B-B092-49D3-AA88-6EBB9474C428}" type="datetimeFigureOut">
              <a:rPr lang="en-US" smtClean="0"/>
              <a:pPr/>
              <a:t>9/28/2012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EA096-18C7-40D1-A30D-7AEE4DCE301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D250B-B092-49D3-AA88-6EBB9474C428}" type="datetimeFigureOut">
              <a:rPr lang="en-US" smtClean="0"/>
              <a:pPr/>
              <a:t>9/28/2012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EA096-18C7-40D1-A30D-7AEE4DCE30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D250B-B092-49D3-AA88-6EBB9474C428}" type="datetimeFigureOut">
              <a:rPr lang="en-US" smtClean="0"/>
              <a:pPr/>
              <a:t>9/28/2012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EA096-18C7-40D1-A30D-7AEE4DCE30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D250B-B092-49D3-AA88-6EBB9474C428}" type="datetimeFigureOut">
              <a:rPr lang="en-US" smtClean="0"/>
              <a:pPr/>
              <a:t>9/28/2012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EA096-18C7-40D1-A30D-7AEE4DCE301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D250B-B092-49D3-AA88-6EBB9474C428}" type="datetimeFigureOut">
              <a:rPr lang="en-US" smtClean="0"/>
              <a:pPr/>
              <a:t>9/28/2012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E3EA096-18C7-40D1-A30D-7AEE4DCE301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AED250B-B092-49D3-AA88-6EBB9474C428}" type="datetimeFigureOut">
              <a:rPr lang="en-US" smtClean="0"/>
              <a:pPr/>
              <a:t>9/28/2012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6E3EA096-18C7-40D1-A30D-7AEE4DCE301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Part 2 – Practice: </a:t>
            </a:r>
            <a:r>
              <a:rPr lang="en-US" dirty="0" smtClean="0"/>
              <a:t>5-12</a:t>
            </a:r>
          </a:p>
          <a:p>
            <a:r>
              <a:rPr lang="en-US" dirty="0" smtClean="0"/>
              <a:t>And </a:t>
            </a:r>
          </a:p>
          <a:p>
            <a:r>
              <a:rPr lang="en-US" dirty="0" smtClean="0"/>
              <a:t>13-15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Semantic Unit 3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92162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dirty="0" smtClean="0"/>
              <a:t>Different Dialects, Same Sense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371600"/>
            <a:ext cx="9144000" cy="5486400"/>
          </a:xfrm>
        </p:spPr>
        <p:txBody>
          <a:bodyPr>
            <a:normAutofit fontScale="32500" lnSpcReduction="20000"/>
          </a:bodyPr>
          <a:lstStyle/>
          <a:p>
            <a:pPr>
              <a:buNone/>
            </a:pPr>
            <a:r>
              <a:rPr lang="en-US" sz="6700" dirty="0" smtClean="0"/>
              <a:t>(l</a:t>
            </a:r>
            <a:r>
              <a:rPr lang="en-US" sz="8000" dirty="0" smtClean="0"/>
              <a:t>) Do </a:t>
            </a:r>
            <a:r>
              <a:rPr lang="en-US" sz="8000" i="1" dirty="0" smtClean="0"/>
              <a:t>pavement </a:t>
            </a:r>
            <a:r>
              <a:rPr lang="en-US" sz="8000" dirty="0" smtClean="0"/>
              <a:t>in British English and </a:t>
            </a:r>
            <a:r>
              <a:rPr lang="en-US" sz="8000" i="1" dirty="0" smtClean="0"/>
              <a:t>sidewalk </a:t>
            </a:r>
            <a:r>
              <a:rPr lang="en-US" sz="8000" dirty="0" smtClean="0"/>
              <a:t>in American </a:t>
            </a:r>
            <a:br>
              <a:rPr lang="en-US" sz="8000" dirty="0" smtClean="0"/>
            </a:br>
            <a:r>
              <a:rPr lang="en-US" sz="8000" dirty="0" smtClean="0"/>
              <a:t>English have the same sense? </a:t>
            </a:r>
            <a:r>
              <a:rPr lang="en-US" sz="8000" dirty="0" smtClean="0"/>
              <a:t>		</a:t>
            </a:r>
            <a:r>
              <a:rPr lang="en-US" sz="8000" i="1" dirty="0" smtClean="0"/>
              <a:t>Yes/No </a:t>
            </a:r>
            <a:endParaRPr lang="en-US" sz="8000" i="1" dirty="0" smtClean="0"/>
          </a:p>
          <a:p>
            <a:pPr>
              <a:buNone/>
            </a:pPr>
            <a:endParaRPr lang="en-US" sz="8000" dirty="0" smtClean="0"/>
          </a:p>
          <a:p>
            <a:pPr>
              <a:buNone/>
            </a:pPr>
            <a:r>
              <a:rPr lang="en-US" sz="8000" dirty="0" smtClean="0"/>
              <a:t>(2) Do </a:t>
            </a:r>
            <a:r>
              <a:rPr lang="en-US" sz="8000" i="1" dirty="0" smtClean="0"/>
              <a:t>pal </a:t>
            </a:r>
            <a:r>
              <a:rPr lang="en-US" sz="8000" dirty="0" smtClean="0"/>
              <a:t>and </a:t>
            </a:r>
            <a:r>
              <a:rPr lang="en-US" sz="8000" i="1" dirty="0" smtClean="0"/>
              <a:t>chum </a:t>
            </a:r>
            <a:r>
              <a:rPr lang="en-US" sz="8000" dirty="0" smtClean="0"/>
              <a:t>have the same sense? </a:t>
            </a:r>
            <a:r>
              <a:rPr lang="en-US" sz="8000" dirty="0" smtClean="0"/>
              <a:t>	</a:t>
            </a:r>
            <a:r>
              <a:rPr lang="en-US" sz="8000" i="1" dirty="0" smtClean="0"/>
              <a:t>Yes/No </a:t>
            </a:r>
            <a:endParaRPr lang="en-US" sz="8000" i="1" dirty="0" smtClean="0"/>
          </a:p>
          <a:p>
            <a:pPr>
              <a:buNone/>
            </a:pPr>
            <a:endParaRPr lang="en-US" sz="8000" dirty="0" smtClean="0"/>
          </a:p>
          <a:p>
            <a:pPr>
              <a:buNone/>
            </a:pPr>
            <a:r>
              <a:rPr lang="en-US" sz="8000" dirty="0" smtClean="0"/>
              <a:t>(3) Can expressions with entirely different social </a:t>
            </a:r>
            <a:r>
              <a:rPr lang="en-US" sz="8000" dirty="0" err="1" smtClean="0"/>
              <a:t>conno</a:t>
            </a:r>
            <a:r>
              <a:rPr lang="en-US" sz="8000" dirty="0" smtClean="0"/>
              <a:t>- </a:t>
            </a:r>
            <a:br>
              <a:rPr lang="en-US" sz="8000" dirty="0" smtClean="0"/>
            </a:br>
            <a:r>
              <a:rPr lang="en-US" sz="8000" dirty="0" err="1" smtClean="0"/>
              <a:t>tations</a:t>
            </a:r>
            <a:r>
              <a:rPr lang="en-US" sz="8000" dirty="0" smtClean="0"/>
              <a:t> have the same sense? For example, can the </a:t>
            </a:r>
            <a:br>
              <a:rPr lang="en-US" sz="8000" dirty="0" smtClean="0"/>
            </a:br>
            <a:r>
              <a:rPr lang="en-US" sz="8000" dirty="0" smtClean="0"/>
              <a:t>following have the same sense? </a:t>
            </a:r>
            <a:endParaRPr lang="en-US" sz="8000" dirty="0" smtClean="0"/>
          </a:p>
          <a:p>
            <a:pPr>
              <a:buNone/>
            </a:pPr>
            <a:endParaRPr lang="en-US" sz="8000" dirty="0" smtClean="0"/>
          </a:p>
          <a:p>
            <a:pPr>
              <a:buNone/>
            </a:pPr>
            <a:r>
              <a:rPr lang="en-US" sz="8000" i="1" dirty="0" smtClean="0"/>
              <a:t>People </a:t>
            </a:r>
            <a:r>
              <a:rPr lang="en-US" sz="8000" i="1" dirty="0" smtClean="0"/>
              <a:t>walking in close </a:t>
            </a:r>
            <a:r>
              <a:rPr lang="en-US" sz="8000" i="1" dirty="0" err="1" smtClean="0"/>
              <a:t>spatio</a:t>
            </a:r>
            <a:r>
              <a:rPr lang="en-US" sz="8000" i="1" dirty="0" smtClean="0"/>
              <a:t>-temporal proximity </a:t>
            </a:r>
            <a:endParaRPr lang="en-US" sz="8000" i="1" dirty="0" smtClean="0"/>
          </a:p>
          <a:p>
            <a:pPr>
              <a:buNone/>
            </a:pPr>
            <a:r>
              <a:rPr lang="en-US" sz="8000" i="1" dirty="0" smtClean="0"/>
              <a:t>People </a:t>
            </a:r>
            <a:r>
              <a:rPr lang="en-US" sz="8000" i="1" dirty="0" smtClean="0"/>
              <a:t>walking near each other </a:t>
            </a:r>
            <a:r>
              <a:rPr lang="en-US" sz="8000" i="1" dirty="0" smtClean="0"/>
              <a:t>			Yes/No </a:t>
            </a:r>
            <a:endParaRPr lang="en-US" sz="8000" i="1" dirty="0" smtClean="0"/>
          </a:p>
          <a:p>
            <a:pPr>
              <a:buNone/>
            </a:pPr>
            <a:endParaRPr lang="en-US" sz="6700" dirty="0" smtClean="0"/>
          </a:p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 </a:t>
            </a:r>
          </a:p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020762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US" sz="2800" dirty="0" smtClean="0"/>
              <a:t>Both referring and uttering are acts performed, by </a:t>
            </a:r>
            <a:r>
              <a:rPr lang="en-US" sz="2800" dirty="0" smtClean="0"/>
              <a:t>par-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err="1" smtClean="0"/>
              <a:t>ticular</a:t>
            </a:r>
            <a:r>
              <a:rPr lang="en-US" sz="2800" dirty="0" smtClean="0"/>
              <a:t> speakers on particular occasions. 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524000"/>
            <a:ext cx="9144000" cy="53340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Imagine that a friend of yours says to you, "John is putting on weight </a:t>
            </a:r>
            <a:br>
              <a:rPr lang="en-US" dirty="0" smtClean="0"/>
            </a:br>
            <a:r>
              <a:rPr lang="en-US" dirty="0" smtClean="0"/>
              <a:t>these days", and imagine that a friend of ours (Le, the authors of this </a:t>
            </a:r>
            <a:br>
              <a:rPr lang="en-US" dirty="0" smtClean="0"/>
            </a:br>
            <a:r>
              <a:rPr lang="en-US" dirty="0" smtClean="0"/>
              <a:t>book) happens to utter the same sentence to us one day. </a:t>
            </a:r>
          </a:p>
          <a:p>
            <a:pPr>
              <a:buNone/>
            </a:pPr>
            <a:r>
              <a:rPr lang="en-US" dirty="0" smtClean="0"/>
              <a:t>(1) Would this be a case of one utterance or two? </a:t>
            </a:r>
          </a:p>
          <a:p>
            <a:pPr>
              <a:buNone/>
            </a:pPr>
            <a:r>
              <a:rPr lang="en-US" dirty="0" smtClean="0"/>
              <a:t>-----------------------------------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(2) Would the John refereed to be the same John or two different Johns? ' </a:t>
            </a:r>
          </a:p>
          <a:p>
            <a:pPr>
              <a:buNone/>
            </a:pPr>
            <a:r>
              <a:rPr lang="en-US" dirty="0" smtClean="0"/>
              <a:t>-----------------------------------</a:t>
            </a:r>
          </a:p>
          <a:p>
            <a:pPr>
              <a:buNone/>
            </a:pPr>
            <a:r>
              <a:rPr lang="en-US" dirty="0" smtClean="0"/>
              <a:t>In the two separate utterances above, there are </a:t>
            </a:r>
            <a:r>
              <a:rPr lang="en-US" u="sng" dirty="0" smtClean="0"/>
              <a:t>two separate acts of </a:t>
            </a:r>
            <a:br>
              <a:rPr lang="en-US" u="sng" dirty="0" smtClean="0"/>
            </a:br>
            <a:r>
              <a:rPr lang="en-US" u="sng" dirty="0" smtClean="0"/>
              <a:t>referring</a:t>
            </a:r>
            <a:r>
              <a:rPr lang="en-US" dirty="0" smtClean="0"/>
              <a:t>. </a:t>
            </a:r>
            <a:r>
              <a:rPr lang="en-US" dirty="0" smtClean="0"/>
              <a:t>In fact, most utterances contain, or are accompanied by, one </a:t>
            </a:r>
            <a:br>
              <a:rPr lang="en-US" dirty="0" smtClean="0"/>
            </a:br>
            <a:r>
              <a:rPr lang="en-US" dirty="0" smtClean="0"/>
              <a:t>or more acts of referring. An </a:t>
            </a:r>
            <a:r>
              <a:rPr lang="en-US" dirty="0" smtClean="0"/>
              <a:t>act of referring is the </a:t>
            </a:r>
            <a:r>
              <a:rPr lang="en-US" u="sng" dirty="0" smtClean="0"/>
              <a:t>picking out of a . </a:t>
            </a:r>
            <a:br>
              <a:rPr lang="en-US" u="sng" dirty="0" smtClean="0"/>
            </a:br>
            <a:r>
              <a:rPr lang="en-US" u="sng" dirty="0" smtClean="0"/>
              <a:t>particular referent by a speaker</a:t>
            </a:r>
            <a:r>
              <a:rPr lang="en-US" dirty="0" smtClean="0"/>
              <a:t> in the course of a particular utterance. </a:t>
            </a:r>
          </a:p>
          <a:p>
            <a:pPr>
              <a:buNone/>
            </a:pPr>
            <a:r>
              <a:rPr lang="en-US" dirty="0" smtClean="0"/>
              <a:t> 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74638"/>
            <a:ext cx="7696200" cy="563562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US" sz="2400" dirty="0" smtClean="0"/>
              <a:t>Reference VS Sense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990600"/>
            <a:ext cx="9144000" cy="55626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What is intended by the word </a:t>
            </a:r>
            <a:r>
              <a:rPr lang="en-US" i="1" dirty="0" smtClean="0"/>
              <a:t>mean, meaning, </a:t>
            </a:r>
            <a:r>
              <a:rPr lang="en-US" dirty="0" smtClean="0"/>
              <a:t>etc. in the following </a:t>
            </a:r>
            <a:br>
              <a:rPr lang="en-US" dirty="0" smtClean="0"/>
            </a:br>
            <a:r>
              <a:rPr lang="en-US" dirty="0" smtClean="0"/>
              <a:t>examples, reference </a:t>
            </a:r>
            <a:r>
              <a:rPr lang="en-US" i="1" dirty="0" smtClean="0"/>
              <a:t>(R) </a:t>
            </a:r>
            <a:r>
              <a:rPr lang="en-US" dirty="0" smtClean="0"/>
              <a:t>or sense (S)? . 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(I) When' Helen mentioned "the fruit cake", she meant that </a:t>
            </a:r>
          </a:p>
          <a:p>
            <a:pPr>
              <a:buNone/>
            </a:pPr>
            <a:r>
              <a:rPr lang="en-US" dirty="0" smtClean="0"/>
              <a:t>rock-hard object in the middle of the table. </a:t>
            </a:r>
            <a:r>
              <a:rPr lang="en-US" dirty="0" smtClean="0"/>
              <a:t>                                R/S</a:t>
            </a:r>
          </a:p>
          <a:p>
            <a:pPr>
              <a:buNone/>
            </a:pPr>
            <a:r>
              <a:rPr lang="en-US" dirty="0" smtClean="0"/>
              <a:t>(2) When Albert talks about "his former friend" he means me.   R/S</a:t>
            </a:r>
          </a:p>
          <a:p>
            <a:pPr>
              <a:buNone/>
            </a:pPr>
            <a:r>
              <a:rPr lang="en-US" dirty="0" smtClean="0"/>
              <a:t>(</a:t>
            </a:r>
            <a:r>
              <a:rPr lang="en-US" dirty="0" smtClean="0"/>
              <a:t>3) Daddy, what does </a:t>
            </a:r>
            <a:r>
              <a:rPr lang="en-US" i="1" dirty="0" smtClean="0"/>
              <a:t>unique </a:t>
            </a:r>
            <a:r>
              <a:rPr lang="en-US" dirty="0" smtClean="0"/>
              <a:t>mean? </a:t>
            </a:r>
            <a:r>
              <a:rPr lang="en-US" dirty="0" smtClean="0"/>
              <a:t>				    R/S</a:t>
            </a:r>
            <a:endParaRPr lang="en-US" dirty="0" smtClean="0"/>
          </a:p>
          <a:p>
            <a:pPr>
              <a:buNone/>
            </a:pPr>
            <a:r>
              <a:rPr lang="en-US" i="1" dirty="0" smtClean="0"/>
              <a:t>(4) Purchase </a:t>
            </a:r>
            <a:r>
              <a:rPr lang="en-US" dirty="0" smtClean="0"/>
              <a:t>has the same meaning as </a:t>
            </a:r>
            <a:r>
              <a:rPr lang="en-US" i="1" dirty="0" smtClean="0"/>
              <a:t>buy. </a:t>
            </a:r>
            <a:r>
              <a:rPr lang="en-US" i="1" dirty="0" smtClean="0"/>
              <a:t>			</a:t>
            </a:r>
            <a:r>
              <a:rPr lang="en-US" dirty="0" smtClean="0"/>
              <a:t>     R/S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(5) Look up the meaning of </a:t>
            </a:r>
            <a:r>
              <a:rPr lang="en-US" i="1" dirty="0" smtClean="0"/>
              <a:t>apoplexy </a:t>
            </a:r>
            <a:r>
              <a:rPr lang="en-US" dirty="0" smtClean="0"/>
              <a:t>in your dictionary. </a:t>
            </a:r>
            <a:r>
              <a:rPr lang="en-US" dirty="0" smtClean="0"/>
              <a:t>               R/S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(6) If you look out of the window now, you'll see who I mean. </a:t>
            </a:r>
            <a:r>
              <a:rPr lang="en-US" dirty="0" smtClean="0"/>
              <a:t>     R/S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762000" y="318768"/>
            <a:ext cx="7924800" cy="519431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endParaRPr lang="en-US" sz="1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" y="762000"/>
            <a:ext cx="4419600" cy="533400"/>
          </a:xfrm>
        </p:spPr>
        <p:txBody>
          <a:bodyPr/>
          <a:lstStyle/>
          <a:p>
            <a:pPr algn="ctr"/>
            <a:r>
              <a:rPr lang="en-US" b="0" dirty="0" smtClean="0"/>
              <a:t>Sense</a:t>
            </a:r>
            <a:endParaRPr lang="en-US" b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762000"/>
            <a:ext cx="3886200" cy="533400"/>
          </a:xfrm>
        </p:spPr>
        <p:txBody>
          <a:bodyPr/>
          <a:lstStyle/>
          <a:p>
            <a:pPr algn="ctr"/>
            <a:r>
              <a:rPr lang="en-US" dirty="0" smtClean="0"/>
              <a:t>Reference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152400" y="1752600"/>
            <a:ext cx="4495800" cy="4876800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n-US" dirty="0" smtClean="0"/>
              <a:t>Idealization of our understanding of meaning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We must act more certain than we are about expressions and if they have the same sense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More elusive than reference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More abstract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4"/>
          </p:nvPr>
        </p:nvSpPr>
        <p:spPr>
          <a:xfrm>
            <a:off x="4953000" y="1752600"/>
            <a:ext cx="4038600" cy="4876800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n-US" dirty="0" smtClean="0"/>
              <a:t>More concrete</a:t>
            </a:r>
          </a:p>
          <a:p>
            <a:pPr>
              <a:buNone/>
            </a:pPr>
            <a:endParaRPr lang="en-US" dirty="0" smtClean="0"/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Easier to be certain of</a:t>
            </a:r>
          </a:p>
          <a:p>
            <a:pPr>
              <a:buNone/>
            </a:pPr>
            <a:endParaRPr lang="en-US" dirty="0" smtClean="0"/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Can grasp the concept more readily</a:t>
            </a:r>
          </a:p>
          <a:p>
            <a:pPr>
              <a:buNone/>
            </a:pPr>
            <a:r>
              <a:rPr lang="en-US" dirty="0" smtClean="0"/>
              <a:t>  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dirty="0" smtClean="0"/>
              <a:t>Assignment for Next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Unit 4 – Referring Expressions</a:t>
            </a:r>
          </a:p>
          <a:p>
            <a:pPr>
              <a:buNone/>
            </a:pPr>
            <a:r>
              <a:rPr lang="en-US" dirty="0" smtClean="0"/>
              <a:t>Practice: 1-6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Mid. 1</a:t>
            </a:r>
          </a:p>
          <a:p>
            <a:pPr>
              <a:buNone/>
            </a:pPr>
            <a:r>
              <a:rPr lang="en-US" dirty="0" smtClean="0"/>
              <a:t>Wednesday, Oct. 17</a:t>
            </a:r>
          </a:p>
          <a:p>
            <a:pPr>
              <a:buNone/>
            </a:pPr>
            <a:r>
              <a:rPr lang="en-US" dirty="0" smtClean="0"/>
              <a:t>In Class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57200"/>
            <a:ext cx="7772400" cy="533400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en-US" dirty="0" smtClean="0"/>
              <a:t>Sense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295400"/>
            <a:ext cx="8382000" cy="54102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The </a:t>
            </a:r>
            <a:r>
              <a:rPr lang="en-US" b="1" u="sng" dirty="0" smtClean="0"/>
              <a:t>sense</a:t>
            </a:r>
            <a:r>
              <a:rPr lang="en-US" dirty="0" smtClean="0"/>
              <a:t> of an expression is its place in the system of semantic relationships with other expressions in the language.</a:t>
            </a:r>
          </a:p>
          <a:p>
            <a:r>
              <a:rPr lang="en-US" dirty="0" smtClean="0"/>
              <a:t>Words, Phrases, and Sentences have sense</a:t>
            </a:r>
          </a:p>
          <a:p>
            <a:pPr>
              <a:buNone/>
            </a:pPr>
            <a:endParaRPr lang="en-US" b="1" u="sng" dirty="0" smtClean="0"/>
          </a:p>
          <a:p>
            <a:pPr>
              <a:buNone/>
            </a:pPr>
            <a:r>
              <a:rPr lang="en-US" b="1" u="sng" dirty="0" smtClean="0"/>
              <a:t>Sameness of Meaning</a:t>
            </a:r>
            <a:r>
              <a:rPr lang="en-US" dirty="0" smtClean="0"/>
              <a:t>:</a:t>
            </a:r>
          </a:p>
          <a:p>
            <a:pPr lvl="0">
              <a:buNone/>
            </a:pPr>
            <a:r>
              <a:rPr lang="en-US" dirty="0" smtClean="0"/>
              <a:t>I </a:t>
            </a:r>
            <a:r>
              <a:rPr lang="en-US" u="sng" dirty="0" smtClean="0"/>
              <a:t>almost / nearly </a:t>
            </a:r>
            <a:r>
              <a:rPr lang="en-US" dirty="0" smtClean="0"/>
              <a:t>fell over.                                  S/D</a:t>
            </a:r>
          </a:p>
          <a:p>
            <a:pPr lvl="0">
              <a:buNone/>
            </a:pPr>
            <a:r>
              <a:rPr lang="en-US" dirty="0" smtClean="0"/>
              <a:t>It is </a:t>
            </a:r>
            <a:r>
              <a:rPr lang="en-US" u="sng" dirty="0" smtClean="0"/>
              <a:t>likely / probable </a:t>
            </a:r>
            <a:r>
              <a:rPr lang="en-US" dirty="0" smtClean="0"/>
              <a:t>that Raymond will be here tomorrow. S/D</a:t>
            </a:r>
          </a:p>
          <a:p>
            <a:pPr lvl="0">
              <a:buNone/>
            </a:pPr>
            <a:r>
              <a:rPr lang="en-US" dirty="0" smtClean="0"/>
              <a:t>Your gatepost doesn’t seem to be quite </a:t>
            </a:r>
            <a:r>
              <a:rPr lang="en-US" u="sng" dirty="0" smtClean="0"/>
              <a:t>vertical / upright</a:t>
            </a:r>
            <a:r>
              <a:rPr lang="en-US" dirty="0" smtClean="0"/>
              <a:t>.   S/D</a:t>
            </a:r>
          </a:p>
          <a:p>
            <a:pPr lvl="0">
              <a:buNone/>
            </a:pPr>
            <a:r>
              <a:rPr lang="en-US" dirty="0" smtClean="0"/>
              <a:t>He painted the fireplace </a:t>
            </a:r>
            <a:r>
              <a:rPr lang="en-US" u="sng" dirty="0" smtClean="0"/>
              <a:t>aquamarine / vermillion</a:t>
            </a:r>
            <a:r>
              <a:rPr lang="en-US" dirty="0" smtClean="0"/>
              <a:t>.           S/D</a:t>
            </a:r>
          </a:p>
          <a:p>
            <a:pPr lvl="0">
              <a:buNone/>
            </a:pPr>
            <a:r>
              <a:rPr lang="en-US" dirty="0" smtClean="0"/>
              <a:t>I’ll see you on </a:t>
            </a:r>
            <a:r>
              <a:rPr lang="en-US" u="sng" dirty="0" smtClean="0"/>
              <a:t>Wednesday / Thursday</a:t>
            </a:r>
            <a:r>
              <a:rPr lang="en-US" dirty="0" smtClean="0"/>
              <a:t>.                     S/D</a:t>
            </a:r>
          </a:p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 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57200"/>
            <a:ext cx="7772400" cy="609600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en-US" dirty="0" smtClean="0"/>
              <a:t>Sense of Phrases and Sentences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219200"/>
            <a:ext cx="9144000" cy="56388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Intuitively, do the following pairs mean the same thing? </a:t>
            </a:r>
          </a:p>
          <a:p>
            <a:pPr>
              <a:buNone/>
            </a:pPr>
            <a:r>
              <a:rPr lang="en-US" i="1" dirty="0" smtClean="0"/>
              <a:t>(1) Rupert took off his jacket </a:t>
            </a:r>
            <a:endParaRPr lang="en-US" dirty="0" smtClean="0"/>
          </a:p>
          <a:p>
            <a:pPr>
              <a:buNone/>
            </a:pPr>
            <a:r>
              <a:rPr lang="en-US" i="1" dirty="0" smtClean="0"/>
              <a:t>  Rupert took his jacket off </a:t>
            </a:r>
            <a:endParaRPr lang="en-US" dirty="0" smtClean="0"/>
          </a:p>
          <a:p>
            <a:pPr>
              <a:buNone/>
            </a:pPr>
            <a:r>
              <a:rPr lang="en-US" i="1" dirty="0" smtClean="0"/>
              <a:t>(2) Harriet wrote the answer down </a:t>
            </a:r>
          </a:p>
          <a:p>
            <a:pPr>
              <a:buNone/>
            </a:pPr>
            <a:r>
              <a:rPr lang="en-US" i="1" dirty="0" smtClean="0"/>
              <a:t>   Harriet wrote down the answer </a:t>
            </a:r>
          </a:p>
          <a:p>
            <a:pPr>
              <a:buNone/>
            </a:pPr>
            <a:r>
              <a:rPr lang="en-US" i="1" dirty="0" smtClean="0"/>
              <a:t>(3) Bachelors prefer redheads </a:t>
            </a:r>
            <a:endParaRPr lang="en-US" dirty="0" smtClean="0"/>
          </a:p>
          <a:p>
            <a:pPr>
              <a:buNone/>
            </a:pPr>
            <a:r>
              <a:rPr lang="en-US" i="1" dirty="0" smtClean="0"/>
              <a:t>    Girls with red hair are preferred by unmarried men 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In some cases, the same word can have more than one sense! </a:t>
            </a:r>
          </a:p>
          <a:p>
            <a:pPr>
              <a:buNone/>
            </a:pPr>
            <a:r>
              <a:rPr lang="en-US" dirty="0" smtClean="0"/>
              <a:t>Does the word </a:t>
            </a:r>
            <a:r>
              <a:rPr lang="en-US" i="1" dirty="0" smtClean="0"/>
              <a:t>bank </a:t>
            </a:r>
            <a:r>
              <a:rPr lang="en-US" dirty="0" smtClean="0"/>
              <a:t>have the same meaning in the following sentence pairs? </a:t>
            </a:r>
          </a:p>
          <a:p>
            <a:pPr>
              <a:buNone/>
            </a:pPr>
            <a:r>
              <a:rPr lang="en-US" i="1" dirty="0" smtClean="0"/>
              <a:t>(1) 1 have an account at the Bank of Scotland </a:t>
            </a:r>
            <a:endParaRPr lang="en-US" dirty="0" smtClean="0"/>
          </a:p>
          <a:p>
            <a:pPr>
              <a:buNone/>
            </a:pPr>
            <a:r>
              <a:rPr lang="en-US" i="1" dirty="0" smtClean="0"/>
              <a:t>We steered the raft to the other bank of the river        Yes/No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(2) </a:t>
            </a:r>
            <a:r>
              <a:rPr lang="en-US" i="1" dirty="0" smtClean="0"/>
              <a:t>The DC-10 banked sharply to avoid a crash </a:t>
            </a:r>
            <a:endParaRPr lang="en-US" dirty="0" smtClean="0"/>
          </a:p>
          <a:p>
            <a:pPr>
              <a:buNone/>
            </a:pPr>
            <a:r>
              <a:rPr lang="en-US" i="1" dirty="0" smtClean="0"/>
              <a:t>I banked the furnace up with coke last night             Yes/No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7772400" cy="609600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en-US" dirty="0" smtClean="0"/>
              <a:t>Sentences can have more than one Sense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295400"/>
            <a:ext cx="9144000" cy="55626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(1) Write down two sentences bringing out clearly the two different </a:t>
            </a:r>
            <a:br>
              <a:rPr lang="en-US" dirty="0" smtClean="0"/>
            </a:br>
            <a:r>
              <a:rPr lang="en-US" dirty="0" smtClean="0"/>
              <a:t>meanings of                 </a:t>
            </a:r>
            <a:r>
              <a:rPr lang="en-US" i="1" dirty="0" smtClean="0"/>
              <a:t>The chicken is ready to eat.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(2) Write down two sentences 'bringing out clearly the two different senses of                                </a:t>
            </a:r>
            <a:r>
              <a:rPr lang="en-US" i="1" dirty="0" smtClean="0"/>
              <a:t>He greeted the girl with a smile.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(3) Do likewise for        </a:t>
            </a:r>
            <a:r>
              <a:rPr lang="en-US" i="1" dirty="0" smtClean="0"/>
              <a:t>He turned over the field. </a:t>
            </a:r>
          </a:p>
          <a:p>
            <a:pPr>
              <a:buNone/>
            </a:pPr>
            <a:r>
              <a:rPr lang="en-US" dirty="0" smtClean="0"/>
              <a:t>On the relationship between sense and reference: </a:t>
            </a:r>
          </a:p>
          <a:p>
            <a:pPr>
              <a:buNone/>
            </a:pPr>
            <a:r>
              <a:rPr lang="en-US" u="sng" dirty="0" smtClean="0"/>
              <a:t>Referent</a:t>
            </a:r>
            <a:r>
              <a:rPr lang="en-US" dirty="0" smtClean="0"/>
              <a:t> of an expression is often a </a:t>
            </a:r>
            <a:r>
              <a:rPr lang="en-US" u="sng" dirty="0" smtClean="0"/>
              <a:t>thing or a person </a:t>
            </a:r>
            <a:r>
              <a:rPr lang="en-US" dirty="0" smtClean="0"/>
              <a:t>in the world;  </a:t>
            </a:r>
          </a:p>
          <a:p>
            <a:pPr>
              <a:buNone/>
            </a:pPr>
            <a:r>
              <a:rPr lang="en-US" u="sng" dirty="0" smtClean="0"/>
              <a:t>Sense </a:t>
            </a:r>
            <a:r>
              <a:rPr lang="en-US" dirty="0" smtClean="0"/>
              <a:t>of an expression is </a:t>
            </a:r>
            <a:r>
              <a:rPr lang="en-US" u="sng" dirty="0" smtClean="0"/>
              <a:t>not a thing at all</a:t>
            </a:r>
            <a:r>
              <a:rPr lang="en-US" dirty="0" smtClean="0"/>
              <a:t>. </a:t>
            </a:r>
          </a:p>
          <a:p>
            <a:pPr>
              <a:buNone/>
            </a:pPr>
            <a:r>
              <a:rPr lang="en-US" dirty="0" smtClean="0"/>
              <a:t>In fact, it is difficult to say what sort of entity the sense of an expression is. </a:t>
            </a:r>
          </a:p>
          <a:p>
            <a:pPr>
              <a:buNone/>
            </a:pPr>
            <a:r>
              <a:rPr lang="en-US" dirty="0" smtClean="0"/>
              <a:t>It is much easier to say whether or not two expressions have the same sense. 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57200"/>
            <a:ext cx="7772400" cy="914400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en-US" dirty="0" smtClean="0"/>
              <a:t>. </a:t>
            </a:r>
            <a:br>
              <a:rPr lang="en-US" dirty="0" smtClean="0"/>
            </a:br>
            <a:r>
              <a:rPr lang="en-US" sz="2700" dirty="0" smtClean="0"/>
              <a:t>When a person understands fully what is said to him, it is reasonable to say that he grasps the sense of the expressions he hears</a:t>
            </a:r>
            <a:endParaRPr lang="en-US" sz="27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u="sng" dirty="0" smtClean="0"/>
              <a:t>Every expression </a:t>
            </a:r>
            <a:r>
              <a:rPr lang="en-US" dirty="0" smtClean="0"/>
              <a:t>that has </a:t>
            </a:r>
            <a:r>
              <a:rPr lang="en-US" b="1" u="sng" dirty="0" smtClean="0"/>
              <a:t>meaning has sense</a:t>
            </a:r>
            <a:r>
              <a:rPr lang="en-US" dirty="0" smtClean="0"/>
              <a:t>, but </a:t>
            </a:r>
            <a:r>
              <a:rPr lang="en-US" b="1" i="1" u="sng" dirty="0" smtClean="0"/>
              <a:t>not </a:t>
            </a:r>
            <a:r>
              <a:rPr lang="en-US" dirty="0" smtClean="0"/>
              <a:t>every expression has </a:t>
            </a:r>
            <a:r>
              <a:rPr lang="en-US" b="1" u="sng" dirty="0" smtClean="0"/>
              <a:t>reference</a:t>
            </a:r>
            <a:r>
              <a:rPr lang="en-US" dirty="0" smtClean="0"/>
              <a:t>. </a:t>
            </a:r>
          </a:p>
          <a:p>
            <a:pPr>
              <a:buNone/>
            </a:pPr>
            <a:r>
              <a:rPr lang="en-US" dirty="0" smtClean="0"/>
              <a:t>Do these words refer to things in the world?</a:t>
            </a:r>
          </a:p>
          <a:p>
            <a:pPr>
              <a:buNone/>
            </a:pPr>
            <a:r>
              <a:rPr lang="en-US" dirty="0" smtClean="0"/>
              <a:t>1. Almost       2. Probable       3. And        4.If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1. When you look up the meaning of a word in the dictionary, what do you find there, it’s referent, or an expression with the same sense?</a:t>
            </a:r>
          </a:p>
          <a:p>
            <a:pPr>
              <a:buNone/>
            </a:pPr>
            <a:r>
              <a:rPr lang="en-US" dirty="0" smtClean="0"/>
              <a:t>(2) Is a dictionary full of words or full of things, like a box or a sack?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4638"/>
            <a:ext cx="8153400" cy="411162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en-US" sz="2700" dirty="0" smtClean="0"/>
              <a:t>Sense</a:t>
            </a:r>
            <a:r>
              <a:rPr lang="en-US" sz="1600" dirty="0" smtClean="0"/>
              <a:t> - </a:t>
            </a:r>
            <a:r>
              <a:rPr lang="en-US" sz="2400" dirty="0" smtClean="0"/>
              <a:t>continued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838200"/>
            <a:ext cx="8991600" cy="58674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400" dirty="0" smtClean="0"/>
              <a:t>(3) Could a foreigner learn the meanings of his very first </a:t>
            </a:r>
            <a:br>
              <a:rPr lang="en-US" sz="2400" dirty="0" smtClean="0"/>
            </a:br>
            <a:r>
              <a:rPr lang="en-US" sz="2400" dirty="0" smtClean="0"/>
              <a:t>words of English by having their typical referents </a:t>
            </a:r>
            <a:br>
              <a:rPr lang="en-US" sz="2400" dirty="0" smtClean="0"/>
            </a:br>
            <a:r>
              <a:rPr lang="en-US" sz="2400" dirty="0" smtClean="0"/>
              <a:t>pointed out to him?                                                      </a:t>
            </a:r>
            <a:r>
              <a:rPr lang="en-US" sz="2400" i="1" dirty="0" smtClean="0"/>
              <a:t>Yes / No </a:t>
            </a:r>
          </a:p>
          <a:p>
            <a:pPr>
              <a:buNone/>
            </a:pPr>
            <a:r>
              <a:rPr lang="en-US" sz="2400" dirty="0" smtClean="0"/>
              <a:t>(4) Could a foreigner learn the meanings of his very first </a:t>
            </a:r>
            <a:br>
              <a:rPr lang="en-US" sz="2400" dirty="0" smtClean="0"/>
            </a:br>
            <a:r>
              <a:rPr lang="en-US" sz="2400" dirty="0" smtClean="0"/>
              <a:t>words of English by looking them up in an English </a:t>
            </a:r>
            <a:br>
              <a:rPr lang="en-US" sz="2400" dirty="0" smtClean="0"/>
            </a:br>
            <a:r>
              <a:rPr lang="en-US" sz="2400" dirty="0" smtClean="0"/>
              <a:t>dictionary?                                                                     </a:t>
            </a:r>
            <a:r>
              <a:rPr lang="en-US" sz="2400" i="1" dirty="0" smtClean="0"/>
              <a:t>Yes /No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Comment: </a:t>
            </a:r>
          </a:p>
          <a:p>
            <a:pPr>
              <a:buNone/>
            </a:pPr>
            <a:r>
              <a:rPr lang="en-US" sz="2400" dirty="0" smtClean="0"/>
              <a:t>There is something essentially circular about the set of definitions in a </a:t>
            </a:r>
            <a:br>
              <a:rPr lang="en-US" sz="2400" dirty="0" smtClean="0"/>
            </a:br>
            <a:r>
              <a:rPr lang="en-US" sz="2400" dirty="0" smtClean="0"/>
              <a:t>dictionary. Similarly, defining the senses of words and other </a:t>
            </a:r>
            <a:br>
              <a:rPr lang="en-US" sz="2400" dirty="0" smtClean="0"/>
            </a:br>
            <a:r>
              <a:rPr lang="en-US" sz="2400" dirty="0" smtClean="0"/>
              <a:t>expressions often has something of this circular nature. This is not </a:t>
            </a:r>
            <a:br>
              <a:rPr lang="en-US" sz="2400" dirty="0" smtClean="0"/>
            </a:br>
            <a:r>
              <a:rPr lang="en-US" sz="2400" dirty="0" smtClean="0"/>
              <a:t>necessarily a bad thing, and in any case it is often unavoidable, since in </a:t>
            </a:r>
          </a:p>
          <a:p>
            <a:pPr>
              <a:buNone/>
            </a:pPr>
            <a:r>
              <a:rPr lang="en-US" sz="2400" dirty="0" smtClean="0"/>
              <a:t>" many cases (e.g. cases of expressions that have no referents: </a:t>
            </a:r>
            <a:r>
              <a:rPr lang="en-US" sz="2400" i="1" dirty="0" smtClean="0"/>
              <a:t>and, </a:t>
            </a:r>
            <a:r>
              <a:rPr lang="en-US" sz="2400" dirty="0" smtClean="0"/>
              <a:t>etc.) </a:t>
            </a:r>
            <a:br>
              <a:rPr lang="en-US" sz="2400" dirty="0" smtClean="0"/>
            </a:br>
            <a:r>
              <a:rPr lang="en-US" sz="2400" dirty="0" smtClean="0"/>
              <a:t>there is no way of indicating the meaning of an expression except with </a:t>
            </a:r>
            <a:br>
              <a:rPr lang="en-US" sz="2400" dirty="0" smtClean="0"/>
            </a:br>
            <a:r>
              <a:rPr lang="en-US" sz="2400" dirty="0" smtClean="0"/>
              <a:t>other words. </a:t>
            </a:r>
          </a:p>
          <a:p>
            <a:pPr>
              <a:buNone/>
            </a:pPr>
            <a:r>
              <a:rPr lang="en-US" sz="2400" i="1" dirty="0" smtClean="0"/>
              <a:t> 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i="1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868362"/>
          </a:xfrm>
        </p:spPr>
        <p:txBody>
          <a:bodyPr/>
          <a:lstStyle/>
          <a:p>
            <a:pPr algn="ctr"/>
            <a:r>
              <a:rPr lang="en-US" dirty="0" smtClean="0"/>
              <a:t>Circular Nature of Definitions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quarter" idx="1"/>
          </p:nvPr>
        </p:nvGraphicFramePr>
        <p:xfrm>
          <a:off x="381000" y="1219200"/>
          <a:ext cx="8763000" cy="5638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57200"/>
            <a:ext cx="7772400" cy="533400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en-US" sz="3200" dirty="0" smtClean="0"/>
              <a:t>Propositions are Complete  Independent Thoughts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143000"/>
            <a:ext cx="8991600" cy="57150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Are the senses of the following expressions propositions? </a:t>
            </a:r>
          </a:p>
          <a:p>
            <a:pPr marL="571500" indent="-571500">
              <a:buNone/>
            </a:pPr>
            <a:r>
              <a:rPr lang="en-US" i="1" dirty="0" smtClean="0"/>
              <a:t>(1) Johnny has got a new master                         Yes </a:t>
            </a:r>
            <a:r>
              <a:rPr lang="en-US" dirty="0" smtClean="0"/>
              <a:t>/ </a:t>
            </a:r>
            <a:r>
              <a:rPr lang="en-US" i="1" dirty="0" smtClean="0"/>
              <a:t>No </a:t>
            </a:r>
            <a:endParaRPr lang="en-US" dirty="0" smtClean="0"/>
          </a:p>
          <a:p>
            <a:pPr marL="571500" indent="-571500">
              <a:buNone/>
            </a:pPr>
            <a:r>
              <a:rPr lang="en-US" i="1" dirty="0" smtClean="0"/>
              <a:t>(2) A new master </a:t>
            </a:r>
            <a:r>
              <a:rPr lang="en-US" dirty="0" smtClean="0"/>
              <a:t>(not understood as an elliptical sentence- </a:t>
            </a:r>
            <a:br>
              <a:rPr lang="en-US" dirty="0" smtClean="0"/>
            </a:br>
            <a:r>
              <a:rPr lang="en-US" dirty="0" smtClean="0"/>
              <a:t>fragment) 				        </a:t>
            </a:r>
            <a:r>
              <a:rPr lang="en-US" i="1" dirty="0" smtClean="0"/>
              <a:t>Yes </a:t>
            </a:r>
            <a:r>
              <a:rPr lang="en-US" dirty="0" smtClean="0"/>
              <a:t>/ </a:t>
            </a:r>
            <a:r>
              <a:rPr lang="en-US" i="1" dirty="0" smtClean="0"/>
              <a:t>No </a:t>
            </a:r>
            <a:endParaRPr lang="en-US" dirty="0" smtClean="0"/>
          </a:p>
          <a:p>
            <a:pPr>
              <a:buNone/>
            </a:pPr>
            <a:r>
              <a:rPr lang="en-US" i="1" dirty="0" smtClean="0"/>
              <a:t>(3) Johnny </a:t>
            </a:r>
            <a:r>
              <a:rPr lang="en-US" dirty="0" smtClean="0"/>
              <a:t>(not understood as an elliptical sentence- </a:t>
            </a:r>
            <a:br>
              <a:rPr lang="en-US" dirty="0" smtClean="0"/>
            </a:br>
            <a:r>
              <a:rPr lang="en-US" dirty="0" smtClean="0"/>
              <a:t>fragment) 				        </a:t>
            </a:r>
            <a:r>
              <a:rPr lang="en-US" i="1" dirty="0" smtClean="0"/>
              <a:t>Yes </a:t>
            </a:r>
            <a:r>
              <a:rPr lang="en-US" dirty="0" smtClean="0"/>
              <a:t>/ </a:t>
            </a:r>
            <a:r>
              <a:rPr lang="en-US" i="1" dirty="0" smtClean="0"/>
              <a:t>No </a:t>
            </a:r>
            <a:endParaRPr lang="en-US" dirty="0" smtClean="0"/>
          </a:p>
          <a:p>
            <a:pPr>
              <a:buNone/>
            </a:pPr>
            <a:r>
              <a:rPr lang="en-US" i="1" dirty="0" smtClean="0"/>
              <a:t>(4) This is the house that Jack built      	          Yes /No </a:t>
            </a:r>
            <a:endParaRPr lang="en-US" dirty="0" smtClean="0"/>
          </a:p>
          <a:p>
            <a:pPr>
              <a:buNone/>
            </a:pPr>
            <a:endParaRPr lang="en-US" i="1" dirty="0" smtClean="0"/>
          </a:p>
          <a:p>
            <a:pPr>
              <a:buNone/>
            </a:pPr>
            <a:r>
              <a:rPr lang="en-US" dirty="0" smtClean="0"/>
              <a:t>To the extent that perfect translation between languages is possible </a:t>
            </a:r>
          </a:p>
          <a:p>
            <a:pPr>
              <a:buNone/>
            </a:pPr>
            <a:r>
              <a:rPr lang="en-US" dirty="0" smtClean="0"/>
              <a:t>(and this is a very debatable point), the same sense can be said to belong</a:t>
            </a:r>
          </a:p>
          <a:p>
            <a:pPr>
              <a:buNone/>
            </a:pPr>
            <a:r>
              <a:rPr lang="en-US" dirty="0" smtClean="0"/>
              <a:t>to expressions in different languages. </a:t>
            </a:r>
          </a:p>
          <a:p>
            <a:pPr>
              <a:buNone/>
            </a:pPr>
            <a:r>
              <a:rPr lang="en-US" i="1" dirty="0" smtClean="0"/>
              <a:t/>
            </a:r>
            <a:br>
              <a:rPr lang="en-US" i="1" dirty="0" smtClean="0"/>
            </a:b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914400" y="228600"/>
            <a:ext cx="7772400" cy="46038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381000"/>
            <a:ext cx="8991600" cy="63246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(I) Do </a:t>
            </a:r>
            <a:r>
              <a:rPr lang="en-US" i="1" dirty="0" smtClean="0"/>
              <a:t>AI. Berger s '</a:t>
            </a:r>
            <a:r>
              <a:rPr lang="en-US" i="1" dirty="0" err="1" smtClean="0"/>
              <a:t>est</a:t>
            </a:r>
            <a:r>
              <a:rPr lang="en-US" i="1" dirty="0" smtClean="0"/>
              <a:t> </a:t>
            </a:r>
            <a:r>
              <a:rPr lang="en-US" i="1" dirty="0" err="1" smtClean="0"/>
              <a:t>rase</a:t>
            </a:r>
            <a:r>
              <a:rPr lang="en-US" i="1" dirty="0" smtClean="0"/>
              <a:t> </a:t>
            </a:r>
            <a:r>
              <a:rPr lang="en-US" i="1" dirty="0" err="1" smtClean="0"/>
              <a:t>ce</a:t>
            </a:r>
            <a:r>
              <a:rPr lang="en-US" i="1" dirty="0" smtClean="0"/>
              <a:t> </a:t>
            </a:r>
            <a:r>
              <a:rPr lang="en-US" i="1" dirty="0" err="1" smtClean="0"/>
              <a:t>marin</a:t>
            </a:r>
            <a:r>
              <a:rPr lang="en-US" i="1" dirty="0" smtClean="0"/>
              <a:t> </a:t>
            </a:r>
            <a:r>
              <a:rPr lang="en-US" dirty="0" smtClean="0"/>
              <a:t>and </a:t>
            </a:r>
            <a:r>
              <a:rPr lang="en-US" i="1" dirty="0" smtClean="0"/>
              <a:t>AI. Berger shaved </a:t>
            </a:r>
            <a:br>
              <a:rPr lang="en-US" i="1" dirty="0" smtClean="0"/>
            </a:br>
            <a:r>
              <a:rPr lang="en-US" i="1" dirty="0" smtClean="0"/>
              <a:t>himself this morning </a:t>
            </a:r>
            <a:r>
              <a:rPr lang="en-US" dirty="0" smtClean="0"/>
              <a:t>express the same proposition?          </a:t>
            </a:r>
            <a:r>
              <a:rPr lang="en-US" i="1" dirty="0" smtClean="0"/>
              <a:t>Yes/No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(2) Do the two sentences in (I) have the same sense?         </a:t>
            </a:r>
            <a:r>
              <a:rPr lang="en-US" i="1" dirty="0" smtClean="0"/>
              <a:t> Yes/No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(3) Do the expressions </a:t>
            </a:r>
            <a:r>
              <a:rPr lang="en-US" i="1" dirty="0" err="1" smtClean="0"/>
              <a:t>ce</a:t>
            </a:r>
            <a:r>
              <a:rPr lang="en-US" i="1" dirty="0" smtClean="0"/>
              <a:t> </a:t>
            </a:r>
            <a:r>
              <a:rPr lang="en-US" i="1" dirty="0" err="1" smtClean="0"/>
              <a:t>marin</a:t>
            </a:r>
            <a:r>
              <a:rPr lang="en-US" i="1" dirty="0" smtClean="0"/>
              <a:t> </a:t>
            </a:r>
            <a:r>
              <a:rPr lang="en-US" dirty="0" smtClean="0"/>
              <a:t>and </a:t>
            </a:r>
            <a:r>
              <a:rPr lang="en-US" i="1" dirty="0" smtClean="0"/>
              <a:t>this morning </a:t>
            </a:r>
            <a:r>
              <a:rPr lang="en-US" dirty="0" smtClean="0"/>
              <a:t>have the  </a:t>
            </a:r>
            <a:r>
              <a:rPr lang="en-US" i="1" dirty="0" smtClean="0"/>
              <a:t>Yes/No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same sense? </a:t>
            </a:r>
          </a:p>
          <a:p>
            <a:pPr>
              <a:buNone/>
            </a:pPr>
            <a:r>
              <a:rPr lang="en-US" dirty="0" smtClean="0"/>
              <a:t>(4) Do the expressions </a:t>
            </a:r>
            <a:r>
              <a:rPr lang="en-US" i="1" dirty="0" smtClean="0"/>
              <a:t>s '</a:t>
            </a:r>
            <a:r>
              <a:rPr lang="en-US" i="1" dirty="0" err="1" smtClean="0"/>
              <a:t>est</a:t>
            </a:r>
            <a:r>
              <a:rPr lang="en-US" i="1" dirty="0" smtClean="0"/>
              <a:t> </a:t>
            </a:r>
            <a:r>
              <a:rPr lang="en-US" i="1" dirty="0" err="1" smtClean="0"/>
              <a:t>rase</a:t>
            </a:r>
            <a:r>
              <a:rPr lang="en-US" i="1" dirty="0" smtClean="0"/>
              <a:t> </a:t>
            </a:r>
            <a:r>
              <a:rPr lang="en-US" dirty="0" smtClean="0"/>
              <a:t>and </a:t>
            </a:r>
            <a:r>
              <a:rPr lang="en-US" i="1" dirty="0" smtClean="0"/>
              <a:t>shaved </a:t>
            </a:r>
            <a:r>
              <a:rPr lang="en-US" i="1" dirty="0" err="1" smtClean="0"/>
              <a:t>himselfhave</a:t>
            </a:r>
            <a:r>
              <a:rPr lang="en-US" i="1" dirty="0" smtClean="0"/>
              <a:t> </a:t>
            </a:r>
            <a:br>
              <a:rPr lang="en-US" i="1" dirty="0" smtClean="0"/>
            </a:br>
            <a:r>
              <a:rPr lang="en-US" dirty="0" smtClean="0"/>
              <a:t>the same sense?				            </a:t>
            </a:r>
            <a:r>
              <a:rPr lang="en-US" i="1" dirty="0" smtClean="0"/>
              <a:t>Yes/No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(5) Does </a:t>
            </a:r>
            <a:r>
              <a:rPr lang="en-US" i="1" dirty="0" err="1" smtClean="0"/>
              <a:t>ein</a:t>
            </a:r>
            <a:r>
              <a:rPr lang="en-US" i="1" dirty="0" smtClean="0"/>
              <a:t> </a:t>
            </a:r>
            <a:r>
              <a:rPr lang="en-US" i="1" dirty="0" err="1" smtClean="0"/>
              <a:t>unverheirateter</a:t>
            </a:r>
            <a:r>
              <a:rPr lang="en-US" i="1" dirty="0" smtClean="0"/>
              <a:t> Mann </a:t>
            </a:r>
            <a:r>
              <a:rPr lang="en-US" dirty="0" smtClean="0"/>
              <a:t>have the same sense as </a:t>
            </a:r>
            <a:br>
              <a:rPr lang="en-US" dirty="0" smtClean="0"/>
            </a:br>
            <a:r>
              <a:rPr lang="en-US" i="1" dirty="0" smtClean="0"/>
              <a:t>an unmarried man?  			                           Yes </a:t>
            </a:r>
            <a:r>
              <a:rPr lang="en-US" dirty="0" smtClean="0"/>
              <a:t>/ </a:t>
            </a:r>
            <a:r>
              <a:rPr lang="en-US" i="1" dirty="0" smtClean="0"/>
              <a:t>No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				Comment </a:t>
            </a:r>
          </a:p>
          <a:p>
            <a:pPr>
              <a:buNone/>
            </a:pPr>
            <a:r>
              <a:rPr lang="en-US" dirty="0" smtClean="0"/>
              <a:t>Just as one can talk of the </a:t>
            </a:r>
            <a:r>
              <a:rPr lang="en-US" u="sng" dirty="0" smtClean="0"/>
              <a:t>same sense in different </a:t>
            </a:r>
            <a:r>
              <a:rPr lang="en-US" u="sng" dirty="0" smtClean="0"/>
              <a:t>L</a:t>
            </a:r>
            <a:r>
              <a:rPr lang="en-US" u="sng" dirty="0" smtClean="0"/>
              <a:t>anguages</a:t>
            </a:r>
            <a:r>
              <a:rPr lang="en-US" dirty="0" smtClean="0"/>
              <a:t>, so </a:t>
            </a:r>
            <a:r>
              <a:rPr lang="en-US" dirty="0" smtClean="0"/>
              <a:t>one can </a:t>
            </a:r>
            <a:br>
              <a:rPr lang="en-US" dirty="0" smtClean="0"/>
            </a:br>
            <a:r>
              <a:rPr lang="en-US" dirty="0" smtClean="0"/>
              <a:t>talk of expressions in </a:t>
            </a:r>
            <a:r>
              <a:rPr lang="en-US" u="sng" dirty="0" smtClean="0"/>
              <a:t>different dialects </a:t>
            </a:r>
            <a:r>
              <a:rPr lang="en-US" dirty="0" smtClean="0"/>
              <a:t>of one language as having the </a:t>
            </a:r>
            <a:br>
              <a:rPr lang="en-US" dirty="0" smtClean="0"/>
            </a:br>
            <a:r>
              <a:rPr lang="en-US" u="sng" dirty="0" smtClean="0"/>
              <a:t>same sense</a:t>
            </a:r>
            <a:r>
              <a:rPr lang="en-US" dirty="0" smtClean="0"/>
              <a:t>. </a:t>
            </a:r>
          </a:p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154</TotalTime>
  <Words>548</Words>
  <Application>Microsoft Office PowerPoint</Application>
  <PresentationFormat>On-screen Show (4:3)</PresentationFormat>
  <Paragraphs>131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Equity</vt:lpstr>
      <vt:lpstr>Semantic Unit 3</vt:lpstr>
      <vt:lpstr>Sense</vt:lpstr>
      <vt:lpstr>Sense of Phrases and Sentences</vt:lpstr>
      <vt:lpstr>Sentences can have more than one Sense</vt:lpstr>
      <vt:lpstr>.  When a person understands fully what is said to him, it is reasonable to say that he grasps the sense of the expressions he hears</vt:lpstr>
      <vt:lpstr>Sense - continued</vt:lpstr>
      <vt:lpstr>Circular Nature of Definitions</vt:lpstr>
      <vt:lpstr>Propositions are Complete  Independent Thoughts</vt:lpstr>
      <vt:lpstr>Slide 9</vt:lpstr>
      <vt:lpstr>Different Dialects, Same Sense</vt:lpstr>
      <vt:lpstr>Both referring and uttering are acts performed, by par-  ticular speakers on particular occasions. </vt:lpstr>
      <vt:lpstr>Reference VS Sense</vt:lpstr>
      <vt:lpstr>Slide 13</vt:lpstr>
      <vt:lpstr>Assignment for Next Class</vt:lpstr>
      <vt:lpstr>Slide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Semantic Unit 3</dc:title>
  <dc:creator>User</dc:creator>
  <cp:lastModifiedBy>User</cp:lastModifiedBy>
  <cp:revision>19</cp:revision>
  <dcterms:created xsi:type="dcterms:W3CDTF">2012-09-28T09:36:52Z</dcterms:created>
  <dcterms:modified xsi:type="dcterms:W3CDTF">2012-09-28T13:59:01Z</dcterms:modified>
</cp:coreProperties>
</file>