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8"/>
  </p:notesMasterIdLst>
  <p:sldIdLst>
    <p:sldId id="256" r:id="rId2"/>
    <p:sldId id="269" r:id="rId3"/>
    <p:sldId id="257" r:id="rId4"/>
    <p:sldId id="258" r:id="rId5"/>
    <p:sldId id="259" r:id="rId6"/>
    <p:sldId id="260" r:id="rId7"/>
    <p:sldId id="261" r:id="rId8"/>
    <p:sldId id="262" r:id="rId9"/>
    <p:sldId id="263" r:id="rId10"/>
    <p:sldId id="264" r:id="rId11"/>
    <p:sldId id="265" r:id="rId12"/>
    <p:sldId id="266" r:id="rId13"/>
    <p:sldId id="267" r:id="rId14"/>
    <p:sldId id="268" r:id="rId15"/>
    <p:sldId id="270" r:id="rId16"/>
    <p:sldId id="271"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161FDB4-506E-48C4-A4C8-5400A4B70FAB}" v="3" dt="2022-09-07T08:58:10.70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3" d="100"/>
          <a:sy n="63" d="100"/>
        </p:scale>
        <p:origin x="80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bdelrhman Z Gaafar" userId="727f7c06-4644-461f-a89c-178d40a3c8fc" providerId="ADAL" clId="{9D4FE1A6-7846-43E9-BE14-A346115D4186}"/>
    <pc:docChg chg="modSld sldOrd">
      <pc:chgData name="Abdelrhman Z Gaafar" userId="727f7c06-4644-461f-a89c-178d40a3c8fc" providerId="ADAL" clId="{9D4FE1A6-7846-43E9-BE14-A346115D4186}" dt="2021-09-08T21:29:52.094" v="1"/>
      <pc:docMkLst>
        <pc:docMk/>
      </pc:docMkLst>
      <pc:sldChg chg="ord">
        <pc:chgData name="Abdelrhman Z Gaafar" userId="727f7c06-4644-461f-a89c-178d40a3c8fc" providerId="ADAL" clId="{9D4FE1A6-7846-43E9-BE14-A346115D4186}" dt="2021-09-08T21:29:52.094" v="1"/>
        <pc:sldMkLst>
          <pc:docMk/>
          <pc:sldMk cId="2792930276" sldId="269"/>
        </pc:sldMkLst>
      </pc:sldChg>
    </pc:docChg>
  </pc:docChgLst>
  <pc:docChgLst>
    <pc:chgData name="Abdelrhman Z Gaafar" userId="727f7c06-4644-461f-a89c-178d40a3c8fc" providerId="ADAL" clId="{8161FDB4-506E-48C4-A4C8-5400A4B70FAB}"/>
    <pc:docChg chg="undo custSel addSld modSld">
      <pc:chgData name="Abdelrhman Z Gaafar" userId="727f7c06-4644-461f-a89c-178d40a3c8fc" providerId="ADAL" clId="{8161FDB4-506E-48C4-A4C8-5400A4B70FAB}" dt="2022-09-07T08:58:59.269" v="82" actId="1076"/>
      <pc:docMkLst>
        <pc:docMk/>
      </pc:docMkLst>
      <pc:sldChg chg="addSp delSp modSp new mod modClrScheme chgLayout">
        <pc:chgData name="Abdelrhman Z Gaafar" userId="727f7c06-4644-461f-a89c-178d40a3c8fc" providerId="ADAL" clId="{8161FDB4-506E-48C4-A4C8-5400A4B70FAB}" dt="2022-09-07T08:57:54.482" v="51" actId="1076"/>
        <pc:sldMkLst>
          <pc:docMk/>
          <pc:sldMk cId="2367950451" sldId="270"/>
        </pc:sldMkLst>
        <pc:spChg chg="del">
          <ac:chgData name="Abdelrhman Z Gaafar" userId="727f7c06-4644-461f-a89c-178d40a3c8fc" providerId="ADAL" clId="{8161FDB4-506E-48C4-A4C8-5400A4B70FAB}" dt="2022-09-07T08:57:02.963" v="1" actId="700"/>
          <ac:spMkLst>
            <pc:docMk/>
            <pc:sldMk cId="2367950451" sldId="270"/>
            <ac:spMk id="2" creationId="{C356759D-CDD3-909C-5808-04B4F4A8DC9E}"/>
          </ac:spMkLst>
        </pc:spChg>
        <pc:spChg chg="del">
          <ac:chgData name="Abdelrhman Z Gaafar" userId="727f7c06-4644-461f-a89c-178d40a3c8fc" providerId="ADAL" clId="{8161FDB4-506E-48C4-A4C8-5400A4B70FAB}" dt="2022-09-07T08:57:02.963" v="1" actId="700"/>
          <ac:spMkLst>
            <pc:docMk/>
            <pc:sldMk cId="2367950451" sldId="270"/>
            <ac:spMk id="3" creationId="{CF6FA145-9D0F-B994-4054-C5BA4A09C1AC}"/>
          </ac:spMkLst>
        </pc:spChg>
        <pc:spChg chg="del">
          <ac:chgData name="Abdelrhman Z Gaafar" userId="727f7c06-4644-461f-a89c-178d40a3c8fc" providerId="ADAL" clId="{8161FDB4-506E-48C4-A4C8-5400A4B70FAB}" dt="2022-09-07T08:57:02.963" v="1" actId="700"/>
          <ac:spMkLst>
            <pc:docMk/>
            <pc:sldMk cId="2367950451" sldId="270"/>
            <ac:spMk id="4" creationId="{D0AE2DF9-F697-FB17-D108-2E06BEDE8E62}"/>
          </ac:spMkLst>
        </pc:spChg>
        <pc:spChg chg="add mod">
          <ac:chgData name="Abdelrhman Z Gaafar" userId="727f7c06-4644-461f-a89c-178d40a3c8fc" providerId="ADAL" clId="{8161FDB4-506E-48C4-A4C8-5400A4B70FAB}" dt="2022-09-07T08:57:54.482" v="51" actId="1076"/>
          <ac:spMkLst>
            <pc:docMk/>
            <pc:sldMk cId="2367950451" sldId="270"/>
            <ac:spMk id="6" creationId="{8DB64F17-63BD-25C8-2ADB-788E2F2FAA04}"/>
          </ac:spMkLst>
        </pc:spChg>
        <pc:picChg chg="add mod">
          <ac:chgData name="Abdelrhman Z Gaafar" userId="727f7c06-4644-461f-a89c-178d40a3c8fc" providerId="ADAL" clId="{8161FDB4-506E-48C4-A4C8-5400A4B70FAB}" dt="2022-09-07T08:57:09.526" v="4" actId="1076"/>
          <ac:picMkLst>
            <pc:docMk/>
            <pc:sldMk cId="2367950451" sldId="270"/>
            <ac:picMk id="5" creationId="{9FD91E40-BAD9-D5DC-B8DA-92323435F6F3}"/>
          </ac:picMkLst>
        </pc:picChg>
      </pc:sldChg>
      <pc:sldChg chg="addSp delSp modSp add mod">
        <pc:chgData name="Abdelrhman Z Gaafar" userId="727f7c06-4644-461f-a89c-178d40a3c8fc" providerId="ADAL" clId="{8161FDB4-506E-48C4-A4C8-5400A4B70FAB}" dt="2022-09-07T08:58:59.269" v="82" actId="1076"/>
        <pc:sldMkLst>
          <pc:docMk/>
          <pc:sldMk cId="1791089336" sldId="271"/>
        </pc:sldMkLst>
        <pc:spChg chg="mod">
          <ac:chgData name="Abdelrhman Z Gaafar" userId="727f7c06-4644-461f-a89c-178d40a3c8fc" providerId="ADAL" clId="{8161FDB4-506E-48C4-A4C8-5400A4B70FAB}" dt="2022-09-07T08:58:59.269" v="82" actId="1076"/>
          <ac:spMkLst>
            <pc:docMk/>
            <pc:sldMk cId="1791089336" sldId="271"/>
            <ac:spMk id="6" creationId="{8DB64F17-63BD-25C8-2ADB-788E2F2FAA04}"/>
          </ac:spMkLst>
        </pc:spChg>
        <pc:picChg chg="add mod">
          <ac:chgData name="Abdelrhman Z Gaafar" userId="727f7c06-4644-461f-a89c-178d40a3c8fc" providerId="ADAL" clId="{8161FDB4-506E-48C4-A4C8-5400A4B70FAB}" dt="2022-09-07T08:58:15.500" v="56" actId="1076"/>
          <ac:picMkLst>
            <pc:docMk/>
            <pc:sldMk cId="1791089336" sldId="271"/>
            <ac:picMk id="2" creationId="{19FC9619-5D3F-4956-3E47-1FEDF565C0EC}"/>
          </ac:picMkLst>
        </pc:picChg>
        <pc:picChg chg="del">
          <ac:chgData name="Abdelrhman Z Gaafar" userId="727f7c06-4644-461f-a89c-178d40a3c8fc" providerId="ADAL" clId="{8161FDB4-506E-48C4-A4C8-5400A4B70FAB}" dt="2022-09-07T08:58:01.810" v="53" actId="478"/>
          <ac:picMkLst>
            <pc:docMk/>
            <pc:sldMk cId="1791089336" sldId="271"/>
            <ac:picMk id="5" creationId="{9FD91E40-BAD9-D5DC-B8DA-92323435F6F3}"/>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1327AD-50AC-4F1A-BD0A-2D37F1BA4C21}" type="datetimeFigureOut">
              <a:rPr lang="en-US" smtClean="0"/>
              <a:t>9/7/2022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EF5A95-DE25-48A9-BBF8-5353B40FFFED}" type="slidenum">
              <a:rPr lang="en-US" smtClean="0"/>
              <a:t>‹#›</a:t>
            </a:fld>
            <a:endParaRPr lang="en-US"/>
          </a:p>
        </p:txBody>
      </p:sp>
    </p:spTree>
    <p:extLst>
      <p:ext uri="{BB962C8B-B14F-4D97-AF65-F5344CB8AC3E}">
        <p14:creationId xmlns:p14="http://schemas.microsoft.com/office/powerpoint/2010/main" val="2326359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6AE77552-3BC9-4708-B91E-117509BA10DF}" type="slidenum">
              <a:rPr lang="en-US" altLang="en-US">
                <a:latin typeface="Times New Roman" panose="02020603050405020304" pitchFamily="18" charset="0"/>
              </a:rPr>
              <a:pPr eaLnBrk="1" hangingPunct="1">
                <a:spcBef>
                  <a:spcPct val="0"/>
                </a:spcBef>
              </a:pPr>
              <a:t>4</a:t>
            </a:fld>
            <a:endParaRPr lang="en-US" altLang="en-US">
              <a:latin typeface="Times New Roman" panose="02020603050405020304" pitchFamily="18" charset="0"/>
            </a:endParaRPr>
          </a:p>
        </p:txBody>
      </p:sp>
      <p:sp>
        <p:nvSpPr>
          <p:cNvPr id="348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Teacher demonstrates how to hold the microscope, where the lens paper is located and how to use it.  Students will be invited to turn the knobs and observe the stage as it moves up and down.   Teacher will demonstrate how to store the microscope.   </a:t>
            </a:r>
          </a:p>
        </p:txBody>
      </p:sp>
    </p:spTree>
    <p:extLst>
      <p:ext uri="{BB962C8B-B14F-4D97-AF65-F5344CB8AC3E}">
        <p14:creationId xmlns:p14="http://schemas.microsoft.com/office/powerpoint/2010/main" val="8066757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BD7A7B08-4A76-46C6-A522-F1D9EF2C6C80}" type="slidenum">
              <a:rPr lang="en-US" altLang="en-US">
                <a:latin typeface="Times New Roman" panose="02020603050405020304" pitchFamily="18" charset="0"/>
              </a:rPr>
              <a:pPr eaLnBrk="1" hangingPunct="1">
                <a:spcBef>
                  <a:spcPct val="0"/>
                </a:spcBef>
              </a:pPr>
              <a:t>6</a:t>
            </a:fld>
            <a:endParaRPr lang="en-US" altLang="en-US">
              <a:latin typeface="Times New Roman" panose="02020603050405020304" pitchFamily="18" charset="0"/>
            </a:endParaRPr>
          </a:p>
        </p:txBody>
      </p:sp>
      <p:sp>
        <p:nvSpPr>
          <p:cNvPr id="358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This is the exact version of the microscope used in class. Students will be identifying the parts on the microscopes at their desks as we go along and what their functions are.  </a:t>
            </a:r>
          </a:p>
        </p:txBody>
      </p:sp>
    </p:spTree>
    <p:extLst>
      <p:ext uri="{BB962C8B-B14F-4D97-AF65-F5344CB8AC3E}">
        <p14:creationId xmlns:p14="http://schemas.microsoft.com/office/powerpoint/2010/main" val="9794270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9/7/2022</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9/7/2022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9/7/2022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422400" y="381000"/>
            <a:ext cx="10160000" cy="1143000"/>
          </a:xfrm>
        </p:spPr>
        <p:txBody>
          <a:bodyPr/>
          <a:lstStyle/>
          <a:p>
            <a:r>
              <a:rPr lang="en-US"/>
              <a:t>Click to edit Master title style</a:t>
            </a:r>
          </a:p>
        </p:txBody>
      </p:sp>
      <p:sp>
        <p:nvSpPr>
          <p:cNvPr id="3" name="Text Placeholder 2"/>
          <p:cNvSpPr>
            <a:spLocks noGrp="1"/>
          </p:cNvSpPr>
          <p:nvPr>
            <p:ph type="body" sz="half" idx="1"/>
          </p:nvPr>
        </p:nvSpPr>
        <p:spPr>
          <a:xfrm>
            <a:off x="1422400" y="1752600"/>
            <a:ext cx="4978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604000" y="1752600"/>
            <a:ext cx="4978400" cy="4114800"/>
          </a:xfrm>
        </p:spPr>
        <p:txBody>
          <a:bodyPr/>
          <a:lstStyle/>
          <a:p>
            <a:pPr lvl="0"/>
            <a:endParaRPr lang="en-US" noProof="0"/>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fld id="{A8C18064-37A2-424C-8B82-37CF62DA2548}" type="slidenum">
              <a:rPr lang="en-US" altLang="en-US"/>
              <a:pPr/>
              <a:t>‹#›</a:t>
            </a:fld>
            <a:endParaRPr lang="en-US" altLang="en-US"/>
          </a:p>
        </p:txBody>
      </p:sp>
    </p:spTree>
    <p:extLst>
      <p:ext uri="{BB962C8B-B14F-4D97-AF65-F5344CB8AC3E}">
        <p14:creationId xmlns:p14="http://schemas.microsoft.com/office/powerpoint/2010/main" val="38483080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422400" y="381000"/>
            <a:ext cx="10160000" cy="1143000"/>
          </a:xfrm>
        </p:spPr>
        <p:txBody>
          <a:bodyPr/>
          <a:lstStyle/>
          <a:p>
            <a:r>
              <a:rPr lang="en-US"/>
              <a:t>Click to edit Master title style</a:t>
            </a:r>
          </a:p>
        </p:txBody>
      </p:sp>
      <p:sp>
        <p:nvSpPr>
          <p:cNvPr id="3" name="ClipArt Placeholder 2"/>
          <p:cNvSpPr>
            <a:spLocks noGrp="1"/>
          </p:cNvSpPr>
          <p:nvPr>
            <p:ph type="clipArt" sz="half" idx="1"/>
          </p:nvPr>
        </p:nvSpPr>
        <p:spPr>
          <a:xfrm>
            <a:off x="1422400" y="1752600"/>
            <a:ext cx="4978400" cy="4114800"/>
          </a:xfrm>
        </p:spPr>
        <p:txBody>
          <a:bodyPr/>
          <a:lstStyle/>
          <a:p>
            <a:pPr lvl="0"/>
            <a:endParaRPr lang="en-US" noProof="0"/>
          </a:p>
        </p:txBody>
      </p:sp>
      <p:sp>
        <p:nvSpPr>
          <p:cNvPr id="4" name="Text Placeholder 3"/>
          <p:cNvSpPr>
            <a:spLocks noGrp="1"/>
          </p:cNvSpPr>
          <p:nvPr>
            <p:ph type="body" sz="half" idx="2"/>
          </p:nvPr>
        </p:nvSpPr>
        <p:spPr>
          <a:xfrm>
            <a:off x="6604000" y="1752600"/>
            <a:ext cx="4978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fld id="{69A17C80-CB8A-4DCA-AE43-87AF3041EFC1}" type="slidenum">
              <a:rPr lang="en-US" altLang="en-US"/>
              <a:pPr/>
              <a:t>‹#›</a:t>
            </a:fld>
            <a:endParaRPr lang="en-US" altLang="en-US"/>
          </a:p>
        </p:txBody>
      </p:sp>
    </p:spTree>
    <p:extLst>
      <p:ext uri="{BB962C8B-B14F-4D97-AF65-F5344CB8AC3E}">
        <p14:creationId xmlns:p14="http://schemas.microsoft.com/office/powerpoint/2010/main" val="35753097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9/7/2022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9/7/2022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9/7/2022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9/7/2022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9/7/2022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21">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9/7/2022</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 id="2147483669" r:id="rId18"/>
    <p:sldLayoutId id="2147483670" r:id="rId19"/>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76422" y="2617788"/>
            <a:ext cx="8791575" cy="2387600"/>
          </a:xfrm>
        </p:spPr>
        <p:txBody>
          <a:bodyPr/>
          <a:lstStyle/>
          <a:p>
            <a:r>
              <a:rPr lang="en-US" dirty="0"/>
              <a:t>Light microscope</a:t>
            </a:r>
          </a:p>
        </p:txBody>
      </p:sp>
      <p:sp>
        <p:nvSpPr>
          <p:cNvPr id="3" name="Subtitle 2"/>
          <p:cNvSpPr>
            <a:spLocks noGrp="1"/>
          </p:cNvSpPr>
          <p:nvPr>
            <p:ph type="subTitle" idx="1"/>
          </p:nvPr>
        </p:nvSpPr>
        <p:spPr/>
        <p:txBody>
          <a:bodyPr/>
          <a:lstStyle/>
          <a:p>
            <a:r>
              <a:rPr lang="en-US" dirty="0"/>
              <a:t>Biology 102      practical session</a:t>
            </a:r>
          </a:p>
        </p:txBody>
      </p:sp>
      <p:pic>
        <p:nvPicPr>
          <p:cNvPr id="4" name="Picture 3"/>
          <p:cNvPicPr>
            <a:picLocks noChangeAspect="1"/>
          </p:cNvPicPr>
          <p:nvPr/>
        </p:nvPicPr>
        <p:blipFill>
          <a:blip r:embed="rId2"/>
          <a:stretch>
            <a:fillRect/>
          </a:stretch>
        </p:blipFill>
        <p:spPr>
          <a:xfrm>
            <a:off x="7467600" y="4021137"/>
            <a:ext cx="4724400" cy="2657475"/>
          </a:xfrm>
          <a:prstGeom prst="rect">
            <a:avLst/>
          </a:prstGeom>
        </p:spPr>
      </p:pic>
      <p:pic>
        <p:nvPicPr>
          <p:cNvPr id="5" name="Picture 4"/>
          <p:cNvPicPr>
            <a:picLocks noChangeAspect="1"/>
          </p:cNvPicPr>
          <p:nvPr/>
        </p:nvPicPr>
        <p:blipFill>
          <a:blip r:embed="rId3"/>
          <a:stretch>
            <a:fillRect/>
          </a:stretch>
        </p:blipFill>
        <p:spPr>
          <a:xfrm>
            <a:off x="4850536" y="0"/>
            <a:ext cx="2843349" cy="2843349"/>
          </a:xfrm>
          <a:prstGeom prst="rect">
            <a:avLst/>
          </a:prstGeom>
        </p:spPr>
      </p:pic>
    </p:spTree>
    <p:extLst>
      <p:ext uri="{BB962C8B-B14F-4D97-AF65-F5344CB8AC3E}">
        <p14:creationId xmlns:p14="http://schemas.microsoft.com/office/powerpoint/2010/main" val="14626201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altLang="en-US" b="1">
                <a:solidFill>
                  <a:srgbClr val="006600"/>
                </a:solidFill>
                <a:latin typeface="Comic Sans MS" panose="030F0702030302020204" pitchFamily="66" charset="0"/>
              </a:rPr>
              <a:t>Coarse Adjustment,</a:t>
            </a:r>
            <a:r>
              <a:rPr lang="en-US" altLang="en-US" b="1">
                <a:latin typeface="Comic Sans MS" panose="030F0702030302020204" pitchFamily="66" charset="0"/>
              </a:rPr>
              <a:t> </a:t>
            </a:r>
            <a:r>
              <a:rPr lang="en-US" altLang="en-US" b="1">
                <a:solidFill>
                  <a:schemeClr val="bg2"/>
                </a:solidFill>
                <a:latin typeface="Comic Sans MS" panose="030F0702030302020204" pitchFamily="66" charset="0"/>
              </a:rPr>
              <a:t>Fine Adjustment,</a:t>
            </a:r>
            <a:r>
              <a:rPr lang="en-US" altLang="en-US" b="1">
                <a:latin typeface="Comic Sans MS" panose="030F0702030302020204" pitchFamily="66" charset="0"/>
              </a:rPr>
              <a:t> </a:t>
            </a:r>
            <a:r>
              <a:rPr lang="en-US" altLang="en-US" b="1">
                <a:solidFill>
                  <a:srgbClr val="006600"/>
                </a:solidFill>
                <a:latin typeface="Comic Sans MS" panose="030F0702030302020204" pitchFamily="66" charset="0"/>
              </a:rPr>
              <a:t>&amp; Base</a:t>
            </a:r>
          </a:p>
        </p:txBody>
      </p:sp>
      <p:sp>
        <p:nvSpPr>
          <p:cNvPr id="6148" name="Rectangle 4"/>
          <p:cNvSpPr>
            <a:spLocks noGrp="1" noChangeArrowheads="1"/>
          </p:cNvSpPr>
          <p:nvPr>
            <p:ph type="body" sz="half" idx="2"/>
          </p:nvPr>
        </p:nvSpPr>
        <p:spPr>
          <a:xfrm>
            <a:off x="6475414" y="2133600"/>
            <a:ext cx="3735387" cy="3733800"/>
          </a:xfrm>
        </p:spPr>
        <p:txBody>
          <a:bodyPr>
            <a:normAutofit fontScale="92500" lnSpcReduction="10000"/>
          </a:bodyPr>
          <a:lstStyle/>
          <a:p>
            <a:pPr eaLnBrk="1" hangingPunct="1"/>
            <a:r>
              <a:rPr lang="en-US" altLang="en-US">
                <a:latin typeface="Comic Sans MS" panose="030F0702030302020204" pitchFamily="66" charset="0"/>
              </a:rPr>
              <a:t>Coarse adjustment focuses adjustment</a:t>
            </a:r>
          </a:p>
          <a:p>
            <a:pPr eaLnBrk="1" hangingPunct="1"/>
            <a:r>
              <a:rPr lang="en-US" altLang="en-US">
                <a:latin typeface="Comic Sans MS" panose="030F0702030302020204" pitchFamily="66" charset="0"/>
              </a:rPr>
              <a:t>Fine adjustment fine tunes &amp; gives detailed focus(usually smaller than coarse adjustment knob)</a:t>
            </a:r>
          </a:p>
          <a:p>
            <a:pPr eaLnBrk="1" hangingPunct="1"/>
            <a:r>
              <a:rPr lang="en-US" altLang="en-US">
                <a:latin typeface="Comic Sans MS" panose="030F0702030302020204" pitchFamily="66" charset="0"/>
              </a:rPr>
              <a:t>Base is where the microscope rests</a:t>
            </a:r>
          </a:p>
        </p:txBody>
      </p:sp>
      <p:pic>
        <p:nvPicPr>
          <p:cNvPr id="6151" name="Picture 7" descr="http://www.cas.muohio.edu/~mbi-ws/microscopes/images/BaseKnobsSwitch.JPG"/>
          <p:cNvPicPr>
            <a:picLocks noGrp="1" noChangeAspect="1" noChangeArrowheads="1"/>
          </p:cNvPicPr>
          <p:nvPr>
            <p:ph type="clipArt" sz="half" idx="1"/>
          </p:nvPr>
        </p:nvPicPr>
        <p:blipFill>
          <a:blip r:embed="rId2">
            <a:extLst>
              <a:ext uri="{28A0092B-C50C-407E-A947-70E740481C1C}">
                <a14:useLocalDpi xmlns:a14="http://schemas.microsoft.com/office/drawing/2010/main" val="0"/>
              </a:ext>
            </a:extLst>
          </a:blip>
          <a:srcRect/>
          <a:stretch>
            <a:fillRect/>
          </a:stretch>
        </p:blipFill>
        <p:spPr>
          <a:xfrm>
            <a:off x="2660650" y="1752600"/>
            <a:ext cx="3595688" cy="4114800"/>
          </a:xfrm>
        </p:spPr>
      </p:pic>
    </p:spTree>
    <p:extLst>
      <p:ext uri="{BB962C8B-B14F-4D97-AF65-F5344CB8AC3E}">
        <p14:creationId xmlns:p14="http://schemas.microsoft.com/office/powerpoint/2010/main" val="20887746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6146"/>
                                        </p:tgtEl>
                                        <p:attrNameLst>
                                          <p:attrName>style.visibility</p:attrName>
                                        </p:attrNameLst>
                                      </p:cBhvr>
                                      <p:to>
                                        <p:strVal val="visible"/>
                                      </p:to>
                                    </p:set>
                                    <p:anim to="" calcmode="lin" valueType="num">
                                      <p:cBhvr>
                                        <p:cTn id="7" dur="1" fill="hold"/>
                                        <p:tgtEl>
                                          <p:spTgt spid="6146"/>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nodeType="clickEffect">
                                  <p:stCondLst>
                                    <p:cond delay="0"/>
                                  </p:stCondLst>
                                  <p:childTnLst>
                                    <p:set>
                                      <p:cBhvr>
                                        <p:cTn id="11" dur="1" fill="hold">
                                          <p:stCondLst>
                                            <p:cond delay="0"/>
                                          </p:stCondLst>
                                        </p:cTn>
                                        <p:tgtEl>
                                          <p:spTgt spid="6151"/>
                                        </p:tgtEl>
                                        <p:attrNameLst>
                                          <p:attrName>style.visibility</p:attrName>
                                        </p:attrNameLst>
                                      </p:cBhvr>
                                      <p:to>
                                        <p:strVal val="visible"/>
                                      </p:to>
                                    </p:set>
                                    <p:anim calcmode="lin" valueType="num">
                                      <p:cBhvr additive="base">
                                        <p:cTn id="12" dur="500" fill="hold"/>
                                        <p:tgtEl>
                                          <p:spTgt spid="6151"/>
                                        </p:tgtEl>
                                        <p:attrNameLst>
                                          <p:attrName>ppt_x</p:attrName>
                                        </p:attrNameLst>
                                      </p:cBhvr>
                                      <p:tavLst>
                                        <p:tav tm="0">
                                          <p:val>
                                            <p:strVal val="0-#ppt_w/2"/>
                                          </p:val>
                                        </p:tav>
                                        <p:tav tm="100000">
                                          <p:val>
                                            <p:strVal val="#ppt_x"/>
                                          </p:val>
                                        </p:tav>
                                      </p:tavLst>
                                    </p:anim>
                                    <p:anim calcmode="lin" valueType="num">
                                      <p:cBhvr additive="base">
                                        <p:cTn id="13" dur="500" fill="hold"/>
                                        <p:tgtEl>
                                          <p:spTgt spid="6151"/>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16" presetClass="entr" presetSubtype="26" fill="hold" grpId="0" nodeType="clickEffect">
                                  <p:stCondLst>
                                    <p:cond delay="0"/>
                                  </p:stCondLst>
                                  <p:childTnLst>
                                    <p:set>
                                      <p:cBhvr>
                                        <p:cTn id="17" dur="1" fill="hold">
                                          <p:stCondLst>
                                            <p:cond delay="0"/>
                                          </p:stCondLst>
                                        </p:cTn>
                                        <p:tgtEl>
                                          <p:spTgt spid="6148">
                                            <p:txEl>
                                              <p:pRg st="0" end="0"/>
                                            </p:txEl>
                                          </p:spTgt>
                                        </p:tgtEl>
                                        <p:attrNameLst>
                                          <p:attrName>style.visibility</p:attrName>
                                        </p:attrNameLst>
                                      </p:cBhvr>
                                      <p:to>
                                        <p:strVal val="visible"/>
                                      </p:to>
                                    </p:set>
                                    <p:animEffect transition="in" filter="barn(inHorizontal)">
                                      <p:cBhvr>
                                        <p:cTn id="18" dur="500"/>
                                        <p:tgtEl>
                                          <p:spTgt spid="6148">
                                            <p:txEl>
                                              <p:pRg st="0" end="0"/>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6" presetClass="entr" presetSubtype="26" fill="hold" grpId="0" nodeType="clickEffect">
                                  <p:stCondLst>
                                    <p:cond delay="0"/>
                                  </p:stCondLst>
                                  <p:childTnLst>
                                    <p:set>
                                      <p:cBhvr>
                                        <p:cTn id="22" dur="1" fill="hold">
                                          <p:stCondLst>
                                            <p:cond delay="0"/>
                                          </p:stCondLst>
                                        </p:cTn>
                                        <p:tgtEl>
                                          <p:spTgt spid="6148">
                                            <p:txEl>
                                              <p:pRg st="1" end="1"/>
                                            </p:txEl>
                                          </p:spTgt>
                                        </p:tgtEl>
                                        <p:attrNameLst>
                                          <p:attrName>style.visibility</p:attrName>
                                        </p:attrNameLst>
                                      </p:cBhvr>
                                      <p:to>
                                        <p:strVal val="visible"/>
                                      </p:to>
                                    </p:set>
                                    <p:animEffect transition="in" filter="barn(inHorizontal)">
                                      <p:cBhvr>
                                        <p:cTn id="23" dur="500"/>
                                        <p:tgtEl>
                                          <p:spTgt spid="6148">
                                            <p:txEl>
                                              <p:pRg st="1" end="1"/>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6" presetClass="entr" presetSubtype="26" fill="hold" grpId="0" nodeType="clickEffect">
                                  <p:stCondLst>
                                    <p:cond delay="0"/>
                                  </p:stCondLst>
                                  <p:childTnLst>
                                    <p:set>
                                      <p:cBhvr>
                                        <p:cTn id="27" dur="1" fill="hold">
                                          <p:stCondLst>
                                            <p:cond delay="0"/>
                                          </p:stCondLst>
                                        </p:cTn>
                                        <p:tgtEl>
                                          <p:spTgt spid="6148">
                                            <p:txEl>
                                              <p:pRg st="2" end="2"/>
                                            </p:txEl>
                                          </p:spTgt>
                                        </p:tgtEl>
                                        <p:attrNameLst>
                                          <p:attrName>style.visibility</p:attrName>
                                        </p:attrNameLst>
                                      </p:cBhvr>
                                      <p:to>
                                        <p:strVal val="visible"/>
                                      </p:to>
                                    </p:set>
                                    <p:animEffect transition="in" filter="barn(inHorizontal)">
                                      <p:cBhvr>
                                        <p:cTn id="28" dur="500"/>
                                        <p:tgtEl>
                                          <p:spTgt spid="614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autoUpdateAnimBg="0"/>
      <p:bldP spid="6148"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altLang="en-US" b="1">
                <a:solidFill>
                  <a:srgbClr val="006600"/>
                </a:solidFill>
                <a:latin typeface="Comic Sans MS" panose="030F0702030302020204" pitchFamily="66" charset="0"/>
              </a:rPr>
              <a:t>Stage</a:t>
            </a:r>
            <a:r>
              <a:rPr lang="en-US" altLang="en-US"/>
              <a:t> </a:t>
            </a:r>
          </a:p>
        </p:txBody>
      </p:sp>
      <p:sp>
        <p:nvSpPr>
          <p:cNvPr id="7171" name="Rectangle 3"/>
          <p:cNvSpPr>
            <a:spLocks noGrp="1" noChangeArrowheads="1"/>
          </p:cNvSpPr>
          <p:nvPr>
            <p:ph type="body" sz="half" idx="1"/>
          </p:nvPr>
        </p:nvSpPr>
        <p:spPr>
          <a:xfrm>
            <a:off x="2590800" y="1752600"/>
            <a:ext cx="3735388" cy="4114800"/>
          </a:xfrm>
        </p:spPr>
        <p:txBody>
          <a:bodyPr>
            <a:normAutofit lnSpcReduction="10000"/>
          </a:bodyPr>
          <a:lstStyle/>
          <a:p>
            <a:pPr eaLnBrk="1" hangingPunct="1"/>
            <a:r>
              <a:rPr lang="en-US" altLang="en-US" sz="2800" b="1">
                <a:solidFill>
                  <a:srgbClr val="006600"/>
                </a:solidFill>
                <a:latin typeface="Comic Sans MS" panose="030F0702030302020204" pitchFamily="66" charset="0"/>
              </a:rPr>
              <a:t>Stage is part where the slide rests</a:t>
            </a:r>
          </a:p>
          <a:p>
            <a:pPr eaLnBrk="1" hangingPunct="1"/>
            <a:r>
              <a:rPr lang="en-US" altLang="en-US" sz="2800" b="1">
                <a:solidFill>
                  <a:srgbClr val="006600"/>
                </a:solidFill>
                <a:latin typeface="Comic Sans MS" panose="030F0702030302020204" pitchFamily="66" charset="0"/>
              </a:rPr>
              <a:t>Mirror (or light source) directs light upwards onto the slide.</a:t>
            </a:r>
            <a:br>
              <a:rPr lang="en-US" altLang="en-US" sz="2800" b="1">
                <a:solidFill>
                  <a:srgbClr val="006600"/>
                </a:solidFill>
                <a:latin typeface="Comic Sans MS" panose="030F0702030302020204" pitchFamily="66" charset="0"/>
              </a:rPr>
            </a:br>
            <a:endParaRPr lang="en-US" altLang="en-US" sz="2800" b="1">
              <a:solidFill>
                <a:srgbClr val="006600"/>
              </a:solidFill>
              <a:latin typeface="Comic Sans MS" panose="030F0702030302020204" pitchFamily="66" charset="0"/>
            </a:endParaRPr>
          </a:p>
          <a:p>
            <a:pPr eaLnBrk="1" hangingPunct="1"/>
            <a:endParaRPr lang="en-US" altLang="en-US" sz="2800" b="1">
              <a:solidFill>
                <a:srgbClr val="006600"/>
              </a:solidFill>
              <a:latin typeface="Comic Sans MS" panose="030F0702030302020204" pitchFamily="66" charset="0"/>
            </a:endParaRPr>
          </a:p>
        </p:txBody>
      </p:sp>
      <p:pic>
        <p:nvPicPr>
          <p:cNvPr id="7175" name="Picture 7" descr="http://www.cas.muohio.edu/~mbi-ws/microscopes/images/StageLight.JPG"/>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6751638" y="1752600"/>
            <a:ext cx="3181350" cy="4114800"/>
          </a:xfrm>
        </p:spPr>
      </p:pic>
    </p:spTree>
    <p:extLst>
      <p:ext uri="{BB962C8B-B14F-4D97-AF65-F5344CB8AC3E}">
        <p14:creationId xmlns:p14="http://schemas.microsoft.com/office/powerpoint/2010/main" val="14141445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7170"/>
                                        </p:tgtEl>
                                        <p:attrNameLst>
                                          <p:attrName>style.visibility</p:attrName>
                                        </p:attrNameLst>
                                      </p:cBhvr>
                                      <p:to>
                                        <p:strVal val="visible"/>
                                      </p:to>
                                    </p:set>
                                    <p:anim to="" calcmode="lin" valueType="num">
                                      <p:cBhvr>
                                        <p:cTn id="7" dur="1" fill="hold"/>
                                        <p:tgtEl>
                                          <p:spTgt spid="7170"/>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nodeType="clickEffect">
                                  <p:stCondLst>
                                    <p:cond delay="0"/>
                                  </p:stCondLst>
                                  <p:childTnLst>
                                    <p:set>
                                      <p:cBhvr>
                                        <p:cTn id="11" dur="1" fill="hold">
                                          <p:stCondLst>
                                            <p:cond delay="0"/>
                                          </p:stCondLst>
                                        </p:cTn>
                                        <p:tgtEl>
                                          <p:spTgt spid="7175"/>
                                        </p:tgtEl>
                                        <p:attrNameLst>
                                          <p:attrName>style.visibility</p:attrName>
                                        </p:attrNameLst>
                                      </p:cBhvr>
                                      <p:to>
                                        <p:strVal val="visible"/>
                                      </p:to>
                                    </p:set>
                                    <p:anim calcmode="lin" valueType="num">
                                      <p:cBhvr additive="base">
                                        <p:cTn id="12" dur="500" fill="hold"/>
                                        <p:tgtEl>
                                          <p:spTgt spid="7175"/>
                                        </p:tgtEl>
                                        <p:attrNameLst>
                                          <p:attrName>ppt_x</p:attrName>
                                        </p:attrNameLst>
                                      </p:cBhvr>
                                      <p:tavLst>
                                        <p:tav tm="0">
                                          <p:val>
                                            <p:strVal val="0-#ppt_w/2"/>
                                          </p:val>
                                        </p:tav>
                                        <p:tav tm="100000">
                                          <p:val>
                                            <p:strVal val="#ppt_x"/>
                                          </p:val>
                                        </p:tav>
                                      </p:tavLst>
                                    </p:anim>
                                    <p:anim calcmode="lin" valueType="num">
                                      <p:cBhvr additive="base">
                                        <p:cTn id="13" dur="500" fill="hold"/>
                                        <p:tgtEl>
                                          <p:spTgt spid="7175"/>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16" presetClass="entr" presetSubtype="26" fill="hold" grpId="0" nodeType="clickEffect">
                                  <p:stCondLst>
                                    <p:cond delay="0"/>
                                  </p:stCondLst>
                                  <p:childTnLst>
                                    <p:set>
                                      <p:cBhvr>
                                        <p:cTn id="17" dur="1" fill="hold">
                                          <p:stCondLst>
                                            <p:cond delay="0"/>
                                          </p:stCondLst>
                                        </p:cTn>
                                        <p:tgtEl>
                                          <p:spTgt spid="7171">
                                            <p:txEl>
                                              <p:pRg st="0" end="0"/>
                                            </p:txEl>
                                          </p:spTgt>
                                        </p:tgtEl>
                                        <p:attrNameLst>
                                          <p:attrName>style.visibility</p:attrName>
                                        </p:attrNameLst>
                                      </p:cBhvr>
                                      <p:to>
                                        <p:strVal val="visible"/>
                                      </p:to>
                                    </p:set>
                                    <p:animEffect transition="in" filter="barn(inHorizontal)">
                                      <p:cBhvr>
                                        <p:cTn id="18" dur="500"/>
                                        <p:tgtEl>
                                          <p:spTgt spid="7171">
                                            <p:txEl>
                                              <p:pRg st="0" end="0"/>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6" presetClass="entr" presetSubtype="26" fill="hold" grpId="0" nodeType="clickEffect">
                                  <p:stCondLst>
                                    <p:cond delay="0"/>
                                  </p:stCondLst>
                                  <p:childTnLst>
                                    <p:set>
                                      <p:cBhvr>
                                        <p:cTn id="22" dur="1" fill="hold">
                                          <p:stCondLst>
                                            <p:cond delay="0"/>
                                          </p:stCondLst>
                                        </p:cTn>
                                        <p:tgtEl>
                                          <p:spTgt spid="7171">
                                            <p:txEl>
                                              <p:pRg st="1" end="1"/>
                                            </p:txEl>
                                          </p:spTgt>
                                        </p:tgtEl>
                                        <p:attrNameLst>
                                          <p:attrName>style.visibility</p:attrName>
                                        </p:attrNameLst>
                                      </p:cBhvr>
                                      <p:to>
                                        <p:strVal val="visible"/>
                                      </p:to>
                                    </p:set>
                                    <p:animEffect transition="in" filter="barn(inHorizontal)">
                                      <p:cBhvr>
                                        <p:cTn id="23" dur="500"/>
                                        <p:tgtEl>
                                          <p:spTgt spid="717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autoUpdateAnimBg="0"/>
      <p:bldP spid="7171"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altLang="en-US" b="1">
                <a:solidFill>
                  <a:schemeClr val="accent2"/>
                </a:solidFill>
                <a:latin typeface="Comic Sans MS" panose="030F0702030302020204" pitchFamily="66" charset="0"/>
              </a:rPr>
              <a:t>Diaphragm</a:t>
            </a:r>
          </a:p>
        </p:txBody>
      </p:sp>
      <p:sp>
        <p:nvSpPr>
          <p:cNvPr id="8196" name="Rectangle 4"/>
          <p:cNvSpPr>
            <a:spLocks noGrp="1" noChangeArrowheads="1"/>
          </p:cNvSpPr>
          <p:nvPr>
            <p:ph type="body" sz="half" idx="2"/>
          </p:nvPr>
        </p:nvSpPr>
        <p:spPr>
          <a:xfrm>
            <a:off x="6475414" y="2590800"/>
            <a:ext cx="3735387" cy="3276600"/>
          </a:xfrm>
        </p:spPr>
        <p:txBody>
          <a:bodyPr/>
          <a:lstStyle/>
          <a:p>
            <a:pPr eaLnBrk="1" hangingPunct="1"/>
            <a:r>
              <a:rPr lang="en-US" altLang="en-US" sz="2800" b="1">
                <a:solidFill>
                  <a:schemeClr val="accent2"/>
                </a:solidFill>
                <a:latin typeface="Comic Sans MS" panose="030F0702030302020204" pitchFamily="66" charset="0"/>
              </a:rPr>
              <a:t>Diaphragm allows light in</a:t>
            </a:r>
          </a:p>
        </p:txBody>
      </p:sp>
      <p:pic>
        <p:nvPicPr>
          <p:cNvPr id="8199" name="Picture 7" descr="http://www.cas.muohio.edu/~mbi-ws/microscopes/images/Diaphragm.JPG"/>
          <p:cNvPicPr>
            <a:picLocks noGrp="1" noChangeAspect="1" noChangeArrowheads="1"/>
          </p:cNvPicPr>
          <p:nvPr>
            <p:ph type="clipArt" sz="half" idx="1"/>
          </p:nvPr>
        </p:nvPicPr>
        <p:blipFill>
          <a:blip r:embed="rId2">
            <a:extLst>
              <a:ext uri="{28A0092B-C50C-407E-A947-70E740481C1C}">
                <a14:useLocalDpi xmlns:a14="http://schemas.microsoft.com/office/drawing/2010/main" val="0"/>
              </a:ext>
            </a:extLst>
          </a:blip>
          <a:srcRect/>
          <a:stretch>
            <a:fillRect/>
          </a:stretch>
        </p:blipFill>
        <p:spPr>
          <a:xfrm>
            <a:off x="2590800" y="2084389"/>
            <a:ext cx="3735388" cy="3449637"/>
          </a:xfrm>
        </p:spPr>
      </p:pic>
    </p:spTree>
    <p:extLst>
      <p:ext uri="{BB962C8B-B14F-4D97-AF65-F5344CB8AC3E}">
        <p14:creationId xmlns:p14="http://schemas.microsoft.com/office/powerpoint/2010/main" val="2977058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8194"/>
                                        </p:tgtEl>
                                        <p:attrNameLst>
                                          <p:attrName>style.visibility</p:attrName>
                                        </p:attrNameLst>
                                      </p:cBhvr>
                                      <p:to>
                                        <p:strVal val="visible"/>
                                      </p:to>
                                    </p:set>
                                    <p:anim to="" calcmode="lin" valueType="num">
                                      <p:cBhvr>
                                        <p:cTn id="7" dur="1" fill="hold"/>
                                        <p:tgtEl>
                                          <p:spTgt spid="8194"/>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nodeType="clickEffect">
                                  <p:stCondLst>
                                    <p:cond delay="0"/>
                                  </p:stCondLst>
                                  <p:childTnLst>
                                    <p:set>
                                      <p:cBhvr>
                                        <p:cTn id="11" dur="1" fill="hold">
                                          <p:stCondLst>
                                            <p:cond delay="0"/>
                                          </p:stCondLst>
                                        </p:cTn>
                                        <p:tgtEl>
                                          <p:spTgt spid="8199"/>
                                        </p:tgtEl>
                                        <p:attrNameLst>
                                          <p:attrName>style.visibility</p:attrName>
                                        </p:attrNameLst>
                                      </p:cBhvr>
                                      <p:to>
                                        <p:strVal val="visible"/>
                                      </p:to>
                                    </p:set>
                                    <p:anim calcmode="lin" valueType="num">
                                      <p:cBhvr additive="base">
                                        <p:cTn id="12" dur="500" fill="hold"/>
                                        <p:tgtEl>
                                          <p:spTgt spid="8199"/>
                                        </p:tgtEl>
                                        <p:attrNameLst>
                                          <p:attrName>ppt_x</p:attrName>
                                        </p:attrNameLst>
                                      </p:cBhvr>
                                      <p:tavLst>
                                        <p:tav tm="0">
                                          <p:val>
                                            <p:strVal val="0-#ppt_w/2"/>
                                          </p:val>
                                        </p:tav>
                                        <p:tav tm="100000">
                                          <p:val>
                                            <p:strVal val="#ppt_x"/>
                                          </p:val>
                                        </p:tav>
                                      </p:tavLst>
                                    </p:anim>
                                    <p:anim calcmode="lin" valueType="num">
                                      <p:cBhvr additive="base">
                                        <p:cTn id="13" dur="500" fill="hold"/>
                                        <p:tgtEl>
                                          <p:spTgt spid="8199"/>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16" presetClass="entr" presetSubtype="26" fill="hold" grpId="0" nodeType="clickEffect">
                                  <p:stCondLst>
                                    <p:cond delay="0"/>
                                  </p:stCondLst>
                                  <p:childTnLst>
                                    <p:set>
                                      <p:cBhvr>
                                        <p:cTn id="17" dur="1" fill="hold">
                                          <p:stCondLst>
                                            <p:cond delay="0"/>
                                          </p:stCondLst>
                                        </p:cTn>
                                        <p:tgtEl>
                                          <p:spTgt spid="8196">
                                            <p:txEl>
                                              <p:pRg st="0" end="0"/>
                                            </p:txEl>
                                          </p:spTgt>
                                        </p:tgtEl>
                                        <p:attrNameLst>
                                          <p:attrName>style.visibility</p:attrName>
                                        </p:attrNameLst>
                                      </p:cBhvr>
                                      <p:to>
                                        <p:strVal val="visible"/>
                                      </p:to>
                                    </p:set>
                                    <p:animEffect transition="in" filter="barn(inHorizontal)">
                                      <p:cBhvr>
                                        <p:cTn id="18" dur="500"/>
                                        <p:tgtEl>
                                          <p:spTgt spid="819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autoUpdateAnimBg="0"/>
      <p:bldP spid="8196"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altLang="en-US" b="1">
                <a:solidFill>
                  <a:srgbClr val="006600"/>
                </a:solidFill>
                <a:latin typeface="Comic Sans MS" panose="030F0702030302020204" pitchFamily="66" charset="0"/>
              </a:rPr>
              <a:t>Nosepiece</a:t>
            </a:r>
          </a:p>
        </p:txBody>
      </p:sp>
      <p:sp>
        <p:nvSpPr>
          <p:cNvPr id="9219" name="Rectangle 3"/>
          <p:cNvSpPr>
            <a:spLocks noGrp="1" noChangeArrowheads="1"/>
          </p:cNvSpPr>
          <p:nvPr>
            <p:ph type="body" sz="half" idx="1"/>
          </p:nvPr>
        </p:nvSpPr>
        <p:spPr>
          <a:xfrm>
            <a:off x="2590800" y="2438400"/>
            <a:ext cx="3735388" cy="3429000"/>
          </a:xfrm>
        </p:spPr>
        <p:txBody>
          <a:bodyPr/>
          <a:lstStyle/>
          <a:p>
            <a:pPr eaLnBrk="1" hangingPunct="1"/>
            <a:r>
              <a:rPr lang="en-US" altLang="en-US" sz="2800" b="1">
                <a:solidFill>
                  <a:srgbClr val="006600"/>
                </a:solidFill>
                <a:latin typeface="Comic Sans MS" panose="030F0702030302020204" pitchFamily="66" charset="0"/>
              </a:rPr>
              <a:t>Nosepiece is the rotating device that holds the objectives (lenses)</a:t>
            </a:r>
          </a:p>
          <a:p>
            <a:pPr eaLnBrk="1" hangingPunct="1"/>
            <a:endParaRPr lang="en-US" altLang="en-US" sz="2800" b="1">
              <a:solidFill>
                <a:srgbClr val="006600"/>
              </a:solidFill>
              <a:latin typeface="Comic Sans MS" panose="030F0702030302020204" pitchFamily="66" charset="0"/>
            </a:endParaRPr>
          </a:p>
        </p:txBody>
      </p:sp>
      <p:pic>
        <p:nvPicPr>
          <p:cNvPr id="9223" name="Picture 7" descr="http://www.cas.muohio.edu/~mbi-ws/microscopes/images/aperturenose.JPG"/>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6483351" y="1752600"/>
            <a:ext cx="3717925" cy="4114800"/>
          </a:xfrm>
        </p:spPr>
      </p:pic>
    </p:spTree>
    <p:extLst>
      <p:ext uri="{BB962C8B-B14F-4D97-AF65-F5344CB8AC3E}">
        <p14:creationId xmlns:p14="http://schemas.microsoft.com/office/powerpoint/2010/main" val="8788125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9218"/>
                                        </p:tgtEl>
                                        <p:attrNameLst>
                                          <p:attrName>style.visibility</p:attrName>
                                        </p:attrNameLst>
                                      </p:cBhvr>
                                      <p:to>
                                        <p:strVal val="visible"/>
                                      </p:to>
                                    </p:set>
                                    <p:anim to="" calcmode="lin" valueType="num">
                                      <p:cBhvr>
                                        <p:cTn id="7" dur="1" fill="hold"/>
                                        <p:tgtEl>
                                          <p:spTgt spid="9218"/>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nodeType="clickEffect">
                                  <p:stCondLst>
                                    <p:cond delay="0"/>
                                  </p:stCondLst>
                                  <p:childTnLst>
                                    <p:set>
                                      <p:cBhvr>
                                        <p:cTn id="11" dur="1" fill="hold">
                                          <p:stCondLst>
                                            <p:cond delay="0"/>
                                          </p:stCondLst>
                                        </p:cTn>
                                        <p:tgtEl>
                                          <p:spTgt spid="9223"/>
                                        </p:tgtEl>
                                        <p:attrNameLst>
                                          <p:attrName>style.visibility</p:attrName>
                                        </p:attrNameLst>
                                      </p:cBhvr>
                                      <p:to>
                                        <p:strVal val="visible"/>
                                      </p:to>
                                    </p:set>
                                    <p:anim calcmode="lin" valueType="num">
                                      <p:cBhvr additive="base">
                                        <p:cTn id="12" dur="500" fill="hold"/>
                                        <p:tgtEl>
                                          <p:spTgt spid="9223"/>
                                        </p:tgtEl>
                                        <p:attrNameLst>
                                          <p:attrName>ppt_x</p:attrName>
                                        </p:attrNameLst>
                                      </p:cBhvr>
                                      <p:tavLst>
                                        <p:tav tm="0">
                                          <p:val>
                                            <p:strVal val="0-#ppt_w/2"/>
                                          </p:val>
                                        </p:tav>
                                        <p:tav tm="100000">
                                          <p:val>
                                            <p:strVal val="#ppt_x"/>
                                          </p:val>
                                        </p:tav>
                                      </p:tavLst>
                                    </p:anim>
                                    <p:anim calcmode="lin" valueType="num">
                                      <p:cBhvr additive="base">
                                        <p:cTn id="13" dur="500" fill="hold"/>
                                        <p:tgtEl>
                                          <p:spTgt spid="9223"/>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16" presetClass="entr" presetSubtype="26" fill="hold" grpId="0" nodeType="clickEffect">
                                  <p:stCondLst>
                                    <p:cond delay="0"/>
                                  </p:stCondLst>
                                  <p:childTnLst>
                                    <p:set>
                                      <p:cBhvr>
                                        <p:cTn id="17" dur="1" fill="hold">
                                          <p:stCondLst>
                                            <p:cond delay="0"/>
                                          </p:stCondLst>
                                        </p:cTn>
                                        <p:tgtEl>
                                          <p:spTgt spid="9219">
                                            <p:txEl>
                                              <p:pRg st="0" end="0"/>
                                            </p:txEl>
                                          </p:spTgt>
                                        </p:tgtEl>
                                        <p:attrNameLst>
                                          <p:attrName>style.visibility</p:attrName>
                                        </p:attrNameLst>
                                      </p:cBhvr>
                                      <p:to>
                                        <p:strVal val="visible"/>
                                      </p:to>
                                    </p:set>
                                    <p:animEffect transition="in" filter="barn(inHorizontal)">
                                      <p:cBhvr>
                                        <p:cTn id="18" dur="500"/>
                                        <p:tgtEl>
                                          <p:spTgt spid="92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autoUpdateAnimBg="0"/>
      <p:bldP spid="9219"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altLang="en-US" b="1">
                <a:solidFill>
                  <a:srgbClr val="9933FF"/>
                </a:solidFill>
                <a:latin typeface="Comic Sans MS" panose="030F0702030302020204" pitchFamily="66" charset="0"/>
              </a:rPr>
              <a:t>Arm</a:t>
            </a:r>
          </a:p>
        </p:txBody>
      </p:sp>
      <p:sp>
        <p:nvSpPr>
          <p:cNvPr id="10244" name="Rectangle 4"/>
          <p:cNvSpPr>
            <a:spLocks noGrp="1" noChangeArrowheads="1"/>
          </p:cNvSpPr>
          <p:nvPr>
            <p:ph type="body" sz="half" idx="2"/>
          </p:nvPr>
        </p:nvSpPr>
        <p:spPr>
          <a:xfrm>
            <a:off x="6475414" y="3048000"/>
            <a:ext cx="3735387" cy="2819400"/>
          </a:xfrm>
        </p:spPr>
        <p:txBody>
          <a:bodyPr/>
          <a:lstStyle/>
          <a:p>
            <a:pPr eaLnBrk="1" hangingPunct="1"/>
            <a:r>
              <a:rPr lang="en-US" altLang="en-US" sz="2800" b="1">
                <a:solidFill>
                  <a:srgbClr val="9933FF"/>
                </a:solidFill>
                <a:latin typeface="Comic Sans MS" panose="030F0702030302020204" pitchFamily="66" charset="0"/>
              </a:rPr>
              <a:t>Arm is the part where you carry the microscope</a:t>
            </a:r>
          </a:p>
          <a:p>
            <a:pPr eaLnBrk="1" hangingPunct="1">
              <a:buFontTx/>
              <a:buNone/>
            </a:pPr>
            <a:r>
              <a:rPr lang="en-US" altLang="en-US" sz="2800" b="1">
                <a:solidFill>
                  <a:srgbClr val="006600"/>
                </a:solidFill>
                <a:latin typeface="Comic Sans MS" panose="030F0702030302020204" pitchFamily="66" charset="0"/>
              </a:rPr>
              <a:t> </a:t>
            </a:r>
          </a:p>
        </p:txBody>
      </p:sp>
      <p:pic>
        <p:nvPicPr>
          <p:cNvPr id="10247" name="Picture 7" descr="http://www.cas.muohio.edu/~mbi-ws/microscopes/images/StopArmAperClip.JPG"/>
          <p:cNvPicPr>
            <a:picLocks noGrp="1" noChangeAspect="1" noChangeArrowheads="1"/>
          </p:cNvPicPr>
          <p:nvPr>
            <p:ph type="clipArt" sz="half" idx="1"/>
          </p:nvPr>
        </p:nvPicPr>
        <p:blipFill>
          <a:blip r:embed="rId2">
            <a:extLst>
              <a:ext uri="{28A0092B-C50C-407E-A947-70E740481C1C}">
                <a14:useLocalDpi xmlns:a14="http://schemas.microsoft.com/office/drawing/2010/main" val="0"/>
              </a:ext>
            </a:extLst>
          </a:blip>
          <a:srcRect/>
          <a:stretch>
            <a:fillRect/>
          </a:stretch>
        </p:blipFill>
        <p:spPr>
          <a:xfrm>
            <a:off x="2716214" y="1752600"/>
            <a:ext cx="3482975" cy="4114800"/>
          </a:xfrm>
        </p:spPr>
      </p:pic>
    </p:spTree>
    <p:extLst>
      <p:ext uri="{BB962C8B-B14F-4D97-AF65-F5344CB8AC3E}">
        <p14:creationId xmlns:p14="http://schemas.microsoft.com/office/powerpoint/2010/main" val="32119398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10242"/>
                                        </p:tgtEl>
                                        <p:attrNameLst>
                                          <p:attrName>style.visibility</p:attrName>
                                        </p:attrNameLst>
                                      </p:cBhvr>
                                      <p:to>
                                        <p:strVal val="visible"/>
                                      </p:to>
                                    </p:set>
                                    <p:anim to="" calcmode="lin" valueType="num">
                                      <p:cBhvr>
                                        <p:cTn id="7" dur="1" fill="hold"/>
                                        <p:tgtEl>
                                          <p:spTgt spid="10242"/>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nodeType="clickEffect">
                                  <p:stCondLst>
                                    <p:cond delay="0"/>
                                  </p:stCondLst>
                                  <p:childTnLst>
                                    <p:set>
                                      <p:cBhvr>
                                        <p:cTn id="11" dur="1" fill="hold">
                                          <p:stCondLst>
                                            <p:cond delay="0"/>
                                          </p:stCondLst>
                                        </p:cTn>
                                        <p:tgtEl>
                                          <p:spTgt spid="10247"/>
                                        </p:tgtEl>
                                        <p:attrNameLst>
                                          <p:attrName>style.visibility</p:attrName>
                                        </p:attrNameLst>
                                      </p:cBhvr>
                                      <p:to>
                                        <p:strVal val="visible"/>
                                      </p:to>
                                    </p:set>
                                    <p:anim calcmode="lin" valueType="num">
                                      <p:cBhvr additive="base">
                                        <p:cTn id="12" dur="500" fill="hold"/>
                                        <p:tgtEl>
                                          <p:spTgt spid="10247"/>
                                        </p:tgtEl>
                                        <p:attrNameLst>
                                          <p:attrName>ppt_x</p:attrName>
                                        </p:attrNameLst>
                                      </p:cBhvr>
                                      <p:tavLst>
                                        <p:tav tm="0">
                                          <p:val>
                                            <p:strVal val="0-#ppt_w/2"/>
                                          </p:val>
                                        </p:tav>
                                        <p:tav tm="100000">
                                          <p:val>
                                            <p:strVal val="#ppt_x"/>
                                          </p:val>
                                        </p:tav>
                                      </p:tavLst>
                                    </p:anim>
                                    <p:anim calcmode="lin" valueType="num">
                                      <p:cBhvr additive="base">
                                        <p:cTn id="13" dur="500" fill="hold"/>
                                        <p:tgtEl>
                                          <p:spTgt spid="10247"/>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16" presetClass="entr" presetSubtype="26" fill="hold" grpId="0" nodeType="clickEffect">
                                  <p:stCondLst>
                                    <p:cond delay="0"/>
                                  </p:stCondLst>
                                  <p:childTnLst>
                                    <p:set>
                                      <p:cBhvr>
                                        <p:cTn id="17" dur="1" fill="hold">
                                          <p:stCondLst>
                                            <p:cond delay="0"/>
                                          </p:stCondLst>
                                        </p:cTn>
                                        <p:tgtEl>
                                          <p:spTgt spid="10244">
                                            <p:txEl>
                                              <p:pRg st="0" end="0"/>
                                            </p:txEl>
                                          </p:spTgt>
                                        </p:tgtEl>
                                        <p:attrNameLst>
                                          <p:attrName>style.visibility</p:attrName>
                                        </p:attrNameLst>
                                      </p:cBhvr>
                                      <p:to>
                                        <p:strVal val="visible"/>
                                      </p:to>
                                    </p:set>
                                    <p:animEffect transition="in" filter="barn(inHorizontal)">
                                      <p:cBhvr>
                                        <p:cTn id="18" dur="500"/>
                                        <p:tgtEl>
                                          <p:spTgt spid="10244">
                                            <p:txEl>
                                              <p:pRg st="0" end="0"/>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6" presetClass="entr" presetSubtype="26" fill="hold" grpId="0" nodeType="clickEffect">
                                  <p:stCondLst>
                                    <p:cond delay="0"/>
                                  </p:stCondLst>
                                  <p:childTnLst>
                                    <p:set>
                                      <p:cBhvr>
                                        <p:cTn id="22" dur="1" fill="hold">
                                          <p:stCondLst>
                                            <p:cond delay="0"/>
                                          </p:stCondLst>
                                        </p:cTn>
                                        <p:tgtEl>
                                          <p:spTgt spid="10244">
                                            <p:txEl>
                                              <p:pRg st="1" end="1"/>
                                            </p:txEl>
                                          </p:spTgt>
                                        </p:tgtEl>
                                        <p:attrNameLst>
                                          <p:attrName>style.visibility</p:attrName>
                                        </p:attrNameLst>
                                      </p:cBhvr>
                                      <p:to>
                                        <p:strVal val="visible"/>
                                      </p:to>
                                    </p:set>
                                    <p:animEffect transition="in" filter="barn(inHorizontal)">
                                      <p:cBhvr>
                                        <p:cTn id="23" dur="500"/>
                                        <p:tgtEl>
                                          <p:spTgt spid="1024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autoUpdateAnimBg="0"/>
      <p:bldP spid="10244"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Onion Cells Under a Microscope - Requirements/Preparation/Observation">
            <a:extLst>
              <a:ext uri="{FF2B5EF4-FFF2-40B4-BE49-F238E27FC236}">
                <a16:creationId xmlns:a16="http://schemas.microsoft.com/office/drawing/2014/main" id="{9FD91E40-BAD9-D5DC-B8DA-92323435F6F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14295" y="624176"/>
            <a:ext cx="6963410" cy="4632989"/>
          </a:xfrm>
          <a:prstGeom prst="rect">
            <a:avLst/>
          </a:prstGeom>
          <a:noFill/>
          <a:ln>
            <a:noFill/>
          </a:ln>
        </p:spPr>
      </p:pic>
      <p:sp>
        <p:nvSpPr>
          <p:cNvPr id="6" name="TextBox 5">
            <a:extLst>
              <a:ext uri="{FF2B5EF4-FFF2-40B4-BE49-F238E27FC236}">
                <a16:creationId xmlns:a16="http://schemas.microsoft.com/office/drawing/2014/main" id="{8DB64F17-63BD-25C8-2ADB-788E2F2FAA04}"/>
              </a:ext>
            </a:extLst>
          </p:cNvPr>
          <p:cNvSpPr txBox="1"/>
          <p:nvPr/>
        </p:nvSpPr>
        <p:spPr>
          <a:xfrm>
            <a:off x="3881120" y="5710604"/>
            <a:ext cx="5069840" cy="523220"/>
          </a:xfrm>
          <a:prstGeom prst="rect">
            <a:avLst/>
          </a:prstGeom>
          <a:noFill/>
        </p:spPr>
        <p:txBody>
          <a:bodyPr wrap="square" rtlCol="0">
            <a:spAutoFit/>
          </a:bodyPr>
          <a:lstStyle/>
          <a:p>
            <a:r>
              <a:rPr lang="en-US" sz="2800" dirty="0"/>
              <a:t>Onion cells under light microscope</a:t>
            </a:r>
          </a:p>
        </p:txBody>
      </p:sp>
    </p:spTree>
    <p:extLst>
      <p:ext uri="{BB962C8B-B14F-4D97-AF65-F5344CB8AC3E}">
        <p14:creationId xmlns:p14="http://schemas.microsoft.com/office/powerpoint/2010/main" val="23679504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DB64F17-63BD-25C8-2ADB-788E2F2FAA04}"/>
              </a:ext>
            </a:extLst>
          </p:cNvPr>
          <p:cNvSpPr txBox="1"/>
          <p:nvPr/>
        </p:nvSpPr>
        <p:spPr>
          <a:xfrm>
            <a:off x="4196080" y="5496560"/>
            <a:ext cx="5069840" cy="954107"/>
          </a:xfrm>
          <a:prstGeom prst="rect">
            <a:avLst/>
          </a:prstGeom>
          <a:noFill/>
        </p:spPr>
        <p:txBody>
          <a:bodyPr wrap="square" rtlCol="0">
            <a:spAutoFit/>
          </a:bodyPr>
          <a:lstStyle/>
          <a:p>
            <a:pPr algn="ctr"/>
            <a:r>
              <a:rPr lang="en-US" sz="2800" dirty="0"/>
              <a:t>Potato starch grains</a:t>
            </a:r>
          </a:p>
          <a:p>
            <a:pPr algn="ctr"/>
            <a:r>
              <a:rPr lang="en-US" sz="2800" dirty="0"/>
              <a:t>under light microscope</a:t>
            </a:r>
          </a:p>
        </p:txBody>
      </p:sp>
      <p:pic>
        <p:nvPicPr>
          <p:cNvPr id="2" name="Picture 1" descr="highly magnified starch granules potato close Stock Footage Video (100%  Royalty-free) 1027626335 | Shutterstock">
            <a:extLst>
              <a:ext uri="{FF2B5EF4-FFF2-40B4-BE49-F238E27FC236}">
                <a16:creationId xmlns:a16="http://schemas.microsoft.com/office/drawing/2014/main" id="{19FC9619-5D3F-4956-3E47-1FEDF565C0E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38805" y="1361440"/>
            <a:ext cx="6842306" cy="3854767"/>
          </a:xfrm>
          <a:prstGeom prst="rect">
            <a:avLst/>
          </a:prstGeom>
          <a:noFill/>
          <a:ln>
            <a:noFill/>
          </a:ln>
        </p:spPr>
      </p:pic>
    </p:spTree>
    <p:extLst>
      <p:ext uri="{BB962C8B-B14F-4D97-AF65-F5344CB8AC3E}">
        <p14:creationId xmlns:p14="http://schemas.microsoft.com/office/powerpoint/2010/main" val="17910893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119351" y="340929"/>
            <a:ext cx="8529146" cy="6219168"/>
          </a:xfrm>
          <a:prstGeom prst="rect">
            <a:avLst/>
          </a:prstGeom>
        </p:spPr>
      </p:pic>
    </p:spTree>
    <p:extLst>
      <p:ext uri="{BB962C8B-B14F-4D97-AF65-F5344CB8AC3E}">
        <p14:creationId xmlns:p14="http://schemas.microsoft.com/office/powerpoint/2010/main" val="27929302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716731" y="346301"/>
            <a:ext cx="6635731" cy="6224316"/>
          </a:xfrm>
          <a:prstGeom prst="rect">
            <a:avLst/>
          </a:prstGeom>
        </p:spPr>
      </p:pic>
    </p:spTree>
    <p:extLst>
      <p:ext uri="{BB962C8B-B14F-4D97-AF65-F5344CB8AC3E}">
        <p14:creationId xmlns:p14="http://schemas.microsoft.com/office/powerpoint/2010/main" val="2536106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5" name="Rectangle 3"/>
          <p:cNvSpPr>
            <a:spLocks noGrp="1" noChangeArrowheads="1"/>
          </p:cNvSpPr>
          <p:nvPr>
            <p:ph type="body" idx="1"/>
          </p:nvPr>
        </p:nvSpPr>
        <p:spPr/>
        <p:txBody>
          <a:bodyPr/>
          <a:lstStyle/>
          <a:p>
            <a:pPr eaLnBrk="1" hangingPunct="1"/>
            <a:r>
              <a:rPr lang="en-US" altLang="en-US">
                <a:latin typeface="Arial" panose="020B0604020202020204" pitchFamily="34" charset="0"/>
              </a:rPr>
              <a:t>Always carry with 2 hands</a:t>
            </a:r>
          </a:p>
          <a:p>
            <a:pPr eaLnBrk="1" hangingPunct="1"/>
            <a:r>
              <a:rPr lang="en-US" altLang="en-US">
                <a:latin typeface="Arial" panose="020B0604020202020204" pitchFamily="34" charset="0"/>
              </a:rPr>
              <a:t>Only use lens paper for cleaning</a:t>
            </a:r>
          </a:p>
          <a:p>
            <a:pPr eaLnBrk="1" hangingPunct="1"/>
            <a:r>
              <a:rPr lang="en-US" altLang="en-US">
                <a:latin typeface="Arial" panose="020B0604020202020204" pitchFamily="34" charset="0"/>
              </a:rPr>
              <a:t>Do not force knobs</a:t>
            </a:r>
          </a:p>
          <a:p>
            <a:pPr eaLnBrk="1" hangingPunct="1"/>
            <a:r>
              <a:rPr lang="en-US" altLang="en-US">
                <a:latin typeface="Arial" panose="020B0604020202020204" pitchFamily="34" charset="0"/>
              </a:rPr>
              <a:t>Always store covered</a:t>
            </a:r>
          </a:p>
          <a:p>
            <a:pPr eaLnBrk="1" hangingPunct="1"/>
            <a:r>
              <a:rPr lang="en-US" altLang="en-US">
                <a:latin typeface="Arial" panose="020B0604020202020204" pitchFamily="34" charset="0"/>
              </a:rPr>
              <a:t>Keep objects clear of desk and cords</a:t>
            </a:r>
          </a:p>
        </p:txBody>
      </p:sp>
      <p:pic>
        <p:nvPicPr>
          <p:cNvPr id="5123" name="Picture 4" descr="C:\My Documents\My Pictures\microscopeboy.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8200" y="4953001"/>
            <a:ext cx="1485900" cy="145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WordArt 6"/>
          <p:cNvSpPr>
            <a:spLocks noChangeArrowheads="1" noChangeShapeType="1"/>
          </p:cNvSpPr>
          <p:nvPr/>
        </p:nvSpPr>
        <p:spPr bwMode="auto">
          <a:xfrm>
            <a:off x="2590800" y="381000"/>
            <a:ext cx="7620000" cy="1143000"/>
          </a:xfrm>
          <a:prstGeom prst="rect">
            <a:avLst/>
          </a:prstGeom>
        </p:spPr>
        <p:txBody>
          <a:bodyPr wrap="none" fromWordArt="1">
            <a:prstTxWarp prst="textPlain">
              <a:avLst>
                <a:gd name="adj" fmla="val 50000"/>
              </a:avLst>
            </a:prstTxWarp>
          </a:bodyPr>
          <a:lstStyle/>
          <a:p>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Microscope Care</a:t>
            </a:r>
          </a:p>
        </p:txBody>
      </p:sp>
    </p:spTree>
    <p:extLst>
      <p:ext uri="{BB962C8B-B14F-4D97-AF65-F5344CB8AC3E}">
        <p14:creationId xmlns:p14="http://schemas.microsoft.com/office/powerpoint/2010/main" val="85404423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Effect transition="in" filter="wipe(left)">
                                      <p:cBhvr>
                                        <p:cTn id="7" dur="500"/>
                                        <p:tgtEl>
                                          <p:spTgt spid="307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075">
                                            <p:txEl>
                                              <p:pRg st="1" end="1"/>
                                            </p:txEl>
                                          </p:spTgt>
                                        </p:tgtEl>
                                        <p:attrNameLst>
                                          <p:attrName>style.visibility</p:attrName>
                                        </p:attrNameLst>
                                      </p:cBhvr>
                                      <p:to>
                                        <p:strVal val="visible"/>
                                      </p:to>
                                    </p:set>
                                    <p:animEffect transition="in" filter="wipe(left)">
                                      <p:cBhvr>
                                        <p:cTn id="12" dur="500"/>
                                        <p:tgtEl>
                                          <p:spTgt spid="307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075">
                                            <p:txEl>
                                              <p:pRg st="2" end="2"/>
                                            </p:txEl>
                                          </p:spTgt>
                                        </p:tgtEl>
                                        <p:attrNameLst>
                                          <p:attrName>style.visibility</p:attrName>
                                        </p:attrNameLst>
                                      </p:cBhvr>
                                      <p:to>
                                        <p:strVal val="visible"/>
                                      </p:to>
                                    </p:set>
                                    <p:animEffect transition="in" filter="wipe(left)">
                                      <p:cBhvr>
                                        <p:cTn id="17" dur="500"/>
                                        <p:tgtEl>
                                          <p:spTgt spid="307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075">
                                            <p:txEl>
                                              <p:pRg st="3" end="3"/>
                                            </p:txEl>
                                          </p:spTgt>
                                        </p:tgtEl>
                                        <p:attrNameLst>
                                          <p:attrName>style.visibility</p:attrName>
                                        </p:attrNameLst>
                                      </p:cBhvr>
                                      <p:to>
                                        <p:strVal val="visible"/>
                                      </p:to>
                                    </p:set>
                                    <p:animEffect transition="in" filter="wipe(left)">
                                      <p:cBhvr>
                                        <p:cTn id="22" dur="500"/>
                                        <p:tgtEl>
                                          <p:spTgt spid="307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075">
                                            <p:txEl>
                                              <p:pRg st="4" end="4"/>
                                            </p:txEl>
                                          </p:spTgt>
                                        </p:tgtEl>
                                        <p:attrNameLst>
                                          <p:attrName>style.visibility</p:attrName>
                                        </p:attrNameLst>
                                      </p:cBhvr>
                                      <p:to>
                                        <p:strVal val="visible"/>
                                      </p:to>
                                    </p:set>
                                    <p:animEffect transition="in" filter="wipe(left)">
                                      <p:cBhvr>
                                        <p:cTn id="27" dur="500"/>
                                        <p:tgtEl>
                                          <p:spTgt spid="307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047999" y="2286000"/>
            <a:ext cx="8094617" cy="1295400"/>
          </a:xfrm>
          <a:solidFill>
            <a:schemeClr val="bg1"/>
          </a:solidFill>
        </p:spPr>
        <p:txBody>
          <a:bodyPr>
            <a:normAutofit fontScale="90000"/>
          </a:bodyPr>
          <a:lstStyle/>
          <a:p>
            <a:pPr eaLnBrk="1" hangingPunct="1"/>
            <a:r>
              <a:rPr lang="en-US" altLang="en-US" b="1" dirty="0">
                <a:solidFill>
                  <a:schemeClr val="accent2"/>
                </a:solidFill>
                <a:latin typeface="Comic Sans MS" panose="030F0702030302020204" pitchFamily="66" charset="0"/>
              </a:rPr>
              <a:t>Parts of a Compound Microscope</a:t>
            </a:r>
          </a:p>
        </p:txBody>
      </p:sp>
      <p:pic>
        <p:nvPicPr>
          <p:cNvPr id="2052" name="Picture 4" descr="C:\Program Files\Common Files\Microsoft Shared\Clipart\cagcat50\hm00363_.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26450" y="0"/>
            <a:ext cx="2241550" cy="224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3657600"/>
            <a:ext cx="1995488"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6305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 calcmode="lin" valueType="num">
                                      <p:cBhvr additive="base">
                                        <p:cTn id="7" dur="500" fill="hold"/>
                                        <p:tgtEl>
                                          <p:spTgt spid="2052"/>
                                        </p:tgtEl>
                                        <p:attrNameLst>
                                          <p:attrName>ppt_x</p:attrName>
                                        </p:attrNameLst>
                                      </p:cBhvr>
                                      <p:tavLst>
                                        <p:tav tm="0">
                                          <p:val>
                                            <p:strVal val="0-#ppt_w/2"/>
                                          </p:val>
                                        </p:tav>
                                        <p:tav tm="100000">
                                          <p:val>
                                            <p:strVal val="#ppt_x"/>
                                          </p:val>
                                        </p:tav>
                                      </p:tavLst>
                                    </p:anim>
                                    <p:anim calcmode="lin" valueType="num">
                                      <p:cBhvr additive="base">
                                        <p:cTn id="8" dur="500" fill="hold"/>
                                        <p:tgtEl>
                                          <p:spTgt spid="205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2054"/>
                                        </p:tgtEl>
                                        <p:attrNameLst>
                                          <p:attrName>style.visibility</p:attrName>
                                        </p:attrNameLst>
                                      </p:cBhvr>
                                      <p:to>
                                        <p:strVal val="visible"/>
                                      </p:to>
                                    </p:set>
                                    <p:anim calcmode="lin" valueType="num">
                                      <p:cBhvr additive="base">
                                        <p:cTn id="13" dur="500" fill="hold"/>
                                        <p:tgtEl>
                                          <p:spTgt spid="2054"/>
                                        </p:tgtEl>
                                        <p:attrNameLst>
                                          <p:attrName>ppt_x</p:attrName>
                                        </p:attrNameLst>
                                      </p:cBhvr>
                                      <p:tavLst>
                                        <p:tav tm="0">
                                          <p:val>
                                            <p:strVal val="0-#ppt_w/2"/>
                                          </p:val>
                                        </p:tav>
                                        <p:tav tm="100000">
                                          <p:val>
                                            <p:strVal val="#ppt_x"/>
                                          </p:val>
                                        </p:tav>
                                      </p:tavLst>
                                    </p:anim>
                                    <p:anim calcmode="lin" valueType="num">
                                      <p:cBhvr additive="base">
                                        <p:cTn id="14" dur="500" fill="hold"/>
                                        <p:tgtEl>
                                          <p:spTgt spid="2054"/>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5" presetClass="entr" presetSubtype="0" fill="hold" grpId="0" nodeType="clickEffect">
                                  <p:stCondLst>
                                    <p:cond delay="0"/>
                                  </p:stCondLst>
                                  <p:childTnLst>
                                    <p:set>
                                      <p:cBhvr>
                                        <p:cTn id="18" dur="1" fill="hold">
                                          <p:stCondLst>
                                            <p:cond delay="0"/>
                                          </p:stCondLst>
                                        </p:cTn>
                                        <p:tgtEl>
                                          <p:spTgt spid="2050"/>
                                        </p:tgtEl>
                                        <p:attrNameLst>
                                          <p:attrName>style.visibility</p:attrName>
                                        </p:attrNameLst>
                                      </p:cBhvr>
                                      <p:to>
                                        <p:strVal val="visible"/>
                                      </p:to>
                                    </p:set>
                                    <p:anim calcmode="lin" valueType="num">
                                      <p:cBhvr>
                                        <p:cTn id="19" dur="1000" fill="hold"/>
                                        <p:tgtEl>
                                          <p:spTgt spid="2050"/>
                                        </p:tgtEl>
                                        <p:attrNameLst>
                                          <p:attrName>ppt_w</p:attrName>
                                        </p:attrNameLst>
                                      </p:cBhvr>
                                      <p:tavLst>
                                        <p:tav tm="0">
                                          <p:val>
                                            <p:fltVal val="0"/>
                                          </p:val>
                                        </p:tav>
                                        <p:tav tm="100000">
                                          <p:val>
                                            <p:strVal val="#ppt_w"/>
                                          </p:val>
                                        </p:tav>
                                      </p:tavLst>
                                    </p:anim>
                                    <p:anim calcmode="lin" valueType="num">
                                      <p:cBhvr>
                                        <p:cTn id="20" dur="1000" fill="hold"/>
                                        <p:tgtEl>
                                          <p:spTgt spid="2050"/>
                                        </p:tgtEl>
                                        <p:attrNameLst>
                                          <p:attrName>ppt_h</p:attrName>
                                        </p:attrNameLst>
                                      </p:cBhvr>
                                      <p:tavLst>
                                        <p:tav tm="0">
                                          <p:val>
                                            <p:fltVal val="0"/>
                                          </p:val>
                                        </p:tav>
                                        <p:tav tm="100000">
                                          <p:val>
                                            <p:strVal val="#ppt_h"/>
                                          </p:val>
                                        </p:tav>
                                      </p:tavLst>
                                    </p:anim>
                                    <p:anim calcmode="lin" valueType="num">
                                      <p:cBhvr>
                                        <p:cTn id="21" dur="1000" fill="hold"/>
                                        <p:tgtEl>
                                          <p:spTgt spid="2050"/>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2050"/>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animBg="1"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170" name="Picture 5" descr="C:\My Documents\My Pictures\MICRO.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1905000"/>
            <a:ext cx="33782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Text Box 6"/>
          <p:cNvSpPr txBox="1">
            <a:spLocks noChangeArrowheads="1"/>
          </p:cNvSpPr>
          <p:nvPr/>
        </p:nvSpPr>
        <p:spPr bwMode="auto">
          <a:xfrm>
            <a:off x="8153401" y="1803400"/>
            <a:ext cx="11969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600">
                <a:solidFill>
                  <a:srgbClr val="FF0000"/>
                </a:solidFill>
                <a:latin typeface="Arial Black" panose="020B0A04020102020204" pitchFamily="34" charset="0"/>
              </a:rPr>
              <a:t>Eyepiece</a:t>
            </a:r>
          </a:p>
        </p:txBody>
      </p:sp>
      <p:sp>
        <p:nvSpPr>
          <p:cNvPr id="4103" name="Text Box 7"/>
          <p:cNvSpPr txBox="1">
            <a:spLocks noChangeArrowheads="1"/>
          </p:cNvSpPr>
          <p:nvPr/>
        </p:nvSpPr>
        <p:spPr bwMode="auto">
          <a:xfrm>
            <a:off x="3733800" y="2184400"/>
            <a:ext cx="1346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600">
                <a:solidFill>
                  <a:srgbClr val="FF0000"/>
                </a:solidFill>
                <a:latin typeface="Arial Black" panose="020B0A04020102020204" pitchFamily="34" charset="0"/>
              </a:rPr>
              <a:t>Body</a:t>
            </a:r>
            <a:r>
              <a:rPr lang="en-US" altLang="en-US" sz="1400">
                <a:solidFill>
                  <a:srgbClr val="FF0000"/>
                </a:solidFill>
                <a:latin typeface="Arial Black" panose="020B0A04020102020204" pitchFamily="34" charset="0"/>
              </a:rPr>
              <a:t> </a:t>
            </a:r>
            <a:r>
              <a:rPr lang="en-US" altLang="en-US" sz="1600">
                <a:solidFill>
                  <a:srgbClr val="FF0000"/>
                </a:solidFill>
                <a:latin typeface="Arial Black" panose="020B0A04020102020204" pitchFamily="34" charset="0"/>
              </a:rPr>
              <a:t>Tube</a:t>
            </a:r>
          </a:p>
        </p:txBody>
      </p:sp>
      <p:sp>
        <p:nvSpPr>
          <p:cNvPr id="4104" name="Text Box 8"/>
          <p:cNvSpPr txBox="1">
            <a:spLocks noChangeArrowheads="1"/>
          </p:cNvSpPr>
          <p:nvPr/>
        </p:nvSpPr>
        <p:spPr bwMode="auto">
          <a:xfrm>
            <a:off x="2667000" y="2895600"/>
            <a:ext cx="2590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600">
                <a:solidFill>
                  <a:srgbClr val="FF0000"/>
                </a:solidFill>
                <a:latin typeface="Arial Black" panose="020B0A04020102020204" pitchFamily="34" charset="0"/>
              </a:rPr>
              <a:t>Revolving</a:t>
            </a:r>
            <a:r>
              <a:rPr lang="en-US" altLang="en-US" sz="1400">
                <a:solidFill>
                  <a:srgbClr val="FF0000"/>
                </a:solidFill>
                <a:latin typeface="Arial Black" panose="020B0A04020102020204" pitchFamily="34" charset="0"/>
              </a:rPr>
              <a:t> </a:t>
            </a:r>
            <a:r>
              <a:rPr lang="en-US" altLang="en-US" sz="1600">
                <a:solidFill>
                  <a:srgbClr val="FF0000"/>
                </a:solidFill>
                <a:latin typeface="Arial Black" panose="020B0A04020102020204" pitchFamily="34" charset="0"/>
              </a:rPr>
              <a:t>Nosepiece</a:t>
            </a:r>
          </a:p>
        </p:txBody>
      </p:sp>
      <p:sp>
        <p:nvSpPr>
          <p:cNvPr id="4105" name="Text Box 9"/>
          <p:cNvSpPr txBox="1">
            <a:spLocks noChangeArrowheads="1"/>
          </p:cNvSpPr>
          <p:nvPr/>
        </p:nvSpPr>
        <p:spPr bwMode="auto">
          <a:xfrm>
            <a:off x="8305801" y="3124200"/>
            <a:ext cx="7016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600">
                <a:solidFill>
                  <a:srgbClr val="FF0000"/>
                </a:solidFill>
                <a:latin typeface="Arial Black" panose="020B0A04020102020204" pitchFamily="34" charset="0"/>
              </a:rPr>
              <a:t>Arm</a:t>
            </a:r>
          </a:p>
        </p:txBody>
      </p:sp>
      <p:sp>
        <p:nvSpPr>
          <p:cNvPr id="4106" name="Text Box 10"/>
          <p:cNvSpPr txBox="1">
            <a:spLocks noChangeArrowheads="1"/>
          </p:cNvSpPr>
          <p:nvPr/>
        </p:nvSpPr>
        <p:spPr bwMode="auto">
          <a:xfrm>
            <a:off x="2971801" y="3352800"/>
            <a:ext cx="18653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600">
                <a:solidFill>
                  <a:srgbClr val="FF0000"/>
                </a:solidFill>
                <a:latin typeface="Arial Black" panose="020B0A04020102020204" pitchFamily="34" charset="0"/>
              </a:rPr>
              <a:t>Objective</a:t>
            </a:r>
            <a:r>
              <a:rPr lang="en-US" altLang="en-US" sz="1400">
                <a:solidFill>
                  <a:srgbClr val="FF0000"/>
                </a:solidFill>
                <a:latin typeface="Arial Black" panose="020B0A04020102020204" pitchFamily="34" charset="0"/>
              </a:rPr>
              <a:t> </a:t>
            </a:r>
            <a:r>
              <a:rPr lang="en-US" altLang="en-US" sz="1600">
                <a:solidFill>
                  <a:srgbClr val="FF0000"/>
                </a:solidFill>
                <a:latin typeface="Arial Black" panose="020B0A04020102020204" pitchFamily="34" charset="0"/>
              </a:rPr>
              <a:t>Lens</a:t>
            </a:r>
          </a:p>
        </p:txBody>
      </p:sp>
      <p:sp>
        <p:nvSpPr>
          <p:cNvPr id="4108" name="Rectangle 12"/>
          <p:cNvSpPr>
            <a:spLocks noChangeArrowheads="1"/>
          </p:cNvSpPr>
          <p:nvPr/>
        </p:nvSpPr>
        <p:spPr bwMode="auto">
          <a:xfrm>
            <a:off x="8305801" y="3860800"/>
            <a:ext cx="83561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600">
                <a:solidFill>
                  <a:srgbClr val="FF0000"/>
                </a:solidFill>
                <a:latin typeface="Arial Black" panose="020B0A04020102020204" pitchFamily="34" charset="0"/>
              </a:rPr>
              <a:t>Stage</a:t>
            </a:r>
          </a:p>
        </p:txBody>
      </p:sp>
      <p:sp>
        <p:nvSpPr>
          <p:cNvPr id="4109" name="Text Box 13"/>
          <p:cNvSpPr txBox="1">
            <a:spLocks noChangeArrowheads="1"/>
          </p:cNvSpPr>
          <p:nvPr/>
        </p:nvSpPr>
        <p:spPr bwMode="auto">
          <a:xfrm>
            <a:off x="3352801" y="4038601"/>
            <a:ext cx="14382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600">
                <a:solidFill>
                  <a:srgbClr val="FF0000"/>
                </a:solidFill>
                <a:latin typeface="Arial Black" panose="020B0A04020102020204" pitchFamily="34" charset="0"/>
              </a:rPr>
              <a:t>Stage</a:t>
            </a:r>
            <a:r>
              <a:rPr lang="en-US" altLang="en-US" sz="1400">
                <a:solidFill>
                  <a:srgbClr val="FF0000"/>
                </a:solidFill>
                <a:latin typeface="Arial Black" panose="020B0A04020102020204" pitchFamily="34" charset="0"/>
              </a:rPr>
              <a:t> </a:t>
            </a:r>
            <a:r>
              <a:rPr lang="en-US" altLang="en-US" sz="1600">
                <a:solidFill>
                  <a:srgbClr val="FF0000"/>
                </a:solidFill>
                <a:latin typeface="Arial Black" panose="020B0A04020102020204" pitchFamily="34" charset="0"/>
              </a:rPr>
              <a:t>Clips</a:t>
            </a:r>
          </a:p>
        </p:txBody>
      </p:sp>
      <p:sp>
        <p:nvSpPr>
          <p:cNvPr id="4110" name="Text Box 14"/>
          <p:cNvSpPr txBox="1">
            <a:spLocks noChangeArrowheads="1"/>
          </p:cNvSpPr>
          <p:nvPr/>
        </p:nvSpPr>
        <p:spPr bwMode="auto">
          <a:xfrm>
            <a:off x="8229600" y="4267200"/>
            <a:ext cx="1905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600">
                <a:solidFill>
                  <a:srgbClr val="FF0000"/>
                </a:solidFill>
                <a:latin typeface="Arial Black" panose="020B0A04020102020204" pitchFamily="34" charset="0"/>
              </a:rPr>
              <a:t>Coarse</a:t>
            </a:r>
            <a:r>
              <a:rPr lang="en-US" altLang="en-US" sz="1400">
                <a:solidFill>
                  <a:srgbClr val="FF0000"/>
                </a:solidFill>
                <a:latin typeface="Arial Black" panose="020B0A04020102020204" pitchFamily="34" charset="0"/>
              </a:rPr>
              <a:t> </a:t>
            </a:r>
            <a:r>
              <a:rPr lang="en-US" altLang="en-US" sz="1600">
                <a:solidFill>
                  <a:srgbClr val="FF0000"/>
                </a:solidFill>
                <a:latin typeface="Arial Black" panose="020B0A04020102020204" pitchFamily="34" charset="0"/>
              </a:rPr>
              <a:t>Focus</a:t>
            </a:r>
          </a:p>
        </p:txBody>
      </p:sp>
      <p:sp>
        <p:nvSpPr>
          <p:cNvPr id="4111" name="Text Box 15"/>
          <p:cNvSpPr txBox="1">
            <a:spLocks noChangeArrowheads="1"/>
          </p:cNvSpPr>
          <p:nvPr/>
        </p:nvSpPr>
        <p:spPr bwMode="auto">
          <a:xfrm>
            <a:off x="8229600" y="4622800"/>
            <a:ext cx="13795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600">
                <a:solidFill>
                  <a:srgbClr val="FF0000"/>
                </a:solidFill>
                <a:latin typeface="Arial Black" panose="020B0A04020102020204" pitchFamily="34" charset="0"/>
              </a:rPr>
              <a:t>Fine</a:t>
            </a:r>
            <a:r>
              <a:rPr lang="en-US" altLang="en-US" sz="1400">
                <a:solidFill>
                  <a:srgbClr val="FF0000"/>
                </a:solidFill>
                <a:latin typeface="Arial Black" panose="020B0A04020102020204" pitchFamily="34" charset="0"/>
              </a:rPr>
              <a:t> </a:t>
            </a:r>
            <a:r>
              <a:rPr lang="en-US" altLang="en-US" sz="1600">
                <a:solidFill>
                  <a:srgbClr val="FF0000"/>
                </a:solidFill>
                <a:latin typeface="Arial Black" panose="020B0A04020102020204" pitchFamily="34" charset="0"/>
              </a:rPr>
              <a:t>Focus</a:t>
            </a:r>
          </a:p>
        </p:txBody>
      </p:sp>
      <p:sp>
        <p:nvSpPr>
          <p:cNvPr id="4112" name="Text Box 16"/>
          <p:cNvSpPr txBox="1">
            <a:spLocks noChangeArrowheads="1"/>
          </p:cNvSpPr>
          <p:nvPr/>
        </p:nvSpPr>
        <p:spPr bwMode="auto">
          <a:xfrm>
            <a:off x="8153400" y="5334000"/>
            <a:ext cx="8207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600">
                <a:solidFill>
                  <a:srgbClr val="FF0000"/>
                </a:solidFill>
                <a:latin typeface="Arial Black" panose="020B0A04020102020204" pitchFamily="34" charset="0"/>
              </a:rPr>
              <a:t>Base</a:t>
            </a:r>
          </a:p>
        </p:txBody>
      </p:sp>
      <p:sp>
        <p:nvSpPr>
          <p:cNvPr id="4113" name="Text Box 17"/>
          <p:cNvSpPr txBox="1">
            <a:spLocks noChangeArrowheads="1"/>
          </p:cNvSpPr>
          <p:nvPr/>
        </p:nvSpPr>
        <p:spPr bwMode="auto">
          <a:xfrm>
            <a:off x="3352800" y="4495800"/>
            <a:ext cx="14620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600">
                <a:solidFill>
                  <a:srgbClr val="FF0000"/>
                </a:solidFill>
                <a:latin typeface="Arial Black" panose="020B0A04020102020204" pitchFamily="34" charset="0"/>
              </a:rPr>
              <a:t>Diaphragm</a:t>
            </a:r>
          </a:p>
        </p:txBody>
      </p:sp>
      <p:sp>
        <p:nvSpPr>
          <p:cNvPr id="4114" name="Text Box 18"/>
          <p:cNvSpPr txBox="1">
            <a:spLocks noChangeArrowheads="1"/>
          </p:cNvSpPr>
          <p:nvPr/>
        </p:nvSpPr>
        <p:spPr bwMode="auto">
          <a:xfrm>
            <a:off x="4114800" y="4876800"/>
            <a:ext cx="9080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600">
                <a:solidFill>
                  <a:srgbClr val="FF0000"/>
                </a:solidFill>
                <a:latin typeface="Arial Black" panose="020B0A04020102020204" pitchFamily="34" charset="0"/>
              </a:rPr>
              <a:t>Light</a:t>
            </a:r>
          </a:p>
        </p:txBody>
      </p:sp>
      <p:sp>
        <p:nvSpPr>
          <p:cNvPr id="7183" name="WordArt 20"/>
          <p:cNvSpPr>
            <a:spLocks noChangeArrowheads="1" noChangeShapeType="1"/>
          </p:cNvSpPr>
          <p:nvPr/>
        </p:nvSpPr>
        <p:spPr bwMode="auto">
          <a:xfrm>
            <a:off x="2590800" y="381000"/>
            <a:ext cx="7620000" cy="1143000"/>
          </a:xfrm>
          <a:prstGeom prst="rect">
            <a:avLst/>
          </a:prstGeom>
        </p:spPr>
        <p:txBody>
          <a:bodyPr wrap="none" fromWordArt="1">
            <a:prstTxWarp prst="textPlain">
              <a:avLst>
                <a:gd name="adj" fmla="val 50000"/>
              </a:avLst>
            </a:prstTxWarp>
          </a:bodyPr>
          <a:lstStyle/>
          <a:p>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Microscope Parts</a:t>
            </a:r>
          </a:p>
        </p:txBody>
      </p:sp>
    </p:spTree>
    <p:extLst>
      <p:ext uri="{BB962C8B-B14F-4D97-AF65-F5344CB8AC3E}">
        <p14:creationId xmlns:p14="http://schemas.microsoft.com/office/powerpoint/2010/main" val="427651005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102"/>
                                        </p:tgtEl>
                                        <p:attrNameLst>
                                          <p:attrName>style.visibility</p:attrName>
                                        </p:attrNameLst>
                                      </p:cBhvr>
                                      <p:to>
                                        <p:strVal val="visible"/>
                                      </p:to>
                                    </p:set>
                                    <p:anim calcmode="lin" valueType="num">
                                      <p:cBhvr additive="base">
                                        <p:cTn id="7" dur="500" fill="hold"/>
                                        <p:tgtEl>
                                          <p:spTgt spid="4102"/>
                                        </p:tgtEl>
                                        <p:attrNameLst>
                                          <p:attrName>ppt_x</p:attrName>
                                        </p:attrNameLst>
                                      </p:cBhvr>
                                      <p:tavLst>
                                        <p:tav tm="0">
                                          <p:val>
                                            <p:strVal val="1+#ppt_w/2"/>
                                          </p:val>
                                        </p:tav>
                                        <p:tav tm="100000">
                                          <p:val>
                                            <p:strVal val="#ppt_x"/>
                                          </p:val>
                                        </p:tav>
                                      </p:tavLst>
                                    </p:anim>
                                    <p:anim calcmode="lin" valueType="num">
                                      <p:cBhvr additive="base">
                                        <p:cTn id="8" dur="500" fill="hold"/>
                                        <p:tgtEl>
                                          <p:spTgt spid="410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103">
                                            <p:txEl>
                                              <p:pRg st="0" end="0"/>
                                            </p:txEl>
                                          </p:spTgt>
                                        </p:tgtEl>
                                        <p:attrNameLst>
                                          <p:attrName>style.visibility</p:attrName>
                                        </p:attrNameLst>
                                      </p:cBhvr>
                                      <p:to>
                                        <p:strVal val="visible"/>
                                      </p:to>
                                    </p:set>
                                    <p:anim calcmode="lin" valueType="num">
                                      <p:cBhvr additive="base">
                                        <p:cTn id="13" dur="500" fill="hold"/>
                                        <p:tgtEl>
                                          <p:spTgt spid="410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10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104">
                                            <p:txEl>
                                              <p:pRg st="0" end="0"/>
                                            </p:txEl>
                                          </p:spTgt>
                                        </p:tgtEl>
                                        <p:attrNameLst>
                                          <p:attrName>style.visibility</p:attrName>
                                        </p:attrNameLst>
                                      </p:cBhvr>
                                      <p:to>
                                        <p:strVal val="visible"/>
                                      </p:to>
                                    </p:set>
                                    <p:anim calcmode="lin" valueType="num">
                                      <p:cBhvr additive="base">
                                        <p:cTn id="19" dur="500" fill="hold"/>
                                        <p:tgtEl>
                                          <p:spTgt spid="4104">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104">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106">
                                            <p:txEl>
                                              <p:pRg st="0" end="0"/>
                                            </p:txEl>
                                          </p:spTgt>
                                        </p:tgtEl>
                                        <p:attrNameLst>
                                          <p:attrName>style.visibility</p:attrName>
                                        </p:attrNameLst>
                                      </p:cBhvr>
                                      <p:to>
                                        <p:strVal val="visible"/>
                                      </p:to>
                                    </p:set>
                                    <p:anim calcmode="lin" valueType="num">
                                      <p:cBhvr additive="base">
                                        <p:cTn id="25" dur="500" fill="hold"/>
                                        <p:tgtEl>
                                          <p:spTgt spid="4106">
                                            <p:txEl>
                                              <p:pRg st="0" end="0"/>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106">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4105"/>
                                        </p:tgtEl>
                                        <p:attrNameLst>
                                          <p:attrName>style.visibility</p:attrName>
                                        </p:attrNameLst>
                                      </p:cBhvr>
                                      <p:to>
                                        <p:strVal val="visible"/>
                                      </p:to>
                                    </p:set>
                                    <p:anim calcmode="lin" valueType="num">
                                      <p:cBhvr additive="base">
                                        <p:cTn id="31" dur="500" fill="hold"/>
                                        <p:tgtEl>
                                          <p:spTgt spid="4105"/>
                                        </p:tgtEl>
                                        <p:attrNameLst>
                                          <p:attrName>ppt_x</p:attrName>
                                        </p:attrNameLst>
                                      </p:cBhvr>
                                      <p:tavLst>
                                        <p:tav tm="0">
                                          <p:val>
                                            <p:strVal val="1+#ppt_w/2"/>
                                          </p:val>
                                        </p:tav>
                                        <p:tav tm="100000">
                                          <p:val>
                                            <p:strVal val="#ppt_x"/>
                                          </p:val>
                                        </p:tav>
                                      </p:tavLst>
                                    </p:anim>
                                    <p:anim calcmode="lin" valueType="num">
                                      <p:cBhvr additive="base">
                                        <p:cTn id="32" dur="500" fill="hold"/>
                                        <p:tgtEl>
                                          <p:spTgt spid="410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whoosh.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4108"/>
                                        </p:tgtEl>
                                        <p:attrNameLst>
                                          <p:attrName>style.visibility</p:attrName>
                                        </p:attrNameLst>
                                      </p:cBhvr>
                                      <p:to>
                                        <p:strVal val="visible"/>
                                      </p:to>
                                    </p:set>
                                    <p:anim calcmode="lin" valueType="num">
                                      <p:cBhvr additive="base">
                                        <p:cTn id="37" dur="500" fill="hold"/>
                                        <p:tgtEl>
                                          <p:spTgt spid="4108"/>
                                        </p:tgtEl>
                                        <p:attrNameLst>
                                          <p:attrName>ppt_x</p:attrName>
                                        </p:attrNameLst>
                                      </p:cBhvr>
                                      <p:tavLst>
                                        <p:tav tm="0">
                                          <p:val>
                                            <p:strVal val="1+#ppt_w/2"/>
                                          </p:val>
                                        </p:tav>
                                        <p:tav tm="100000">
                                          <p:val>
                                            <p:strVal val="#ppt_x"/>
                                          </p:val>
                                        </p:tav>
                                      </p:tavLst>
                                    </p:anim>
                                    <p:anim calcmode="lin" valueType="num">
                                      <p:cBhvr additive="base">
                                        <p:cTn id="38" dur="500" fill="hold"/>
                                        <p:tgtEl>
                                          <p:spTgt spid="410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3" name="whoosh.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4109">
                                            <p:txEl>
                                              <p:pRg st="0" end="0"/>
                                            </p:txEl>
                                          </p:spTgt>
                                        </p:tgtEl>
                                        <p:attrNameLst>
                                          <p:attrName>style.visibility</p:attrName>
                                        </p:attrNameLst>
                                      </p:cBhvr>
                                      <p:to>
                                        <p:strVal val="visible"/>
                                      </p:to>
                                    </p:set>
                                    <p:anim calcmode="lin" valueType="num">
                                      <p:cBhvr additive="base">
                                        <p:cTn id="43" dur="500" fill="hold"/>
                                        <p:tgtEl>
                                          <p:spTgt spid="4109">
                                            <p:txEl>
                                              <p:pRg st="0" end="0"/>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410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3" name="whoosh.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4110"/>
                                        </p:tgtEl>
                                        <p:attrNameLst>
                                          <p:attrName>style.visibility</p:attrName>
                                        </p:attrNameLst>
                                      </p:cBhvr>
                                      <p:to>
                                        <p:strVal val="visible"/>
                                      </p:to>
                                    </p:set>
                                    <p:anim calcmode="lin" valueType="num">
                                      <p:cBhvr additive="base">
                                        <p:cTn id="49" dur="500" fill="hold"/>
                                        <p:tgtEl>
                                          <p:spTgt spid="4110"/>
                                        </p:tgtEl>
                                        <p:attrNameLst>
                                          <p:attrName>ppt_x</p:attrName>
                                        </p:attrNameLst>
                                      </p:cBhvr>
                                      <p:tavLst>
                                        <p:tav tm="0">
                                          <p:val>
                                            <p:strVal val="1+#ppt_w/2"/>
                                          </p:val>
                                        </p:tav>
                                        <p:tav tm="100000">
                                          <p:val>
                                            <p:strVal val="#ppt_x"/>
                                          </p:val>
                                        </p:tav>
                                      </p:tavLst>
                                    </p:anim>
                                    <p:anim calcmode="lin" valueType="num">
                                      <p:cBhvr additive="base">
                                        <p:cTn id="50" dur="500" fill="hold"/>
                                        <p:tgtEl>
                                          <p:spTgt spid="411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3" name="whoosh.wav"/>
                                        </p:tgtEl>
                                      </p:cMediaNode>
                                    </p:audio>
                                  </p:sub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2" fill="hold" grpId="0" nodeType="clickEffect">
                                  <p:stCondLst>
                                    <p:cond delay="0"/>
                                  </p:stCondLst>
                                  <p:childTnLst>
                                    <p:set>
                                      <p:cBhvr>
                                        <p:cTn id="54" dur="1" fill="hold">
                                          <p:stCondLst>
                                            <p:cond delay="0"/>
                                          </p:stCondLst>
                                        </p:cTn>
                                        <p:tgtEl>
                                          <p:spTgt spid="4111"/>
                                        </p:tgtEl>
                                        <p:attrNameLst>
                                          <p:attrName>style.visibility</p:attrName>
                                        </p:attrNameLst>
                                      </p:cBhvr>
                                      <p:to>
                                        <p:strVal val="visible"/>
                                      </p:to>
                                    </p:set>
                                    <p:anim calcmode="lin" valueType="num">
                                      <p:cBhvr additive="base">
                                        <p:cTn id="55" dur="500" fill="hold"/>
                                        <p:tgtEl>
                                          <p:spTgt spid="4111"/>
                                        </p:tgtEl>
                                        <p:attrNameLst>
                                          <p:attrName>ppt_x</p:attrName>
                                        </p:attrNameLst>
                                      </p:cBhvr>
                                      <p:tavLst>
                                        <p:tav tm="0">
                                          <p:val>
                                            <p:strVal val="1+#ppt_w/2"/>
                                          </p:val>
                                        </p:tav>
                                        <p:tav tm="100000">
                                          <p:val>
                                            <p:strVal val="#ppt_x"/>
                                          </p:val>
                                        </p:tav>
                                      </p:tavLst>
                                    </p:anim>
                                    <p:anim calcmode="lin" valueType="num">
                                      <p:cBhvr additive="base">
                                        <p:cTn id="56" dur="500" fill="hold"/>
                                        <p:tgtEl>
                                          <p:spTgt spid="411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3" name="whoosh.wav"/>
                                        </p:tgtEl>
                                      </p:cMediaNode>
                                    </p:audio>
                                  </p:sub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2" fill="hold" grpId="0" nodeType="clickEffect">
                                  <p:stCondLst>
                                    <p:cond delay="0"/>
                                  </p:stCondLst>
                                  <p:childTnLst>
                                    <p:set>
                                      <p:cBhvr>
                                        <p:cTn id="60" dur="1" fill="hold">
                                          <p:stCondLst>
                                            <p:cond delay="0"/>
                                          </p:stCondLst>
                                        </p:cTn>
                                        <p:tgtEl>
                                          <p:spTgt spid="4112"/>
                                        </p:tgtEl>
                                        <p:attrNameLst>
                                          <p:attrName>style.visibility</p:attrName>
                                        </p:attrNameLst>
                                      </p:cBhvr>
                                      <p:to>
                                        <p:strVal val="visible"/>
                                      </p:to>
                                    </p:set>
                                    <p:anim calcmode="lin" valueType="num">
                                      <p:cBhvr additive="base">
                                        <p:cTn id="61" dur="500" fill="hold"/>
                                        <p:tgtEl>
                                          <p:spTgt spid="4112"/>
                                        </p:tgtEl>
                                        <p:attrNameLst>
                                          <p:attrName>ppt_x</p:attrName>
                                        </p:attrNameLst>
                                      </p:cBhvr>
                                      <p:tavLst>
                                        <p:tav tm="0">
                                          <p:val>
                                            <p:strVal val="1+#ppt_w/2"/>
                                          </p:val>
                                        </p:tav>
                                        <p:tav tm="100000">
                                          <p:val>
                                            <p:strVal val="#ppt_x"/>
                                          </p:val>
                                        </p:tav>
                                      </p:tavLst>
                                    </p:anim>
                                    <p:anim calcmode="lin" valueType="num">
                                      <p:cBhvr additive="base">
                                        <p:cTn id="62" dur="500" fill="hold"/>
                                        <p:tgtEl>
                                          <p:spTgt spid="411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3" name="whoosh.wav"/>
                                        </p:tgtEl>
                                      </p:cMediaNode>
                                    </p:audio>
                                  </p:sub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4113">
                                            <p:txEl>
                                              <p:pRg st="0" end="0"/>
                                            </p:txEl>
                                          </p:spTgt>
                                        </p:tgtEl>
                                        <p:attrNameLst>
                                          <p:attrName>style.visibility</p:attrName>
                                        </p:attrNameLst>
                                      </p:cBhvr>
                                      <p:to>
                                        <p:strVal val="visible"/>
                                      </p:to>
                                    </p:set>
                                    <p:anim calcmode="lin" valueType="num">
                                      <p:cBhvr additive="base">
                                        <p:cTn id="67" dur="500" fill="hold"/>
                                        <p:tgtEl>
                                          <p:spTgt spid="4113">
                                            <p:txEl>
                                              <p:pRg st="0" end="0"/>
                                            </p:txEl>
                                          </p:spTgt>
                                        </p:tgtEl>
                                        <p:attrNameLst>
                                          <p:attrName>ppt_x</p:attrName>
                                        </p:attrNameLst>
                                      </p:cBhvr>
                                      <p:tavLst>
                                        <p:tav tm="0">
                                          <p:val>
                                            <p:strVal val="0-#ppt_w/2"/>
                                          </p:val>
                                        </p:tav>
                                        <p:tav tm="100000">
                                          <p:val>
                                            <p:strVal val="#ppt_x"/>
                                          </p:val>
                                        </p:tav>
                                      </p:tavLst>
                                    </p:anim>
                                    <p:anim calcmode="lin" valueType="num">
                                      <p:cBhvr additive="base">
                                        <p:cTn id="68" dur="500" fill="hold"/>
                                        <p:tgtEl>
                                          <p:spTgt spid="411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5"/>
                                            </p:cond>
                                          </p:stCondLst>
                                          <p:endCondLst>
                                            <p:cond evt="onStopAudio" delay="0">
                                              <p:tgtEl>
                                                <p:sldTgt/>
                                              </p:tgtEl>
                                            </p:cond>
                                          </p:endCondLst>
                                        </p:cTn>
                                        <p:tgtEl>
                                          <p:sndTgt r:embed="rId3" name="whoosh.wav"/>
                                        </p:tgtEl>
                                      </p:cMediaNode>
                                    </p:audio>
                                  </p:sub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8" fill="hold" grpId="0" nodeType="clickEffect">
                                  <p:stCondLst>
                                    <p:cond delay="0"/>
                                  </p:stCondLst>
                                  <p:childTnLst>
                                    <p:set>
                                      <p:cBhvr>
                                        <p:cTn id="72" dur="1" fill="hold">
                                          <p:stCondLst>
                                            <p:cond delay="0"/>
                                          </p:stCondLst>
                                        </p:cTn>
                                        <p:tgtEl>
                                          <p:spTgt spid="4114">
                                            <p:txEl>
                                              <p:pRg st="0" end="0"/>
                                            </p:txEl>
                                          </p:spTgt>
                                        </p:tgtEl>
                                        <p:attrNameLst>
                                          <p:attrName>style.visibility</p:attrName>
                                        </p:attrNameLst>
                                      </p:cBhvr>
                                      <p:to>
                                        <p:strVal val="visible"/>
                                      </p:to>
                                    </p:set>
                                    <p:anim calcmode="lin" valueType="num">
                                      <p:cBhvr additive="base">
                                        <p:cTn id="73" dur="500" fill="hold"/>
                                        <p:tgtEl>
                                          <p:spTgt spid="4114">
                                            <p:txEl>
                                              <p:pRg st="0" end="0"/>
                                            </p:txEl>
                                          </p:spTgt>
                                        </p:tgtEl>
                                        <p:attrNameLst>
                                          <p:attrName>ppt_x</p:attrName>
                                        </p:attrNameLst>
                                      </p:cBhvr>
                                      <p:tavLst>
                                        <p:tav tm="0">
                                          <p:val>
                                            <p:strVal val="0-#ppt_w/2"/>
                                          </p:val>
                                        </p:tav>
                                        <p:tav tm="100000">
                                          <p:val>
                                            <p:strVal val="#ppt_x"/>
                                          </p:val>
                                        </p:tav>
                                      </p:tavLst>
                                    </p:anim>
                                    <p:anim calcmode="lin" valueType="num">
                                      <p:cBhvr additive="base">
                                        <p:cTn id="74" dur="500" fill="hold"/>
                                        <p:tgtEl>
                                          <p:spTgt spid="4114">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1"/>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utoUpdateAnimBg="0"/>
      <p:bldP spid="4103" grpId="0" build="p" autoUpdateAnimBg="0"/>
      <p:bldP spid="4104" grpId="0" build="p" autoUpdateAnimBg="0"/>
      <p:bldP spid="4105" grpId="0" autoUpdateAnimBg="0"/>
      <p:bldP spid="4106" grpId="0" build="p" autoUpdateAnimBg="0"/>
      <p:bldP spid="4108" grpId="0" autoUpdateAnimBg="0"/>
      <p:bldP spid="4109" grpId="0" build="p" autoUpdateAnimBg="0"/>
      <p:bldP spid="4110" grpId="0" autoUpdateAnimBg="0"/>
      <p:bldP spid="4111" grpId="0" autoUpdateAnimBg="0"/>
      <p:bldP spid="4112" grpId="0" autoUpdateAnimBg="0"/>
      <p:bldP spid="4113" grpId="0" build="p" autoUpdateAnimBg="0"/>
      <p:bldP spid="4114"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en-US" altLang="en-US" b="1">
                <a:solidFill>
                  <a:schemeClr val="accent2"/>
                </a:solidFill>
                <a:latin typeface="Comic Sans MS" panose="030F0702030302020204" pitchFamily="66" charset="0"/>
              </a:rPr>
              <a:t>Compound Microscope</a:t>
            </a:r>
          </a:p>
        </p:txBody>
      </p:sp>
      <p:sp>
        <p:nvSpPr>
          <p:cNvPr id="3075" name="Rectangle 3"/>
          <p:cNvSpPr>
            <a:spLocks noGrp="1" noChangeArrowheads="1"/>
          </p:cNvSpPr>
          <p:nvPr>
            <p:ph type="body" sz="half" idx="1"/>
          </p:nvPr>
        </p:nvSpPr>
        <p:spPr>
          <a:xfrm>
            <a:off x="2590800" y="2286000"/>
            <a:ext cx="3735388" cy="3581400"/>
          </a:xfrm>
        </p:spPr>
        <p:txBody>
          <a:bodyPr/>
          <a:lstStyle/>
          <a:p>
            <a:pPr eaLnBrk="1" hangingPunct="1">
              <a:lnSpc>
                <a:spcPct val="90000"/>
              </a:lnSpc>
            </a:pPr>
            <a:r>
              <a:rPr lang="en-US" altLang="en-US" sz="2800" b="1">
                <a:solidFill>
                  <a:schemeClr val="accent2"/>
                </a:solidFill>
                <a:latin typeface="Comic Sans MS" panose="030F0702030302020204" pitchFamily="66" charset="0"/>
              </a:rPr>
              <a:t>A microscope is a very powerful magnifying glass</a:t>
            </a:r>
          </a:p>
          <a:p>
            <a:pPr eaLnBrk="1" hangingPunct="1">
              <a:lnSpc>
                <a:spcPct val="90000"/>
              </a:lnSpc>
              <a:buFontTx/>
              <a:buNone/>
            </a:pPr>
            <a:endParaRPr lang="en-US" altLang="en-US" sz="2800" b="1">
              <a:solidFill>
                <a:schemeClr val="accent2"/>
              </a:solidFill>
              <a:latin typeface="Comic Sans MS" panose="030F0702030302020204" pitchFamily="66" charset="0"/>
            </a:endParaRPr>
          </a:p>
          <a:p>
            <a:pPr eaLnBrk="1" hangingPunct="1">
              <a:lnSpc>
                <a:spcPct val="90000"/>
              </a:lnSpc>
            </a:pPr>
            <a:r>
              <a:rPr lang="en-US" altLang="en-US" sz="2800" b="1">
                <a:solidFill>
                  <a:schemeClr val="accent2"/>
                </a:solidFill>
                <a:latin typeface="Comic Sans MS" panose="030F0702030302020204" pitchFamily="66" charset="0"/>
              </a:rPr>
              <a:t>A microscope helps you see things like cells up close</a:t>
            </a:r>
          </a:p>
        </p:txBody>
      </p:sp>
      <p:pic>
        <p:nvPicPr>
          <p:cNvPr id="3079" name="Picture 7" descr="http://www.cas.muohio.edu/~mbi-ws/microscopes/images/MicroForParts.GIF"/>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7096126" y="1752600"/>
            <a:ext cx="2492375" cy="4114800"/>
          </a:xfrm>
        </p:spPr>
      </p:pic>
    </p:spTree>
    <p:extLst>
      <p:ext uri="{BB962C8B-B14F-4D97-AF65-F5344CB8AC3E}">
        <p14:creationId xmlns:p14="http://schemas.microsoft.com/office/powerpoint/2010/main" val="25024068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079"/>
                                        </p:tgtEl>
                                        <p:attrNameLst>
                                          <p:attrName>style.visibility</p:attrName>
                                        </p:attrNameLst>
                                      </p:cBhvr>
                                      <p:to>
                                        <p:strVal val="visible"/>
                                      </p:to>
                                    </p:set>
                                    <p:anim calcmode="lin" valueType="num">
                                      <p:cBhvr additive="base">
                                        <p:cTn id="7" dur="500" fill="hold"/>
                                        <p:tgtEl>
                                          <p:spTgt spid="3079"/>
                                        </p:tgtEl>
                                        <p:attrNameLst>
                                          <p:attrName>ppt_x</p:attrName>
                                        </p:attrNameLst>
                                      </p:cBhvr>
                                      <p:tavLst>
                                        <p:tav tm="0">
                                          <p:val>
                                            <p:strVal val="0-#ppt_w/2"/>
                                          </p:val>
                                        </p:tav>
                                        <p:tav tm="100000">
                                          <p:val>
                                            <p:strVal val="#ppt_x"/>
                                          </p:val>
                                        </p:tav>
                                      </p:tavLst>
                                    </p:anim>
                                    <p:anim calcmode="lin" valueType="num">
                                      <p:cBhvr additive="base">
                                        <p:cTn id="8" dur="500" fill="hold"/>
                                        <p:tgtEl>
                                          <p:spTgt spid="3079"/>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4" presetClass="entr" presetSubtype="0" fill="hold" grpId="0" nodeType="clickEffect">
                                  <p:stCondLst>
                                    <p:cond delay="0"/>
                                  </p:stCondLst>
                                  <p:childTnLst>
                                    <p:set>
                                      <p:cBhvr>
                                        <p:cTn id="12" dur="1" fill="hold">
                                          <p:stCondLst>
                                            <p:cond delay="499"/>
                                          </p:stCondLst>
                                        </p:cTn>
                                        <p:tgtEl>
                                          <p:spTgt spid="3074"/>
                                        </p:tgtEl>
                                        <p:attrNameLst>
                                          <p:attrName>style.visibility</p:attrName>
                                        </p:attrNameLst>
                                      </p:cBhvr>
                                      <p:to>
                                        <p:strVal val="visible"/>
                                      </p:to>
                                    </p:set>
                                    <p:anim to="" calcmode="lin" valueType="num">
                                      <p:cBhvr>
                                        <p:cTn id="13" dur="1" fill="hold"/>
                                        <p:tgtEl>
                                          <p:spTgt spid="3074"/>
                                        </p:tgtEl>
                                        <p:attrNameLst>
                                          <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16" presetClass="entr" presetSubtype="26" fill="hold" grpId="0" nodeType="clickEffect">
                                  <p:stCondLst>
                                    <p:cond delay="0"/>
                                  </p:stCondLst>
                                  <p:childTnLst>
                                    <p:set>
                                      <p:cBhvr>
                                        <p:cTn id="17" dur="1" fill="hold">
                                          <p:stCondLst>
                                            <p:cond delay="0"/>
                                          </p:stCondLst>
                                        </p:cTn>
                                        <p:tgtEl>
                                          <p:spTgt spid="3075">
                                            <p:txEl>
                                              <p:pRg st="0" end="0"/>
                                            </p:txEl>
                                          </p:spTgt>
                                        </p:tgtEl>
                                        <p:attrNameLst>
                                          <p:attrName>style.visibility</p:attrName>
                                        </p:attrNameLst>
                                      </p:cBhvr>
                                      <p:to>
                                        <p:strVal val="visible"/>
                                      </p:to>
                                    </p:set>
                                    <p:animEffect transition="in" filter="barn(inHorizontal)">
                                      <p:cBhvr>
                                        <p:cTn id="18" dur="500"/>
                                        <p:tgtEl>
                                          <p:spTgt spid="3075">
                                            <p:txEl>
                                              <p:pRg st="0" end="0"/>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6" presetClass="entr" presetSubtype="26" fill="hold" grpId="0" nodeType="clickEffect">
                                  <p:stCondLst>
                                    <p:cond delay="0"/>
                                  </p:stCondLst>
                                  <p:childTnLst>
                                    <p:set>
                                      <p:cBhvr>
                                        <p:cTn id="22" dur="1" fill="hold">
                                          <p:stCondLst>
                                            <p:cond delay="0"/>
                                          </p:stCondLst>
                                        </p:cTn>
                                        <p:tgtEl>
                                          <p:spTgt spid="3075">
                                            <p:txEl>
                                              <p:pRg st="2" end="2"/>
                                            </p:txEl>
                                          </p:spTgt>
                                        </p:tgtEl>
                                        <p:attrNameLst>
                                          <p:attrName>style.visibility</p:attrName>
                                        </p:attrNameLst>
                                      </p:cBhvr>
                                      <p:to>
                                        <p:strVal val="visible"/>
                                      </p:to>
                                    </p:set>
                                    <p:animEffect transition="in" filter="barn(inHorizontal)">
                                      <p:cBhvr>
                                        <p:cTn id="23" dur="500"/>
                                        <p:tgtEl>
                                          <p:spTgt spid="307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autoUpdateAnimBg="0"/>
      <p:bldP spid="3075"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altLang="en-US" b="1">
                <a:solidFill>
                  <a:srgbClr val="006600"/>
                </a:solidFill>
                <a:latin typeface="Comic Sans MS" panose="030F0702030302020204" pitchFamily="66" charset="0"/>
              </a:rPr>
              <a:t>Eyepiece</a:t>
            </a:r>
          </a:p>
        </p:txBody>
      </p:sp>
      <p:sp>
        <p:nvSpPr>
          <p:cNvPr id="4100" name="Rectangle 4"/>
          <p:cNvSpPr>
            <a:spLocks noGrp="1" noChangeArrowheads="1"/>
          </p:cNvSpPr>
          <p:nvPr>
            <p:ph type="body" sz="half" idx="2"/>
          </p:nvPr>
        </p:nvSpPr>
        <p:spPr>
          <a:xfrm>
            <a:off x="6475414" y="2743200"/>
            <a:ext cx="3735387" cy="3124200"/>
          </a:xfrm>
        </p:spPr>
        <p:txBody>
          <a:bodyPr/>
          <a:lstStyle/>
          <a:p>
            <a:pPr eaLnBrk="1" hangingPunct="1"/>
            <a:r>
              <a:rPr lang="en-US" altLang="en-US" sz="2800" b="1">
                <a:solidFill>
                  <a:srgbClr val="006600"/>
                </a:solidFill>
                <a:latin typeface="Comic Sans MS" panose="030F0702030302020204" pitchFamily="66" charset="0"/>
              </a:rPr>
              <a:t>View the specimen through the eyepiece</a:t>
            </a:r>
          </a:p>
        </p:txBody>
      </p:sp>
      <p:pic>
        <p:nvPicPr>
          <p:cNvPr id="4103" name="Picture 7" descr="http://www.cas.muohio.edu/~mbi-ws/microscopes/images/EyeBody.JPG"/>
          <p:cNvPicPr>
            <a:picLocks noGrp="1" noChangeAspect="1" noChangeArrowheads="1"/>
          </p:cNvPicPr>
          <p:nvPr>
            <p:ph type="clipArt" sz="half" idx="1"/>
          </p:nvPr>
        </p:nvPicPr>
        <p:blipFill>
          <a:blip r:embed="rId2">
            <a:extLst>
              <a:ext uri="{28A0092B-C50C-407E-A947-70E740481C1C}">
                <a14:useLocalDpi xmlns:a14="http://schemas.microsoft.com/office/drawing/2010/main" val="0"/>
              </a:ext>
            </a:extLst>
          </a:blip>
          <a:srcRect/>
          <a:stretch>
            <a:fillRect/>
          </a:stretch>
        </p:blipFill>
        <p:spPr>
          <a:xfrm>
            <a:off x="2590800" y="1938339"/>
            <a:ext cx="3735388" cy="3743325"/>
          </a:xfrm>
        </p:spPr>
      </p:pic>
    </p:spTree>
    <p:extLst>
      <p:ext uri="{BB962C8B-B14F-4D97-AF65-F5344CB8AC3E}">
        <p14:creationId xmlns:p14="http://schemas.microsoft.com/office/powerpoint/2010/main" val="15687693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4098"/>
                                        </p:tgtEl>
                                        <p:attrNameLst>
                                          <p:attrName>style.visibility</p:attrName>
                                        </p:attrNameLst>
                                      </p:cBhvr>
                                      <p:to>
                                        <p:strVal val="visible"/>
                                      </p:to>
                                    </p:set>
                                    <p:anim to="" calcmode="lin" valueType="num">
                                      <p:cBhvr>
                                        <p:cTn id="7" dur="1" fill="hold"/>
                                        <p:tgtEl>
                                          <p:spTgt spid="4098"/>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nodeType="clickEffect">
                                  <p:stCondLst>
                                    <p:cond delay="0"/>
                                  </p:stCondLst>
                                  <p:childTnLst>
                                    <p:set>
                                      <p:cBhvr>
                                        <p:cTn id="11" dur="1" fill="hold">
                                          <p:stCondLst>
                                            <p:cond delay="0"/>
                                          </p:stCondLst>
                                        </p:cTn>
                                        <p:tgtEl>
                                          <p:spTgt spid="4103"/>
                                        </p:tgtEl>
                                        <p:attrNameLst>
                                          <p:attrName>style.visibility</p:attrName>
                                        </p:attrNameLst>
                                      </p:cBhvr>
                                      <p:to>
                                        <p:strVal val="visible"/>
                                      </p:to>
                                    </p:set>
                                    <p:anim calcmode="lin" valueType="num">
                                      <p:cBhvr additive="base">
                                        <p:cTn id="12" dur="500" fill="hold"/>
                                        <p:tgtEl>
                                          <p:spTgt spid="4103"/>
                                        </p:tgtEl>
                                        <p:attrNameLst>
                                          <p:attrName>ppt_x</p:attrName>
                                        </p:attrNameLst>
                                      </p:cBhvr>
                                      <p:tavLst>
                                        <p:tav tm="0">
                                          <p:val>
                                            <p:strVal val="0-#ppt_w/2"/>
                                          </p:val>
                                        </p:tav>
                                        <p:tav tm="100000">
                                          <p:val>
                                            <p:strVal val="#ppt_x"/>
                                          </p:val>
                                        </p:tav>
                                      </p:tavLst>
                                    </p:anim>
                                    <p:anim calcmode="lin" valueType="num">
                                      <p:cBhvr additive="base">
                                        <p:cTn id="13" dur="500" fill="hold"/>
                                        <p:tgtEl>
                                          <p:spTgt spid="4103"/>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16" presetClass="entr" presetSubtype="26" fill="hold" grpId="0" nodeType="clickEffect">
                                  <p:stCondLst>
                                    <p:cond delay="0"/>
                                  </p:stCondLst>
                                  <p:childTnLst>
                                    <p:set>
                                      <p:cBhvr>
                                        <p:cTn id="17" dur="1" fill="hold">
                                          <p:stCondLst>
                                            <p:cond delay="0"/>
                                          </p:stCondLst>
                                        </p:cTn>
                                        <p:tgtEl>
                                          <p:spTgt spid="4100">
                                            <p:txEl>
                                              <p:pRg st="0" end="0"/>
                                            </p:txEl>
                                          </p:spTgt>
                                        </p:tgtEl>
                                        <p:attrNameLst>
                                          <p:attrName>style.visibility</p:attrName>
                                        </p:attrNameLst>
                                      </p:cBhvr>
                                      <p:to>
                                        <p:strVal val="visible"/>
                                      </p:to>
                                    </p:set>
                                    <p:animEffect transition="in" filter="barn(inHorizontal)">
                                      <p:cBhvr>
                                        <p:cTn id="18" dur="500"/>
                                        <p:tgtEl>
                                          <p:spTgt spid="410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autoUpdateAnimBg="0"/>
      <p:bldP spid="4100"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altLang="en-US" b="1">
                <a:solidFill>
                  <a:schemeClr val="accent2"/>
                </a:solidFill>
                <a:latin typeface="Comic Sans MS" panose="030F0702030302020204" pitchFamily="66" charset="0"/>
              </a:rPr>
              <a:t>Stage Clips &amp; Objectives</a:t>
            </a:r>
          </a:p>
        </p:txBody>
      </p:sp>
      <p:sp>
        <p:nvSpPr>
          <p:cNvPr id="5123" name="Rectangle 3"/>
          <p:cNvSpPr>
            <a:spLocks noGrp="1" noChangeArrowheads="1"/>
          </p:cNvSpPr>
          <p:nvPr>
            <p:ph type="body" sz="half" idx="1"/>
          </p:nvPr>
        </p:nvSpPr>
        <p:spPr>
          <a:xfrm>
            <a:off x="2590800" y="1752600"/>
            <a:ext cx="3735388" cy="4114800"/>
          </a:xfrm>
        </p:spPr>
        <p:txBody>
          <a:bodyPr>
            <a:normAutofit lnSpcReduction="10000"/>
          </a:bodyPr>
          <a:lstStyle/>
          <a:p>
            <a:pPr eaLnBrk="1" hangingPunct="1"/>
            <a:r>
              <a:rPr lang="en-US" altLang="en-US" b="1">
                <a:solidFill>
                  <a:schemeClr val="accent2"/>
                </a:solidFill>
                <a:latin typeface="Comic Sans MS" panose="030F0702030302020204" pitchFamily="66" charset="0"/>
              </a:rPr>
              <a:t>Stage clips hold the slide in place</a:t>
            </a:r>
          </a:p>
          <a:p>
            <a:pPr eaLnBrk="1" hangingPunct="1"/>
            <a:r>
              <a:rPr lang="en-US" altLang="en-US" b="1">
                <a:solidFill>
                  <a:schemeClr val="accent2"/>
                </a:solidFill>
                <a:latin typeface="Comic Sans MS" panose="030F0702030302020204" pitchFamily="66" charset="0"/>
              </a:rPr>
              <a:t>Low power objective is used to focus the microscope (short &amp; fat)</a:t>
            </a:r>
          </a:p>
          <a:p>
            <a:pPr eaLnBrk="1" hangingPunct="1"/>
            <a:r>
              <a:rPr lang="en-US" altLang="en-US" b="1">
                <a:solidFill>
                  <a:schemeClr val="accent2"/>
                </a:solidFill>
                <a:latin typeface="Comic Sans MS" panose="030F0702030302020204" pitchFamily="66" charset="0"/>
              </a:rPr>
              <a:t>High power objective is used to view details of a specimen</a:t>
            </a:r>
          </a:p>
        </p:txBody>
      </p:sp>
      <p:pic>
        <p:nvPicPr>
          <p:cNvPr id="5127" name="Picture 7" descr="http://www.cas.muohio.edu/~mbi-ws/microscopes/images/Objectiveclips.JPG"/>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6475414" y="1790700"/>
            <a:ext cx="3735387" cy="4038600"/>
          </a:xfrm>
        </p:spPr>
      </p:pic>
    </p:spTree>
    <p:extLst>
      <p:ext uri="{BB962C8B-B14F-4D97-AF65-F5344CB8AC3E}">
        <p14:creationId xmlns:p14="http://schemas.microsoft.com/office/powerpoint/2010/main" val="38091097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5122"/>
                                        </p:tgtEl>
                                        <p:attrNameLst>
                                          <p:attrName>style.visibility</p:attrName>
                                        </p:attrNameLst>
                                      </p:cBhvr>
                                      <p:to>
                                        <p:strVal val="visible"/>
                                      </p:to>
                                    </p:set>
                                    <p:anim to="" calcmode="lin" valueType="num">
                                      <p:cBhvr>
                                        <p:cTn id="7" dur="1" fill="hold"/>
                                        <p:tgtEl>
                                          <p:spTgt spid="5122"/>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nodeType="clickEffect">
                                  <p:stCondLst>
                                    <p:cond delay="0"/>
                                  </p:stCondLst>
                                  <p:childTnLst>
                                    <p:set>
                                      <p:cBhvr>
                                        <p:cTn id="11" dur="1" fill="hold">
                                          <p:stCondLst>
                                            <p:cond delay="0"/>
                                          </p:stCondLst>
                                        </p:cTn>
                                        <p:tgtEl>
                                          <p:spTgt spid="5127"/>
                                        </p:tgtEl>
                                        <p:attrNameLst>
                                          <p:attrName>style.visibility</p:attrName>
                                        </p:attrNameLst>
                                      </p:cBhvr>
                                      <p:to>
                                        <p:strVal val="visible"/>
                                      </p:to>
                                    </p:set>
                                    <p:anim calcmode="lin" valueType="num">
                                      <p:cBhvr additive="base">
                                        <p:cTn id="12" dur="500" fill="hold"/>
                                        <p:tgtEl>
                                          <p:spTgt spid="5127"/>
                                        </p:tgtEl>
                                        <p:attrNameLst>
                                          <p:attrName>ppt_x</p:attrName>
                                        </p:attrNameLst>
                                      </p:cBhvr>
                                      <p:tavLst>
                                        <p:tav tm="0">
                                          <p:val>
                                            <p:strVal val="0-#ppt_w/2"/>
                                          </p:val>
                                        </p:tav>
                                        <p:tav tm="100000">
                                          <p:val>
                                            <p:strVal val="#ppt_x"/>
                                          </p:val>
                                        </p:tav>
                                      </p:tavLst>
                                    </p:anim>
                                    <p:anim calcmode="lin" valueType="num">
                                      <p:cBhvr additive="base">
                                        <p:cTn id="13" dur="500" fill="hold"/>
                                        <p:tgtEl>
                                          <p:spTgt spid="5127"/>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16" presetClass="entr" presetSubtype="26" fill="hold" grpId="0" nodeType="clickEffect">
                                  <p:stCondLst>
                                    <p:cond delay="0"/>
                                  </p:stCondLst>
                                  <p:childTnLst>
                                    <p:set>
                                      <p:cBhvr>
                                        <p:cTn id="17" dur="1" fill="hold">
                                          <p:stCondLst>
                                            <p:cond delay="0"/>
                                          </p:stCondLst>
                                        </p:cTn>
                                        <p:tgtEl>
                                          <p:spTgt spid="5123">
                                            <p:txEl>
                                              <p:pRg st="0" end="0"/>
                                            </p:txEl>
                                          </p:spTgt>
                                        </p:tgtEl>
                                        <p:attrNameLst>
                                          <p:attrName>style.visibility</p:attrName>
                                        </p:attrNameLst>
                                      </p:cBhvr>
                                      <p:to>
                                        <p:strVal val="visible"/>
                                      </p:to>
                                    </p:set>
                                    <p:animEffect transition="in" filter="barn(inHorizontal)">
                                      <p:cBhvr>
                                        <p:cTn id="18" dur="500"/>
                                        <p:tgtEl>
                                          <p:spTgt spid="5123">
                                            <p:txEl>
                                              <p:pRg st="0" end="0"/>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6" presetClass="entr" presetSubtype="26" fill="hold" grpId="0" nodeType="clickEffect">
                                  <p:stCondLst>
                                    <p:cond delay="0"/>
                                  </p:stCondLst>
                                  <p:childTnLst>
                                    <p:set>
                                      <p:cBhvr>
                                        <p:cTn id="22" dur="1" fill="hold">
                                          <p:stCondLst>
                                            <p:cond delay="0"/>
                                          </p:stCondLst>
                                        </p:cTn>
                                        <p:tgtEl>
                                          <p:spTgt spid="5123">
                                            <p:txEl>
                                              <p:pRg st="1" end="1"/>
                                            </p:txEl>
                                          </p:spTgt>
                                        </p:tgtEl>
                                        <p:attrNameLst>
                                          <p:attrName>style.visibility</p:attrName>
                                        </p:attrNameLst>
                                      </p:cBhvr>
                                      <p:to>
                                        <p:strVal val="visible"/>
                                      </p:to>
                                    </p:set>
                                    <p:animEffect transition="in" filter="barn(inHorizontal)">
                                      <p:cBhvr>
                                        <p:cTn id="23" dur="500"/>
                                        <p:tgtEl>
                                          <p:spTgt spid="5123">
                                            <p:txEl>
                                              <p:pRg st="1" end="1"/>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6" presetClass="entr" presetSubtype="26" fill="hold" grpId="0" nodeType="clickEffect">
                                  <p:stCondLst>
                                    <p:cond delay="0"/>
                                  </p:stCondLst>
                                  <p:childTnLst>
                                    <p:set>
                                      <p:cBhvr>
                                        <p:cTn id="27" dur="1" fill="hold">
                                          <p:stCondLst>
                                            <p:cond delay="0"/>
                                          </p:stCondLst>
                                        </p:cTn>
                                        <p:tgtEl>
                                          <p:spTgt spid="5123">
                                            <p:txEl>
                                              <p:pRg st="2" end="2"/>
                                            </p:txEl>
                                          </p:spTgt>
                                        </p:tgtEl>
                                        <p:attrNameLst>
                                          <p:attrName>style.visibility</p:attrName>
                                        </p:attrNameLst>
                                      </p:cBhvr>
                                      <p:to>
                                        <p:strVal val="visible"/>
                                      </p:to>
                                    </p:set>
                                    <p:animEffect transition="in" filter="barn(inHorizontal)">
                                      <p:cBhvr>
                                        <p:cTn id="28" dur="500"/>
                                        <p:tgtEl>
                                          <p:spTgt spid="512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autoUpdateAnimBg="0"/>
      <p:bldP spid="5123" grpId="0" build="p" autoUpdateAnimBg="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TM04033919[[fn=Circuit]]</Template>
  <TotalTime>69</TotalTime>
  <Words>301</Words>
  <Application>Microsoft Office PowerPoint</Application>
  <PresentationFormat>Widescreen</PresentationFormat>
  <Paragraphs>53</Paragraphs>
  <Slides>16</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Arial Black</vt:lpstr>
      <vt:lpstr>Calibri</vt:lpstr>
      <vt:lpstr>Comic Sans MS</vt:lpstr>
      <vt:lpstr>Impact</vt:lpstr>
      <vt:lpstr>Times New Roman</vt:lpstr>
      <vt:lpstr>Tw Cen MT</vt:lpstr>
      <vt:lpstr>Circuit</vt:lpstr>
      <vt:lpstr>Light microscope</vt:lpstr>
      <vt:lpstr>PowerPoint Presentation</vt:lpstr>
      <vt:lpstr>PowerPoint Presentation</vt:lpstr>
      <vt:lpstr>PowerPoint Presentation</vt:lpstr>
      <vt:lpstr>Parts of a Compound Microscope</vt:lpstr>
      <vt:lpstr>PowerPoint Presentation</vt:lpstr>
      <vt:lpstr>Compound Microscope</vt:lpstr>
      <vt:lpstr>Eyepiece</vt:lpstr>
      <vt:lpstr>Stage Clips &amp; Objectives</vt:lpstr>
      <vt:lpstr>Coarse Adjustment, Fine Adjustment, &amp; Base</vt:lpstr>
      <vt:lpstr>Stage </vt:lpstr>
      <vt:lpstr>Diaphragm</vt:lpstr>
      <vt:lpstr>Nosepiece</vt:lpstr>
      <vt:lpstr>Arm</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Abdelrhman Z Gaafar</dc:creator>
  <cp:lastModifiedBy>Abdelrhman Z Gaafar</cp:lastModifiedBy>
  <cp:revision>7</cp:revision>
  <dcterms:created xsi:type="dcterms:W3CDTF">2016-09-26T04:24:24Z</dcterms:created>
  <dcterms:modified xsi:type="dcterms:W3CDTF">2022-09-07T08:59:02Z</dcterms:modified>
</cp:coreProperties>
</file>