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1"/>
    <p:sldMasterId id="2147483691" r:id="rId2"/>
    <p:sldMasterId id="2147483684" r:id="rId3"/>
    <p:sldMasterId id="2147483686" r:id="rId4"/>
    <p:sldMasterId id="2147483701" r:id="rId5"/>
    <p:sldMasterId id="2147483706" r:id="rId6"/>
  </p:sldMasterIdLst>
  <p:notesMasterIdLst>
    <p:notesMasterId r:id="rId54"/>
  </p:notesMasterIdLst>
  <p:sldIdLst>
    <p:sldId id="520" r:id="rId7"/>
    <p:sldId id="564" r:id="rId8"/>
    <p:sldId id="521" r:id="rId9"/>
    <p:sldId id="555" r:id="rId10"/>
    <p:sldId id="556" r:id="rId11"/>
    <p:sldId id="557" r:id="rId12"/>
    <p:sldId id="558" r:id="rId13"/>
    <p:sldId id="559" r:id="rId14"/>
    <p:sldId id="560" r:id="rId15"/>
    <p:sldId id="561" r:id="rId16"/>
    <p:sldId id="562" r:id="rId17"/>
    <p:sldId id="565" r:id="rId18"/>
    <p:sldId id="566" r:id="rId19"/>
    <p:sldId id="567" r:id="rId20"/>
    <p:sldId id="568" r:id="rId21"/>
    <p:sldId id="569" r:id="rId22"/>
    <p:sldId id="570" r:id="rId23"/>
    <p:sldId id="571" r:id="rId24"/>
    <p:sldId id="572" r:id="rId25"/>
    <p:sldId id="573" r:id="rId26"/>
    <p:sldId id="574" r:id="rId27"/>
    <p:sldId id="575" r:id="rId28"/>
    <p:sldId id="576" r:id="rId29"/>
    <p:sldId id="577" r:id="rId30"/>
    <p:sldId id="578" r:id="rId31"/>
    <p:sldId id="579" r:id="rId32"/>
    <p:sldId id="580" r:id="rId33"/>
    <p:sldId id="581" r:id="rId34"/>
    <p:sldId id="582" r:id="rId35"/>
    <p:sldId id="583" r:id="rId36"/>
    <p:sldId id="584" r:id="rId37"/>
    <p:sldId id="585" r:id="rId38"/>
    <p:sldId id="586" r:id="rId39"/>
    <p:sldId id="587" r:id="rId40"/>
    <p:sldId id="588" r:id="rId41"/>
    <p:sldId id="589" r:id="rId42"/>
    <p:sldId id="590" r:id="rId43"/>
    <p:sldId id="591" r:id="rId44"/>
    <p:sldId id="592" r:id="rId45"/>
    <p:sldId id="593" r:id="rId46"/>
    <p:sldId id="260" r:id="rId47"/>
    <p:sldId id="551" r:id="rId48"/>
    <p:sldId id="599" r:id="rId49"/>
    <p:sldId id="594" r:id="rId50"/>
    <p:sldId id="595" r:id="rId51"/>
    <p:sldId id="596" r:id="rId52"/>
    <p:sldId id="59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5973D931-3BAC-4F30-9C16-B7461F574E40}">
          <p14:sldIdLst>
            <p14:sldId id="520"/>
            <p14:sldId id="564"/>
            <p14:sldId id="521"/>
            <p14:sldId id="555"/>
            <p14:sldId id="556"/>
            <p14:sldId id="557"/>
            <p14:sldId id="558"/>
            <p14:sldId id="559"/>
            <p14:sldId id="560"/>
            <p14:sldId id="561"/>
            <p14:sldId id="562"/>
            <p14:sldId id="565"/>
            <p14:sldId id="566"/>
            <p14:sldId id="567"/>
            <p14:sldId id="568"/>
            <p14:sldId id="569"/>
            <p14:sldId id="570"/>
            <p14:sldId id="571"/>
            <p14:sldId id="572"/>
            <p14:sldId id="573"/>
            <p14:sldId id="574"/>
            <p14:sldId id="575"/>
            <p14:sldId id="576"/>
            <p14:sldId id="577"/>
            <p14:sldId id="578"/>
            <p14:sldId id="579"/>
            <p14:sldId id="580"/>
            <p14:sldId id="581"/>
            <p14:sldId id="582"/>
            <p14:sldId id="583"/>
            <p14:sldId id="584"/>
            <p14:sldId id="585"/>
            <p14:sldId id="586"/>
            <p14:sldId id="587"/>
            <p14:sldId id="588"/>
            <p14:sldId id="589"/>
            <p14:sldId id="590"/>
            <p14:sldId id="591"/>
            <p14:sldId id="592"/>
            <p14:sldId id="593"/>
            <p14:sldId id="260"/>
          </p14:sldIdLst>
        </p14:section>
        <p14:section name="Appendix: Image Descriptions for Unsighted Students" id="{9E859B0B-078E-463E-89A6-21C20DD280C4}">
          <p14:sldIdLst>
            <p14:sldId id="551"/>
            <p14:sldId id="599"/>
            <p14:sldId id="594"/>
            <p14:sldId id="595"/>
            <p14:sldId id="596"/>
            <p14:sldId id="597"/>
          </p14:sldIdLst>
        </p14:section>
      </p14:sectionLst>
    </p:ext>
    <p:ext uri="{EFAFB233-063F-42B5-8137-9DF3F51BA10A}">
      <p15:sldGuideLst xmlns:p15="http://schemas.microsoft.com/office/powerpoint/2012/main">
        <p15:guide id="2" pos="3264" userDrawn="1">
          <p15:clr>
            <a:srgbClr val="A4A3A4"/>
          </p15:clr>
        </p15:guide>
        <p15:guide id="3" orient="horz" pos="2832" userDrawn="1">
          <p15:clr>
            <a:srgbClr val="A4A3A4"/>
          </p15:clr>
        </p15:guide>
        <p15:guide id="4" pos="5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poren, Laura" initials="CL" lastIdx="4" clrIdx="0">
    <p:extLst>
      <p:ext uri="{19B8F6BF-5375-455C-9EA6-DF929625EA0E}">
        <p15:presenceInfo xmlns:p15="http://schemas.microsoft.com/office/powerpoint/2012/main" userId="S-1-5-21-1645522239-1123561945-839522115-1006658" providerId="AD"/>
      </p:ext>
    </p:extLst>
  </p:cmAuthor>
  <p:cmAuthor id="2" name="Ciporen, Laura" initials="CL [2]" lastIdx="2" clrIdx="1">
    <p:extLst>
      <p:ext uri="{19B8F6BF-5375-455C-9EA6-DF929625EA0E}">
        <p15:presenceInfo xmlns:p15="http://schemas.microsoft.com/office/powerpoint/2012/main" userId="S::laura.ciporen@mheducation.com::567f631f-0624-4179-9d16-569ddce488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CCC"/>
    <a:srgbClr val="7575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4" autoAdjust="0"/>
    <p:restoredTop sz="86490" autoAdjust="0"/>
  </p:normalViewPr>
  <p:slideViewPr>
    <p:cSldViewPr snapToGrid="0" showGuides="1">
      <p:cViewPr varScale="1">
        <p:scale>
          <a:sx n="94" d="100"/>
          <a:sy n="94" d="100"/>
        </p:scale>
        <p:origin x="208" y="472"/>
      </p:cViewPr>
      <p:guideLst>
        <p:guide pos="3264"/>
        <p:guide orient="horz" pos="2832"/>
        <p:guide pos="5640"/>
      </p:guideLst>
    </p:cSldViewPr>
  </p:slideViewPr>
  <p:outlineViewPr>
    <p:cViewPr>
      <p:scale>
        <a:sx n="33" d="100"/>
        <a:sy n="33" d="100"/>
      </p:scale>
      <p:origin x="0" y="0"/>
    </p:cViewPr>
  </p:outlineViewPr>
  <p:notesTextViewPr>
    <p:cViewPr>
      <p:scale>
        <a:sx n="100" d="100"/>
        <a:sy n="100" d="100"/>
      </p:scale>
      <p:origin x="0" y="-72"/>
    </p:cViewPr>
  </p:notesTextViewPr>
  <p:sorterViewPr>
    <p:cViewPr>
      <p:scale>
        <a:sx n="100" d="100"/>
        <a:sy n="100" d="100"/>
      </p:scale>
      <p:origin x="0" y="-306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commentAuthors" Target="commentAuthor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theme" Target="theme/theme1.xml"/><Relationship Id="rId5" Type="http://schemas.openxmlformats.org/officeDocument/2006/relationships/slideMaster" Target="slideMasters/slideMaster5.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viewProps" Target="viewProp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15294-8BCE-4B15-84C9-4E8D5074478D}" type="datetimeFigureOut">
              <a:rPr lang="en-US" smtClean="0"/>
              <a:t>11/3/24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356329-1779-487C-B587-BBABA473AA7C}" type="slidenum">
              <a:rPr lang="en-US" smtClean="0"/>
              <a:t>‹#›</a:t>
            </a:fld>
            <a:endParaRPr lang="en-US"/>
          </a:p>
        </p:txBody>
      </p:sp>
    </p:spTree>
    <p:extLst>
      <p:ext uri="{BB962C8B-B14F-4D97-AF65-F5344CB8AC3E}">
        <p14:creationId xmlns:p14="http://schemas.microsoft.com/office/powerpoint/2010/main" val="1955805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This formalizes the present value calculation.</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6</a:t>
            </a:fld>
            <a:endParaRPr lang="en-US"/>
          </a:p>
        </p:txBody>
      </p:sp>
    </p:spTree>
    <p:extLst>
      <p:ext uri="{BB962C8B-B14F-4D97-AF65-F5344CB8AC3E}">
        <p14:creationId xmlns:p14="http://schemas.microsoft.com/office/powerpoint/2010/main" val="13790429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This is the same information as the YTM calculation on the previous slide. The YTM computed on that slide was 8%</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19</a:t>
            </a:fld>
            <a:endParaRPr lang="en-US"/>
          </a:p>
        </p:txBody>
      </p:sp>
    </p:spTree>
    <p:extLst>
      <p:ext uri="{BB962C8B-B14F-4D97-AF65-F5344CB8AC3E}">
        <p14:creationId xmlns:p14="http://schemas.microsoft.com/office/powerpoint/2010/main" val="3118552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20</a:t>
            </a:fld>
            <a:endParaRPr lang="en-US"/>
          </a:p>
        </p:txBody>
      </p:sp>
    </p:spTree>
    <p:extLst>
      <p:ext uri="{BB962C8B-B14F-4D97-AF65-F5344CB8AC3E}">
        <p14:creationId xmlns:p14="http://schemas.microsoft.com/office/powerpoint/2010/main" val="948564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Note the assumption of semiannual compounding.</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23</a:t>
            </a:fld>
            <a:endParaRPr lang="en-US"/>
          </a:p>
        </p:txBody>
      </p:sp>
    </p:spTree>
    <p:extLst>
      <p:ext uri="{BB962C8B-B14F-4D97-AF65-F5344CB8AC3E}">
        <p14:creationId xmlns:p14="http://schemas.microsoft.com/office/powerpoint/2010/main" val="923364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Please note that you have to have the analysis tool pack add-ins installed to access the PRICE and YIELD functions. If you do not have these installed on your computer, you can use the PV and the RATE functions to compute price and yield as well. Click on the TVM tab to find these calculations.</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24</a:t>
            </a:fld>
            <a:endParaRPr lang="en-US"/>
          </a:p>
        </p:txBody>
      </p:sp>
    </p:spTree>
    <p:extLst>
      <p:ext uri="{BB962C8B-B14F-4D97-AF65-F5344CB8AC3E}">
        <p14:creationId xmlns:p14="http://schemas.microsoft.com/office/powerpoint/2010/main" val="2119058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Please note that you have to have the analysis tool pack add-ins installed to access the PRICE and YIELD functions. If you do not have these installed on your computer, you can use the PV and the RATE functions to compute price and yield as well. Click on the TVM tab to find these calculations.</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25</a:t>
            </a:fld>
            <a:endParaRPr lang="en-US"/>
          </a:p>
        </p:txBody>
      </p:sp>
    </p:spTree>
    <p:extLst>
      <p:ext uri="{BB962C8B-B14F-4D97-AF65-F5344CB8AC3E}">
        <p14:creationId xmlns:p14="http://schemas.microsoft.com/office/powerpoint/2010/main" val="3682379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26</a:t>
            </a:fld>
            <a:endParaRPr lang="en-US"/>
          </a:p>
        </p:txBody>
      </p:sp>
    </p:spTree>
    <p:extLst>
      <p:ext uri="{BB962C8B-B14F-4D97-AF65-F5344CB8AC3E}">
        <p14:creationId xmlns:p14="http://schemas.microsoft.com/office/powerpoint/2010/main" val="1557451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ea typeface="ＭＳ Ｐゴシック" panose="020B0600070205080204" pitchFamily="34" charset="-128"/>
              </a:rPr>
              <a:t>You should be willing to accept a lower stated yield on municipals because you do not have to pay taxes on the interest received. You will want to make sure the students understand why you are willing to accept a lower rate of interest. It may be helpful to take the example and illustrate the indifference point using dollars instead of just percentages. The discount you are willing to accept depends on your tax bracket.</a:t>
            </a: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Consider a taxable bond with a yield of 8</a:t>
            </a:r>
            <a:r>
              <a:rPr lang="en-US" altLang="en-US" baseline="0" dirty="0">
                <a:latin typeface="Arial" panose="020B0604020202020204" pitchFamily="34" charset="0"/>
                <a:ea typeface="ＭＳ Ｐゴシック" panose="020B0600070205080204" pitchFamily="34" charset="-128"/>
              </a:rPr>
              <a:t> percent</a:t>
            </a:r>
            <a:r>
              <a:rPr lang="en-US" altLang="en-US" dirty="0">
                <a:latin typeface="Arial" panose="020B0604020202020204" pitchFamily="34" charset="0"/>
                <a:ea typeface="ＭＳ Ｐゴシック" panose="020B0600070205080204" pitchFamily="34" charset="-128"/>
              </a:rPr>
              <a:t> and a tax-exempt municipal bond with a yield of 6 percent.</a:t>
            </a: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Suppose you own one $1,000 bond in each, and both bonds are selling at par. You receive $80 per year from the corporate and $60 per year from the municipal. How much do you have after taxes if you are in the 30</a:t>
            </a:r>
            <a:r>
              <a:rPr lang="en-US" altLang="en-US" baseline="0" dirty="0">
                <a:latin typeface="Arial" panose="020B0604020202020204" pitchFamily="34" charset="0"/>
                <a:ea typeface="ＭＳ Ｐゴシック" panose="020B0600070205080204" pitchFamily="34" charset="-128"/>
              </a:rPr>
              <a:t> percent</a:t>
            </a:r>
            <a:r>
              <a:rPr lang="en-US" altLang="en-US" dirty="0">
                <a:latin typeface="Arial" panose="020B0604020202020204" pitchFamily="34" charset="0"/>
                <a:ea typeface="ＭＳ Ｐゴシック" panose="020B0600070205080204" pitchFamily="34" charset="-128"/>
              </a:rPr>
              <a:t> tax bracket? Corporate: $80 – $80(.3) = $56; Municipal = $60</a:t>
            </a:r>
          </a:p>
          <a:p>
            <a:pPr eaLnBrk="1" hangingPunct="1"/>
            <a:endParaRPr lang="en-US" altLang="en-US" dirty="0">
              <a:latin typeface="Arial" panose="020B0604020202020204" pitchFamily="34" charset="0"/>
              <a:ea typeface="ＭＳ Ｐゴシック" panose="020B0600070205080204" pitchFamily="34"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i="1" kern="1200" dirty="0">
                <a:solidFill>
                  <a:schemeClr val="tx1"/>
                </a:solidFill>
                <a:effectLst/>
                <a:latin typeface="Arial" charset="0"/>
                <a:ea typeface="ＭＳ Ｐゴシック" pitchFamily="-1" charset="-128"/>
                <a:cs typeface="ＭＳ Ｐゴシック" pitchFamily="-1" charset="-128"/>
              </a:rPr>
              <a:t>Lecture Tip:</a:t>
            </a:r>
            <a:r>
              <a:rPr lang="en-US" sz="1200" i="1" kern="1200" dirty="0">
                <a:solidFill>
                  <a:schemeClr val="tx1"/>
                </a:solidFill>
                <a:effectLst/>
                <a:latin typeface="Arial" charset="0"/>
                <a:ea typeface="ＭＳ Ｐゴシック" pitchFamily="-1" charset="-128"/>
                <a:cs typeface="ＭＳ Ｐゴシック" pitchFamily="-1" charset="-128"/>
              </a:rPr>
              <a:t> The lower tax rates as a result of the Tax Cuts and Jobs Act of 2017 will make municipal bonds relatively less attractive to investors.</a:t>
            </a:r>
            <a:endParaRPr lang="en-US" sz="1200" kern="1200" dirty="0">
              <a:solidFill>
                <a:schemeClr val="tx1"/>
              </a:solidFill>
              <a:effectLst/>
              <a:latin typeface="Arial" charset="0"/>
              <a:ea typeface="ＭＳ Ｐゴシック" pitchFamily="-1" charset="-128"/>
              <a:cs typeface="ＭＳ Ｐゴシック" pitchFamily="-1" charset="-128"/>
            </a:endParaRPr>
          </a:p>
          <a:p>
            <a:pPr eaLnBrk="1" hangingPunct="1"/>
            <a:endParaRPr lang="en-US" sz="1200" kern="1200" dirty="0">
              <a:solidFill>
                <a:schemeClr val="tx1"/>
              </a:solidFill>
              <a:effectLst/>
              <a:latin typeface="Arial" charset="0"/>
              <a:ea typeface="ＭＳ Ｐゴシック" pitchFamily="-1" charset="-128"/>
              <a:cs typeface="ＭＳ Ｐゴシック" pitchFamily="-1" charset="-128"/>
            </a:endParaRP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27</a:t>
            </a:fld>
            <a:endParaRPr lang="en-US"/>
          </a:p>
        </p:txBody>
      </p:sp>
    </p:spTree>
    <p:extLst>
      <p:ext uri="{BB962C8B-B14F-4D97-AF65-F5344CB8AC3E}">
        <p14:creationId xmlns:p14="http://schemas.microsoft.com/office/powerpoint/2010/main" val="4029094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28</a:t>
            </a:fld>
            <a:endParaRPr lang="en-US"/>
          </a:p>
        </p:txBody>
      </p:sp>
    </p:spTree>
    <p:extLst>
      <p:ext uri="{BB962C8B-B14F-4D97-AF65-F5344CB8AC3E}">
        <p14:creationId xmlns:p14="http://schemas.microsoft.com/office/powerpoint/2010/main" val="1570189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It is a good exercise to ask students which bonds will have the highest yield</a:t>
            </a:r>
            <a:r>
              <a:rPr lang="en-US" altLang="en-US" baseline="0" dirty="0">
                <a:latin typeface="Arial" panose="020B0604020202020204" pitchFamily="34" charset="0"/>
                <a:ea typeface="ＭＳ Ｐゴシック" panose="020B0600070205080204" pitchFamily="34" charset="-128"/>
              </a:rPr>
              <a:t> </a:t>
            </a:r>
            <a:r>
              <a:rPr lang="en-US" altLang="en-US" dirty="0">
                <a:latin typeface="Arial" panose="020B0604020202020204" pitchFamily="34" charset="0"/>
                <a:ea typeface="ＭＳ Ｐゴシック" panose="020B0600070205080204" pitchFamily="34" charset="-128"/>
              </a:rPr>
              <a:t>to</a:t>
            </a:r>
            <a:r>
              <a:rPr lang="en-US" altLang="en-US" baseline="0" dirty="0">
                <a:latin typeface="Arial" panose="020B0604020202020204" pitchFamily="34" charset="0"/>
                <a:ea typeface="ＭＳ Ｐゴシック" panose="020B0600070205080204" pitchFamily="34" charset="-128"/>
              </a:rPr>
              <a:t> </a:t>
            </a:r>
            <a:r>
              <a:rPr lang="en-US" altLang="en-US" dirty="0">
                <a:latin typeface="Arial" panose="020B0604020202020204" pitchFamily="34" charset="0"/>
                <a:ea typeface="ＭＳ Ｐゴシック" panose="020B0600070205080204" pitchFamily="34" charset="-128"/>
              </a:rPr>
              <a:t>maturity (lowest price), all else equal. Debt rated C by Moody’s is typically in default.</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30</a:t>
            </a:fld>
            <a:endParaRPr lang="en-US"/>
          </a:p>
        </p:txBody>
      </p:sp>
    </p:spTree>
    <p:extLst>
      <p:ext uri="{BB962C8B-B14F-4D97-AF65-F5344CB8AC3E}">
        <p14:creationId xmlns:p14="http://schemas.microsoft.com/office/powerpoint/2010/main" val="4058037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31</a:t>
            </a:fld>
            <a:endParaRPr lang="en-US"/>
          </a:p>
        </p:txBody>
      </p:sp>
    </p:spTree>
    <p:extLst>
      <p:ext uri="{BB962C8B-B14F-4D97-AF65-F5344CB8AC3E}">
        <p14:creationId xmlns:p14="http://schemas.microsoft.com/office/powerpoint/2010/main" val="372352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Note that the assumed starting date is January 2021. </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7</a:t>
            </a:fld>
            <a:endParaRPr lang="en-US"/>
          </a:p>
        </p:txBody>
      </p:sp>
    </p:spTree>
    <p:extLst>
      <p:ext uri="{BB962C8B-B14F-4D97-AF65-F5344CB8AC3E}">
        <p14:creationId xmlns:p14="http://schemas.microsoft.com/office/powerpoint/2010/main" val="143536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ea typeface="ＭＳ Ｐゴシック" panose="020B0600070205080204" pitchFamily="34" charset="-128"/>
              </a:rPr>
              <a:t>Coupon rate = 2.875%</a:t>
            </a:r>
          </a:p>
          <a:p>
            <a:pPr eaLnBrk="1" hangingPunct="1"/>
            <a:r>
              <a:rPr lang="en-US" altLang="en-US" dirty="0">
                <a:latin typeface="Arial" panose="020B0604020202020204" pitchFamily="34" charset="0"/>
                <a:ea typeface="ＭＳ Ｐゴシック" panose="020B0600070205080204" pitchFamily="34" charset="-128"/>
              </a:rPr>
              <a:t>Matures in August</a:t>
            </a:r>
            <a:r>
              <a:rPr lang="en-US" altLang="en-US" baseline="0" dirty="0">
                <a:latin typeface="Arial" panose="020B0604020202020204" pitchFamily="34" charset="0"/>
                <a:ea typeface="ＭＳ Ｐゴシック" panose="020B0600070205080204" pitchFamily="34" charset="-128"/>
              </a:rPr>
              <a:t> 15, 2028 (assumes 2020 pricing date)</a:t>
            </a:r>
            <a:endParaRPr lang="en-US" altLang="en-US"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Bid price is 118.116. If you want to sell $100,000 par value T-bonds, the dealer is willing to pay $118,116.</a:t>
            </a: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Ask price is 118.126. If you want to buy $100,000 par value T-bonds, the dealer is willing to sell them for $118,126.</a:t>
            </a: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The difference between the bid and ask prices is called the bid-ask spread, and it is how the dealer makes money.</a:t>
            </a: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The price </a:t>
            </a:r>
            <a:r>
              <a:rPr lang="en-US" dirty="0"/>
              <a:t>decreased by .03 percent, or $.30, in value from the previous day, so $30 on $100,000 worth of bonds.</a:t>
            </a:r>
            <a:endParaRPr lang="en-US" altLang="en-US"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The yield is .517%.</a:t>
            </a:r>
          </a:p>
          <a:p>
            <a:pPr eaLnBrk="1" hangingPunct="1"/>
            <a:endParaRPr lang="en-US" altLang="en-US" dirty="0">
              <a:latin typeface="Arial" panose="020B0604020202020204" pitchFamily="34" charset="0"/>
              <a:ea typeface="ＭＳ Ｐゴシック" panose="020B0600070205080204" pitchFamily="34" charset="-128"/>
            </a:endParaRP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32</a:t>
            </a:fld>
            <a:endParaRPr lang="en-US"/>
          </a:p>
        </p:txBody>
      </p:sp>
    </p:spTree>
    <p:extLst>
      <p:ext uri="{BB962C8B-B14F-4D97-AF65-F5344CB8AC3E}">
        <p14:creationId xmlns:p14="http://schemas.microsoft.com/office/powerpoint/2010/main" val="42774519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33</a:t>
            </a:fld>
            <a:endParaRPr lang="en-US"/>
          </a:p>
        </p:txBody>
      </p:sp>
    </p:spTree>
    <p:extLst>
      <p:ext uri="{BB962C8B-B14F-4D97-AF65-F5344CB8AC3E}">
        <p14:creationId xmlns:p14="http://schemas.microsoft.com/office/powerpoint/2010/main" val="37476252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Be sure to ask the students to define inflation to make sure they understand what it is.</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34</a:t>
            </a:fld>
            <a:endParaRPr lang="en-US"/>
          </a:p>
        </p:txBody>
      </p:sp>
    </p:spTree>
    <p:extLst>
      <p:ext uri="{BB962C8B-B14F-4D97-AF65-F5344CB8AC3E}">
        <p14:creationId xmlns:p14="http://schemas.microsoft.com/office/powerpoint/2010/main" val="29236244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The approximation works pretty well with “normal” real rates of interest and expected inflation. If the expected inflation rate is high, then there can be a substantial difference.</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35</a:t>
            </a:fld>
            <a:endParaRPr lang="en-US"/>
          </a:p>
        </p:txBody>
      </p:sp>
    </p:spTree>
    <p:extLst>
      <p:ext uri="{BB962C8B-B14F-4D97-AF65-F5344CB8AC3E}">
        <p14:creationId xmlns:p14="http://schemas.microsoft.com/office/powerpoint/2010/main" val="16557946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36</a:t>
            </a:fld>
            <a:endParaRPr lang="en-US"/>
          </a:p>
        </p:txBody>
      </p:sp>
    </p:spTree>
    <p:extLst>
      <p:ext uri="{BB962C8B-B14F-4D97-AF65-F5344CB8AC3E}">
        <p14:creationId xmlns:p14="http://schemas.microsoft.com/office/powerpoint/2010/main" val="40605355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1+R=(1+r)×(1+i) where R</a:t>
            </a:r>
          </a:p>
          <a:p>
            <a:r>
              <a:rPr lang="en-US" sz="1200" b="0" i="0" u="none" strike="noStrike" kern="1200" dirty="0">
                <a:solidFill>
                  <a:schemeClr val="tx1"/>
                </a:solidFill>
                <a:effectLst/>
                <a:latin typeface="+mn-lt"/>
                <a:ea typeface="+mn-ea"/>
                <a:cs typeface="+mn-cs"/>
              </a:rPr>
              <a:t>R is the nominal rate.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Rearranging for R gives:</a:t>
            </a:r>
          </a:p>
          <a:p>
            <a:r>
              <a:rPr lang="en-US" sz="1200" b="0" i="0" u="none" strike="noStrike" kern="1200" dirty="0">
                <a:solidFill>
                  <a:schemeClr val="tx1"/>
                </a:solidFill>
                <a:effectLst/>
                <a:latin typeface="+mn-lt"/>
                <a:ea typeface="+mn-ea"/>
                <a:cs typeface="+mn-cs"/>
              </a:rPr>
              <a:t>R=(1+r)×(1+i)</a:t>
            </a:r>
            <a:r>
              <a:rPr lang="en-US" sz="1200" b="0" i="0" u="none" strike="noStrike" kern="1200">
                <a:solidFill>
                  <a:schemeClr val="tx1"/>
                </a:solidFill>
                <a:effectLst/>
                <a:latin typeface="+mn-lt"/>
                <a:ea typeface="+mn-ea"/>
                <a:cs typeface="+mn-cs"/>
              </a:rPr>
              <a:t>−1</a:t>
            </a:r>
          </a:p>
          <a:p>
            <a:r>
              <a:rPr lang="en-US" sz="1200" b="0" i="0" u="none" strike="noStrike" kern="1200">
                <a:solidFill>
                  <a:schemeClr val="tx1"/>
                </a:solidFill>
                <a:effectLst/>
                <a:latin typeface="+mn-lt"/>
                <a:ea typeface="+mn-ea"/>
                <a:cs typeface="+mn-cs"/>
              </a:rPr>
              <a:t>R</a:t>
            </a:r>
            <a:r>
              <a:rPr lang="en-US" sz="1200" b="0" i="0" u="none" strike="noStrike" kern="1200" dirty="0">
                <a:solidFill>
                  <a:schemeClr val="tx1"/>
                </a:solidFill>
                <a:effectLst/>
                <a:latin typeface="+mn-lt"/>
                <a:ea typeface="+mn-ea"/>
                <a:cs typeface="+mn-cs"/>
              </a:rPr>
              <a:t>=(1+r)×(1+i)−1</a:t>
            </a:r>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37</a:t>
            </a:fld>
            <a:endParaRPr lang="en-US"/>
          </a:p>
        </p:txBody>
      </p:sp>
    </p:spTree>
    <p:extLst>
      <p:ext uri="{BB962C8B-B14F-4D97-AF65-F5344CB8AC3E}">
        <p14:creationId xmlns:p14="http://schemas.microsoft.com/office/powerpoint/2010/main" val="872916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Note that this example illustrates a premium bond (i.e., coupon rate is larger than the required yield).</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8</a:t>
            </a:fld>
            <a:endParaRPr lang="en-US"/>
          </a:p>
        </p:txBody>
      </p:sp>
    </p:spTree>
    <p:extLst>
      <p:ext uri="{BB962C8B-B14F-4D97-AF65-F5344CB8AC3E}">
        <p14:creationId xmlns:p14="http://schemas.microsoft.com/office/powerpoint/2010/main" val="1946708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Note that the interest rate is specified as a periodic rate, which assumes the payments setting is equal to one.</a:t>
            </a:r>
          </a:p>
        </p:txBody>
      </p:sp>
      <p:sp>
        <p:nvSpPr>
          <p:cNvPr id="4" name="Slide Number Placeholder 3"/>
          <p:cNvSpPr>
            <a:spLocks noGrp="1"/>
          </p:cNvSpPr>
          <p:nvPr>
            <p:ph type="sldNum" sz="quarter" idx="5"/>
          </p:nvPr>
        </p:nvSpPr>
        <p:spPr/>
        <p:txBody>
          <a:bodyPr/>
          <a:lstStyle/>
          <a:p>
            <a:fld id="{35356329-1779-487C-B587-BBABA473AA7C}" type="slidenum">
              <a:rPr lang="en-US" smtClean="0"/>
              <a:t>9</a:t>
            </a:fld>
            <a:endParaRPr lang="en-US"/>
          </a:p>
        </p:txBody>
      </p:sp>
    </p:spTree>
    <p:extLst>
      <p:ext uri="{BB962C8B-B14F-4D97-AF65-F5344CB8AC3E}">
        <p14:creationId xmlns:p14="http://schemas.microsoft.com/office/powerpoint/2010/main" val="323568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Note that this example illustrates a discount bond (i.e., coupon rate is smaller than the required yield).</a:t>
            </a:r>
          </a:p>
        </p:txBody>
      </p:sp>
      <p:sp>
        <p:nvSpPr>
          <p:cNvPr id="4" name="Slide Number Placeholder 3"/>
          <p:cNvSpPr>
            <a:spLocks noGrp="1"/>
          </p:cNvSpPr>
          <p:nvPr>
            <p:ph type="sldNum" sz="quarter" idx="5"/>
          </p:nvPr>
        </p:nvSpPr>
        <p:spPr/>
        <p:txBody>
          <a:bodyPr/>
          <a:lstStyle/>
          <a:p>
            <a:fld id="{35356329-1779-487C-B587-BBABA473AA7C}" type="slidenum">
              <a:rPr lang="en-US" smtClean="0"/>
              <a:t>10</a:t>
            </a:fld>
            <a:endParaRPr lang="en-US"/>
          </a:p>
        </p:txBody>
      </p:sp>
    </p:spTree>
    <p:extLst>
      <p:ext uri="{BB962C8B-B14F-4D97-AF65-F5344CB8AC3E}">
        <p14:creationId xmlns:p14="http://schemas.microsoft.com/office/powerpoint/2010/main" val="3488099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a typeface="ＭＳ Ｐゴシック" panose="020B0600070205080204" pitchFamily="34" charset="-128"/>
            </a:endParaRPr>
          </a:p>
        </p:txBody>
      </p:sp>
      <p:sp>
        <p:nvSpPr>
          <p:cNvPr id="4" name="Slide Number Placeholder 3"/>
          <p:cNvSpPr>
            <a:spLocks noGrp="1"/>
          </p:cNvSpPr>
          <p:nvPr>
            <p:ph type="sldNum" sz="quarter" idx="5"/>
          </p:nvPr>
        </p:nvSpPr>
        <p:spPr/>
        <p:txBody>
          <a:bodyPr/>
          <a:lstStyle/>
          <a:p>
            <a:fld id="{35356329-1779-487C-B587-BBABA473AA7C}" type="slidenum">
              <a:rPr lang="en-US" smtClean="0"/>
              <a:t>11</a:t>
            </a:fld>
            <a:endParaRPr lang="en-US"/>
          </a:p>
        </p:txBody>
      </p:sp>
    </p:spTree>
    <p:extLst>
      <p:ext uri="{BB962C8B-B14F-4D97-AF65-F5344CB8AC3E}">
        <p14:creationId xmlns:p14="http://schemas.microsoft.com/office/powerpoint/2010/main" val="2877060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16</a:t>
            </a:fld>
            <a:endParaRPr lang="en-US"/>
          </a:p>
        </p:txBody>
      </p:sp>
    </p:spTree>
    <p:extLst>
      <p:ext uri="{BB962C8B-B14F-4D97-AF65-F5344CB8AC3E}">
        <p14:creationId xmlns:p14="http://schemas.microsoft.com/office/powerpoint/2010/main" val="511773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The students should be able to recognize that the YTM is more than the coupon since the price is less than par.</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17</a:t>
            </a:fld>
            <a:endParaRPr lang="en-US"/>
          </a:p>
        </p:txBody>
      </p:sp>
    </p:spTree>
    <p:extLst>
      <p:ext uri="{BB962C8B-B14F-4D97-AF65-F5344CB8AC3E}">
        <p14:creationId xmlns:p14="http://schemas.microsoft.com/office/powerpoint/2010/main" val="3203342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18</a:t>
            </a:fld>
            <a:endParaRPr lang="en-US"/>
          </a:p>
        </p:txBody>
      </p:sp>
    </p:spTree>
    <p:extLst>
      <p:ext uri="{BB962C8B-B14F-4D97-AF65-F5344CB8AC3E}">
        <p14:creationId xmlns:p14="http://schemas.microsoft.com/office/powerpoint/2010/main" val="2547028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W/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346105" y="2099014"/>
            <a:ext cx="3863458" cy="3863458"/>
            <a:chOff x="331115" y="2099014"/>
            <a:chExt cx="3863458" cy="3863458"/>
          </a:xfrm>
        </p:grpSpPr>
        <p:sp>
          <p:nvSpPr>
            <p:cNvPr id="13" name="Rectangle 12">
              <a:extLst>
                <a:ext uri="{FF2B5EF4-FFF2-40B4-BE49-F238E27FC236}">
                  <a16:creationId xmlns:a16="http://schemas.microsoft.com/office/drawing/2014/main" id="{FD9DDEA9-6897-2B48-BA6A-9075880AA615}"/>
                </a:ext>
              </a:extLst>
            </p:cNvPr>
            <p:cNvSpPr/>
            <p:nvPr userDrawn="1"/>
          </p:nvSpPr>
          <p:spPr>
            <a:xfrm>
              <a:off x="331115" y="2099014"/>
              <a:ext cx="3863458" cy="386345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2AD1ADE-6D88-5C48-9EEF-7E081C733011}"/>
                </a:ext>
              </a:extLst>
            </p:cNvPr>
            <p:cNvSpPr/>
            <p:nvPr userDrawn="1"/>
          </p:nvSpPr>
          <p:spPr>
            <a:xfrm>
              <a:off x="467612" y="2368353"/>
              <a:ext cx="3457621" cy="3457621"/>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599258" y="2898475"/>
              <a:ext cx="2793799" cy="2792652"/>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p:ph type="ctrTitle" hasCustomPrompt="1"/>
          </p:nvPr>
        </p:nvSpPr>
        <p:spPr>
          <a:xfrm>
            <a:off x="621792" y="3140014"/>
            <a:ext cx="2788920" cy="1157665"/>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p:ph type="subTitle" idx="1" hasCustomPrompt="1"/>
          </p:nvPr>
        </p:nvSpPr>
        <p:spPr>
          <a:xfrm>
            <a:off x="621792" y="4261103"/>
            <a:ext cx="2788920" cy="612821"/>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p:ph type="body" sz="quarter" idx="10" hasCustomPrompt="1"/>
          </p:nvPr>
        </p:nvSpPr>
        <p:spPr>
          <a:xfrm>
            <a:off x="621792" y="5093208"/>
            <a:ext cx="2788920" cy="576185"/>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8AC4EEC4-5547-4185-92E7-A6CAF888043F}"/>
              </a:ext>
            </a:extLst>
          </p:cNvPr>
          <p:cNvSpPr>
            <a:spLocks noGrp="1"/>
          </p:cNvSpPr>
          <p:nvPr>
            <p:ph type="ftr" sz="quarter" idx="12"/>
          </p:nvPr>
        </p:nvSpPr>
        <p:spPr>
          <a:xfrm>
            <a:off x="0" y="6478438"/>
            <a:ext cx="9144000" cy="374266"/>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001655917"/>
      </p:ext>
    </p:extLst>
  </p:cSld>
  <p:clrMapOvr>
    <a:masterClrMapping/>
  </p:clrMapOvr>
  <p:extLst>
    <p:ext uri="{DCECCB84-F9BA-43D5-87BE-67443E8EF086}">
      <p15:sldGuideLst xmlns:p15="http://schemas.microsoft.com/office/powerpoint/2012/main">
        <p15:guide id="1" orient="horz" pos="957">
          <p15:clr>
            <a:srgbClr val="FBAE40"/>
          </p15:clr>
        </p15:guide>
        <p15:guide id="2" orient="horz" pos="410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with Third as Accent">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1" y="4343400"/>
            <a:ext cx="5791200" cy="1905000"/>
          </a:xfrm>
        </p:spPr>
        <p:txBody>
          <a:bodyPr>
            <a:noAutofit/>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22432755-BCF5-451F-968D-CFFD10D87BE2}"/>
              </a:ext>
            </a:extLst>
          </p:cNvPr>
          <p:cNvSpPr>
            <a:spLocks noGrp="1"/>
          </p:cNvSpPr>
          <p:nvPr>
            <p:ph sz="quarter" idx="15" hasCustomPrompt="1"/>
          </p:nvPr>
        </p:nvSpPr>
        <p:spPr>
          <a:xfrm>
            <a:off x="6400800" y="4343400"/>
            <a:ext cx="2400300" cy="1905000"/>
          </a:xfrm>
        </p:spPr>
        <p:txBody>
          <a:bodyPr>
            <a:noAutofit/>
          </a:bodyPr>
          <a:lstStyle>
            <a:lvl1pPr>
              <a:defRPr/>
            </a:lvl1pPr>
          </a:lstStyle>
          <a:p>
            <a:pPr lvl="0"/>
            <a:r>
              <a:rPr lang="en-US" dirty="0"/>
              <a:t>Slide Content 3</a:t>
            </a:r>
          </a:p>
          <a:p>
            <a:pPr lvl="1"/>
            <a:r>
              <a:rPr lang="en-US" dirty="0"/>
              <a:t>Second level</a:t>
            </a:r>
          </a:p>
          <a:p>
            <a:pPr lvl="2"/>
            <a:r>
              <a:rPr lang="en-US" dirty="0"/>
              <a:t>Third level</a:t>
            </a:r>
          </a:p>
        </p:txBody>
      </p:sp>
      <p:sp>
        <p:nvSpPr>
          <p:cNvPr id="10" name="Appendix Link">
            <a:extLst>
              <a:ext uri="{FF2B5EF4-FFF2-40B4-BE49-F238E27FC236}">
                <a16:creationId xmlns:a16="http://schemas.microsoft.com/office/drawing/2014/main" id="{CA880A79-A85B-437C-BC20-FC23BDD36F54}"/>
              </a:ext>
            </a:extLst>
          </p:cNvPr>
          <p:cNvSpPr>
            <a:spLocks noGrp="1"/>
          </p:cNvSpPr>
          <p:nvPr>
            <p:ph type="body" sz="quarter" idx="16"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100005588"/>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p15:clr>
            <a:srgbClr val="FBAE40"/>
          </p15:clr>
        </p15:guide>
        <p15:guide id="5" pos="386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8458200" cy="612476"/>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8458200" cy="649138"/>
          </a:xfrm>
        </p:spPr>
        <p:txBody>
          <a:bodyPr>
            <a:noAutofit/>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8458200" cy="673100"/>
          </a:xfrm>
        </p:spPr>
        <p:txBody>
          <a:bodyPr>
            <a:noAutofit/>
          </a:bodyPr>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8458200" cy="698500"/>
          </a:xfrm>
        </p:spPr>
        <p:txBody>
          <a:bodyPr>
            <a:noAutofit/>
          </a:bodyPr>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8458200" cy="698500"/>
          </a:xfrm>
        </p:spPr>
        <p:txBody>
          <a:bodyPr>
            <a:noAutofit/>
          </a:bodyPr>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8458200" cy="733425"/>
          </a:xfrm>
        </p:spPr>
        <p:txBody>
          <a:bodyPr>
            <a:noAutofit/>
          </a:bodyPr>
          <a:lstStyle>
            <a:lvl1pPr>
              <a:defRPr/>
            </a:lvl1pPr>
          </a:lstStyle>
          <a:p>
            <a:pPr lvl="0"/>
            <a:r>
              <a:rPr lang="en-US" dirty="0"/>
              <a:t>Slide Content 6</a:t>
            </a:r>
          </a:p>
          <a:p>
            <a:pPr lvl="1"/>
            <a:r>
              <a:rPr lang="en-US" dirty="0"/>
              <a:t>Second level</a:t>
            </a:r>
          </a:p>
          <a:p>
            <a:pPr lvl="2"/>
            <a:r>
              <a:rPr lang="en-US" dirty="0"/>
              <a:t>Third level</a:t>
            </a:r>
          </a:p>
        </p:txBody>
      </p:sp>
      <p:sp>
        <p:nvSpPr>
          <p:cNvPr id="12" name="Appendix Link">
            <a:extLst>
              <a:ext uri="{FF2B5EF4-FFF2-40B4-BE49-F238E27FC236}">
                <a16:creationId xmlns:a16="http://schemas.microsoft.com/office/drawing/2014/main" id="{9893AC4A-29B0-44AE-8CE5-26A7096591D7}"/>
              </a:ext>
            </a:extLst>
          </p:cNvPr>
          <p:cNvSpPr>
            <a:spLocks noGrp="1"/>
          </p:cNvSpPr>
          <p:nvPr>
            <p:ph type="body" sz="quarter" idx="19"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07061431"/>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8458200" cy="612476"/>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8458200" cy="649138"/>
          </a:xfrm>
        </p:spPr>
        <p:txBody>
          <a:bodyPr>
            <a:noAutofit/>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8458200" cy="673100"/>
          </a:xfrm>
        </p:spPr>
        <p:txBody>
          <a:bodyPr>
            <a:noAutofit/>
          </a:bodyPr>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8458200" cy="698500"/>
          </a:xfrm>
        </p:spPr>
        <p:txBody>
          <a:bodyPr>
            <a:noAutofit/>
          </a:bodyPr>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8458200" cy="553357"/>
          </a:xfrm>
        </p:spPr>
        <p:txBody>
          <a:bodyPr>
            <a:noAutofit/>
          </a:bodyPr>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8458200" cy="581025"/>
          </a:xfrm>
        </p:spPr>
        <p:txBody>
          <a:bodyPr>
            <a:noAutofit/>
          </a:bodyPr>
          <a:lstStyle>
            <a:lvl1pPr>
              <a:defRPr/>
            </a:lvl1pPr>
          </a:lstStyle>
          <a:p>
            <a:pPr lvl="0"/>
            <a:r>
              <a:rPr lang="en-US" dirty="0"/>
              <a:t>Slide Content 6</a:t>
            </a:r>
          </a:p>
          <a:p>
            <a:pPr lvl="1"/>
            <a:r>
              <a:rPr lang="en-US" dirty="0"/>
              <a:t>Second level</a:t>
            </a:r>
          </a:p>
          <a:p>
            <a:pPr lvl="2"/>
            <a:r>
              <a:rPr lang="en-US" dirty="0"/>
              <a:t>Third level</a:t>
            </a:r>
          </a:p>
        </p:txBody>
      </p:sp>
      <p:sp>
        <p:nvSpPr>
          <p:cNvPr id="14" name="Appendix Link">
            <a:extLst>
              <a:ext uri="{FF2B5EF4-FFF2-40B4-BE49-F238E27FC236}">
                <a16:creationId xmlns:a16="http://schemas.microsoft.com/office/drawing/2014/main" id="{2C2257D7-2308-4360-85BA-37F9E2351455}"/>
              </a:ext>
            </a:extLst>
          </p:cNvPr>
          <p:cNvSpPr>
            <a:spLocks noGrp="1"/>
          </p:cNvSpPr>
          <p:nvPr>
            <p:ph type="body" sz="quarter" idx="12"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347466809"/>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3" name="Long Copyright">
            <a:extLst>
              <a:ext uri="{FF2B5EF4-FFF2-40B4-BE49-F238E27FC236}">
                <a16:creationId xmlns:a16="http://schemas.microsoft.com/office/drawing/2014/main" id="{9AB572CE-E262-4FA6-8D47-02F068ADD1BE}"/>
              </a:ext>
            </a:extLst>
          </p:cNvPr>
          <p:cNvSpPr>
            <a:spLocks noGrp="1"/>
          </p:cNvSpPr>
          <p:nvPr>
            <p:ph type="ftr" sz="quarter" idx="10"/>
          </p:nvPr>
        </p:nvSpPr>
        <p:spPr>
          <a:xfrm>
            <a:off x="0" y="6487064"/>
            <a:ext cx="9144000" cy="370936"/>
          </a:xfrm>
        </p:spPr>
        <p:txBody>
          <a:bodyPr/>
          <a:lstStyle>
            <a:lvl1pPr algn="ctr">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744366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
        <p:nvSpPr>
          <p:cNvPr id="5" name="Content Placeholder 4">
            <a:extLst>
              <a:ext uri="{FF2B5EF4-FFF2-40B4-BE49-F238E27FC236}">
                <a16:creationId xmlns:a16="http://schemas.microsoft.com/office/drawing/2014/main" id="{BF25DC59-5AB2-417D-B46A-F09F380F8F67}"/>
              </a:ext>
            </a:extLst>
          </p:cNvPr>
          <p:cNvSpPr>
            <a:spLocks noGrp="1"/>
          </p:cNvSpPr>
          <p:nvPr>
            <p:ph sz="quarter" idx="10"/>
          </p:nvPr>
        </p:nvSpPr>
        <p:spPr>
          <a:xfrm>
            <a:off x="277813" y="6526213"/>
            <a:ext cx="8699500" cy="2047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3395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ppendix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6CA9270-FD0E-4B64-B0D8-24095E6A2959}"/>
              </a:ext>
            </a:extLst>
          </p:cNvPr>
          <p:cNvSpPr>
            <a:spLocks noGrp="1"/>
          </p:cNvSpPr>
          <p:nvPr>
            <p:ph type="title" hasCustomPrompt="1"/>
          </p:nvPr>
        </p:nvSpPr>
        <p:spPr>
          <a:xfrm>
            <a:off x="342899" y="2366309"/>
            <a:ext cx="7696919" cy="526936"/>
          </a:xfrm>
          <a:prstGeom prst="rect">
            <a:avLst/>
          </a:prstGeom>
        </p:spPr>
        <p:txBody>
          <a:bodyPr anchor="ctr"/>
          <a:lstStyle>
            <a:lvl1pPr>
              <a:defRPr/>
            </a:lvl1pPr>
          </a:lstStyle>
          <a:p>
            <a:r>
              <a:rPr lang="en-US" dirty="0"/>
              <a:t>Accessibility Content: Text Alternatives for Images</a:t>
            </a:r>
          </a:p>
        </p:txBody>
      </p:sp>
      <p:sp>
        <p:nvSpPr>
          <p:cNvPr id="3" name="Slide Number Placeholder">
            <a:extLst>
              <a:ext uri="{FF2B5EF4-FFF2-40B4-BE49-F238E27FC236}">
                <a16:creationId xmlns:a16="http://schemas.microsoft.com/office/drawing/2014/main" id="{0B6E1DCB-9B8A-423D-B48B-2CCDE624B45C}"/>
              </a:ext>
            </a:extLst>
          </p:cNvPr>
          <p:cNvSpPr>
            <a:spLocks noGrp="1"/>
          </p:cNvSpPr>
          <p:nvPr>
            <p:ph type="sldNum" sz="quarter" idx="10"/>
          </p:nvPr>
        </p:nvSpPr>
        <p:spPr>
          <a:xfrm>
            <a:off x="8637202" y="6682314"/>
            <a:ext cx="342900" cy="143831"/>
          </a:xfr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692571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isc. 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C0136BE0-3F2D-44D5-B125-B7A30D2C8896}"/>
              </a:ext>
            </a:extLst>
          </p:cNvPr>
          <p:cNvSpPr>
            <a:spLocks noGrp="1"/>
          </p:cNvSpPr>
          <p:nvPr>
            <p:ph type="title"/>
          </p:nvPr>
        </p:nvSpPr>
        <p:spPr>
          <a:xfrm>
            <a:off x="339450" y="117244"/>
            <a:ext cx="6065851" cy="730970"/>
          </a:xfrm>
          <a:prstGeom prst="rect">
            <a:avLst/>
          </a:prstGeom>
        </p:spPr>
        <p:txBody>
          <a:bodyPr/>
          <a:lstStyle/>
          <a:p>
            <a:r>
              <a:rPr lang="en-US" dirty="0"/>
              <a:t>Click to edit Master title style</a:t>
            </a:r>
          </a:p>
        </p:txBody>
      </p:sp>
      <p:sp>
        <p:nvSpPr>
          <p:cNvPr id="3" name="Slide Number Placeholder">
            <a:extLst>
              <a:ext uri="{FF2B5EF4-FFF2-40B4-BE49-F238E27FC236}">
                <a16:creationId xmlns:a16="http://schemas.microsoft.com/office/drawing/2014/main" id="{FA117DCA-6A6D-48B9-9002-DA1E4814BF99}"/>
              </a:ext>
            </a:extLst>
          </p:cNvPr>
          <p:cNvSpPr>
            <a:spLocks noGrp="1"/>
          </p:cNvSpPr>
          <p:nvPr>
            <p:ph type="sldNum" sz="quarter" idx="10"/>
          </p:nvPr>
        </p:nvSpPr>
        <p:spPr/>
        <p:txBody>
          <a:bodyPr/>
          <a:lstStyle/>
          <a:p>
            <a:fld id="{68151E55-6873-49E2-B8D5-2F265E6F1973}" type="slidenum">
              <a:rPr lang="en-US" smtClean="0"/>
              <a:pPr/>
              <a:t>‹#›</a:t>
            </a:fld>
            <a:endParaRPr lang="en-US" dirty="0"/>
          </a:p>
        </p:txBody>
      </p:sp>
      <p:sp>
        <p:nvSpPr>
          <p:cNvPr id="5" name="Content Placeholder">
            <a:extLst>
              <a:ext uri="{FF2B5EF4-FFF2-40B4-BE49-F238E27FC236}">
                <a16:creationId xmlns:a16="http://schemas.microsoft.com/office/drawing/2014/main" id="{DA8444E8-1445-4AB7-85DD-90449330C005}"/>
              </a:ext>
            </a:extLst>
          </p:cNvPr>
          <p:cNvSpPr>
            <a:spLocks noGrp="1"/>
          </p:cNvSpPr>
          <p:nvPr>
            <p:ph sz="quarter" idx="11" hasCustomPrompt="1"/>
          </p:nvPr>
        </p:nvSpPr>
        <p:spPr>
          <a:xfrm>
            <a:off x="342900" y="1973249"/>
            <a:ext cx="6477000" cy="4343400"/>
          </a:xfrm>
        </p:spPr>
        <p:txBody>
          <a:bodyPr/>
          <a:lstStyle>
            <a:lvl1pPr>
              <a:defRPr/>
            </a:lvl1pPr>
            <a:lvl2pPr marL="344488" indent="-342900">
              <a:buFont typeface="Arial" panose="020B0604020202020204" pitchFamily="34" charset="0"/>
              <a:buChar char="•"/>
              <a:defRPr/>
            </a:lvl2pPr>
            <a:lvl3pPr>
              <a:defRPr/>
            </a:lvl3pPr>
            <a:lvl4pPr>
              <a:defRPr/>
            </a:lvl4pPr>
          </a:lstStyle>
          <a:p>
            <a:pPr lvl="0"/>
            <a:r>
              <a:rPr lang="en-US" dirty="0"/>
              <a:t>Slide Content</a:t>
            </a:r>
          </a:p>
          <a:p>
            <a:pPr lvl="2"/>
            <a:r>
              <a:rPr lang="en-US" dirty="0"/>
              <a:t>Second level</a:t>
            </a:r>
          </a:p>
          <a:p>
            <a:pPr lvl="3"/>
            <a:r>
              <a:rPr lang="en-US" dirty="0"/>
              <a:t>Third level</a:t>
            </a:r>
          </a:p>
        </p:txBody>
      </p:sp>
    </p:spTree>
    <p:extLst>
      <p:ext uri="{BB962C8B-B14F-4D97-AF65-F5344CB8AC3E}">
        <p14:creationId xmlns:p14="http://schemas.microsoft.com/office/powerpoint/2010/main" val="4454160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49380"/>
            <a:ext cx="8458200" cy="822237"/>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201138"/>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556084"/>
            <a:ext cx="8458200" cy="859570"/>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
        <p:nvSpPr>
          <p:cNvPr id="7" name="Content Placeholder 6">
            <a:extLst>
              <a:ext uri="{FF2B5EF4-FFF2-40B4-BE49-F238E27FC236}">
                <a16:creationId xmlns:a16="http://schemas.microsoft.com/office/drawing/2014/main" id="{46C054AA-06F8-4A57-BD08-86A23AC24BD1}"/>
              </a:ext>
            </a:extLst>
          </p:cNvPr>
          <p:cNvSpPr>
            <a:spLocks noGrp="1"/>
          </p:cNvSpPr>
          <p:nvPr>
            <p:ph sz="quarter" idx="16"/>
          </p:nvPr>
        </p:nvSpPr>
        <p:spPr>
          <a:xfrm>
            <a:off x="342900" y="2620963"/>
            <a:ext cx="8458200" cy="941387"/>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a:extLst>
              <a:ext uri="{FF2B5EF4-FFF2-40B4-BE49-F238E27FC236}">
                <a16:creationId xmlns:a16="http://schemas.microsoft.com/office/drawing/2014/main" id="{4C814E61-19E7-4509-B6A6-FBBFF595CA04}"/>
              </a:ext>
            </a:extLst>
          </p:cNvPr>
          <p:cNvSpPr>
            <a:spLocks noGrp="1"/>
          </p:cNvSpPr>
          <p:nvPr>
            <p:ph sz="quarter" idx="17"/>
          </p:nvPr>
        </p:nvSpPr>
        <p:spPr>
          <a:xfrm>
            <a:off x="342900" y="3698875"/>
            <a:ext cx="8458200" cy="941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a:extLst>
              <a:ext uri="{FF2B5EF4-FFF2-40B4-BE49-F238E27FC236}">
                <a16:creationId xmlns:a16="http://schemas.microsoft.com/office/drawing/2014/main" id="{A1221A90-FB69-4EC4-941E-65578F20FBDF}"/>
              </a:ext>
            </a:extLst>
          </p:cNvPr>
          <p:cNvSpPr>
            <a:spLocks noGrp="1"/>
          </p:cNvSpPr>
          <p:nvPr>
            <p:ph sz="quarter" idx="18"/>
          </p:nvPr>
        </p:nvSpPr>
        <p:spPr>
          <a:xfrm>
            <a:off x="342900" y="4859338"/>
            <a:ext cx="8458200" cy="94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5226FD8-0D98-485B-94D8-E76044F0293D}"/>
              </a:ext>
            </a:extLst>
          </p:cNvPr>
          <p:cNvSpPr>
            <a:spLocks noGrp="1"/>
          </p:cNvSpPr>
          <p:nvPr>
            <p:ph sz="quarter" idx="19"/>
          </p:nvPr>
        </p:nvSpPr>
        <p:spPr>
          <a:xfrm>
            <a:off x="342900" y="5800725"/>
            <a:ext cx="8458200" cy="447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4988537"/>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5525"/>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040524"/>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371601"/>
            <a:ext cx="8458200" cy="4876800"/>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842702864"/>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ppendix-Two Comparison Placeholders With Identifi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9" name="Return to main slide Link 1">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3081528" y="1059828"/>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8" name="Image Identifier 1">
            <a:extLst>
              <a:ext uri="{FF2B5EF4-FFF2-40B4-BE49-F238E27FC236}">
                <a16:creationId xmlns:a16="http://schemas.microsoft.com/office/drawing/2014/main" id="{C828D23C-A7ED-420E-B199-2D8CCF24D6BE}"/>
              </a:ext>
            </a:extLst>
          </p:cNvPr>
          <p:cNvSpPr>
            <a:spLocks noGrp="1"/>
          </p:cNvSpPr>
          <p:nvPr>
            <p:ph type="body" sz="quarter" idx="15" hasCustomPrompt="1"/>
          </p:nvPr>
        </p:nvSpPr>
        <p:spPr>
          <a:xfrm>
            <a:off x="365125" y="1410562"/>
            <a:ext cx="4076700" cy="392112"/>
          </a:xfrm>
        </p:spPr>
        <p:txBody>
          <a:bodyPr/>
          <a:lstStyle>
            <a:lvl1pPr>
              <a:defRPr/>
            </a:lvl1pPr>
          </a:lstStyle>
          <a:p>
            <a:pPr lvl="0"/>
            <a:r>
              <a:rPr lang="en-US" dirty="0"/>
              <a:t>Image Identifier 1</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933303"/>
            <a:ext cx="4076700" cy="4315097"/>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1" name="Image Identifier 2">
            <a:extLst>
              <a:ext uri="{FF2B5EF4-FFF2-40B4-BE49-F238E27FC236}">
                <a16:creationId xmlns:a16="http://schemas.microsoft.com/office/drawing/2014/main" id="{7DBCEA22-E8D2-4B8A-B55C-3FFA6FAB317C}"/>
              </a:ext>
            </a:extLst>
          </p:cNvPr>
          <p:cNvSpPr>
            <a:spLocks noGrp="1"/>
          </p:cNvSpPr>
          <p:nvPr>
            <p:ph type="body" sz="quarter" idx="16" hasCustomPrompt="1"/>
          </p:nvPr>
        </p:nvSpPr>
        <p:spPr>
          <a:xfrm>
            <a:off x="4715145" y="1410562"/>
            <a:ext cx="4078224" cy="393192"/>
          </a:xfrm>
        </p:spPr>
        <p:txBody>
          <a:bodyPr/>
          <a:lstStyle>
            <a:lvl1pPr>
              <a:defRPr/>
            </a:lvl1pPr>
          </a:lstStyle>
          <a:p>
            <a:pPr lvl="0"/>
            <a:r>
              <a:rPr lang="en-US" dirty="0"/>
              <a:t>Image Identifier 2</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933303"/>
            <a:ext cx="4076700" cy="4315097"/>
          </a:xfrm>
          <a:prstGeom prst="rect">
            <a:avLst/>
          </a:prstGeo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Return to main slide Link 2">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081528" y="6348550"/>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505933215"/>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F4607C07-D864-4A1A-8061-D12997CC50CE}"/>
              </a:ext>
            </a:extLst>
          </p:cNvPr>
          <p:cNvSpPr>
            <a:spLocks noGrp="1"/>
          </p:cNvSpPr>
          <p:nvPr>
            <p:ph type="ftr" sz="quarter" idx="12"/>
          </p:nvPr>
        </p:nvSpPr>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248906892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49380"/>
            <a:ext cx="8458200" cy="822237"/>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201138"/>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556084"/>
            <a:ext cx="8458200" cy="469231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258908001"/>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49380"/>
            <a:ext cx="8458200" cy="822237"/>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201138"/>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556084"/>
            <a:ext cx="8458200" cy="859570"/>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
        <p:nvSpPr>
          <p:cNvPr id="7" name="Content Placeholder 6">
            <a:extLst>
              <a:ext uri="{FF2B5EF4-FFF2-40B4-BE49-F238E27FC236}">
                <a16:creationId xmlns:a16="http://schemas.microsoft.com/office/drawing/2014/main" id="{46C054AA-06F8-4A57-BD08-86A23AC24BD1}"/>
              </a:ext>
            </a:extLst>
          </p:cNvPr>
          <p:cNvSpPr>
            <a:spLocks noGrp="1"/>
          </p:cNvSpPr>
          <p:nvPr>
            <p:ph sz="quarter" idx="16"/>
          </p:nvPr>
        </p:nvSpPr>
        <p:spPr>
          <a:xfrm>
            <a:off x="342900" y="2620963"/>
            <a:ext cx="8458200" cy="941387"/>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a:extLst>
              <a:ext uri="{FF2B5EF4-FFF2-40B4-BE49-F238E27FC236}">
                <a16:creationId xmlns:a16="http://schemas.microsoft.com/office/drawing/2014/main" id="{4C814E61-19E7-4509-B6A6-FBBFF595CA04}"/>
              </a:ext>
            </a:extLst>
          </p:cNvPr>
          <p:cNvSpPr>
            <a:spLocks noGrp="1"/>
          </p:cNvSpPr>
          <p:nvPr>
            <p:ph sz="quarter" idx="17"/>
          </p:nvPr>
        </p:nvSpPr>
        <p:spPr>
          <a:xfrm>
            <a:off x="342900" y="3698875"/>
            <a:ext cx="8458200" cy="941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a:extLst>
              <a:ext uri="{FF2B5EF4-FFF2-40B4-BE49-F238E27FC236}">
                <a16:creationId xmlns:a16="http://schemas.microsoft.com/office/drawing/2014/main" id="{A1221A90-FB69-4EC4-941E-65578F20FBDF}"/>
              </a:ext>
            </a:extLst>
          </p:cNvPr>
          <p:cNvSpPr>
            <a:spLocks noGrp="1"/>
          </p:cNvSpPr>
          <p:nvPr>
            <p:ph sz="quarter" idx="18"/>
          </p:nvPr>
        </p:nvSpPr>
        <p:spPr>
          <a:xfrm>
            <a:off x="342900" y="4859338"/>
            <a:ext cx="8458200" cy="94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5226FD8-0D98-485B-94D8-E76044F0293D}"/>
              </a:ext>
            </a:extLst>
          </p:cNvPr>
          <p:cNvSpPr>
            <a:spLocks noGrp="1"/>
          </p:cNvSpPr>
          <p:nvPr>
            <p:ph sz="quarter" idx="19"/>
          </p:nvPr>
        </p:nvSpPr>
        <p:spPr>
          <a:xfrm>
            <a:off x="342900" y="5800725"/>
            <a:ext cx="8458200" cy="447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5164091"/>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ppendix-Two Comparison Placeholders With Identifiers">
    <p:spTree>
      <p:nvGrpSpPr>
        <p:cNvPr id="1" name=""/>
        <p:cNvGrpSpPr/>
        <p:nvPr/>
      </p:nvGrpSpPr>
      <p:grpSpPr>
        <a:xfrm>
          <a:off x="0" y="0"/>
          <a:ext cx="0" cy="0"/>
          <a:chOff x="0" y="0"/>
          <a:chExt cx="0" cy="0"/>
        </a:xfrm>
      </p:grpSpPr>
      <p:sp>
        <p:nvSpPr>
          <p:cNvPr id="10" name="Slide Title">
            <a:extLst>
              <a:ext uri="{FF2B5EF4-FFF2-40B4-BE49-F238E27FC236}">
                <a16:creationId xmlns:a16="http://schemas.microsoft.com/office/drawing/2014/main" id="{4D3A09E2-C861-4D48-B4DB-F718B64FF46D}"/>
              </a:ext>
            </a:extLst>
          </p:cNvPr>
          <p:cNvSpPr txBox="1">
            <a:spLocks/>
          </p:cNvSpPr>
          <p:nvPr userDrawn="1"/>
        </p:nvSpPr>
        <p:spPr>
          <a:xfrm>
            <a:off x="342900" y="235525"/>
            <a:ext cx="8458200" cy="822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a:lstStyle>
          <a:p>
            <a:r>
              <a:rPr lang="en-US" dirty="0"/>
              <a:t>Slide Title</a:t>
            </a:r>
            <a:br>
              <a:rPr lang="en-US" dirty="0"/>
            </a:br>
            <a:endParaRPr lang="en-US" dirty="0"/>
          </a:p>
        </p:txBody>
      </p:sp>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9" name="Return to main slide Link 1">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3081528" y="1059828"/>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8" name="Image Identifier 1">
            <a:extLst>
              <a:ext uri="{FF2B5EF4-FFF2-40B4-BE49-F238E27FC236}">
                <a16:creationId xmlns:a16="http://schemas.microsoft.com/office/drawing/2014/main" id="{C828D23C-A7ED-420E-B199-2D8CCF24D6BE}"/>
              </a:ext>
            </a:extLst>
          </p:cNvPr>
          <p:cNvSpPr>
            <a:spLocks noGrp="1"/>
          </p:cNvSpPr>
          <p:nvPr>
            <p:ph type="body" sz="quarter" idx="15" hasCustomPrompt="1"/>
          </p:nvPr>
        </p:nvSpPr>
        <p:spPr>
          <a:xfrm>
            <a:off x="365125" y="1410562"/>
            <a:ext cx="4076700" cy="392112"/>
          </a:xfrm>
        </p:spPr>
        <p:txBody>
          <a:bodyPr/>
          <a:lstStyle>
            <a:lvl1pPr>
              <a:defRPr/>
            </a:lvl1pPr>
          </a:lstStyle>
          <a:p>
            <a:pPr lvl="0"/>
            <a:r>
              <a:rPr lang="en-US" dirty="0"/>
              <a:t>Image Identifier 1</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933303"/>
            <a:ext cx="4076700" cy="4315097"/>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1" name="Image Identifier 2">
            <a:extLst>
              <a:ext uri="{FF2B5EF4-FFF2-40B4-BE49-F238E27FC236}">
                <a16:creationId xmlns:a16="http://schemas.microsoft.com/office/drawing/2014/main" id="{7DBCEA22-E8D2-4B8A-B55C-3FFA6FAB317C}"/>
              </a:ext>
            </a:extLst>
          </p:cNvPr>
          <p:cNvSpPr>
            <a:spLocks noGrp="1"/>
          </p:cNvSpPr>
          <p:nvPr>
            <p:ph type="body" sz="quarter" idx="16" hasCustomPrompt="1"/>
          </p:nvPr>
        </p:nvSpPr>
        <p:spPr>
          <a:xfrm>
            <a:off x="4715145" y="1410562"/>
            <a:ext cx="4078224" cy="393192"/>
          </a:xfrm>
        </p:spPr>
        <p:txBody>
          <a:bodyPr/>
          <a:lstStyle>
            <a:lvl1pPr>
              <a:defRPr/>
            </a:lvl1pPr>
          </a:lstStyle>
          <a:p>
            <a:pPr lvl="0"/>
            <a:r>
              <a:rPr lang="en-US" dirty="0"/>
              <a:t>Image Identifier 2</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933303"/>
            <a:ext cx="4076700" cy="4315097"/>
          </a:xfrm>
          <a:prstGeom prst="rect">
            <a:avLst/>
          </a:prstGeo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Return to main slide Link 2">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081528" y="6348550"/>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658578842"/>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6" name="Content Placeholder 5">
            <a:extLst>
              <a:ext uri="{FF2B5EF4-FFF2-40B4-BE49-F238E27FC236}">
                <a16:creationId xmlns:a16="http://schemas.microsoft.com/office/drawing/2014/main" id="{95FB06C8-11A0-4E73-A5CE-7801EB091162}"/>
              </a:ext>
            </a:extLst>
          </p:cNvPr>
          <p:cNvSpPr>
            <a:spLocks noGrp="1"/>
          </p:cNvSpPr>
          <p:nvPr>
            <p:ph sz="quarter" idx="12"/>
          </p:nvPr>
        </p:nvSpPr>
        <p:spPr>
          <a:xfrm>
            <a:off x="166688" y="6426200"/>
            <a:ext cx="8505825" cy="3111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515965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NO 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0" y="1452559"/>
            <a:ext cx="9144000" cy="4982750"/>
            <a:chOff x="0" y="1521567"/>
            <a:chExt cx="9144000" cy="4846438"/>
          </a:xfrm>
        </p:grpSpPr>
        <p:sp>
          <p:nvSpPr>
            <p:cNvPr id="11" name="Rectangle 10">
              <a:extLst>
                <a:ext uri="{FF2B5EF4-FFF2-40B4-BE49-F238E27FC236}">
                  <a16:creationId xmlns:a16="http://schemas.microsoft.com/office/drawing/2014/main" id="{23FD8DC8-1EF1-6B48-9F31-D9D254F85818}"/>
                </a:ext>
              </a:extLst>
            </p:cNvPr>
            <p:cNvSpPr/>
            <p:nvPr userDrawn="1"/>
          </p:nvSpPr>
          <p:spPr>
            <a:xfrm>
              <a:off x="0" y="1521567"/>
              <a:ext cx="9144000" cy="484643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500492E-5EBE-C745-8EEE-F17D4BB4582E}"/>
                </a:ext>
              </a:extLst>
            </p:cNvPr>
            <p:cNvSpPr/>
            <p:nvPr userDrawn="1"/>
          </p:nvSpPr>
          <p:spPr>
            <a:xfrm>
              <a:off x="185629" y="2001422"/>
              <a:ext cx="8493233" cy="4166364"/>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364385" y="2475809"/>
              <a:ext cx="7858340" cy="3513221"/>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777240" y="2985555"/>
            <a:ext cx="6521640" cy="873214"/>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p:ph type="subTitle" idx="1"/>
          </p:nvPr>
        </p:nvSpPr>
        <p:spPr>
          <a:xfrm>
            <a:off x="782058" y="3986784"/>
            <a:ext cx="4297680" cy="517585"/>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867202" y="465003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p:ph type="body" sz="quarter" idx="10"/>
          </p:nvPr>
        </p:nvSpPr>
        <p:spPr>
          <a:xfrm>
            <a:off x="777240" y="4718304"/>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14" name="Content Placeholder 5">
            <a:extLst>
              <a:ext uri="{FF2B5EF4-FFF2-40B4-BE49-F238E27FC236}">
                <a16:creationId xmlns:a16="http://schemas.microsoft.com/office/drawing/2014/main" id="{693BA5A3-DAB5-45C2-AE6D-5271B0A7976C}"/>
              </a:ext>
            </a:extLst>
          </p:cNvPr>
          <p:cNvSpPr>
            <a:spLocks noGrp="1"/>
          </p:cNvSpPr>
          <p:nvPr>
            <p:ph sz="quarter" idx="12"/>
          </p:nvPr>
        </p:nvSpPr>
        <p:spPr>
          <a:xfrm>
            <a:off x="166688" y="6426200"/>
            <a:ext cx="8505825" cy="3111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643474"/>
      </p:ext>
    </p:extLst>
  </p:cSld>
  <p:clrMapOvr>
    <a:masterClrMapping/>
  </p:clrMapOvr>
  <p:extLst>
    <p:ext uri="{DCECCB84-F9BA-43D5-87BE-67443E8EF086}">
      <p15:sldGuideLst xmlns:p15="http://schemas.microsoft.com/office/powerpoint/2012/main">
        <p15:guide id="1" orient="horz" pos="95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NO Cover">
    <p:spTree>
      <p:nvGrpSpPr>
        <p:cNvPr id="1" name=""/>
        <p:cNvGrpSpPr/>
        <p:nvPr/>
      </p:nvGrpSpPr>
      <p:grpSpPr>
        <a:xfrm>
          <a:off x="0" y="0"/>
          <a:ext cx="0" cy="0"/>
          <a:chOff x="0" y="0"/>
          <a:chExt cx="0" cy="0"/>
        </a:xfrm>
      </p:grpSpPr>
      <p:grpSp>
        <p:nvGrpSpPr>
          <p:cNvPr id="5" name="MHE altered Background, fixed">
            <a:extLst>
              <a:ext uri="{FF2B5EF4-FFF2-40B4-BE49-F238E27FC236}">
                <a16:creationId xmlns:a16="http://schemas.microsoft.com/office/drawing/2014/main" id="{7A14A7A9-A9D7-4A08-A24F-4D1C1F4C29CE}"/>
              </a:ext>
              <a:ext uri="{C183D7F6-B498-43B3-948B-1728B52AA6E4}">
                <adec:decorative xmlns:adec="http://schemas.microsoft.com/office/drawing/2017/decorative" val="1"/>
              </a:ext>
            </a:extLst>
          </p:cNvPr>
          <p:cNvGrpSpPr/>
          <p:nvPr userDrawn="1"/>
        </p:nvGrpSpPr>
        <p:grpSpPr>
          <a:xfrm>
            <a:off x="0" y="1446366"/>
            <a:ext cx="9143999" cy="4991100"/>
            <a:chOff x="0" y="1524000"/>
            <a:chExt cx="9143999" cy="4991100"/>
          </a:xfrm>
        </p:grpSpPr>
        <p:sp>
          <p:nvSpPr>
            <p:cNvPr id="12" name="Rectangle 11">
              <a:extLst>
                <a:ext uri="{FF2B5EF4-FFF2-40B4-BE49-F238E27FC236}">
                  <a16:creationId xmlns:a16="http://schemas.microsoft.com/office/drawing/2014/main" id="{9500492E-5EBE-C745-8EEE-F17D4BB4582E}"/>
                </a:ext>
              </a:extLst>
            </p:cNvPr>
            <p:cNvSpPr/>
            <p:nvPr userDrawn="1"/>
          </p:nvSpPr>
          <p:spPr>
            <a:xfrm>
              <a:off x="0" y="1524000"/>
              <a:ext cx="9143999" cy="4991100"/>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190500" y="2019300"/>
              <a:ext cx="8496300" cy="42672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567378" y="2593298"/>
            <a:ext cx="6980170" cy="1130559"/>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userDrawn="1">
            <p:ph type="subTitle" idx="1"/>
          </p:nvPr>
        </p:nvSpPr>
        <p:spPr>
          <a:xfrm>
            <a:off x="567378" y="3807503"/>
            <a:ext cx="4542020" cy="719352"/>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02310" y="466502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userDrawn="1">
            <p:ph type="body" sz="quarter" idx="10"/>
          </p:nvPr>
        </p:nvSpPr>
        <p:spPr>
          <a:xfrm>
            <a:off x="567378" y="4770769"/>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4" name="Long Copyright">
            <a:extLst>
              <a:ext uri="{FF2B5EF4-FFF2-40B4-BE49-F238E27FC236}">
                <a16:creationId xmlns:a16="http://schemas.microsoft.com/office/drawing/2014/main" id="{54514DA3-A928-4CD1-BFAE-B5DF399C4B36}"/>
              </a:ext>
            </a:extLst>
          </p:cNvPr>
          <p:cNvSpPr>
            <a:spLocks noGrp="1"/>
          </p:cNvSpPr>
          <p:nvPr userDrawn="1">
            <p:ph type="ftr" sz="quarter" idx="11"/>
          </p:nvPr>
        </p:nvSpPr>
        <p:spPr>
          <a:xfrm>
            <a:off x="0" y="6487064"/>
            <a:ext cx="9144000" cy="370935"/>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233895555"/>
      </p:ext>
    </p:extLst>
  </p:cSld>
  <p:clrMapOvr>
    <a:masterClrMapping/>
  </p:clrMapOvr>
  <p:extLst>
    <p:ext uri="{DCECCB84-F9BA-43D5-87BE-67443E8EF086}">
      <p15:sldGuideLst xmlns:p15="http://schemas.microsoft.com/office/powerpoint/2012/main">
        <p15:guide id="1" orient="horz" pos="1272">
          <p15:clr>
            <a:srgbClr val="FBAE40"/>
          </p15:clr>
        </p15:guide>
        <p15:guide id="2" orient="horz" pos="3960">
          <p15:clr>
            <a:srgbClr val="FBAE40"/>
          </p15:clr>
        </p15:guide>
        <p15:guide id="3" pos="120">
          <p15:clr>
            <a:srgbClr val="FBAE40"/>
          </p15:clr>
        </p15:guide>
        <p15:guide id="4" pos="5472">
          <p15:clr>
            <a:srgbClr val="FBAE40"/>
          </p15:clr>
        </p15:guide>
        <p15:guide id="5" orient="horz" pos="22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Main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4971691"/>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03133A46-43F0-4734-A847-009F11688B7F}"/>
              </a:ext>
            </a:extLst>
          </p:cNvPr>
          <p:cNvSpPr>
            <a:spLocks noGrp="1"/>
          </p:cNvSpPr>
          <p:nvPr>
            <p:ph type="body" sz="quarter" idx="14"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745085821"/>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360" userDrawn="1">
          <p15:clr>
            <a:srgbClr val="FBAE40"/>
          </p15:clr>
        </p15:guide>
        <p15:guide id="3" pos="264" userDrawn="1">
          <p15:clr>
            <a:srgbClr val="FBAE40"/>
          </p15:clr>
        </p15:guide>
        <p15:guide id="4"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Horizontal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4343400"/>
            <a:ext cx="8458200" cy="1905000"/>
          </a:xfrm>
        </p:spPr>
        <p:txBody>
          <a:bodyPr>
            <a:noAutofit/>
          </a:bodyPr>
          <a:lstStyle>
            <a:lvl1pPr>
              <a:defRPr/>
            </a:lvl1pPr>
            <a:lvl4pPr marL="455613" indent="0">
              <a:buNone/>
              <a:defRPr/>
            </a:lvl4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DF07503B-138D-44F5-84FC-A7637F059B66}"/>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0" y="6684963"/>
            <a:ext cx="6972300" cy="173037"/>
          </a:xfrm>
        </p:spPr>
        <p:txBody>
          <a:bodyPr vert="horz" lIns="91440" tIns="45720" rIns="91440" bIns="45720" rtlCol="0" anchor="ctr">
            <a:noAutofit/>
          </a:bodyPr>
          <a:lstStyle>
            <a:lvl1pPr>
              <a:defRPr lang="en-US" sz="800" dirty="0">
                <a:solidFill>
                  <a:schemeClr val="tx1"/>
                </a:solidFill>
              </a:defRPr>
            </a:lvl1pPr>
          </a:lstStyle>
          <a:p>
            <a:pPr lvl="0" algn="r"/>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422933013"/>
      </p:ext>
    </p:extLst>
  </p:cSld>
  <p:clrMapOvr>
    <a:masterClrMapping/>
  </p:clrMapOvr>
  <p:extLst>
    <p:ext uri="{DCECCB84-F9BA-43D5-87BE-67443E8EF086}">
      <p15:sldGuideLst xmlns:p15="http://schemas.microsoft.com/office/powerpoint/2012/main">
        <p15:guide id="1" orient="horz" pos="2592" userDrawn="1">
          <p15:clr>
            <a:srgbClr val="FBAE40"/>
          </p15:clr>
        </p15:guide>
        <p15:guide id="2" orient="horz" pos="273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mpariso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4076700" cy="4971691"/>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257300"/>
            <a:ext cx="4076700" cy="4991100"/>
          </a:xfrm>
        </p:spPr>
        <p:txBody>
          <a:bodyPr>
            <a:noAutofit/>
          </a:bodyPr>
          <a:lstStyle>
            <a:lvl1pPr>
              <a:defRPr/>
            </a:lvl1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D5840A85-FE10-45F4-81E4-A52DE2319ED9}"/>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78815702"/>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Main One Secondary">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5791200" cy="4971691"/>
          </a:xfrm>
          <a:prstGeom prst="rect">
            <a:avLst/>
          </a:prstGeom>
        </p:spPr>
        <p:txBody>
          <a:bodyPr>
            <a:noAutofit/>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6418052" y="1257300"/>
            <a:ext cx="2383047" cy="4991100"/>
          </a:xfrm>
        </p:spPr>
        <p:txBody>
          <a:bodyPr>
            <a:noAutofit/>
          </a:bodyPr>
          <a:lstStyle>
            <a:lvl1pPr>
              <a:defRPr/>
            </a:lvl1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72A1E447-C26A-4D25-8792-9B7C6A839F37}"/>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1446962700"/>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userDrawn="1">
          <p15:clr>
            <a:srgbClr val="FBAE40"/>
          </p15:clr>
        </p15:guide>
        <p15:guide id="5" pos="386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MGH logo">
            <a:extLst>
              <a:ext uri="{FF2B5EF4-FFF2-40B4-BE49-F238E27FC236}">
                <a16:creationId xmlns:a16="http://schemas.microsoft.com/office/drawing/2014/main" id="{BF372B49-B6F5-4826-B4F8-2F8A4FFF889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4106" y="283845"/>
            <a:ext cx="999514" cy="999514"/>
          </a:xfrm>
          <a:prstGeom prst="rect">
            <a:avLst/>
          </a:prstGeom>
        </p:spPr>
      </p:pic>
      <p:sp>
        <p:nvSpPr>
          <p:cNvPr id="3" name="MGH Tagline">
            <a:extLst>
              <a:ext uri="{FF2B5EF4-FFF2-40B4-BE49-F238E27FC236}">
                <a16:creationId xmlns:a16="http://schemas.microsoft.com/office/drawing/2014/main" id="{70E12349-CEA7-4006-B6E3-3E283BDBD258}"/>
              </a:ext>
            </a:extLst>
          </p:cNvPr>
          <p:cNvSpPr txBox="1"/>
          <p:nvPr userDrawn="1"/>
        </p:nvSpPr>
        <p:spPr>
          <a:xfrm>
            <a:off x="5060273" y="337349"/>
            <a:ext cx="3873993" cy="338554"/>
          </a:xfrm>
          <a:prstGeom prst="rect">
            <a:avLst/>
          </a:prstGeom>
          <a:noFill/>
        </p:spPr>
        <p:txBody>
          <a:bodyPr wrap="square" lIns="45720" r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pc="40" dirty="0">
                <a:effectLst/>
                <a:latin typeface="Arial" panose="020B0604020202020204" pitchFamily="34" charset="0"/>
                <a:ea typeface="Calibri" panose="020F0502020204030204" pitchFamily="34" charset="0"/>
              </a:rPr>
              <a:t>Because learning changes everything.</a:t>
            </a:r>
            <a:r>
              <a:rPr lang="en-US" sz="1050" spc="40" baseline="60000" dirty="0">
                <a:effectLst/>
                <a:latin typeface="Arial" panose="020B0604020202020204" pitchFamily="34" charset="0"/>
                <a:ea typeface="Calibri" panose="020F0502020204030204" pitchFamily="34" charset="0"/>
              </a:rPr>
              <a:t>®</a:t>
            </a:r>
            <a:endParaRPr lang="en-US" sz="1600" spc="40" baseline="60000" dirty="0"/>
          </a:p>
        </p:txBody>
      </p:sp>
      <p:sp>
        <p:nvSpPr>
          <p:cNvPr id="5" name="Long Copyright"/>
          <p:cNvSpPr>
            <a:spLocks noGrp="1"/>
          </p:cNvSpPr>
          <p:nvPr>
            <p:ph type="ftr" sz="quarter" idx="3"/>
          </p:nvPr>
        </p:nvSpPr>
        <p:spPr>
          <a:xfrm>
            <a:off x="0" y="6478439"/>
            <a:ext cx="9144000" cy="379562"/>
          </a:xfrm>
          <a:prstGeom prst="rect">
            <a:avLst/>
          </a:prstGeom>
        </p:spPr>
        <p:txBody>
          <a:bodyPr vert="horz" lIns="91440" tIns="45720" rIns="91440" bIns="45720" rtlCol="0" anchor="ctr"/>
          <a:lstStyle>
            <a:lvl1pPr algn="ctr">
              <a:defRPr sz="800">
                <a:solidFill>
                  <a:schemeClr val="tx1"/>
                </a:solidFill>
              </a:defRPr>
            </a:lvl1pPr>
          </a:lstStyle>
          <a:p>
            <a:pPr defTabSz="457200">
              <a:spcBef>
                <a:spcPct val="20000"/>
              </a:spcBef>
              <a:defRPr/>
            </a:pPr>
            <a:r>
              <a:rPr lang="en-US" dirty="0"/>
              <a:t>Add long copyright</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9545871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704" r:id="rId3"/>
    <p:sldLayoutId id="2147483682" r:id="rId4"/>
    <p:sldLayoutId id="2147483683" r:id="rId5"/>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sz="1400" kern="1200" baseline="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880">
          <p15:clr>
            <a:srgbClr val="F26B43"/>
          </p15:clr>
        </p15:guide>
        <p15:guide id="6" pos="216">
          <p15:clr>
            <a:srgbClr val="F26B43"/>
          </p15:clr>
        </p15:guide>
        <p15:guide id="7" pos="5544">
          <p15:clr>
            <a:srgbClr val="F26B43"/>
          </p15:clr>
        </p15:guide>
        <p15:guide id="9" orient="horz" pos="4211">
          <p15:clr>
            <a:srgbClr val="F26B43"/>
          </p15:clr>
        </p15:guide>
        <p15:guide id="10" orient="horz" pos="960">
          <p15:clr>
            <a:srgbClr val="F26B43"/>
          </p15:clr>
        </p15:guide>
        <p15:guide id="11" orient="horz" pos="41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273877"/>
            <a:ext cx="8458200" cy="494437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
        <p:nvSpPr>
          <p:cNvPr id="7" name="Short Copyright">
            <a:extLst>
              <a:ext uri="{FF2B5EF4-FFF2-40B4-BE49-F238E27FC236}">
                <a16:creationId xmlns:a16="http://schemas.microsoft.com/office/drawing/2014/main" id="{F7BFBE01-8512-49BF-81D6-10C5E13594C9}"/>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Tree>
    <p:extLst>
      <p:ext uri="{BB962C8B-B14F-4D97-AF65-F5344CB8AC3E}">
        <p14:creationId xmlns:p14="http://schemas.microsoft.com/office/powerpoint/2010/main" val="881564708"/>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9" r:id="rId3"/>
    <p:sldLayoutId id="2147483695" r:id="rId4"/>
    <p:sldLayoutId id="2147483696" r:id="rId5"/>
    <p:sldLayoutId id="2147483697" r:id="rId6"/>
    <p:sldLayoutId id="2147483709" r:id="rId7"/>
  </p:sldLayoutIdLst>
  <p:hf hdr="0" dt="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kern="1200">
          <a:solidFill>
            <a:schemeClr val="tx2"/>
          </a:solidFill>
          <a:latin typeface="+mn-lt"/>
          <a:ea typeface="+mn-ea"/>
          <a:cs typeface="+mn-cs"/>
        </a:defRPr>
      </a:lvl1pPr>
      <a:lvl2pPr marL="292608" indent="-292608" algn="l" defTabSz="914400" rtl="0" eaLnBrk="1" latinLnBrk="0" hangingPunct="1">
        <a:lnSpc>
          <a:spcPct val="100000"/>
        </a:lnSpc>
        <a:spcBef>
          <a:spcPts val="1000"/>
        </a:spcBef>
        <a:spcAft>
          <a:spcPts val="0"/>
        </a:spcAft>
        <a:buClrTx/>
        <a:buFont typeface="Arial" panose="020B0604020202020204" pitchFamily="34" charset="0"/>
        <a:buChar char="•"/>
        <a:defRPr sz="2400" kern="1200">
          <a:solidFill>
            <a:schemeClr val="tx2"/>
          </a:solidFill>
          <a:latin typeface="+mn-lt"/>
          <a:ea typeface="+mn-ea"/>
          <a:cs typeface="+mn-cs"/>
        </a:defRPr>
      </a:lvl2pPr>
      <a:lvl3pPr marL="621792" indent="-320040" algn="l" defTabSz="914400" rtl="0" eaLnBrk="1" latinLnBrk="0" hangingPunct="1">
        <a:lnSpc>
          <a:spcPct val="100000"/>
        </a:lnSpc>
        <a:spcBef>
          <a:spcPts val="1000"/>
        </a:spcBef>
        <a:spcAft>
          <a:spcPts val="0"/>
        </a:spcAft>
        <a:buFont typeface="Arial" panose="020B0604020202020204" pitchFamily="34" charset="0"/>
        <a:buChar char="•"/>
        <a:defRPr sz="22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864" userDrawn="1">
          <p15:clr>
            <a:srgbClr val="F26B43"/>
          </p15:clr>
        </p15:guide>
        <p15:guide id="13" orient="horz" pos="360" userDrawn="1">
          <p15:clr>
            <a:srgbClr val="F26B43"/>
          </p15:clr>
        </p15:guide>
        <p15:guide id="14" orient="horz" pos="3936" userDrawn="1">
          <p15:clr>
            <a:srgbClr val="F26B43"/>
          </p15:clr>
        </p15:guide>
        <p15:guide id="15" pos="984" userDrawn="1">
          <p15:clr>
            <a:srgbClr val="F26B43"/>
          </p15:clr>
        </p15:guide>
        <p15:guide id="16" pos="5376" userDrawn="1">
          <p15:clr>
            <a:srgbClr val="F26B43"/>
          </p15:clr>
        </p15:guide>
        <p15:guide id="17" pos="2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495691"/>
            <a:ext cx="9144000" cy="362309"/>
          </a:xfrm>
          <a:prstGeom prst="rect">
            <a:avLst/>
          </a:prstGeom>
        </p:spPr>
        <p:txBody>
          <a:bodyPr vert="horz" lIns="91440" tIns="45720" rIns="91440" bIns="45720" rtlCol="0" anchor="ctr"/>
          <a:lstStyle>
            <a:lvl1pPr algn="ctr">
              <a:defRPr sz="800">
                <a:solidFill>
                  <a:schemeClr val="tx1"/>
                </a:solidFill>
              </a:defRPr>
            </a:lvl1pPr>
          </a:lstStyle>
          <a:p>
            <a:r>
              <a:rPr lang="en-US"/>
              <a:t>Add long copyright line here</a:t>
            </a:r>
            <a:endParaRPr lang="en-US" dirty="0"/>
          </a:p>
        </p:txBody>
      </p:sp>
      <p:sp>
        <p:nvSpPr>
          <p:cNvPr id="6" name="MGH Yellow Line">
            <a:extLst>
              <a:ext uri="{FF2B5EF4-FFF2-40B4-BE49-F238E27FC236}">
                <a16:creationId xmlns:a16="http://schemas.microsoft.com/office/drawing/2014/main" id="{F20163A4-4644-4B17-9C8A-EF42A992331B}"/>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7998185"/>
      </p:ext>
    </p:extLst>
  </p:cSld>
  <p:clrMap bg1="lt1" tx1="dk1" bg2="lt2" tx2="dk2" accent1="accent1" accent2="accent2" accent3="accent3" accent4="accent4" accent5="accent5" accent6="accent6" hlink="hlink" folHlink="folHlink"/>
  <p:sldLayoutIdLst>
    <p:sldLayoutId id="2147483685" r:id="rId1"/>
    <p:sldLayoutId id="2147483705" r:id="rId2"/>
  </p:sldLayoutIdLst>
  <p:hf hdr="0" dt="0"/>
  <p:txStyles>
    <p:titleStyle>
      <a:lvl1pPr algn="ctr" defTabSz="914400" rtl="0" eaLnBrk="1" latinLnBrk="0" hangingPunct="1">
        <a:lnSpc>
          <a:spcPct val="90000"/>
        </a:lnSpc>
        <a:spcBef>
          <a:spcPct val="0"/>
        </a:spcBef>
        <a:buNone/>
        <a:defRPr sz="1600" b="0" kern="1200">
          <a:solidFill>
            <a:schemeClr val="tx2"/>
          </a:solidFill>
          <a:latin typeface="+mj-lt"/>
          <a:ea typeface="+mj-ea"/>
          <a:cs typeface="+mj-cs"/>
        </a:defRPr>
      </a:lvl1pPr>
    </p:titleStyle>
    <p:bodyStyle>
      <a:lvl1pPr marL="0" marR="0" indent="0" algn="ctr" defTabSz="914400" rtl="0" eaLnBrk="1" fontAlgn="auto" latinLnBrk="0" hangingPunct="1">
        <a:lnSpc>
          <a:spcPct val="100000"/>
        </a:lnSpc>
        <a:spcBef>
          <a:spcPts val="0"/>
        </a:spcBef>
        <a:spcAft>
          <a:spcPts val="0"/>
        </a:spcAft>
        <a:buClrTx/>
        <a:buSzTx/>
        <a:buFontTx/>
        <a:buNone/>
        <a:tabLst/>
        <a:defRPr sz="2000" kern="120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112" userDrawn="1">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2160" userDrawn="1">
          <p15:clr>
            <a:srgbClr val="F26B43"/>
          </p15:clr>
        </p15:guide>
        <p15:guide id="13" pos="36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a:extLst>
              <a:ext uri="{FF2B5EF4-FFF2-40B4-BE49-F238E27FC236}">
                <a16:creationId xmlns:a16="http://schemas.microsoft.com/office/drawing/2014/main" id="{BEB99B55-73FB-42B4-93ED-C5E818675C31}"/>
              </a:ext>
            </a:extLst>
          </p:cNvPr>
          <p:cNvSpPr>
            <a:spLocks noGrp="1"/>
          </p:cNvSpPr>
          <p:nvPr>
            <p:ph type="body" idx="1"/>
          </p:nvPr>
        </p:nvSpPr>
        <p:spPr>
          <a:xfrm>
            <a:off x="342901" y="1976546"/>
            <a:ext cx="6480593" cy="4351338"/>
          </a:xfrm>
          <a:prstGeom prst="rect">
            <a:avLst/>
          </a:prstGeom>
        </p:spPr>
        <p:txBody>
          <a:bodyPr vert="horz" lIns="91440" tIns="45720" rIns="91440" bIns="45720" rtlCol="0">
            <a:normAutofit/>
          </a:bodyPr>
          <a:lstStyle/>
          <a:p>
            <a:pPr lvl="0"/>
            <a:r>
              <a:rPr lang="en-US" dirty="0"/>
              <a:t>Slide Content</a:t>
            </a:r>
          </a:p>
          <a:p>
            <a:pPr lvl="2"/>
            <a:r>
              <a:rPr lang="en-US" dirty="0"/>
              <a:t>Second level</a:t>
            </a:r>
          </a:p>
          <a:p>
            <a:pPr lvl="3"/>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24279" y="6660234"/>
            <a:ext cx="1285344"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37202" y="6682314"/>
            <a:ext cx="342900" cy="143831"/>
          </a:xfrm>
          <a:prstGeom prst="rect">
            <a:avLst/>
          </a:prstGeom>
        </p:spPr>
        <p:txBody>
          <a:bodyPr vert="horz" lIns="45720" tIns="45720" rIns="45720" bIns="45720" rtlCol="0" anchor="ctr"/>
          <a:lstStyle>
            <a:lvl1pPr algn="r">
              <a:defRPr lang="en-US" sz="800" smtClean="0">
                <a:solidFill>
                  <a:schemeClr val="tx1"/>
                </a:solidFill>
              </a:defRPr>
            </a:lvl1pPr>
          </a:lstStyle>
          <a:p>
            <a:fld id="{68151E55-6873-49E2-B8D5-2F265E6F1973}" type="slidenum">
              <a:rPr lang="en-US" smtClean="0"/>
              <a:pPr/>
              <a:t>‹#›</a:t>
            </a:fld>
            <a:endParaRPr lang="en-US" dirty="0"/>
          </a:p>
        </p:txBody>
      </p:sp>
      <p:grpSp>
        <p:nvGrpSpPr>
          <p:cNvPr id="6" name="MGH Shape">
            <a:extLst>
              <a:ext uri="{FF2B5EF4-FFF2-40B4-BE49-F238E27FC236}">
                <a16:creationId xmlns:a16="http://schemas.microsoft.com/office/drawing/2014/main" id="{B719ECBD-8119-4217-9D58-2638FA4365C1}"/>
              </a:ext>
              <a:ext uri="{C183D7F6-B498-43B3-948B-1728B52AA6E4}">
                <adec:decorative xmlns:adec="http://schemas.microsoft.com/office/drawing/2017/decorative" val="1"/>
              </a:ext>
            </a:extLst>
          </p:cNvPr>
          <p:cNvGrpSpPr/>
          <p:nvPr userDrawn="1"/>
        </p:nvGrpSpPr>
        <p:grpSpPr>
          <a:xfrm>
            <a:off x="6622742" y="0"/>
            <a:ext cx="2521258" cy="6623843"/>
            <a:chOff x="3491346" y="0"/>
            <a:chExt cx="2508933" cy="6367263"/>
          </a:xfrm>
        </p:grpSpPr>
        <p:sp>
          <p:nvSpPr>
            <p:cNvPr id="9" name="Freeform 11">
              <a:extLst>
                <a:ext uri="{FF2B5EF4-FFF2-40B4-BE49-F238E27FC236}">
                  <a16:creationId xmlns:a16="http://schemas.microsoft.com/office/drawing/2014/main" id="{FCAD01AC-30CD-4728-B0FD-543493B2CE55}"/>
                </a:ext>
              </a:extLst>
            </p:cNvPr>
            <p:cNvSpPr/>
            <p:nvPr/>
          </p:nvSpPr>
          <p:spPr>
            <a:xfrm rot="10800000">
              <a:off x="5468761" y="1352709"/>
              <a:ext cx="531517" cy="1821241"/>
            </a:xfrm>
            <a:custGeom>
              <a:avLst/>
              <a:gdLst>
                <a:gd name="connsiteX0" fmla="*/ 0 w 531517"/>
                <a:gd name="connsiteY0" fmla="*/ 1821241 h 1821241"/>
                <a:gd name="connsiteX1" fmla="*/ 0 w 531517"/>
                <a:gd name="connsiteY1" fmla="*/ 0 h 1821241"/>
                <a:gd name="connsiteX2" fmla="*/ 531517 w 531517"/>
                <a:gd name="connsiteY2" fmla="*/ 672400 h 1821241"/>
                <a:gd name="connsiteX3" fmla="*/ 0 w 531517"/>
                <a:gd name="connsiteY3" fmla="*/ 1821241 h 1821241"/>
              </a:gdLst>
              <a:ahLst/>
              <a:cxnLst>
                <a:cxn ang="0">
                  <a:pos x="connsiteX0" y="connsiteY0"/>
                </a:cxn>
                <a:cxn ang="0">
                  <a:pos x="connsiteX1" y="connsiteY1"/>
                </a:cxn>
                <a:cxn ang="0">
                  <a:pos x="connsiteX2" y="connsiteY2"/>
                </a:cxn>
                <a:cxn ang="0">
                  <a:pos x="connsiteX3" y="connsiteY3"/>
                </a:cxn>
              </a:cxnLst>
              <a:rect l="l" t="t" r="r" b="b"/>
              <a:pathLst>
                <a:path w="531517" h="1821241">
                  <a:moveTo>
                    <a:pt x="0" y="1821241"/>
                  </a:moveTo>
                  <a:lnTo>
                    <a:pt x="0" y="0"/>
                  </a:lnTo>
                  <a:lnTo>
                    <a:pt x="531517" y="672400"/>
                  </a:lnTo>
                  <a:lnTo>
                    <a:pt x="0" y="1821241"/>
                  </a:lnTo>
                  <a:close/>
                </a:path>
              </a:pathLst>
            </a:custGeom>
            <a:solidFill>
              <a:srgbClr val="9F2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0" name="Freeform 12">
              <a:extLst>
                <a:ext uri="{FF2B5EF4-FFF2-40B4-BE49-F238E27FC236}">
                  <a16:creationId xmlns:a16="http://schemas.microsoft.com/office/drawing/2014/main" id="{9A51DD71-B849-456F-A479-25728C0B26F4}"/>
                </a:ext>
              </a:extLst>
            </p:cNvPr>
            <p:cNvSpPr/>
            <p:nvPr/>
          </p:nvSpPr>
          <p:spPr>
            <a:xfrm rot="10800000">
              <a:off x="3491346" y="0"/>
              <a:ext cx="2508932" cy="2501550"/>
            </a:xfrm>
            <a:custGeom>
              <a:avLst/>
              <a:gdLst>
                <a:gd name="connsiteX0" fmla="*/ 2508932 w 2508932"/>
                <a:gd name="connsiteY0" fmla="*/ 2501550 h 2501550"/>
                <a:gd name="connsiteX1" fmla="*/ 0 w 2508932"/>
                <a:gd name="connsiteY1" fmla="*/ 2501550 h 2501550"/>
                <a:gd name="connsiteX2" fmla="*/ 0 w 2508932"/>
                <a:gd name="connsiteY2" fmla="*/ 1148841 h 2501550"/>
                <a:gd name="connsiteX3" fmla="*/ 531517 w 2508932"/>
                <a:gd name="connsiteY3" fmla="*/ 0 h 2501550"/>
                <a:gd name="connsiteX4" fmla="*/ 2508932 w 2508932"/>
                <a:gd name="connsiteY4" fmla="*/ 2501550 h 2501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8932" h="2501550">
                  <a:moveTo>
                    <a:pt x="2508932" y="2501550"/>
                  </a:moveTo>
                  <a:lnTo>
                    <a:pt x="0" y="2501550"/>
                  </a:lnTo>
                  <a:lnTo>
                    <a:pt x="0" y="1148841"/>
                  </a:lnTo>
                  <a:lnTo>
                    <a:pt x="531517" y="0"/>
                  </a:lnTo>
                  <a:lnTo>
                    <a:pt x="2508932" y="2501550"/>
                  </a:lnTo>
                  <a:close/>
                </a:path>
              </a:pathLst>
            </a:custGeom>
            <a:solidFill>
              <a:srgbClr val="E2DF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1" name="Freeform 13">
              <a:extLst>
                <a:ext uri="{FF2B5EF4-FFF2-40B4-BE49-F238E27FC236}">
                  <a16:creationId xmlns:a16="http://schemas.microsoft.com/office/drawing/2014/main" id="{CE349BEA-4244-4589-91D3-1DECC6AB1E90}"/>
                </a:ext>
              </a:extLst>
            </p:cNvPr>
            <p:cNvSpPr/>
            <p:nvPr/>
          </p:nvSpPr>
          <p:spPr>
            <a:xfrm rot="10800000">
              <a:off x="3680272" y="1352707"/>
              <a:ext cx="2320007" cy="5014556"/>
            </a:xfrm>
            <a:custGeom>
              <a:avLst/>
              <a:gdLst>
                <a:gd name="connsiteX0" fmla="*/ 0 w 2320007"/>
                <a:gd name="connsiteY0" fmla="*/ 5014556 h 5014556"/>
                <a:gd name="connsiteX1" fmla="*/ 0 w 2320007"/>
                <a:gd name="connsiteY1" fmla="*/ 0 h 5014556"/>
                <a:gd name="connsiteX2" fmla="*/ 2320007 w 2320007"/>
                <a:gd name="connsiteY2" fmla="*/ 0 h 5014556"/>
                <a:gd name="connsiteX3" fmla="*/ 531518 w 2320007"/>
                <a:gd name="connsiteY3" fmla="*/ 3865713 h 5014556"/>
                <a:gd name="connsiteX4" fmla="*/ 1 w 2320007"/>
                <a:gd name="connsiteY4" fmla="*/ 3193313 h 5014556"/>
                <a:gd name="connsiteX5" fmla="*/ 1 w 2320007"/>
                <a:gd name="connsiteY5" fmla="*/ 5014554 h 5014556"/>
                <a:gd name="connsiteX6" fmla="*/ 0 w 2320007"/>
                <a:gd name="connsiteY6" fmla="*/ 5014556 h 5014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0007" h="5014556">
                  <a:moveTo>
                    <a:pt x="0" y="5014556"/>
                  </a:moveTo>
                  <a:lnTo>
                    <a:pt x="0" y="0"/>
                  </a:lnTo>
                  <a:lnTo>
                    <a:pt x="2320007" y="0"/>
                  </a:lnTo>
                  <a:lnTo>
                    <a:pt x="531518" y="3865713"/>
                  </a:lnTo>
                  <a:lnTo>
                    <a:pt x="1" y="3193313"/>
                  </a:lnTo>
                  <a:lnTo>
                    <a:pt x="1" y="5014554"/>
                  </a:lnTo>
                  <a:lnTo>
                    <a:pt x="0" y="50145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grpSp>
      <p:sp>
        <p:nvSpPr>
          <p:cNvPr id="13" name="Title Placeholder">
            <a:extLst>
              <a:ext uri="{FF2B5EF4-FFF2-40B4-BE49-F238E27FC236}">
                <a16:creationId xmlns:a16="http://schemas.microsoft.com/office/drawing/2014/main" id="{34622483-C344-43F3-82BE-D7AE2DFFFAB0}"/>
              </a:ext>
            </a:extLst>
          </p:cNvPr>
          <p:cNvSpPr>
            <a:spLocks noGrp="1"/>
          </p:cNvSpPr>
          <p:nvPr>
            <p:ph type="title"/>
          </p:nvPr>
        </p:nvSpPr>
        <p:spPr>
          <a:xfrm>
            <a:off x="342900" y="136257"/>
            <a:ext cx="6073803" cy="685800"/>
          </a:xfrm>
          <a:prstGeom prst="rect">
            <a:avLst/>
          </a:prstGeom>
        </p:spPr>
        <p:txBody>
          <a:bodyPr vert="horz" lIns="91440" tIns="45720" rIns="91440" bIns="45720" rtlCol="0" anchor="ctr">
            <a:normAutofit/>
          </a:bodyPr>
          <a:lstStyle/>
          <a:p>
            <a:r>
              <a:rPr lang="en-US" dirty="0"/>
              <a:t>Title goes here</a:t>
            </a:r>
          </a:p>
        </p:txBody>
      </p:sp>
    </p:spTree>
    <p:extLst>
      <p:ext uri="{BB962C8B-B14F-4D97-AF65-F5344CB8AC3E}">
        <p14:creationId xmlns:p14="http://schemas.microsoft.com/office/powerpoint/2010/main" val="3690558099"/>
      </p:ext>
    </p:extLst>
  </p:cSld>
  <p:clrMap bg1="lt1" tx1="dk1" bg2="lt2" tx2="dk2" accent1="accent1" accent2="accent2" accent3="accent3" accent4="accent4" accent5="accent5" accent6="accent6" hlink="hlink" folHlink="folHlink"/>
  <p:sldLayoutIdLst>
    <p:sldLayoutId id="2147483690" r:id="rId1"/>
    <p:sldLayoutId id="2147483698" r:id="rId2"/>
    <p:sldLayoutId id="2147483711" r:id="rId3"/>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kern="1200">
          <a:solidFill>
            <a:schemeClr val="tx2"/>
          </a:solidFill>
          <a:latin typeface="+mn-lt"/>
          <a:ea typeface="+mn-ea"/>
          <a:cs typeface="+mn-cs"/>
        </a:defRPr>
      </a:lvl1pPr>
      <a:lvl2pPr marL="1588" indent="0" algn="l" defTabSz="914400" rtl="0" eaLnBrk="1" latinLnBrk="0" hangingPunct="1">
        <a:lnSpc>
          <a:spcPct val="100000"/>
        </a:lnSpc>
        <a:spcBef>
          <a:spcPts val="800"/>
        </a:spcBef>
        <a:buClrTx/>
        <a:buFont typeface="Arial" panose="020B0604020202020204" pitchFamily="34" charset="0"/>
        <a:buNone/>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buFont typeface="Arial" panose="020B0604020202020204" pitchFamily="34" charset="0"/>
        <a:buChar char="•"/>
        <a:defRPr sz="20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5544" userDrawn="1">
          <p15:clr>
            <a:srgbClr val="F26B43"/>
          </p15:clr>
        </p15:guide>
        <p15:guide id="6" pos="216">
          <p15:clr>
            <a:srgbClr val="F26B43"/>
          </p15:clr>
        </p15:guide>
        <p15:guide id="7" pos="4296" userDrawn="1">
          <p15:clr>
            <a:srgbClr val="F26B43"/>
          </p15:clr>
        </p15:guide>
        <p15:guide id="9" orient="horz" pos="4211">
          <p15:clr>
            <a:srgbClr val="F26B43"/>
          </p15:clr>
        </p15:guide>
        <p15:guide id="10" orient="horz" pos="1248" userDrawn="1">
          <p15:clr>
            <a:srgbClr val="F26B43"/>
          </p15:clr>
        </p15:guide>
        <p15:guide id="11" orient="horz" pos="3984" userDrawn="1">
          <p15:clr>
            <a:srgbClr val="F26B43"/>
          </p15:clr>
        </p15:guide>
        <p15:guide id="12" orient="horz" pos="1656" userDrawn="1">
          <p15:clr>
            <a:srgbClr val="F26B43"/>
          </p15:clr>
        </p15:guide>
        <p15:guide id="13" pos="2980">
          <p15:clr>
            <a:srgbClr val="F26B43"/>
          </p15:clr>
        </p15:guide>
        <p15:guide id="14" orient="horz" pos="2260" userDrawn="1">
          <p15:clr>
            <a:srgbClr val="F26B43"/>
          </p15:clr>
        </p15:guide>
        <p15:guide id="15" pos="264"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371599"/>
            <a:ext cx="8458200" cy="48768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2924093042"/>
      </p:ext>
    </p:extLst>
  </p:cSld>
  <p:clrMap bg1="lt1" tx1="dk1" bg2="lt2" tx2="dk2" accent1="accent1" accent2="accent2" accent3="accent3" accent4="accent4" accent5="accent5" accent6="accent6" hlink="hlink" folHlink="folHlink"/>
  <p:sldLayoutIdLst>
    <p:sldLayoutId id="2147483702" r:id="rId1"/>
    <p:sldLayoutId id="2147483703"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p15:clr>
            <a:srgbClr val="F26B43"/>
          </p15:clr>
        </p15:guide>
        <p15:guide id="11" orient="horz" pos="4104">
          <p15:clr>
            <a:srgbClr val="F26B43"/>
          </p15:clr>
        </p15:guide>
        <p15:guide id="12" orient="horz" pos="864">
          <p15:clr>
            <a:srgbClr val="F26B43"/>
          </p15:clr>
        </p15:guide>
        <p15:guide id="13" orient="horz" pos="360">
          <p15:clr>
            <a:srgbClr val="F26B43"/>
          </p15:clr>
        </p15:guide>
        <p15:guide id="14" orient="horz" pos="3936">
          <p15:clr>
            <a:srgbClr val="F26B43"/>
          </p15:clr>
        </p15:guide>
        <p15:guide id="15" pos="984">
          <p15:clr>
            <a:srgbClr val="F26B43"/>
          </p15:clr>
        </p15:guide>
        <p15:guide id="16" pos="5376">
          <p15:clr>
            <a:srgbClr val="F26B43"/>
          </p15:clr>
        </p15:guide>
        <p15:guide id="17" pos="26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371599"/>
            <a:ext cx="8458200" cy="48768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2841519326"/>
      </p:ext>
    </p:extLst>
  </p:cSld>
  <p:clrMap bg1="lt1" tx1="dk1" bg2="lt2" tx2="dk2" accent1="accent1" accent2="accent2" accent3="accent3" accent4="accent4" accent5="accent5" accent6="accent6" hlink="hlink" folHlink="folHlink"/>
  <p:sldLayoutIdLst>
    <p:sldLayoutId id="2147483707" r:id="rId1"/>
    <p:sldLayoutId id="2147483710" r:id="rId2"/>
    <p:sldLayoutId id="2147483708" r:id="rId3"/>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p15:clr>
            <a:srgbClr val="F26B43"/>
          </p15:clr>
        </p15:guide>
        <p15:guide id="11" orient="horz" pos="4104">
          <p15:clr>
            <a:srgbClr val="F26B43"/>
          </p15:clr>
        </p15:guide>
        <p15:guide id="12" orient="horz" pos="864">
          <p15:clr>
            <a:srgbClr val="F26B43"/>
          </p15:clr>
        </p15:guide>
        <p15:guide id="13" orient="horz" pos="360">
          <p15:clr>
            <a:srgbClr val="F26B43"/>
          </p15:clr>
        </p15:guide>
        <p15:guide id="14" orient="horz" pos="3936">
          <p15:clr>
            <a:srgbClr val="F26B43"/>
          </p15:clr>
        </p15:guide>
        <p15:guide id="15" pos="984">
          <p15:clr>
            <a:srgbClr val="F26B43"/>
          </p15:clr>
        </p15:guide>
        <p15:guide id="16" pos="5376">
          <p15:clr>
            <a:srgbClr val="F26B43"/>
          </p15:clr>
        </p15:guide>
        <p15:guide id="17" pos="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slide" Target="slide4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1.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10.xml"/><Relationship Id="rId7" Type="http://schemas.openxmlformats.org/officeDocument/2006/relationships/image" Target="../media/image13.wmf"/><Relationship Id="rId2" Type="http://schemas.openxmlformats.org/officeDocument/2006/relationships/slideLayout" Target="../slideLayouts/slideLayout11.xml"/><Relationship Id="rId1" Type="http://schemas.openxmlformats.org/officeDocument/2006/relationships/vmlDrawing" Target="../drawings/vmlDrawing6.vml"/><Relationship Id="rId6" Type="http://schemas.openxmlformats.org/officeDocument/2006/relationships/oleObject" Target="../embeddings/oleObject7.bin"/><Relationship Id="rId5" Type="http://schemas.openxmlformats.org/officeDocument/2006/relationships/image" Target="../media/image12.wmf"/><Relationship Id="rId4" Type="http://schemas.openxmlformats.org/officeDocument/2006/relationships/oleObject" Target="../embeddings/oleObject6.bin"/><Relationship Id="rId9" Type="http://schemas.openxmlformats.org/officeDocument/2006/relationships/image" Target="../media/image1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5.wmf"/><Relationship Id="rId4" Type="http://schemas.openxmlformats.org/officeDocument/2006/relationships/oleObject" Target="../embeddings/oleObject9.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0.bin"/><Relationship Id="rId4" Type="http://schemas.openxmlformats.org/officeDocument/2006/relationships/image" Target="../media/image18.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1.xml"/><Relationship Id="rId1" Type="http://schemas.openxmlformats.org/officeDocument/2006/relationships/vmlDrawing" Target="../drawings/vmlDrawing9.vml"/><Relationship Id="rId5" Type="http://schemas.openxmlformats.org/officeDocument/2006/relationships/image" Target="../media/image19.wmf"/><Relationship Id="rId4" Type="http://schemas.openxmlformats.org/officeDocument/2006/relationships/oleObject" Target="../embeddings/oleObject1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7.xml"/><Relationship Id="rId1" Type="http://schemas.openxmlformats.org/officeDocument/2006/relationships/slideLayout" Target="../slideLayouts/slideLayout21.xml"/></Relationships>
</file>

<file path=ppt/slides/_rels/slide4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Layout" Target="../slideLayouts/slideLayout21.xml"/><Relationship Id="rId1" Type="http://schemas.openxmlformats.org/officeDocument/2006/relationships/vmlDrawing" Target="../drawings/vmlDrawing10.vml"/><Relationship Id="rId5" Type="http://schemas.openxmlformats.org/officeDocument/2006/relationships/image" Target="../media/image20.wmf"/><Relationship Id="rId4" Type="http://schemas.openxmlformats.org/officeDocument/2006/relationships/oleObject" Target="../embeddings/oleObject12.bin"/></Relationships>
</file>

<file path=ppt/slides/_rels/slide45.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0.xml"/></Relationships>
</file>

<file path=ppt/slides/_rels/slide46.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0.xml"/></Relationships>
</file>

<file path=ppt/slides/_rels/slide47.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slide" Target="slide44.xml"/><Relationship Id="rId4" Type="http://schemas.openxmlformats.org/officeDocument/2006/relationships/slide" Target="slide4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slide" Target="slide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8660-5222-40C4-AA78-E5281D0AE4ED}"/>
              </a:ext>
            </a:extLst>
          </p:cNvPr>
          <p:cNvSpPr>
            <a:spLocks noGrp="1"/>
          </p:cNvSpPr>
          <p:nvPr>
            <p:ph type="ctrTitle"/>
          </p:nvPr>
        </p:nvSpPr>
        <p:spPr>
          <a:xfrm>
            <a:off x="777240" y="2545080"/>
            <a:ext cx="6521640" cy="1313689"/>
          </a:xfrm>
        </p:spPr>
        <p:txBody>
          <a:bodyPr/>
          <a:lstStyle/>
          <a:p>
            <a:r>
              <a:rPr lang="en-US" altLang="en-US" noProof="0" dirty="0">
                <a:latin typeface="Arial" panose="020B0604020202020204" pitchFamily="34" charset="0"/>
                <a:cs typeface="Arial" panose="020B0604020202020204" pitchFamily="34" charset="0"/>
              </a:rPr>
              <a:t>Corporate Finance </a:t>
            </a:r>
            <a:r>
              <a:rPr lang="en-US" altLang="en-US" sz="2000" noProof="0" dirty="0">
                <a:latin typeface="Arial" panose="020B0604020202020204" pitchFamily="34" charset="0"/>
                <a:cs typeface="Arial" panose="020B0604020202020204" pitchFamily="34" charset="0"/>
              </a:rPr>
              <a:t>Thirteenth Edition </a:t>
            </a:r>
            <a:br>
              <a:rPr lang="en-US" altLang="en-US" noProof="0" dirty="0">
                <a:latin typeface="Arial" panose="020B0604020202020204" pitchFamily="34" charset="0"/>
                <a:cs typeface="Arial" panose="020B0604020202020204" pitchFamily="34" charset="0"/>
              </a:rPr>
            </a:br>
            <a:r>
              <a:rPr lang="en-US" altLang="en-US" sz="1600" noProof="0" dirty="0">
                <a:latin typeface="Arial" panose="020B0604020202020204" pitchFamily="34" charset="0"/>
                <a:cs typeface="Arial" panose="020B0604020202020204" pitchFamily="34" charset="0"/>
              </a:rPr>
              <a:t>Stephen A. Ross / Randolph W. </a:t>
            </a:r>
            <a:r>
              <a:rPr lang="en-US" altLang="en-US" sz="1600" noProof="0" dirty="0" err="1">
                <a:latin typeface="Arial" panose="020B0604020202020204" pitchFamily="34" charset="0"/>
                <a:cs typeface="Arial" panose="020B0604020202020204" pitchFamily="34" charset="0"/>
              </a:rPr>
              <a:t>Westerfield</a:t>
            </a:r>
            <a:r>
              <a:rPr lang="en-US" altLang="en-US" sz="1600" noProof="0" dirty="0">
                <a:latin typeface="Arial" panose="020B0604020202020204" pitchFamily="34" charset="0"/>
                <a:cs typeface="Arial" panose="020B0604020202020204" pitchFamily="34" charset="0"/>
              </a:rPr>
              <a:t> / Jeffrey F. Jaffe / Bradford D. Jordan </a:t>
            </a:r>
            <a:endParaRPr lang="en-US" sz="1600" noProof="0" dirty="0"/>
          </a:p>
        </p:txBody>
      </p:sp>
      <p:sp>
        <p:nvSpPr>
          <p:cNvPr id="3" name="Subtitle 2">
            <a:extLst>
              <a:ext uri="{FF2B5EF4-FFF2-40B4-BE49-F238E27FC236}">
                <a16:creationId xmlns:a16="http://schemas.microsoft.com/office/drawing/2014/main" id="{22E5C068-5B96-4E53-A623-FAD4C405004D}"/>
              </a:ext>
            </a:extLst>
          </p:cNvPr>
          <p:cNvSpPr>
            <a:spLocks noGrp="1"/>
          </p:cNvSpPr>
          <p:nvPr>
            <p:ph type="subTitle" idx="1"/>
          </p:nvPr>
        </p:nvSpPr>
        <p:spPr/>
        <p:txBody>
          <a:bodyPr/>
          <a:lstStyle/>
          <a:p>
            <a:r>
              <a:rPr lang="en-US" altLang="en-US" sz="2400" b="1" noProof="0" dirty="0">
                <a:latin typeface="Arial" panose="020B0604020202020204" pitchFamily="34" charset="0"/>
                <a:ea typeface="Calibri" pitchFamily="34" charset="0"/>
                <a:cs typeface="Arial" panose="020B0604020202020204" pitchFamily="34" charset="0"/>
              </a:rPr>
              <a:t>Chapter 8</a:t>
            </a:r>
            <a:endParaRPr lang="en-US" sz="2400" noProof="0" dirty="0"/>
          </a:p>
        </p:txBody>
      </p:sp>
      <p:sp>
        <p:nvSpPr>
          <p:cNvPr id="4" name="Text Placeholder 3">
            <a:extLst>
              <a:ext uri="{FF2B5EF4-FFF2-40B4-BE49-F238E27FC236}">
                <a16:creationId xmlns:a16="http://schemas.microsoft.com/office/drawing/2014/main" id="{E4EB5E82-0326-4776-A8AD-A62F61B95052}"/>
              </a:ext>
            </a:extLst>
          </p:cNvPr>
          <p:cNvSpPr>
            <a:spLocks noGrp="1"/>
          </p:cNvSpPr>
          <p:nvPr>
            <p:ph type="body" sz="quarter" idx="10"/>
          </p:nvPr>
        </p:nvSpPr>
        <p:spPr>
          <a:xfrm>
            <a:off x="777240" y="4718304"/>
            <a:ext cx="5105400" cy="576185"/>
          </a:xfrm>
        </p:spPr>
        <p:txBody>
          <a:bodyPr/>
          <a:lstStyle/>
          <a:p>
            <a:r>
              <a:rPr lang="en-IN" altLang="en-US" dirty="0">
                <a:latin typeface="Arial" panose="020B0604020202020204" pitchFamily="34" charset="0"/>
                <a:cs typeface="Arial" panose="020B0604020202020204" pitchFamily="34" charset="0"/>
              </a:rPr>
              <a:t>Interest Rates and Bond Valuation</a:t>
            </a:r>
          </a:p>
        </p:txBody>
      </p:sp>
      <p:sp>
        <p:nvSpPr>
          <p:cNvPr id="5" name="Content Placeholder 4">
            <a:extLst>
              <a:ext uri="{FF2B5EF4-FFF2-40B4-BE49-F238E27FC236}">
                <a16:creationId xmlns:a16="http://schemas.microsoft.com/office/drawing/2014/main" id="{7CF0216D-6E57-4321-904E-4C5466DC6E4F}"/>
              </a:ext>
            </a:extLst>
          </p:cNvPr>
          <p:cNvSpPr>
            <a:spLocks noGrp="1"/>
          </p:cNvSpPr>
          <p:nvPr>
            <p:ph sz="quarter" idx="12"/>
          </p:nvPr>
        </p:nvSpPr>
        <p:spPr>
          <a:xfrm>
            <a:off x="-30480" y="6546549"/>
            <a:ext cx="9281160" cy="221582"/>
          </a:xfrm>
        </p:spPr>
        <p:txBody>
          <a:bodyPr/>
          <a:lstStyle/>
          <a:p>
            <a:pPr algn="ctr"/>
            <a:r>
              <a:rPr lang="en-US" sz="800"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343439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E0ECE-748A-4083-9BF2-7473CBF953F7}"/>
              </a:ext>
            </a:extLst>
          </p:cNvPr>
          <p:cNvSpPr>
            <a:spLocks noGrp="1"/>
          </p:cNvSpPr>
          <p:nvPr>
            <p:ph type="title"/>
          </p:nvPr>
        </p:nvSpPr>
        <p:spPr/>
        <p:txBody>
          <a:bodyPr/>
          <a:lstStyle/>
          <a:p>
            <a:r>
              <a:rPr lang="en-US" dirty="0"/>
              <a:t>Bond Example: Price Change</a:t>
            </a:r>
          </a:p>
        </p:txBody>
      </p:sp>
      <p:sp>
        <p:nvSpPr>
          <p:cNvPr id="3" name="Content Placeholder 2">
            <a:extLst>
              <a:ext uri="{FF2B5EF4-FFF2-40B4-BE49-F238E27FC236}">
                <a16:creationId xmlns:a16="http://schemas.microsoft.com/office/drawing/2014/main" id="{6CCBAA4E-465C-4614-B1D9-9AD7895B38FC}"/>
              </a:ext>
            </a:extLst>
          </p:cNvPr>
          <p:cNvSpPr>
            <a:spLocks noGrp="1"/>
          </p:cNvSpPr>
          <p:nvPr>
            <p:ph sz="quarter" idx="11"/>
          </p:nvPr>
        </p:nvSpPr>
        <p:spPr>
          <a:xfrm>
            <a:off x="342900" y="1276710"/>
            <a:ext cx="8458200" cy="965046"/>
          </a:xfrm>
        </p:spPr>
        <p:txBody>
          <a:bodyPr/>
          <a:lstStyle/>
          <a:p>
            <a:pPr>
              <a:lnSpc>
                <a:spcPct val="90000"/>
              </a:lnSpc>
              <a:spcBef>
                <a:spcPts val="1000"/>
              </a:spcBef>
              <a:spcAft>
                <a:spcPts val="0"/>
              </a:spcAft>
            </a:pPr>
            <a:r>
              <a:rPr lang="en-IN" altLang="en-US" sz="2600" dirty="0">
                <a:latin typeface="Arial" panose="020B0604020202020204" pitchFamily="34" charset="0"/>
                <a:ea typeface="ＭＳ Ｐゴシック" panose="020B0600070205080204" pitchFamily="34" charset="-128"/>
                <a:cs typeface="Arial" panose="020B0604020202020204" pitchFamily="34" charset="0"/>
              </a:rPr>
              <a:t>Now assume that the required yield is 11 percent.</a:t>
            </a:r>
          </a:p>
          <a:p>
            <a:pPr>
              <a:lnSpc>
                <a:spcPct val="90000"/>
              </a:lnSpc>
              <a:spcBef>
                <a:spcPts val="1000"/>
              </a:spcBef>
              <a:spcAft>
                <a:spcPts val="0"/>
              </a:spcAft>
            </a:pPr>
            <a:r>
              <a:rPr lang="en-IN" altLang="en-US" sz="2600" dirty="0">
                <a:latin typeface="Arial" panose="020B0604020202020204" pitchFamily="34" charset="0"/>
                <a:ea typeface="ＭＳ Ｐゴシック" panose="020B0600070205080204" pitchFamily="34" charset="-128"/>
                <a:cs typeface="Arial" panose="020B0604020202020204" pitchFamily="34" charset="0"/>
              </a:rPr>
              <a:t>How does this change the bond’s price?</a:t>
            </a:r>
          </a:p>
        </p:txBody>
      </p:sp>
      <p:graphicFrame>
        <p:nvGraphicFramePr>
          <p:cNvPr id="7" name="Object 6">
            <a:extLst>
              <a:ext uri="{FF2B5EF4-FFF2-40B4-BE49-F238E27FC236}">
                <a16:creationId xmlns:a16="http://schemas.microsoft.com/office/drawing/2014/main" id="{6210F64E-7A7D-454F-9483-EC85F007686E}"/>
              </a:ext>
            </a:extLst>
          </p:cNvPr>
          <p:cNvGraphicFramePr>
            <a:graphicFrameLocks noChangeAspect="1"/>
          </p:cNvGraphicFramePr>
          <p:nvPr>
            <p:extLst>
              <p:ext uri="{D42A27DB-BD31-4B8C-83A1-F6EECF244321}">
                <p14:modId xmlns:p14="http://schemas.microsoft.com/office/powerpoint/2010/main" val="313888385"/>
              </p:ext>
            </p:extLst>
          </p:nvPr>
        </p:nvGraphicFramePr>
        <p:xfrm>
          <a:off x="763588" y="2522538"/>
          <a:ext cx="4902200" cy="965200"/>
        </p:xfrm>
        <a:graphic>
          <a:graphicData uri="http://schemas.openxmlformats.org/presentationml/2006/ole">
            <mc:AlternateContent xmlns:mc="http://schemas.openxmlformats.org/markup-compatibility/2006">
              <mc:Choice xmlns:v="urn:schemas-microsoft-com:vml" Requires="v">
                <p:oleObj spid="_x0000_s26675" name="Equation" r:id="rId4" imgW="4902120" imgH="965160" progId="Equation.DSMT4">
                  <p:embed/>
                </p:oleObj>
              </mc:Choice>
              <mc:Fallback>
                <p:oleObj name="Equation" r:id="rId4" imgW="4902120" imgH="965160" progId="Equation.DSMT4">
                  <p:embed/>
                  <p:pic>
                    <p:nvPicPr>
                      <p:cNvPr id="7" name="Object 6">
                        <a:extLst>
                          <a:ext uri="{FF2B5EF4-FFF2-40B4-BE49-F238E27FC236}">
                            <a16:creationId xmlns:a16="http://schemas.microsoft.com/office/drawing/2014/main" id="{6210F64E-7A7D-454F-9483-EC85F007686E}"/>
                          </a:ext>
                        </a:extLst>
                      </p:cNvPr>
                      <p:cNvPicPr/>
                      <p:nvPr/>
                    </p:nvPicPr>
                    <p:blipFill>
                      <a:blip r:embed="rId5"/>
                      <a:stretch>
                        <a:fillRect/>
                      </a:stretch>
                    </p:blipFill>
                    <p:spPr>
                      <a:xfrm>
                        <a:off x="763588" y="2522538"/>
                        <a:ext cx="4902200" cy="965200"/>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162761C2-440D-4B9F-BD03-2A200C067F3E}"/>
              </a:ext>
            </a:extLst>
          </p:cNvPr>
          <p:cNvSpPr>
            <a:spLocks noGrp="1"/>
          </p:cNvSpPr>
          <p:nvPr>
            <p:ph type="sldNum" sz="quarter" idx="10"/>
          </p:nvPr>
        </p:nvSpPr>
        <p:spPr/>
        <p:txBody>
          <a:bodyPr/>
          <a:lstStyle/>
          <a:p>
            <a:fld id="{68151E55-6873-49E2-B8D5-2F265E6F1973}" type="slidenum">
              <a:rPr lang="en-US" smtClean="0"/>
              <a:t>10</a:t>
            </a:fld>
            <a:endParaRPr lang="en-US" dirty="0"/>
          </a:p>
        </p:txBody>
      </p:sp>
    </p:spTree>
    <p:extLst>
      <p:ext uri="{BB962C8B-B14F-4D97-AF65-F5344CB8AC3E}">
        <p14:creationId xmlns:p14="http://schemas.microsoft.com/office/powerpoint/2010/main" val="3448607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E0ECE-748A-4083-9BF2-7473CBF953F7}"/>
              </a:ext>
            </a:extLst>
          </p:cNvPr>
          <p:cNvSpPr>
            <a:spLocks noGrp="1"/>
          </p:cNvSpPr>
          <p:nvPr>
            <p:ph type="title"/>
          </p:nvPr>
        </p:nvSpPr>
        <p:spPr/>
        <p:txBody>
          <a:bodyPr/>
          <a:lstStyle/>
          <a:p>
            <a:r>
              <a:rPr lang="en-US" dirty="0"/>
              <a:t>Y</a:t>
            </a:r>
            <a:r>
              <a:rPr lang="en-US" sz="100" dirty="0"/>
              <a:t> </a:t>
            </a:r>
            <a:r>
              <a:rPr lang="en-US" dirty="0"/>
              <a:t>T</a:t>
            </a:r>
            <a:r>
              <a:rPr lang="en-US" sz="100" dirty="0"/>
              <a:t> </a:t>
            </a:r>
            <a:r>
              <a:rPr lang="en-US" dirty="0"/>
              <a:t>M and Bond Value</a:t>
            </a:r>
          </a:p>
        </p:txBody>
      </p:sp>
      <p:pic>
        <p:nvPicPr>
          <p:cNvPr id="5" name="Picture 4" descr="A graph for bond value versus discount rate.">
            <a:extLst>
              <a:ext uri="{FF2B5EF4-FFF2-40B4-BE49-F238E27FC236}">
                <a16:creationId xmlns:a16="http://schemas.microsoft.com/office/drawing/2014/main" id="{DE0F7B1B-8F1C-4679-A625-F410500FD588}"/>
              </a:ext>
            </a:extLst>
          </p:cNvPr>
          <p:cNvPicPr>
            <a:picLocks noChangeAspect="1"/>
          </p:cNvPicPr>
          <p:nvPr/>
        </p:nvPicPr>
        <p:blipFill>
          <a:blip r:embed="rId3"/>
          <a:stretch>
            <a:fillRect/>
          </a:stretch>
        </p:blipFill>
        <p:spPr>
          <a:xfrm>
            <a:off x="2182161" y="2121294"/>
            <a:ext cx="4779678" cy="2615411"/>
          </a:xfrm>
          <a:prstGeom prst="rect">
            <a:avLst/>
          </a:prstGeom>
        </p:spPr>
      </p:pic>
      <p:sp>
        <p:nvSpPr>
          <p:cNvPr id="3" name="Content Placeholder 2">
            <a:extLst>
              <a:ext uri="{FF2B5EF4-FFF2-40B4-BE49-F238E27FC236}">
                <a16:creationId xmlns:a16="http://schemas.microsoft.com/office/drawing/2014/main" id="{6CCBAA4E-465C-4614-B1D9-9AD7895B38FC}"/>
              </a:ext>
            </a:extLst>
          </p:cNvPr>
          <p:cNvSpPr>
            <a:spLocks noGrp="1"/>
          </p:cNvSpPr>
          <p:nvPr>
            <p:ph sz="quarter" idx="11"/>
          </p:nvPr>
        </p:nvSpPr>
        <p:spPr>
          <a:xfrm>
            <a:off x="342900" y="4949057"/>
            <a:ext cx="8458200" cy="552090"/>
          </a:xfrm>
        </p:spPr>
        <p:txBody>
          <a:bodyPr/>
          <a:lstStyle/>
          <a:p>
            <a:pPr>
              <a:lnSpc>
                <a:spcPct val="90000"/>
              </a:lnSpc>
              <a:spcBef>
                <a:spcPts val="1000"/>
              </a:spcBef>
              <a:spcAft>
                <a:spcPts val="0"/>
              </a:spcAft>
            </a:pPr>
            <a:r>
              <a:rPr lang="en-US" sz="2600" dirty="0">
                <a:latin typeface="Arial" panose="020B0604020202020204" pitchFamily="34" charset="0"/>
                <a:cs typeface="Arial" panose="020B0604020202020204" pitchFamily="34" charset="0"/>
              </a:rPr>
              <a:t>When the Y</a:t>
            </a:r>
            <a:r>
              <a:rPr lang="en-US" sz="100"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T</a:t>
            </a:r>
            <a:r>
              <a:rPr lang="en-US" sz="100"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M &gt; coupon, the bond trades at a discount.</a:t>
            </a:r>
          </a:p>
        </p:txBody>
      </p:sp>
      <p:sp>
        <p:nvSpPr>
          <p:cNvPr id="8" name="Text Placeholder 7">
            <a:extLst>
              <a:ext uri="{FF2B5EF4-FFF2-40B4-BE49-F238E27FC236}">
                <a16:creationId xmlns:a16="http://schemas.microsoft.com/office/drawing/2014/main" id="{C5A11AD3-B90E-4CF4-AB47-7457AC6F9290}"/>
              </a:ext>
            </a:extLst>
          </p:cNvPr>
          <p:cNvSpPr>
            <a:spLocks noGrp="1"/>
          </p:cNvSpPr>
          <p:nvPr>
            <p:ph type="body" sz="quarter" idx="14"/>
          </p:nvPr>
        </p:nvSpPr>
        <p:spPr/>
        <p:txBody>
          <a:bodyPr/>
          <a:lstStyle/>
          <a:p>
            <a:r>
              <a:rPr lang="en-IN" sz="1200" dirty="0">
                <a:hlinkClick r:id="rId4" action="ppaction://hlinksldjump"/>
              </a:rPr>
              <a:t>Access the text alternative for slide images</a:t>
            </a:r>
          </a:p>
        </p:txBody>
      </p:sp>
      <p:sp>
        <p:nvSpPr>
          <p:cNvPr id="6" name="Slide Number Placeholder 5">
            <a:extLst>
              <a:ext uri="{FF2B5EF4-FFF2-40B4-BE49-F238E27FC236}">
                <a16:creationId xmlns:a16="http://schemas.microsoft.com/office/drawing/2014/main" id="{162761C2-440D-4B9F-BD03-2A200C067F3E}"/>
              </a:ext>
            </a:extLst>
          </p:cNvPr>
          <p:cNvSpPr>
            <a:spLocks noGrp="1"/>
          </p:cNvSpPr>
          <p:nvPr>
            <p:ph type="sldNum" sz="quarter" idx="10"/>
          </p:nvPr>
        </p:nvSpPr>
        <p:spPr/>
        <p:txBody>
          <a:bodyPr/>
          <a:lstStyle/>
          <a:p>
            <a:fld id="{68151E55-6873-49E2-B8D5-2F265E6F1973}" type="slidenum">
              <a:rPr lang="en-US" smtClean="0"/>
              <a:t>11</a:t>
            </a:fld>
            <a:endParaRPr lang="en-US" dirty="0"/>
          </a:p>
        </p:txBody>
      </p:sp>
    </p:spTree>
    <p:extLst>
      <p:ext uri="{BB962C8B-B14F-4D97-AF65-F5344CB8AC3E}">
        <p14:creationId xmlns:p14="http://schemas.microsoft.com/office/powerpoint/2010/main" val="244107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2BF35-B4BF-4ED5-A14A-91CBCE2CE292}"/>
              </a:ext>
            </a:extLst>
          </p:cNvPr>
          <p:cNvSpPr>
            <a:spLocks noGrp="1"/>
          </p:cNvSpPr>
          <p:nvPr>
            <p:ph type="title"/>
          </p:nvPr>
        </p:nvSpPr>
        <p:spPr/>
        <p:txBody>
          <a:bodyPr/>
          <a:lstStyle/>
          <a:p>
            <a:r>
              <a:rPr lang="en-US" dirty="0"/>
              <a:t>Bond Concepts</a:t>
            </a:r>
          </a:p>
        </p:txBody>
      </p:sp>
      <p:sp>
        <p:nvSpPr>
          <p:cNvPr id="3" name="Content Placeholder 2">
            <a:extLst>
              <a:ext uri="{FF2B5EF4-FFF2-40B4-BE49-F238E27FC236}">
                <a16:creationId xmlns:a16="http://schemas.microsoft.com/office/drawing/2014/main" id="{28B123B4-8F06-49E0-89BC-322556A3CCAE}"/>
              </a:ext>
            </a:extLst>
          </p:cNvPr>
          <p:cNvSpPr>
            <a:spLocks noGrp="1"/>
          </p:cNvSpPr>
          <p:nvPr>
            <p:ph sz="quarter" idx="11"/>
          </p:nvPr>
        </p:nvSpPr>
        <p:spPr/>
        <p:txBody>
          <a:bodyPr/>
          <a:lstStyle/>
          <a:p>
            <a:pPr>
              <a:spcBef>
                <a:spcPts val="1000"/>
              </a:spcBef>
              <a:spcAft>
                <a:spcPts val="0"/>
              </a:spcAft>
            </a:pPr>
            <a:r>
              <a:rPr lang="en-IN" sz="2600" dirty="0"/>
              <a:t>Bond prices and market interest rates move in opposite directions.</a:t>
            </a:r>
          </a:p>
          <a:p>
            <a:pPr>
              <a:spcBef>
                <a:spcPts val="1000"/>
              </a:spcBef>
              <a:spcAft>
                <a:spcPts val="0"/>
              </a:spcAft>
            </a:pPr>
            <a:r>
              <a:rPr lang="en-IN" sz="2600" dirty="0"/>
              <a:t>When coupon rate = YTM, price = par value</a:t>
            </a:r>
          </a:p>
          <a:p>
            <a:pPr>
              <a:spcBef>
                <a:spcPts val="1000"/>
              </a:spcBef>
              <a:spcAft>
                <a:spcPts val="0"/>
              </a:spcAft>
            </a:pPr>
            <a:r>
              <a:rPr lang="en-IN" sz="2600" dirty="0"/>
              <a:t>When coupon rate &gt; YTM, price &gt; par value (premium bond)</a:t>
            </a:r>
          </a:p>
          <a:p>
            <a:pPr>
              <a:spcBef>
                <a:spcPts val="1000"/>
              </a:spcBef>
              <a:spcAft>
                <a:spcPts val="0"/>
              </a:spcAft>
            </a:pPr>
            <a:r>
              <a:rPr lang="en-IN" sz="2600" dirty="0"/>
              <a:t>When coupon rate &lt; YTM, price &lt; par value (discount bond)</a:t>
            </a:r>
          </a:p>
        </p:txBody>
      </p:sp>
      <p:sp>
        <p:nvSpPr>
          <p:cNvPr id="6" name="Slide Number Placeholder 5">
            <a:extLst>
              <a:ext uri="{FF2B5EF4-FFF2-40B4-BE49-F238E27FC236}">
                <a16:creationId xmlns:a16="http://schemas.microsoft.com/office/drawing/2014/main" id="{3AE7E6F7-EF70-411B-817F-A9F5E979596D}"/>
              </a:ext>
            </a:extLst>
          </p:cNvPr>
          <p:cNvSpPr>
            <a:spLocks noGrp="1"/>
          </p:cNvSpPr>
          <p:nvPr>
            <p:ph type="sldNum" sz="quarter" idx="10"/>
          </p:nvPr>
        </p:nvSpPr>
        <p:spPr/>
        <p:txBody>
          <a:bodyPr/>
          <a:lstStyle/>
          <a:p>
            <a:fld id="{68151E55-6873-49E2-B8D5-2F265E6F1973}" type="slidenum">
              <a:rPr lang="en-US" smtClean="0"/>
              <a:t>12</a:t>
            </a:fld>
            <a:endParaRPr lang="en-US" dirty="0"/>
          </a:p>
        </p:txBody>
      </p:sp>
    </p:spTree>
    <p:extLst>
      <p:ext uri="{BB962C8B-B14F-4D97-AF65-F5344CB8AC3E}">
        <p14:creationId xmlns:p14="http://schemas.microsoft.com/office/powerpoint/2010/main" val="277795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F0E3F-7079-4399-888B-FD8F9500F36F}"/>
              </a:ext>
            </a:extLst>
          </p:cNvPr>
          <p:cNvSpPr>
            <a:spLocks noGrp="1"/>
          </p:cNvSpPr>
          <p:nvPr>
            <p:ph type="title"/>
          </p:nvPr>
        </p:nvSpPr>
        <p:spPr/>
        <p:txBody>
          <a:bodyPr/>
          <a:lstStyle/>
          <a:p>
            <a:r>
              <a:rPr lang="en-US" dirty="0"/>
              <a:t>Interest Rate Risk</a:t>
            </a:r>
          </a:p>
        </p:txBody>
      </p:sp>
      <p:sp>
        <p:nvSpPr>
          <p:cNvPr id="3" name="Content Placeholder 2">
            <a:extLst>
              <a:ext uri="{FF2B5EF4-FFF2-40B4-BE49-F238E27FC236}">
                <a16:creationId xmlns:a16="http://schemas.microsoft.com/office/drawing/2014/main" id="{D7A0235E-42AE-4405-8BB2-6E74B91FA50C}"/>
              </a:ext>
            </a:extLst>
          </p:cNvPr>
          <p:cNvSpPr>
            <a:spLocks noGrp="1"/>
          </p:cNvSpPr>
          <p:nvPr>
            <p:ph sz="quarter" idx="11"/>
          </p:nvPr>
        </p:nvSpPr>
        <p:spPr>
          <a:xfrm>
            <a:off x="342900" y="1276709"/>
            <a:ext cx="8458200" cy="2262904"/>
          </a:xfrm>
        </p:spPr>
        <p:txBody>
          <a:bodyPr/>
          <a:lstStyle/>
          <a:p>
            <a:pPr>
              <a:spcBef>
                <a:spcPts val="1000"/>
              </a:spcBef>
              <a:spcAft>
                <a:spcPts val="0"/>
              </a:spcAft>
            </a:pPr>
            <a:r>
              <a:rPr lang="en-IN" sz="2200" dirty="0"/>
              <a:t>Price Risk:</a:t>
            </a:r>
          </a:p>
          <a:p>
            <a:pPr marL="292608" indent="-292608">
              <a:spcBef>
                <a:spcPts val="1000"/>
              </a:spcBef>
              <a:spcAft>
                <a:spcPts val="0"/>
              </a:spcAft>
              <a:buFont typeface="Arial" panose="020B0604020202020204" pitchFamily="34" charset="0"/>
              <a:buChar char="•"/>
            </a:pPr>
            <a:r>
              <a:rPr lang="en-IN" sz="2200" dirty="0"/>
              <a:t>Change in price due to changes in interest rates.</a:t>
            </a:r>
          </a:p>
          <a:p>
            <a:pPr marL="292608" indent="-292608">
              <a:spcBef>
                <a:spcPts val="1000"/>
              </a:spcBef>
              <a:spcAft>
                <a:spcPts val="0"/>
              </a:spcAft>
              <a:buFont typeface="Arial" panose="020B0604020202020204" pitchFamily="34" charset="0"/>
              <a:buChar char="•"/>
            </a:pPr>
            <a:r>
              <a:rPr lang="en-IN" sz="2200" dirty="0"/>
              <a:t>Long-term bonds have more price risk than short-term bonds.</a:t>
            </a:r>
          </a:p>
          <a:p>
            <a:pPr marL="292608" indent="-292608">
              <a:spcBef>
                <a:spcPts val="1000"/>
              </a:spcBef>
              <a:spcAft>
                <a:spcPts val="0"/>
              </a:spcAft>
              <a:buFont typeface="Arial" panose="020B0604020202020204" pitchFamily="34" charset="0"/>
              <a:buChar char="•"/>
            </a:pPr>
            <a:r>
              <a:rPr lang="en-IN" sz="2200" dirty="0"/>
              <a:t>Low-coupon-rate bonds have more price risk than high coupon rate bonds.</a:t>
            </a:r>
          </a:p>
        </p:txBody>
      </p:sp>
      <p:sp>
        <p:nvSpPr>
          <p:cNvPr id="4" name="Content Placeholder 3">
            <a:extLst>
              <a:ext uri="{FF2B5EF4-FFF2-40B4-BE49-F238E27FC236}">
                <a16:creationId xmlns:a16="http://schemas.microsoft.com/office/drawing/2014/main" id="{465CEB93-1455-4434-A702-325FD8133ACE}"/>
              </a:ext>
            </a:extLst>
          </p:cNvPr>
          <p:cNvSpPr>
            <a:spLocks noGrp="1"/>
          </p:cNvSpPr>
          <p:nvPr>
            <p:ph sz="quarter" idx="14"/>
          </p:nvPr>
        </p:nvSpPr>
        <p:spPr>
          <a:xfrm>
            <a:off x="342900" y="3620140"/>
            <a:ext cx="8458200" cy="2855386"/>
          </a:xfrm>
        </p:spPr>
        <p:txBody>
          <a:bodyPr/>
          <a:lstStyle/>
          <a:p>
            <a:pPr>
              <a:spcBef>
                <a:spcPts val="1000"/>
              </a:spcBef>
              <a:spcAft>
                <a:spcPts val="0"/>
              </a:spcAft>
            </a:pPr>
            <a:r>
              <a:rPr lang="en-IN" sz="2200" dirty="0"/>
              <a:t>Reinvestment Rate Risk:</a:t>
            </a:r>
          </a:p>
          <a:p>
            <a:pPr marL="292608" indent="-292608">
              <a:spcBef>
                <a:spcPts val="1000"/>
              </a:spcBef>
              <a:spcAft>
                <a:spcPts val="0"/>
              </a:spcAft>
              <a:buFont typeface="Arial" panose="020B0604020202020204" pitchFamily="34" charset="0"/>
              <a:buChar char="•"/>
            </a:pPr>
            <a:r>
              <a:rPr lang="en-IN" sz="2200" dirty="0"/>
              <a:t>Uncertainty concerning rates at which cash flows can be reinvested.</a:t>
            </a:r>
          </a:p>
          <a:p>
            <a:pPr marL="292608" indent="-292608">
              <a:spcBef>
                <a:spcPts val="1000"/>
              </a:spcBef>
              <a:spcAft>
                <a:spcPts val="0"/>
              </a:spcAft>
              <a:buFont typeface="Arial" panose="020B0604020202020204" pitchFamily="34" charset="0"/>
              <a:buChar char="•"/>
            </a:pPr>
            <a:r>
              <a:rPr lang="en-IN" sz="2200" dirty="0"/>
              <a:t>Short-term bonds have more reinvestment rate risk than long-term bonds.</a:t>
            </a:r>
          </a:p>
          <a:p>
            <a:pPr marL="292608" indent="-292608">
              <a:spcBef>
                <a:spcPts val="1000"/>
              </a:spcBef>
              <a:spcAft>
                <a:spcPts val="0"/>
              </a:spcAft>
              <a:buFont typeface="Arial" panose="020B0604020202020204" pitchFamily="34" charset="0"/>
              <a:buChar char="•"/>
            </a:pPr>
            <a:r>
              <a:rPr lang="en-IN" sz="2200" dirty="0"/>
              <a:t>High-coupon-rate bonds have more reinvestment rate risk than low coupon rate bonds.</a:t>
            </a:r>
          </a:p>
        </p:txBody>
      </p:sp>
      <p:sp>
        <p:nvSpPr>
          <p:cNvPr id="7" name="Slide Number Placeholder 6">
            <a:extLst>
              <a:ext uri="{FF2B5EF4-FFF2-40B4-BE49-F238E27FC236}">
                <a16:creationId xmlns:a16="http://schemas.microsoft.com/office/drawing/2014/main" id="{B7FFA48C-8A67-41C8-B4CD-612C6B78C38C}"/>
              </a:ext>
            </a:extLst>
          </p:cNvPr>
          <p:cNvSpPr>
            <a:spLocks noGrp="1"/>
          </p:cNvSpPr>
          <p:nvPr>
            <p:ph type="sldNum" sz="quarter" idx="10"/>
          </p:nvPr>
        </p:nvSpPr>
        <p:spPr/>
        <p:txBody>
          <a:bodyPr/>
          <a:lstStyle/>
          <a:p>
            <a:fld id="{68151E55-6873-49E2-B8D5-2F265E6F1973}" type="slidenum">
              <a:rPr lang="en-US" smtClean="0"/>
              <a:t>13</a:t>
            </a:fld>
            <a:endParaRPr lang="en-US" dirty="0"/>
          </a:p>
        </p:txBody>
      </p:sp>
    </p:spTree>
    <p:extLst>
      <p:ext uri="{BB962C8B-B14F-4D97-AF65-F5344CB8AC3E}">
        <p14:creationId xmlns:p14="http://schemas.microsoft.com/office/powerpoint/2010/main" val="565627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E427-7169-4167-A358-AAD7D6D553A3}"/>
              </a:ext>
            </a:extLst>
          </p:cNvPr>
          <p:cNvSpPr>
            <a:spLocks noGrp="1"/>
          </p:cNvSpPr>
          <p:nvPr>
            <p:ph type="title"/>
          </p:nvPr>
        </p:nvSpPr>
        <p:spPr/>
        <p:txBody>
          <a:bodyPr/>
          <a:lstStyle/>
          <a:p>
            <a:r>
              <a:rPr lang="en-IN" dirty="0"/>
              <a:t>Maturity and Bond Price Volatility</a:t>
            </a:r>
            <a:endParaRPr lang="en-US" dirty="0"/>
          </a:p>
        </p:txBody>
      </p:sp>
      <p:pic>
        <p:nvPicPr>
          <p:cNvPr id="7" name="Picture 6" descr="Graph comparing short and long maturity bonds.">
            <a:extLst>
              <a:ext uri="{FF2B5EF4-FFF2-40B4-BE49-F238E27FC236}">
                <a16:creationId xmlns:a16="http://schemas.microsoft.com/office/drawing/2014/main" id="{BFC42A7E-60F1-4A38-8F8F-1D65026E0FE0}"/>
              </a:ext>
            </a:extLst>
          </p:cNvPr>
          <p:cNvPicPr>
            <a:picLocks noChangeAspect="1"/>
          </p:cNvPicPr>
          <p:nvPr/>
        </p:nvPicPr>
        <p:blipFill>
          <a:blip r:embed="rId2"/>
          <a:stretch>
            <a:fillRect/>
          </a:stretch>
        </p:blipFill>
        <p:spPr>
          <a:xfrm>
            <a:off x="459328" y="1982625"/>
            <a:ext cx="4467093" cy="2793318"/>
          </a:xfrm>
          <a:prstGeom prst="rect">
            <a:avLst/>
          </a:prstGeom>
        </p:spPr>
      </p:pic>
      <p:sp>
        <p:nvSpPr>
          <p:cNvPr id="3" name="Content Placeholder 2">
            <a:extLst>
              <a:ext uri="{FF2B5EF4-FFF2-40B4-BE49-F238E27FC236}">
                <a16:creationId xmlns:a16="http://schemas.microsoft.com/office/drawing/2014/main" id="{06B80CEA-E220-4D71-8F14-D30D50E2E005}"/>
              </a:ext>
            </a:extLst>
          </p:cNvPr>
          <p:cNvSpPr>
            <a:spLocks noGrp="1"/>
          </p:cNvSpPr>
          <p:nvPr>
            <p:ph sz="quarter" idx="11"/>
          </p:nvPr>
        </p:nvSpPr>
        <p:spPr>
          <a:xfrm>
            <a:off x="5181600" y="1276710"/>
            <a:ext cx="3619500" cy="3118310"/>
          </a:xfrm>
        </p:spPr>
        <p:txBody>
          <a:bodyPr/>
          <a:lstStyle/>
          <a:p>
            <a:pPr>
              <a:spcBef>
                <a:spcPts val="1000"/>
              </a:spcBef>
              <a:spcAft>
                <a:spcPts val="0"/>
              </a:spcAft>
            </a:pPr>
            <a:r>
              <a:rPr lang="en-IN" sz="2400" dirty="0"/>
              <a:t>Consider two otherwise identical bonds.</a:t>
            </a:r>
          </a:p>
          <a:p>
            <a:pPr>
              <a:spcBef>
                <a:spcPts val="1000"/>
              </a:spcBef>
              <a:spcAft>
                <a:spcPts val="0"/>
              </a:spcAft>
            </a:pPr>
            <a:r>
              <a:rPr lang="en-IN" sz="2400" dirty="0"/>
              <a:t>The long-maturity bond will have much more volatility with respect to changes in the discount rate.</a:t>
            </a:r>
          </a:p>
        </p:txBody>
      </p:sp>
      <p:sp>
        <p:nvSpPr>
          <p:cNvPr id="4" name="Text Placeholder 3">
            <a:extLst>
              <a:ext uri="{FF2B5EF4-FFF2-40B4-BE49-F238E27FC236}">
                <a16:creationId xmlns:a16="http://schemas.microsoft.com/office/drawing/2014/main" id="{1C292FC4-2881-45A7-B8C9-82C367E3080E}"/>
              </a:ext>
            </a:extLst>
          </p:cNvPr>
          <p:cNvSpPr>
            <a:spLocks noGrp="1"/>
          </p:cNvSpPr>
          <p:nvPr>
            <p:ph type="body" sz="quarter" idx="14"/>
          </p:nvPr>
        </p:nvSpPr>
        <p:spPr/>
        <p:txBody>
          <a:bodyPr/>
          <a:lstStyle/>
          <a:p>
            <a:r>
              <a:rPr lang="en-IN" sz="1200" dirty="0">
                <a:hlinkClick r:id="rId3" action="ppaction://hlinksldjump"/>
              </a:rPr>
              <a:t>Access the text alternative for slide images</a:t>
            </a:r>
          </a:p>
        </p:txBody>
      </p:sp>
      <p:sp>
        <p:nvSpPr>
          <p:cNvPr id="6" name="Slide Number Placeholder 5">
            <a:extLst>
              <a:ext uri="{FF2B5EF4-FFF2-40B4-BE49-F238E27FC236}">
                <a16:creationId xmlns:a16="http://schemas.microsoft.com/office/drawing/2014/main" id="{93AC2CB5-D65D-47A9-AA12-7CD227A37346}"/>
              </a:ext>
            </a:extLst>
          </p:cNvPr>
          <p:cNvSpPr>
            <a:spLocks noGrp="1"/>
          </p:cNvSpPr>
          <p:nvPr>
            <p:ph type="sldNum" sz="quarter" idx="10"/>
          </p:nvPr>
        </p:nvSpPr>
        <p:spPr/>
        <p:txBody>
          <a:bodyPr/>
          <a:lstStyle/>
          <a:p>
            <a:fld id="{68151E55-6873-49E2-B8D5-2F265E6F1973}" type="slidenum">
              <a:rPr lang="en-US" smtClean="0"/>
              <a:t>14</a:t>
            </a:fld>
            <a:endParaRPr lang="en-US" dirty="0"/>
          </a:p>
        </p:txBody>
      </p:sp>
    </p:spTree>
    <p:extLst>
      <p:ext uri="{BB962C8B-B14F-4D97-AF65-F5344CB8AC3E}">
        <p14:creationId xmlns:p14="http://schemas.microsoft.com/office/powerpoint/2010/main" val="3046688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E427-7169-4167-A358-AAD7D6D553A3}"/>
              </a:ext>
            </a:extLst>
          </p:cNvPr>
          <p:cNvSpPr>
            <a:spLocks noGrp="1"/>
          </p:cNvSpPr>
          <p:nvPr>
            <p:ph type="title"/>
          </p:nvPr>
        </p:nvSpPr>
        <p:spPr/>
        <p:txBody>
          <a:bodyPr/>
          <a:lstStyle/>
          <a:p>
            <a:r>
              <a:rPr lang="en-IN" dirty="0"/>
              <a:t>Coupon Rates and Bond Prices</a:t>
            </a:r>
            <a:endParaRPr lang="en-US" dirty="0"/>
          </a:p>
        </p:txBody>
      </p:sp>
      <p:pic>
        <p:nvPicPr>
          <p:cNvPr id="5" name="Picture 4" descr="Graph comparing low and high coupon rates.">
            <a:extLst>
              <a:ext uri="{FF2B5EF4-FFF2-40B4-BE49-F238E27FC236}">
                <a16:creationId xmlns:a16="http://schemas.microsoft.com/office/drawing/2014/main" id="{5A5E1A60-C5B8-45E5-8B4D-CA95FE0AC3E9}"/>
              </a:ext>
            </a:extLst>
          </p:cNvPr>
          <p:cNvPicPr>
            <a:picLocks noChangeAspect="1"/>
          </p:cNvPicPr>
          <p:nvPr/>
        </p:nvPicPr>
        <p:blipFill>
          <a:blip r:embed="rId2"/>
          <a:stretch>
            <a:fillRect/>
          </a:stretch>
        </p:blipFill>
        <p:spPr>
          <a:xfrm>
            <a:off x="485209" y="1974025"/>
            <a:ext cx="4469686" cy="2531862"/>
          </a:xfrm>
          <a:prstGeom prst="rect">
            <a:avLst/>
          </a:prstGeom>
        </p:spPr>
      </p:pic>
      <p:sp>
        <p:nvSpPr>
          <p:cNvPr id="3" name="Content Placeholder 2">
            <a:extLst>
              <a:ext uri="{FF2B5EF4-FFF2-40B4-BE49-F238E27FC236}">
                <a16:creationId xmlns:a16="http://schemas.microsoft.com/office/drawing/2014/main" id="{06B80CEA-E220-4D71-8F14-D30D50E2E005}"/>
              </a:ext>
            </a:extLst>
          </p:cNvPr>
          <p:cNvSpPr>
            <a:spLocks noGrp="1"/>
          </p:cNvSpPr>
          <p:nvPr>
            <p:ph sz="quarter" idx="11"/>
          </p:nvPr>
        </p:nvSpPr>
        <p:spPr>
          <a:xfrm>
            <a:off x="5181600" y="1276710"/>
            <a:ext cx="3619500" cy="3118310"/>
          </a:xfrm>
        </p:spPr>
        <p:txBody>
          <a:bodyPr/>
          <a:lstStyle/>
          <a:p>
            <a:pPr>
              <a:spcBef>
                <a:spcPts val="1000"/>
              </a:spcBef>
              <a:spcAft>
                <a:spcPts val="0"/>
              </a:spcAft>
            </a:pPr>
            <a:r>
              <a:rPr lang="en-IN" sz="2400" dirty="0"/>
              <a:t>Consider two otherwise identical bonds.</a:t>
            </a:r>
          </a:p>
          <a:p>
            <a:pPr>
              <a:spcBef>
                <a:spcPts val="1000"/>
              </a:spcBef>
              <a:spcAft>
                <a:spcPts val="0"/>
              </a:spcAft>
            </a:pPr>
            <a:r>
              <a:rPr lang="en-IN" sz="2400" dirty="0"/>
              <a:t>The low-coupon bond will have more volatility with respect to changes in the discount rate.</a:t>
            </a:r>
          </a:p>
        </p:txBody>
      </p:sp>
      <p:sp>
        <p:nvSpPr>
          <p:cNvPr id="4" name="Text Placeholder 3">
            <a:extLst>
              <a:ext uri="{FF2B5EF4-FFF2-40B4-BE49-F238E27FC236}">
                <a16:creationId xmlns:a16="http://schemas.microsoft.com/office/drawing/2014/main" id="{1C292FC4-2881-45A7-B8C9-82C367E3080E}"/>
              </a:ext>
            </a:extLst>
          </p:cNvPr>
          <p:cNvSpPr>
            <a:spLocks noGrp="1"/>
          </p:cNvSpPr>
          <p:nvPr>
            <p:ph type="body" sz="quarter" idx="14"/>
          </p:nvPr>
        </p:nvSpPr>
        <p:spPr/>
        <p:txBody>
          <a:bodyPr/>
          <a:lstStyle/>
          <a:p>
            <a:r>
              <a:rPr lang="en-IN" sz="1200" dirty="0">
                <a:hlinkClick r:id="rId3" action="ppaction://hlinksldjump"/>
              </a:rPr>
              <a:t>Access the text alternative for slide images</a:t>
            </a:r>
          </a:p>
        </p:txBody>
      </p:sp>
      <p:sp>
        <p:nvSpPr>
          <p:cNvPr id="6" name="Slide Number Placeholder 5">
            <a:extLst>
              <a:ext uri="{FF2B5EF4-FFF2-40B4-BE49-F238E27FC236}">
                <a16:creationId xmlns:a16="http://schemas.microsoft.com/office/drawing/2014/main" id="{93AC2CB5-D65D-47A9-AA12-7CD227A37346}"/>
              </a:ext>
            </a:extLst>
          </p:cNvPr>
          <p:cNvSpPr>
            <a:spLocks noGrp="1"/>
          </p:cNvSpPr>
          <p:nvPr>
            <p:ph type="sldNum" sz="quarter" idx="10"/>
          </p:nvPr>
        </p:nvSpPr>
        <p:spPr/>
        <p:txBody>
          <a:bodyPr/>
          <a:lstStyle/>
          <a:p>
            <a:fld id="{68151E55-6873-49E2-B8D5-2F265E6F1973}" type="slidenum">
              <a:rPr lang="en-US" smtClean="0"/>
              <a:t>15</a:t>
            </a:fld>
            <a:endParaRPr lang="en-US" dirty="0"/>
          </a:p>
        </p:txBody>
      </p:sp>
    </p:spTree>
    <p:extLst>
      <p:ext uri="{BB962C8B-B14F-4D97-AF65-F5344CB8AC3E}">
        <p14:creationId xmlns:p14="http://schemas.microsoft.com/office/powerpoint/2010/main" val="145923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7CF850B-45C0-4982-9829-3EBEDD55AF3A}"/>
              </a:ext>
            </a:extLst>
          </p:cNvPr>
          <p:cNvSpPr>
            <a:spLocks noGrp="1"/>
          </p:cNvSpPr>
          <p:nvPr>
            <p:ph type="title"/>
          </p:nvPr>
        </p:nvSpPr>
        <p:spPr/>
        <p:txBody>
          <a:bodyPr/>
          <a:lstStyle/>
          <a:p>
            <a:r>
              <a:rPr lang="en-US" dirty="0"/>
              <a:t>Computing Yield to Maturity</a:t>
            </a:r>
          </a:p>
        </p:txBody>
      </p:sp>
      <p:sp>
        <p:nvSpPr>
          <p:cNvPr id="9" name="Content Placeholder 8">
            <a:extLst>
              <a:ext uri="{FF2B5EF4-FFF2-40B4-BE49-F238E27FC236}">
                <a16:creationId xmlns:a16="http://schemas.microsoft.com/office/drawing/2014/main" id="{8D59CB61-CF22-4F39-B7B0-81CD070AB03C}"/>
              </a:ext>
            </a:extLst>
          </p:cNvPr>
          <p:cNvSpPr>
            <a:spLocks noGrp="1"/>
          </p:cNvSpPr>
          <p:nvPr>
            <p:ph sz="quarter" idx="11"/>
          </p:nvPr>
        </p:nvSpPr>
        <p:spPr/>
        <p:txBody>
          <a:bodyPr/>
          <a:lstStyle/>
          <a:p>
            <a:pPr>
              <a:spcBef>
                <a:spcPts val="1000"/>
              </a:spcBef>
              <a:spcAft>
                <a:spcPts val="0"/>
              </a:spcAft>
            </a:pPr>
            <a:r>
              <a:rPr lang="en-IN" sz="2600" dirty="0"/>
              <a:t>Yield to maturity is the rate implied by the current bond price.</a:t>
            </a:r>
          </a:p>
          <a:p>
            <a:pPr>
              <a:spcBef>
                <a:spcPts val="1000"/>
              </a:spcBef>
              <a:spcAft>
                <a:spcPts val="0"/>
              </a:spcAft>
            </a:pPr>
            <a:r>
              <a:rPr lang="en-IN" sz="2600" dirty="0"/>
              <a:t>Finding the Y</a:t>
            </a:r>
            <a:r>
              <a:rPr lang="en-IN" sz="100" dirty="0"/>
              <a:t> </a:t>
            </a:r>
            <a:r>
              <a:rPr lang="en-IN" sz="2600" dirty="0"/>
              <a:t>T</a:t>
            </a:r>
            <a:r>
              <a:rPr lang="en-IN" sz="100" dirty="0"/>
              <a:t> </a:t>
            </a:r>
            <a:r>
              <a:rPr lang="en-IN" sz="2600" dirty="0"/>
              <a:t>M requires trial and error if you do not have a financial calculator, and it is similar to the process for finding r with an annuity.</a:t>
            </a:r>
          </a:p>
          <a:p>
            <a:pPr>
              <a:spcBef>
                <a:spcPts val="1000"/>
              </a:spcBef>
              <a:spcAft>
                <a:spcPts val="0"/>
              </a:spcAft>
            </a:pPr>
            <a:r>
              <a:rPr lang="en-IN" sz="2600" dirty="0"/>
              <a:t>If you have a financial calculator, enter N, P</a:t>
            </a:r>
            <a:r>
              <a:rPr lang="en-IN" sz="100" dirty="0"/>
              <a:t> </a:t>
            </a:r>
            <a:r>
              <a:rPr lang="en-IN" sz="2600" dirty="0"/>
              <a:t>V, P</a:t>
            </a:r>
            <a:r>
              <a:rPr lang="en-IN" sz="100" dirty="0"/>
              <a:t> </a:t>
            </a:r>
            <a:r>
              <a:rPr lang="en-IN" sz="2600" dirty="0"/>
              <a:t>M</a:t>
            </a:r>
            <a:r>
              <a:rPr lang="en-IN" sz="100" dirty="0"/>
              <a:t> </a:t>
            </a:r>
            <a:r>
              <a:rPr lang="en-IN" sz="2600" dirty="0"/>
              <a:t>T, and F</a:t>
            </a:r>
            <a:r>
              <a:rPr lang="en-IN" sz="100" dirty="0"/>
              <a:t> </a:t>
            </a:r>
            <a:r>
              <a:rPr lang="en-IN" sz="2600" dirty="0"/>
              <a:t>V, remembering the sign convention (P</a:t>
            </a:r>
            <a:r>
              <a:rPr lang="en-IN" sz="100" dirty="0"/>
              <a:t> </a:t>
            </a:r>
            <a:r>
              <a:rPr lang="en-IN" sz="2600" dirty="0"/>
              <a:t>M</a:t>
            </a:r>
            <a:r>
              <a:rPr lang="en-IN" sz="100" dirty="0"/>
              <a:t> </a:t>
            </a:r>
            <a:r>
              <a:rPr lang="en-IN" sz="2600" dirty="0"/>
              <a:t>T and F</a:t>
            </a:r>
            <a:r>
              <a:rPr lang="en-IN" sz="100" dirty="0"/>
              <a:t> </a:t>
            </a:r>
            <a:r>
              <a:rPr lang="en-IN" sz="2600" dirty="0"/>
              <a:t>V need to have the same sign, P</a:t>
            </a:r>
            <a:r>
              <a:rPr lang="en-IN" sz="100" dirty="0"/>
              <a:t> </a:t>
            </a:r>
            <a:r>
              <a:rPr lang="en-IN" sz="2600" dirty="0"/>
              <a:t>V the opposite sign).</a:t>
            </a:r>
          </a:p>
        </p:txBody>
      </p:sp>
      <p:sp>
        <p:nvSpPr>
          <p:cNvPr id="7" name="Slide Number Placeholder 6">
            <a:extLst>
              <a:ext uri="{FF2B5EF4-FFF2-40B4-BE49-F238E27FC236}">
                <a16:creationId xmlns:a16="http://schemas.microsoft.com/office/drawing/2014/main" id="{B6637F3E-ABB3-4CC5-8797-2EAC02C62098}"/>
              </a:ext>
            </a:extLst>
          </p:cNvPr>
          <p:cNvSpPr>
            <a:spLocks noGrp="1"/>
          </p:cNvSpPr>
          <p:nvPr>
            <p:ph type="sldNum" sz="quarter" idx="10"/>
          </p:nvPr>
        </p:nvSpPr>
        <p:spPr/>
        <p:txBody>
          <a:bodyPr/>
          <a:lstStyle/>
          <a:p>
            <a:fld id="{68151E55-6873-49E2-B8D5-2F265E6F1973}" type="slidenum">
              <a:rPr lang="en-US" smtClean="0"/>
              <a:t>16</a:t>
            </a:fld>
            <a:endParaRPr lang="en-US" dirty="0"/>
          </a:p>
        </p:txBody>
      </p:sp>
    </p:spTree>
    <p:extLst>
      <p:ext uri="{BB962C8B-B14F-4D97-AF65-F5344CB8AC3E}">
        <p14:creationId xmlns:p14="http://schemas.microsoft.com/office/powerpoint/2010/main" val="216701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56B20-8E07-4DDA-89E4-AF4695995160}"/>
              </a:ext>
            </a:extLst>
          </p:cNvPr>
          <p:cNvSpPr>
            <a:spLocks noGrp="1"/>
          </p:cNvSpPr>
          <p:nvPr>
            <p:ph type="title"/>
          </p:nvPr>
        </p:nvSpPr>
        <p:spPr/>
        <p:txBody>
          <a:bodyPr/>
          <a:lstStyle/>
          <a:p>
            <a:r>
              <a:rPr lang="en-US" dirty="0"/>
              <a:t>Y</a:t>
            </a:r>
            <a:r>
              <a:rPr lang="en-US" sz="100" dirty="0"/>
              <a:t> </a:t>
            </a:r>
            <a:r>
              <a:rPr lang="en-US" dirty="0"/>
              <a:t>T</a:t>
            </a:r>
            <a:r>
              <a:rPr lang="en-US" sz="100" dirty="0"/>
              <a:t> </a:t>
            </a:r>
            <a:r>
              <a:rPr lang="en-US" dirty="0"/>
              <a:t>M with Annual Coupons</a:t>
            </a:r>
          </a:p>
        </p:txBody>
      </p:sp>
      <p:sp>
        <p:nvSpPr>
          <p:cNvPr id="3" name="Content Placeholder 2">
            <a:extLst>
              <a:ext uri="{FF2B5EF4-FFF2-40B4-BE49-F238E27FC236}">
                <a16:creationId xmlns:a16="http://schemas.microsoft.com/office/drawing/2014/main" id="{21CF9B6A-5895-417B-9CA8-D70571F532C3}"/>
              </a:ext>
            </a:extLst>
          </p:cNvPr>
          <p:cNvSpPr>
            <a:spLocks noGrp="1"/>
          </p:cNvSpPr>
          <p:nvPr>
            <p:ph sz="quarter" idx="11"/>
          </p:nvPr>
        </p:nvSpPr>
        <p:spPr>
          <a:xfrm>
            <a:off x="342900" y="1276710"/>
            <a:ext cx="8458200" cy="2336646"/>
          </a:xfrm>
        </p:spPr>
        <p:txBody>
          <a:bodyPr/>
          <a:lstStyle/>
          <a:p>
            <a:pPr>
              <a:spcBef>
                <a:spcPts val="1000"/>
              </a:spcBef>
              <a:spcAft>
                <a:spcPts val="0"/>
              </a:spcAft>
            </a:pPr>
            <a:r>
              <a:rPr lang="en-IN" sz="2600" dirty="0"/>
              <a:t>Consider a bond with a 10 percent annual coupon rate, 15 years to maturity, and a par value of $1,000. The current price is $928.09.</a:t>
            </a:r>
          </a:p>
          <a:p>
            <a:pPr marL="292608" indent="-292608">
              <a:spcBef>
                <a:spcPts val="1000"/>
              </a:spcBef>
              <a:spcAft>
                <a:spcPts val="0"/>
              </a:spcAft>
              <a:buFont typeface="Arial" panose="020B0604020202020204" pitchFamily="34" charset="0"/>
              <a:buChar char="•"/>
            </a:pPr>
            <a:r>
              <a:rPr lang="en-US" altLang="en-US" sz="2600" dirty="0">
                <a:ea typeface="ＭＳ Ｐゴシック" panose="020B0600070205080204" pitchFamily="34" charset="-128"/>
                <a:cs typeface="Arial" panose="020B0604020202020204" pitchFamily="34" charset="0"/>
              </a:rPr>
              <a:t>Will the yield be more or less than 10 percent?</a:t>
            </a:r>
          </a:p>
          <a:p>
            <a:pPr marL="292608" indent="-292608">
              <a:spcBef>
                <a:spcPts val="1000"/>
              </a:spcBef>
              <a:spcAft>
                <a:spcPts val="0"/>
              </a:spcAft>
              <a:buFont typeface="Arial" panose="020B0604020202020204" pitchFamily="34" charset="0"/>
              <a:buChar char="•"/>
            </a:pPr>
            <a:r>
              <a:rPr lang="en-US" altLang="en-US" sz="2600" dirty="0">
                <a:ea typeface="ＭＳ Ｐゴシック" panose="020B0600070205080204" pitchFamily="34" charset="-128"/>
                <a:cs typeface="Arial" panose="020B0604020202020204" pitchFamily="34" charset="0"/>
              </a:rPr>
              <a:t>N = 15; PV = −928.09; FV = 1,000; PMT = 100</a:t>
            </a:r>
          </a:p>
        </p:txBody>
      </p:sp>
      <p:sp>
        <p:nvSpPr>
          <p:cNvPr id="4" name="Content Placeholder 3">
            <a:extLst>
              <a:ext uri="{FF2B5EF4-FFF2-40B4-BE49-F238E27FC236}">
                <a16:creationId xmlns:a16="http://schemas.microsoft.com/office/drawing/2014/main" id="{BCBCD594-4142-4715-A99C-63BA5660A471}"/>
              </a:ext>
            </a:extLst>
          </p:cNvPr>
          <p:cNvSpPr>
            <a:spLocks noGrp="1"/>
          </p:cNvSpPr>
          <p:nvPr>
            <p:ph sz="quarter" idx="14"/>
          </p:nvPr>
        </p:nvSpPr>
        <p:spPr>
          <a:xfrm>
            <a:off x="342900" y="3721966"/>
            <a:ext cx="1190932" cy="443369"/>
          </a:xfrm>
        </p:spPr>
        <p:txBody>
          <a:bodyPr/>
          <a:lstStyle/>
          <a:p>
            <a:pPr marL="292608" indent="-292608">
              <a:lnSpc>
                <a:spcPct val="90000"/>
              </a:lnSpc>
              <a:spcBef>
                <a:spcPts val="1000"/>
              </a:spcBef>
              <a:spcAft>
                <a:spcPts val="0"/>
              </a:spcAft>
              <a:buFont typeface="Arial" panose="020B0604020202020204" pitchFamily="34" charset="0"/>
              <a:buChar char="•"/>
            </a:pPr>
            <a:r>
              <a:rPr lang="en-US" sz="2600" dirty="0"/>
              <a:t>CPT</a:t>
            </a:r>
          </a:p>
        </p:txBody>
      </p:sp>
      <p:graphicFrame>
        <p:nvGraphicFramePr>
          <p:cNvPr id="12" name="Object 11">
            <a:extLst>
              <a:ext uri="{FF2B5EF4-FFF2-40B4-BE49-F238E27FC236}">
                <a16:creationId xmlns:a16="http://schemas.microsoft.com/office/drawing/2014/main" id="{55C81314-9C21-43E4-8A34-C08DFABC1766}"/>
              </a:ext>
            </a:extLst>
          </p:cNvPr>
          <p:cNvGraphicFramePr>
            <a:graphicFrameLocks noChangeAspect="1"/>
          </p:cNvGraphicFramePr>
          <p:nvPr>
            <p:extLst>
              <p:ext uri="{D42A27DB-BD31-4B8C-83A1-F6EECF244321}">
                <p14:modId xmlns:p14="http://schemas.microsoft.com/office/powerpoint/2010/main" val="2112883990"/>
              </p:ext>
            </p:extLst>
          </p:nvPr>
        </p:nvGraphicFramePr>
        <p:xfrm>
          <a:off x="1574401" y="3754234"/>
          <a:ext cx="1444498" cy="368808"/>
        </p:xfrm>
        <a:graphic>
          <a:graphicData uri="http://schemas.openxmlformats.org/presentationml/2006/ole">
            <mc:AlternateContent xmlns:mc="http://schemas.openxmlformats.org/markup-compatibility/2006">
              <mc:Choice xmlns:v="urn:schemas-microsoft-com:vml" Requires="v">
                <p:oleObj spid="_x0000_s27700" name="Equation" r:id="rId4" imgW="1193760" imgH="304560" progId="Equation.DSMT4">
                  <p:embed/>
                </p:oleObj>
              </mc:Choice>
              <mc:Fallback>
                <p:oleObj name="Equation" r:id="rId4" imgW="1193760" imgH="304560" progId="Equation.DSMT4">
                  <p:embed/>
                  <p:pic>
                    <p:nvPicPr>
                      <p:cNvPr id="0" name=""/>
                      <p:cNvPicPr/>
                      <p:nvPr/>
                    </p:nvPicPr>
                    <p:blipFill>
                      <a:blip r:embed="rId5"/>
                      <a:stretch>
                        <a:fillRect/>
                      </a:stretch>
                    </p:blipFill>
                    <p:spPr>
                      <a:xfrm>
                        <a:off x="1574401" y="3754234"/>
                        <a:ext cx="1444498" cy="368808"/>
                      </a:xfrm>
                      <a:prstGeom prst="rect">
                        <a:avLst/>
                      </a:prstGeom>
                    </p:spPr>
                  </p:pic>
                </p:oleObj>
              </mc:Fallback>
            </mc:AlternateContent>
          </a:graphicData>
        </a:graphic>
      </p:graphicFrame>
      <p:sp>
        <p:nvSpPr>
          <p:cNvPr id="11" name="Slide Number Placeholder 10">
            <a:extLst>
              <a:ext uri="{FF2B5EF4-FFF2-40B4-BE49-F238E27FC236}">
                <a16:creationId xmlns:a16="http://schemas.microsoft.com/office/drawing/2014/main" id="{BBFC83E7-4FC7-4A97-A1AE-3F44837AB9AF}"/>
              </a:ext>
            </a:extLst>
          </p:cNvPr>
          <p:cNvSpPr>
            <a:spLocks noGrp="1"/>
          </p:cNvSpPr>
          <p:nvPr>
            <p:ph type="sldNum" sz="quarter" idx="10"/>
          </p:nvPr>
        </p:nvSpPr>
        <p:spPr/>
        <p:txBody>
          <a:bodyPr/>
          <a:lstStyle/>
          <a:p>
            <a:fld id="{68151E55-6873-49E2-B8D5-2F265E6F1973}" type="slidenum">
              <a:rPr lang="en-US" smtClean="0"/>
              <a:t>17</a:t>
            </a:fld>
            <a:endParaRPr lang="en-US" dirty="0"/>
          </a:p>
        </p:txBody>
      </p:sp>
    </p:spTree>
    <p:extLst>
      <p:ext uri="{BB962C8B-B14F-4D97-AF65-F5344CB8AC3E}">
        <p14:creationId xmlns:p14="http://schemas.microsoft.com/office/powerpoint/2010/main" val="285357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15D9-DEAF-4076-B714-1F5025EB4A2A}"/>
              </a:ext>
            </a:extLst>
          </p:cNvPr>
          <p:cNvSpPr>
            <a:spLocks noGrp="1"/>
          </p:cNvSpPr>
          <p:nvPr>
            <p:ph type="title"/>
          </p:nvPr>
        </p:nvSpPr>
        <p:spPr/>
        <p:txBody>
          <a:bodyPr/>
          <a:lstStyle/>
          <a:p>
            <a:r>
              <a:rPr lang="en-US" dirty="0"/>
              <a:t>Y</a:t>
            </a:r>
            <a:r>
              <a:rPr lang="en-US" sz="100" dirty="0"/>
              <a:t> </a:t>
            </a:r>
            <a:r>
              <a:rPr lang="en-US" dirty="0"/>
              <a:t>T</a:t>
            </a:r>
            <a:r>
              <a:rPr lang="en-US" sz="100" dirty="0"/>
              <a:t> </a:t>
            </a:r>
            <a:r>
              <a:rPr lang="en-US" dirty="0"/>
              <a:t>M with Semiannual Coupons</a:t>
            </a:r>
          </a:p>
        </p:txBody>
      </p:sp>
      <p:sp>
        <p:nvSpPr>
          <p:cNvPr id="3" name="Content Placeholder 2">
            <a:extLst>
              <a:ext uri="{FF2B5EF4-FFF2-40B4-BE49-F238E27FC236}">
                <a16:creationId xmlns:a16="http://schemas.microsoft.com/office/drawing/2014/main" id="{56E8C314-45A2-4068-9ADC-727F4ABBA59B}"/>
              </a:ext>
            </a:extLst>
          </p:cNvPr>
          <p:cNvSpPr>
            <a:spLocks noGrp="1"/>
          </p:cNvSpPr>
          <p:nvPr>
            <p:ph sz="quarter" idx="11"/>
          </p:nvPr>
        </p:nvSpPr>
        <p:spPr>
          <a:xfrm>
            <a:off x="342900" y="1276710"/>
            <a:ext cx="8458200" cy="3177303"/>
          </a:xfrm>
        </p:spPr>
        <p:txBody>
          <a:bodyPr/>
          <a:lstStyle/>
          <a:p>
            <a:pPr>
              <a:spcBef>
                <a:spcPts val="1000"/>
              </a:spcBef>
              <a:spcAft>
                <a:spcPts val="0"/>
              </a:spcAft>
            </a:pPr>
            <a:r>
              <a:rPr lang="en-IN" sz="2400" dirty="0"/>
              <a:t>Suppose a bond with a 10 percent coupon rate and </a:t>
            </a:r>
            <a:r>
              <a:rPr lang="en-IN" sz="2400" dirty="0" err="1"/>
              <a:t>semiannual</a:t>
            </a:r>
            <a:r>
              <a:rPr lang="en-IN" sz="2400" dirty="0"/>
              <a:t> coupons has a face value of $1,000, 20 years to maturity, and is selling for $1,197.93.</a:t>
            </a:r>
          </a:p>
          <a:p>
            <a:pPr marL="292608" indent="-292608">
              <a:spcBef>
                <a:spcPts val="1000"/>
              </a:spcBef>
              <a:spcAft>
                <a:spcPts val="0"/>
              </a:spcAft>
              <a:buFont typeface="Arial" panose="020B0604020202020204" pitchFamily="34" charset="0"/>
              <a:buChar char="•"/>
            </a:pPr>
            <a:r>
              <a:rPr lang="en-IN" sz="2400" dirty="0"/>
              <a:t>Is the YTM more or less than 10 percent?</a:t>
            </a:r>
          </a:p>
          <a:p>
            <a:pPr marL="292608" indent="-292608">
              <a:spcBef>
                <a:spcPts val="1000"/>
              </a:spcBef>
              <a:spcAft>
                <a:spcPts val="0"/>
              </a:spcAft>
              <a:buFont typeface="Arial" panose="020B0604020202020204" pitchFamily="34" charset="0"/>
              <a:buChar char="•"/>
            </a:pPr>
            <a:r>
              <a:rPr lang="en-IN" sz="2400" dirty="0"/>
              <a:t>What is the </a:t>
            </a:r>
            <a:r>
              <a:rPr lang="en-IN" sz="2400" dirty="0" err="1"/>
              <a:t>semiannual</a:t>
            </a:r>
            <a:r>
              <a:rPr lang="en-IN" sz="2400" dirty="0"/>
              <a:t> coupon payment?</a:t>
            </a:r>
          </a:p>
          <a:p>
            <a:pPr marL="292608" indent="-292608">
              <a:spcBef>
                <a:spcPts val="1000"/>
              </a:spcBef>
              <a:spcAft>
                <a:spcPts val="0"/>
              </a:spcAft>
              <a:buFont typeface="Arial" panose="020B0604020202020204" pitchFamily="34" charset="0"/>
              <a:buChar char="•"/>
            </a:pPr>
            <a:r>
              <a:rPr lang="en-IN" sz="2400" dirty="0"/>
              <a:t>How many periods are there?</a:t>
            </a:r>
          </a:p>
          <a:p>
            <a:pPr marL="292608" indent="-292608">
              <a:spcBef>
                <a:spcPts val="1000"/>
              </a:spcBef>
              <a:spcAft>
                <a:spcPts val="0"/>
              </a:spcAft>
              <a:buFont typeface="Arial" panose="020B0604020202020204" pitchFamily="34" charset="0"/>
              <a:buChar char="•"/>
            </a:pPr>
            <a:r>
              <a:rPr lang="pt-BR" sz="2400" dirty="0"/>
              <a:t>N = 40; P</a:t>
            </a:r>
            <a:r>
              <a:rPr lang="pt-BR" sz="100" dirty="0"/>
              <a:t> </a:t>
            </a:r>
            <a:r>
              <a:rPr lang="pt-BR" sz="2400" dirty="0"/>
              <a:t>V = −1,197.93; P</a:t>
            </a:r>
            <a:r>
              <a:rPr lang="pt-BR" sz="100" dirty="0"/>
              <a:t> </a:t>
            </a:r>
            <a:r>
              <a:rPr lang="pt-BR" sz="2400" dirty="0"/>
              <a:t>M</a:t>
            </a:r>
            <a:r>
              <a:rPr lang="pt-BR" sz="100" dirty="0"/>
              <a:t> </a:t>
            </a:r>
            <a:r>
              <a:rPr lang="pt-BR" sz="2400" dirty="0"/>
              <a:t>T = 50; F</a:t>
            </a:r>
            <a:r>
              <a:rPr lang="pt-BR" sz="100" dirty="0"/>
              <a:t> </a:t>
            </a:r>
            <a:r>
              <a:rPr lang="pt-BR" sz="2400" dirty="0"/>
              <a:t>V = 1,000; C</a:t>
            </a:r>
            <a:r>
              <a:rPr lang="pt-BR" sz="100" dirty="0"/>
              <a:t> </a:t>
            </a:r>
            <a:r>
              <a:rPr lang="pt-BR" sz="2400" dirty="0"/>
              <a:t>P</a:t>
            </a:r>
            <a:r>
              <a:rPr lang="pt-BR" sz="100" dirty="0"/>
              <a:t> </a:t>
            </a:r>
            <a:r>
              <a:rPr lang="pt-BR" sz="2400" dirty="0"/>
              <a:t>T</a:t>
            </a:r>
            <a:endParaRPr lang="en-IN" sz="2400" dirty="0"/>
          </a:p>
        </p:txBody>
      </p:sp>
      <p:graphicFrame>
        <p:nvGraphicFramePr>
          <p:cNvPr id="12" name="Object 11">
            <a:extLst>
              <a:ext uri="{FF2B5EF4-FFF2-40B4-BE49-F238E27FC236}">
                <a16:creationId xmlns:a16="http://schemas.microsoft.com/office/drawing/2014/main" id="{6FC1E4CA-8C94-457A-BBD3-86086A6166C3}"/>
              </a:ext>
            </a:extLst>
          </p:cNvPr>
          <p:cNvGraphicFramePr>
            <a:graphicFrameLocks noChangeAspect="1"/>
          </p:cNvGraphicFramePr>
          <p:nvPr>
            <p:extLst>
              <p:ext uri="{D42A27DB-BD31-4B8C-83A1-F6EECF244321}">
                <p14:modId xmlns:p14="http://schemas.microsoft.com/office/powerpoint/2010/main" val="2197053982"/>
              </p:ext>
            </p:extLst>
          </p:nvPr>
        </p:nvGraphicFramePr>
        <p:xfrm>
          <a:off x="706389" y="4521458"/>
          <a:ext cx="1290638" cy="368300"/>
        </p:xfrm>
        <a:graphic>
          <a:graphicData uri="http://schemas.openxmlformats.org/presentationml/2006/ole">
            <mc:AlternateContent xmlns:mc="http://schemas.openxmlformats.org/markup-compatibility/2006">
              <mc:Choice xmlns:v="urn:schemas-microsoft-com:vml" Requires="v">
                <p:oleObj spid="_x0000_s28724" name="Equation" r:id="rId4" imgW="1066680" imgH="304560" progId="Equation.DSMT4">
                  <p:embed/>
                </p:oleObj>
              </mc:Choice>
              <mc:Fallback>
                <p:oleObj name="Equation" r:id="rId4" imgW="1066680" imgH="304560" progId="Equation.DSMT4">
                  <p:embed/>
                  <p:pic>
                    <p:nvPicPr>
                      <p:cNvPr id="12" name="Object 11">
                        <a:extLst>
                          <a:ext uri="{FF2B5EF4-FFF2-40B4-BE49-F238E27FC236}">
                            <a16:creationId xmlns:a16="http://schemas.microsoft.com/office/drawing/2014/main" id="{55C81314-9C21-43E4-8A34-C08DFABC1766}"/>
                          </a:ext>
                        </a:extLst>
                      </p:cNvPr>
                      <p:cNvPicPr/>
                      <p:nvPr/>
                    </p:nvPicPr>
                    <p:blipFill>
                      <a:blip r:embed="rId5"/>
                      <a:stretch>
                        <a:fillRect/>
                      </a:stretch>
                    </p:blipFill>
                    <p:spPr>
                      <a:xfrm>
                        <a:off x="706389" y="4521458"/>
                        <a:ext cx="1290638" cy="3683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383D8854-0B64-4CC2-ABA1-4FECE4DC675C}"/>
              </a:ext>
            </a:extLst>
          </p:cNvPr>
          <p:cNvSpPr>
            <a:spLocks noGrp="1"/>
          </p:cNvSpPr>
          <p:nvPr>
            <p:ph sz="quarter" idx="14"/>
          </p:nvPr>
        </p:nvSpPr>
        <p:spPr>
          <a:xfrm>
            <a:off x="2103602" y="4496205"/>
            <a:ext cx="2556889" cy="429756"/>
          </a:xfrm>
        </p:spPr>
        <p:txBody>
          <a:bodyPr lIns="0" tIns="0" rIns="0" bIns="0"/>
          <a:lstStyle/>
          <a:p>
            <a:r>
              <a:rPr lang="en-US" sz="2400" dirty="0"/>
              <a:t>(Is this the YTM?)</a:t>
            </a:r>
          </a:p>
        </p:txBody>
      </p:sp>
      <p:sp>
        <p:nvSpPr>
          <p:cNvPr id="5" name="Content Placeholder 4">
            <a:extLst>
              <a:ext uri="{FF2B5EF4-FFF2-40B4-BE49-F238E27FC236}">
                <a16:creationId xmlns:a16="http://schemas.microsoft.com/office/drawing/2014/main" id="{173726DF-2D69-4B55-9B1D-7C0CFD0FCC6A}"/>
              </a:ext>
            </a:extLst>
          </p:cNvPr>
          <p:cNvSpPr>
            <a:spLocks noGrp="1"/>
          </p:cNvSpPr>
          <p:nvPr>
            <p:ph sz="quarter" idx="15"/>
          </p:nvPr>
        </p:nvSpPr>
        <p:spPr>
          <a:xfrm>
            <a:off x="342900" y="4998657"/>
            <a:ext cx="3299952" cy="459736"/>
          </a:xfrm>
        </p:spPr>
        <p:txBody>
          <a:bodyPr/>
          <a:lstStyle/>
          <a:p>
            <a:pPr marL="292608" indent="-292608">
              <a:spcBef>
                <a:spcPts val="1000"/>
              </a:spcBef>
              <a:spcAft>
                <a:spcPts val="0"/>
              </a:spcAft>
              <a:buFont typeface="Arial" panose="020B0604020202020204" pitchFamily="34" charset="0"/>
              <a:buChar char="•"/>
            </a:pPr>
            <a:r>
              <a:rPr lang="en-US" sz="2400" dirty="0"/>
              <a:t>YTM = 4% × 2 = 8%</a:t>
            </a:r>
          </a:p>
        </p:txBody>
      </p:sp>
      <p:sp>
        <p:nvSpPr>
          <p:cNvPr id="11" name="Slide Number Placeholder 10">
            <a:extLst>
              <a:ext uri="{FF2B5EF4-FFF2-40B4-BE49-F238E27FC236}">
                <a16:creationId xmlns:a16="http://schemas.microsoft.com/office/drawing/2014/main" id="{E2078BE5-C7C8-4E3D-930B-1E928F7DC2FE}"/>
              </a:ext>
            </a:extLst>
          </p:cNvPr>
          <p:cNvSpPr>
            <a:spLocks noGrp="1"/>
          </p:cNvSpPr>
          <p:nvPr>
            <p:ph type="sldNum" sz="quarter" idx="10"/>
          </p:nvPr>
        </p:nvSpPr>
        <p:spPr/>
        <p:txBody>
          <a:bodyPr/>
          <a:lstStyle/>
          <a:p>
            <a:fld id="{68151E55-6873-49E2-B8D5-2F265E6F1973}" type="slidenum">
              <a:rPr lang="en-US" smtClean="0"/>
              <a:t>18</a:t>
            </a:fld>
            <a:endParaRPr lang="en-US" dirty="0"/>
          </a:p>
        </p:txBody>
      </p:sp>
    </p:spTree>
    <p:extLst>
      <p:ext uri="{BB962C8B-B14F-4D97-AF65-F5344CB8AC3E}">
        <p14:creationId xmlns:p14="http://schemas.microsoft.com/office/powerpoint/2010/main" val="1027614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37BAA-5D05-44A2-BED0-677040AE868A}"/>
              </a:ext>
            </a:extLst>
          </p:cNvPr>
          <p:cNvSpPr>
            <a:spLocks noGrp="1"/>
          </p:cNvSpPr>
          <p:nvPr>
            <p:ph type="title"/>
          </p:nvPr>
        </p:nvSpPr>
        <p:spPr/>
        <p:txBody>
          <a:bodyPr/>
          <a:lstStyle/>
          <a:p>
            <a:r>
              <a:rPr lang="en-IN" dirty="0"/>
              <a:t>Current Yield versus Yield to Maturity</a:t>
            </a:r>
            <a:endParaRPr lang="en-US" dirty="0"/>
          </a:p>
        </p:txBody>
      </p:sp>
      <p:graphicFrame>
        <p:nvGraphicFramePr>
          <p:cNvPr id="12" name="Object 11">
            <a:extLst>
              <a:ext uri="{FF2B5EF4-FFF2-40B4-BE49-F238E27FC236}">
                <a16:creationId xmlns:a16="http://schemas.microsoft.com/office/drawing/2014/main" id="{64F99189-4FD3-4CD5-BFDB-A0FFB8287FA1}"/>
              </a:ext>
            </a:extLst>
          </p:cNvPr>
          <p:cNvGraphicFramePr>
            <a:graphicFrameLocks noChangeAspect="1"/>
          </p:cNvGraphicFramePr>
          <p:nvPr>
            <p:extLst>
              <p:ext uri="{D42A27DB-BD31-4B8C-83A1-F6EECF244321}">
                <p14:modId xmlns:p14="http://schemas.microsoft.com/office/powerpoint/2010/main" val="3136571831"/>
              </p:ext>
            </p:extLst>
          </p:nvPr>
        </p:nvGraphicFramePr>
        <p:xfrm>
          <a:off x="419100" y="1371600"/>
          <a:ext cx="3238500" cy="635000"/>
        </p:xfrm>
        <a:graphic>
          <a:graphicData uri="http://schemas.openxmlformats.org/presentationml/2006/ole">
            <mc:AlternateContent xmlns:mc="http://schemas.openxmlformats.org/markup-compatibility/2006">
              <mc:Choice xmlns:v="urn:schemas-microsoft-com:vml" Requires="v">
                <p:oleObj spid="_x0000_s29845" name="Equation" r:id="rId4" imgW="3238200" imgH="634680" progId="Equation.DSMT4">
                  <p:embed/>
                </p:oleObj>
              </mc:Choice>
              <mc:Fallback>
                <p:oleObj name="Equation" r:id="rId4" imgW="3238200" imgH="634680" progId="Equation.DSMT4">
                  <p:embed/>
                  <p:pic>
                    <p:nvPicPr>
                      <p:cNvPr id="0" name=""/>
                      <p:cNvPicPr/>
                      <p:nvPr/>
                    </p:nvPicPr>
                    <p:blipFill>
                      <a:blip r:embed="rId5"/>
                      <a:stretch>
                        <a:fillRect/>
                      </a:stretch>
                    </p:blipFill>
                    <p:spPr>
                      <a:xfrm>
                        <a:off x="419100" y="1371600"/>
                        <a:ext cx="3238500" cy="635000"/>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87E349E1-70DC-4A29-9395-0F313B9B872C}"/>
              </a:ext>
            </a:extLst>
          </p:cNvPr>
          <p:cNvSpPr>
            <a:spLocks noGrp="1"/>
          </p:cNvSpPr>
          <p:nvPr>
            <p:ph sz="quarter" idx="11"/>
          </p:nvPr>
        </p:nvSpPr>
        <p:spPr>
          <a:xfrm>
            <a:off x="342900" y="2173896"/>
            <a:ext cx="8458200" cy="1232981"/>
          </a:xfrm>
        </p:spPr>
        <p:txBody>
          <a:bodyPr/>
          <a:lstStyle/>
          <a:p>
            <a:pPr>
              <a:spcBef>
                <a:spcPts val="1000"/>
              </a:spcBef>
              <a:spcAft>
                <a:spcPts val="0"/>
              </a:spcAft>
            </a:pPr>
            <a:r>
              <a:rPr lang="en-IN" sz="2200" dirty="0"/>
              <a:t>Yield to maturity = Current yield + Capital gains yield</a:t>
            </a:r>
          </a:p>
          <a:p>
            <a:pPr>
              <a:spcBef>
                <a:spcPts val="1000"/>
              </a:spcBef>
              <a:spcAft>
                <a:spcPts val="0"/>
              </a:spcAft>
            </a:pPr>
            <a:r>
              <a:rPr lang="en-IN" sz="2200" dirty="0"/>
              <a:t>Example: 10 percent coupon bond, with </a:t>
            </a:r>
            <a:r>
              <a:rPr lang="en-IN" sz="2200" dirty="0" err="1"/>
              <a:t>semiannual</a:t>
            </a:r>
            <a:r>
              <a:rPr lang="en-IN" sz="2200" dirty="0"/>
              <a:t> coupons, face value of 1,000, 20 years to maturity, $1,197.93 price</a:t>
            </a:r>
          </a:p>
        </p:txBody>
      </p:sp>
      <p:graphicFrame>
        <p:nvGraphicFramePr>
          <p:cNvPr id="13" name="Object 12">
            <a:extLst>
              <a:ext uri="{FF2B5EF4-FFF2-40B4-BE49-F238E27FC236}">
                <a16:creationId xmlns:a16="http://schemas.microsoft.com/office/drawing/2014/main" id="{6B98A386-26CD-4F00-965B-39F8D85C0E28}"/>
              </a:ext>
            </a:extLst>
          </p:cNvPr>
          <p:cNvGraphicFramePr>
            <a:graphicFrameLocks noChangeAspect="1"/>
          </p:cNvGraphicFramePr>
          <p:nvPr>
            <p:extLst>
              <p:ext uri="{D42A27DB-BD31-4B8C-83A1-F6EECF244321}">
                <p14:modId xmlns:p14="http://schemas.microsoft.com/office/powerpoint/2010/main" val="409932153"/>
              </p:ext>
            </p:extLst>
          </p:nvPr>
        </p:nvGraphicFramePr>
        <p:xfrm>
          <a:off x="419100" y="3563273"/>
          <a:ext cx="4584700" cy="673100"/>
        </p:xfrm>
        <a:graphic>
          <a:graphicData uri="http://schemas.openxmlformats.org/presentationml/2006/ole">
            <mc:AlternateContent xmlns:mc="http://schemas.openxmlformats.org/markup-compatibility/2006">
              <mc:Choice xmlns:v="urn:schemas-microsoft-com:vml" Requires="v">
                <p:oleObj spid="_x0000_s29846" name="Equation" r:id="rId6" imgW="4584600" imgH="672840" progId="Equation.DSMT4">
                  <p:embed/>
                </p:oleObj>
              </mc:Choice>
              <mc:Fallback>
                <p:oleObj name="Equation" r:id="rId6" imgW="4584600" imgH="672840" progId="Equation.DSMT4">
                  <p:embed/>
                  <p:pic>
                    <p:nvPicPr>
                      <p:cNvPr id="0" name=""/>
                      <p:cNvPicPr/>
                      <p:nvPr/>
                    </p:nvPicPr>
                    <p:blipFill>
                      <a:blip r:embed="rId7"/>
                      <a:stretch>
                        <a:fillRect/>
                      </a:stretch>
                    </p:blipFill>
                    <p:spPr>
                      <a:xfrm>
                        <a:off x="419100" y="3563273"/>
                        <a:ext cx="4584700" cy="6731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3F52A11-069B-4A90-85F0-FDA84E8173B7}"/>
              </a:ext>
            </a:extLst>
          </p:cNvPr>
          <p:cNvSpPr>
            <a:spLocks noGrp="1"/>
          </p:cNvSpPr>
          <p:nvPr>
            <p:ph sz="quarter" idx="14"/>
          </p:nvPr>
        </p:nvSpPr>
        <p:spPr>
          <a:xfrm>
            <a:off x="342900" y="4370891"/>
            <a:ext cx="8458200" cy="443369"/>
          </a:xfrm>
        </p:spPr>
        <p:txBody>
          <a:bodyPr/>
          <a:lstStyle/>
          <a:p>
            <a:pPr>
              <a:spcBef>
                <a:spcPts val="1000"/>
              </a:spcBef>
              <a:spcAft>
                <a:spcPts val="0"/>
              </a:spcAft>
            </a:pPr>
            <a:r>
              <a:rPr lang="en-IN" sz="2200" dirty="0"/>
              <a:t>Price in one year, assuming no change in YTM = 1,193.68</a:t>
            </a:r>
          </a:p>
        </p:txBody>
      </p:sp>
      <p:graphicFrame>
        <p:nvGraphicFramePr>
          <p:cNvPr id="14" name="Object 13">
            <a:extLst>
              <a:ext uri="{FF2B5EF4-FFF2-40B4-BE49-F238E27FC236}">
                <a16:creationId xmlns:a16="http://schemas.microsoft.com/office/drawing/2014/main" id="{D0B35646-E276-40FA-896F-C9F942BF7A8B}"/>
              </a:ext>
            </a:extLst>
          </p:cNvPr>
          <p:cNvGraphicFramePr>
            <a:graphicFrameLocks noChangeAspect="1"/>
          </p:cNvGraphicFramePr>
          <p:nvPr>
            <p:extLst>
              <p:ext uri="{D42A27DB-BD31-4B8C-83A1-F6EECF244321}">
                <p14:modId xmlns:p14="http://schemas.microsoft.com/office/powerpoint/2010/main" val="2234329872"/>
              </p:ext>
            </p:extLst>
          </p:nvPr>
        </p:nvGraphicFramePr>
        <p:xfrm>
          <a:off x="372684" y="4922773"/>
          <a:ext cx="6211366" cy="684812"/>
        </p:xfrm>
        <a:graphic>
          <a:graphicData uri="http://schemas.openxmlformats.org/presentationml/2006/ole">
            <mc:AlternateContent xmlns:mc="http://schemas.openxmlformats.org/markup-compatibility/2006">
              <mc:Choice xmlns:v="urn:schemas-microsoft-com:vml" Requires="v">
                <p:oleObj spid="_x0000_s29847" name="Equation" r:id="rId8" imgW="6565680" imgH="723600" progId="Equation.DSMT4">
                  <p:embed/>
                </p:oleObj>
              </mc:Choice>
              <mc:Fallback>
                <p:oleObj name="Equation" r:id="rId8" imgW="6565680" imgH="723600" progId="Equation.DSMT4">
                  <p:embed/>
                  <p:pic>
                    <p:nvPicPr>
                      <p:cNvPr id="0" name=""/>
                      <p:cNvPicPr/>
                      <p:nvPr/>
                    </p:nvPicPr>
                    <p:blipFill>
                      <a:blip r:embed="rId9"/>
                      <a:stretch>
                        <a:fillRect/>
                      </a:stretch>
                    </p:blipFill>
                    <p:spPr>
                      <a:xfrm>
                        <a:off x="372684" y="4922773"/>
                        <a:ext cx="6211366" cy="684812"/>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FA94FA09-0F05-4494-B7A8-FED43AA41E7A}"/>
              </a:ext>
            </a:extLst>
          </p:cNvPr>
          <p:cNvSpPr>
            <a:spLocks noGrp="1"/>
          </p:cNvSpPr>
          <p:nvPr>
            <p:ph sz="quarter" idx="15"/>
          </p:nvPr>
        </p:nvSpPr>
        <p:spPr>
          <a:xfrm>
            <a:off x="342900" y="5757972"/>
            <a:ext cx="8458200" cy="740410"/>
          </a:xfrm>
        </p:spPr>
        <p:txBody>
          <a:bodyPr/>
          <a:lstStyle/>
          <a:p>
            <a:pPr>
              <a:spcBef>
                <a:spcPts val="1000"/>
              </a:spcBef>
              <a:spcAft>
                <a:spcPts val="0"/>
              </a:spcAft>
            </a:pPr>
            <a:r>
              <a:rPr lang="en-IN" sz="2200" dirty="0">
                <a:cs typeface="Arial" panose="020B0604020202020204" pitchFamily="34" charset="0"/>
              </a:rPr>
              <a:t>YTM = 8.35% − .35% = 8%, which is the same YTM computed earlier</a:t>
            </a:r>
          </a:p>
        </p:txBody>
      </p:sp>
      <p:sp>
        <p:nvSpPr>
          <p:cNvPr id="11" name="Slide Number Placeholder 10">
            <a:extLst>
              <a:ext uri="{FF2B5EF4-FFF2-40B4-BE49-F238E27FC236}">
                <a16:creationId xmlns:a16="http://schemas.microsoft.com/office/drawing/2014/main" id="{D43512B9-F247-4AC3-974C-C14418D31397}"/>
              </a:ext>
            </a:extLst>
          </p:cNvPr>
          <p:cNvSpPr>
            <a:spLocks noGrp="1"/>
          </p:cNvSpPr>
          <p:nvPr>
            <p:ph type="sldNum" sz="quarter" idx="10"/>
          </p:nvPr>
        </p:nvSpPr>
        <p:spPr/>
        <p:txBody>
          <a:bodyPr/>
          <a:lstStyle/>
          <a:p>
            <a:fld id="{68151E55-6873-49E2-B8D5-2F265E6F1973}" type="slidenum">
              <a:rPr lang="en-US" smtClean="0"/>
              <a:t>19</a:t>
            </a:fld>
            <a:endParaRPr lang="en-US" dirty="0"/>
          </a:p>
        </p:txBody>
      </p:sp>
    </p:spTree>
    <p:extLst>
      <p:ext uri="{BB962C8B-B14F-4D97-AF65-F5344CB8AC3E}">
        <p14:creationId xmlns:p14="http://schemas.microsoft.com/office/powerpoint/2010/main" val="302391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56AD1-0C23-45E6-9158-F4E5EC42C5D9}"/>
              </a:ext>
            </a:extLst>
          </p:cNvPr>
          <p:cNvSpPr>
            <a:spLocks noGrp="1"/>
          </p:cNvSpPr>
          <p:nvPr>
            <p:ph type="title"/>
          </p:nvPr>
        </p:nvSpPr>
        <p:spPr/>
        <p:txBody>
          <a:bodyPr/>
          <a:lstStyle/>
          <a:p>
            <a:r>
              <a:rPr lang="en-US" dirty="0"/>
              <a:t>Key Concepts and Skills</a:t>
            </a:r>
          </a:p>
        </p:txBody>
      </p:sp>
      <p:sp>
        <p:nvSpPr>
          <p:cNvPr id="3" name="Content Placeholder 2">
            <a:extLst>
              <a:ext uri="{FF2B5EF4-FFF2-40B4-BE49-F238E27FC236}">
                <a16:creationId xmlns:a16="http://schemas.microsoft.com/office/drawing/2014/main" id="{4334BC02-75F1-4C53-A88F-8D54F0561DB4}"/>
              </a:ext>
            </a:extLst>
          </p:cNvPr>
          <p:cNvSpPr>
            <a:spLocks noGrp="1"/>
          </p:cNvSpPr>
          <p:nvPr>
            <p:ph sz="quarter" idx="11"/>
          </p:nvPr>
        </p:nvSpPr>
        <p:spPr>
          <a:xfrm>
            <a:off x="342900" y="1276709"/>
            <a:ext cx="8458200" cy="4971691"/>
          </a:xfrm>
        </p:spPr>
        <p:txBody>
          <a:bodyPr/>
          <a:lstStyle/>
          <a:p>
            <a:pPr marL="292608" indent="-292608">
              <a:spcBef>
                <a:spcPts val="1000"/>
              </a:spcBef>
              <a:spcAft>
                <a:spcPts val="0"/>
              </a:spcAft>
              <a:buFont typeface="Arial" panose="020B0604020202020204" pitchFamily="34" charset="0"/>
              <a:buChar char="•"/>
            </a:pPr>
            <a:r>
              <a:rPr lang="en-IN" sz="2600" dirty="0"/>
              <a:t>Know the important bond features and bond types.</a:t>
            </a:r>
          </a:p>
          <a:p>
            <a:pPr marL="292608" indent="-292608">
              <a:spcBef>
                <a:spcPts val="1000"/>
              </a:spcBef>
              <a:spcAft>
                <a:spcPts val="0"/>
              </a:spcAft>
              <a:buFont typeface="Arial" panose="020B0604020202020204" pitchFamily="34" charset="0"/>
              <a:buChar char="•"/>
            </a:pPr>
            <a:r>
              <a:rPr lang="en-IN" sz="2600" dirty="0"/>
              <a:t>Understand bond values and why they fluctuate.</a:t>
            </a:r>
          </a:p>
          <a:p>
            <a:pPr marL="292608" indent="-292608">
              <a:spcBef>
                <a:spcPts val="1000"/>
              </a:spcBef>
              <a:spcAft>
                <a:spcPts val="0"/>
              </a:spcAft>
              <a:buFont typeface="Arial" panose="020B0604020202020204" pitchFamily="34" charset="0"/>
              <a:buChar char="•"/>
            </a:pPr>
            <a:r>
              <a:rPr lang="en-IN" sz="2600" dirty="0"/>
              <a:t>Understand bond ratings and what they mean.</a:t>
            </a:r>
          </a:p>
          <a:p>
            <a:pPr marL="292608" indent="-292608">
              <a:spcBef>
                <a:spcPts val="1000"/>
              </a:spcBef>
              <a:spcAft>
                <a:spcPts val="0"/>
              </a:spcAft>
              <a:buFont typeface="Arial" panose="020B0604020202020204" pitchFamily="34" charset="0"/>
              <a:buChar char="•"/>
            </a:pPr>
            <a:r>
              <a:rPr lang="en-IN" sz="2600" dirty="0"/>
              <a:t>Understand the impact of inflation on interest rates.</a:t>
            </a:r>
          </a:p>
          <a:p>
            <a:pPr marL="292608" indent="-292608">
              <a:spcBef>
                <a:spcPts val="1000"/>
              </a:spcBef>
              <a:spcAft>
                <a:spcPts val="0"/>
              </a:spcAft>
              <a:buFont typeface="Arial" panose="020B0604020202020204" pitchFamily="34" charset="0"/>
              <a:buChar char="•"/>
            </a:pPr>
            <a:r>
              <a:rPr lang="en-IN" sz="2600" dirty="0"/>
              <a:t>Understand the term structure of interest rates and the determinants of bond yields.</a:t>
            </a:r>
          </a:p>
        </p:txBody>
      </p:sp>
      <p:sp>
        <p:nvSpPr>
          <p:cNvPr id="6" name="Slide Number Placeholder 5">
            <a:extLst>
              <a:ext uri="{FF2B5EF4-FFF2-40B4-BE49-F238E27FC236}">
                <a16:creationId xmlns:a16="http://schemas.microsoft.com/office/drawing/2014/main" id="{3DD74FE9-C1A7-41E2-A64A-E265CCA12E2F}"/>
              </a:ext>
            </a:extLst>
          </p:cNvPr>
          <p:cNvSpPr>
            <a:spLocks noGrp="1"/>
          </p:cNvSpPr>
          <p:nvPr>
            <p:ph type="sldNum" sz="quarter" idx="10"/>
          </p:nvPr>
        </p:nvSpPr>
        <p:spPr/>
        <p:txBody>
          <a:bodyPr/>
          <a:lstStyle/>
          <a:p>
            <a:fld id="{68151E55-6873-49E2-B8D5-2F265E6F1973}" type="slidenum">
              <a:rPr lang="en-US" smtClean="0"/>
              <a:t>2</a:t>
            </a:fld>
            <a:endParaRPr lang="en-US" dirty="0"/>
          </a:p>
        </p:txBody>
      </p:sp>
    </p:spTree>
    <p:extLst>
      <p:ext uri="{BB962C8B-B14F-4D97-AF65-F5344CB8AC3E}">
        <p14:creationId xmlns:p14="http://schemas.microsoft.com/office/powerpoint/2010/main" val="2027558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DF82-D6D2-4C65-9248-A4458BB1A882}"/>
              </a:ext>
            </a:extLst>
          </p:cNvPr>
          <p:cNvSpPr>
            <a:spLocks noGrp="1"/>
          </p:cNvSpPr>
          <p:nvPr>
            <p:ph type="title"/>
          </p:nvPr>
        </p:nvSpPr>
        <p:spPr/>
        <p:txBody>
          <a:bodyPr/>
          <a:lstStyle/>
          <a:p>
            <a:r>
              <a:rPr lang="en-US" dirty="0"/>
              <a:t>Bond Pricing Theorems</a:t>
            </a:r>
          </a:p>
        </p:txBody>
      </p:sp>
      <p:sp>
        <p:nvSpPr>
          <p:cNvPr id="3" name="Content Placeholder 2">
            <a:extLst>
              <a:ext uri="{FF2B5EF4-FFF2-40B4-BE49-F238E27FC236}">
                <a16:creationId xmlns:a16="http://schemas.microsoft.com/office/drawing/2014/main" id="{04516C6F-4642-48A5-B188-9E1A773D4431}"/>
              </a:ext>
            </a:extLst>
          </p:cNvPr>
          <p:cNvSpPr>
            <a:spLocks noGrp="1"/>
          </p:cNvSpPr>
          <p:nvPr>
            <p:ph sz="quarter" idx="11"/>
          </p:nvPr>
        </p:nvSpPr>
        <p:spPr/>
        <p:txBody>
          <a:bodyPr/>
          <a:lstStyle/>
          <a:p>
            <a:r>
              <a:rPr lang="en-IN" sz="2600" dirty="0"/>
              <a:t>Bonds of similar risk (and maturity) will be priced to yield about the same return, regardless of the coupon rate.</a:t>
            </a:r>
          </a:p>
          <a:p>
            <a:r>
              <a:rPr lang="en-IN" sz="2600" dirty="0"/>
              <a:t>If you know the price of one bond, you can estimate its Y</a:t>
            </a:r>
            <a:r>
              <a:rPr lang="en-IN" sz="100" dirty="0"/>
              <a:t> </a:t>
            </a:r>
            <a:r>
              <a:rPr lang="en-IN" sz="2600" dirty="0"/>
              <a:t>T</a:t>
            </a:r>
            <a:r>
              <a:rPr lang="en-IN" sz="100" dirty="0"/>
              <a:t> </a:t>
            </a:r>
            <a:r>
              <a:rPr lang="en-IN" sz="2600" dirty="0"/>
              <a:t>M and use that to find the price of the second bond.</a:t>
            </a:r>
          </a:p>
          <a:p>
            <a:r>
              <a:rPr lang="en-IN" sz="2600" dirty="0"/>
              <a:t>This is a useful concept that can be transferred to valuing assets other than bonds.</a:t>
            </a:r>
          </a:p>
        </p:txBody>
      </p:sp>
      <p:sp>
        <p:nvSpPr>
          <p:cNvPr id="6" name="Slide Number Placeholder 5">
            <a:extLst>
              <a:ext uri="{FF2B5EF4-FFF2-40B4-BE49-F238E27FC236}">
                <a16:creationId xmlns:a16="http://schemas.microsoft.com/office/drawing/2014/main" id="{A42E9A59-C628-48D8-A1C2-C7D4D122B57F}"/>
              </a:ext>
            </a:extLst>
          </p:cNvPr>
          <p:cNvSpPr>
            <a:spLocks noGrp="1"/>
          </p:cNvSpPr>
          <p:nvPr>
            <p:ph type="sldNum" sz="quarter" idx="10"/>
          </p:nvPr>
        </p:nvSpPr>
        <p:spPr/>
        <p:txBody>
          <a:bodyPr/>
          <a:lstStyle/>
          <a:p>
            <a:fld id="{68151E55-6873-49E2-B8D5-2F265E6F1973}" type="slidenum">
              <a:rPr lang="en-US" smtClean="0"/>
              <a:t>20</a:t>
            </a:fld>
            <a:endParaRPr lang="en-US" dirty="0"/>
          </a:p>
        </p:txBody>
      </p:sp>
    </p:spTree>
    <p:extLst>
      <p:ext uri="{BB962C8B-B14F-4D97-AF65-F5344CB8AC3E}">
        <p14:creationId xmlns:p14="http://schemas.microsoft.com/office/powerpoint/2010/main" val="1524396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E1BEC-E5A2-4FEB-8612-64A2BAA2638E}"/>
              </a:ext>
            </a:extLst>
          </p:cNvPr>
          <p:cNvSpPr>
            <a:spLocks noGrp="1"/>
          </p:cNvSpPr>
          <p:nvPr>
            <p:ph type="title"/>
          </p:nvPr>
        </p:nvSpPr>
        <p:spPr/>
        <p:txBody>
          <a:bodyPr/>
          <a:lstStyle/>
          <a:p>
            <a:r>
              <a:rPr lang="en-US" dirty="0"/>
              <a:t>Zero Coupon Bonds</a:t>
            </a:r>
          </a:p>
        </p:txBody>
      </p:sp>
      <p:sp>
        <p:nvSpPr>
          <p:cNvPr id="3" name="Content Placeholder 2">
            <a:extLst>
              <a:ext uri="{FF2B5EF4-FFF2-40B4-BE49-F238E27FC236}">
                <a16:creationId xmlns:a16="http://schemas.microsoft.com/office/drawing/2014/main" id="{A722D55E-65FA-4ECA-8242-B2D01B380B79}"/>
              </a:ext>
            </a:extLst>
          </p:cNvPr>
          <p:cNvSpPr>
            <a:spLocks noGrp="1"/>
          </p:cNvSpPr>
          <p:nvPr>
            <p:ph sz="quarter" idx="11"/>
          </p:nvPr>
        </p:nvSpPr>
        <p:spPr/>
        <p:txBody>
          <a:bodyPr/>
          <a:lstStyle/>
          <a:p>
            <a:r>
              <a:rPr lang="en-IN" sz="2400" dirty="0"/>
              <a:t>Make no periodic interest payments (coupon rate = 0%)</a:t>
            </a:r>
          </a:p>
          <a:p>
            <a:r>
              <a:rPr lang="en-IN" sz="2400" dirty="0"/>
              <a:t>The entire yield to maturity comes from the difference between the purchase price and the par value</a:t>
            </a:r>
          </a:p>
          <a:p>
            <a:r>
              <a:rPr lang="en-IN" sz="2400" dirty="0"/>
              <a:t>Cannot sell for more than par value</a:t>
            </a:r>
          </a:p>
          <a:p>
            <a:r>
              <a:rPr lang="en-IN" sz="2400" dirty="0"/>
              <a:t>Sometimes called zeroes, deep discount bonds, or original issue discount bonds (O</a:t>
            </a:r>
            <a:r>
              <a:rPr lang="en-IN" sz="100" dirty="0"/>
              <a:t> </a:t>
            </a:r>
            <a:r>
              <a:rPr lang="en-IN" sz="2400" dirty="0"/>
              <a:t>I</a:t>
            </a:r>
            <a:r>
              <a:rPr lang="en-IN" sz="100" dirty="0"/>
              <a:t> </a:t>
            </a:r>
            <a:r>
              <a:rPr lang="en-IN" sz="2400" dirty="0"/>
              <a:t>D</a:t>
            </a:r>
            <a:r>
              <a:rPr lang="en-IN" sz="100" dirty="0"/>
              <a:t> </a:t>
            </a:r>
            <a:r>
              <a:rPr lang="en-IN" sz="2400" dirty="0"/>
              <a:t>s)</a:t>
            </a:r>
          </a:p>
          <a:p>
            <a:r>
              <a:rPr lang="en-IN" sz="2400" dirty="0"/>
              <a:t>Treasury bills and principal-only Treasury strips are good examples of zeroes</a:t>
            </a:r>
          </a:p>
        </p:txBody>
      </p:sp>
      <p:sp>
        <p:nvSpPr>
          <p:cNvPr id="6" name="Slide Number Placeholder 5">
            <a:extLst>
              <a:ext uri="{FF2B5EF4-FFF2-40B4-BE49-F238E27FC236}">
                <a16:creationId xmlns:a16="http://schemas.microsoft.com/office/drawing/2014/main" id="{130A02A2-DC6A-4D5B-9411-27AD7024505B}"/>
              </a:ext>
            </a:extLst>
          </p:cNvPr>
          <p:cNvSpPr>
            <a:spLocks noGrp="1"/>
          </p:cNvSpPr>
          <p:nvPr>
            <p:ph type="sldNum" sz="quarter" idx="10"/>
          </p:nvPr>
        </p:nvSpPr>
        <p:spPr/>
        <p:txBody>
          <a:bodyPr/>
          <a:lstStyle/>
          <a:p>
            <a:fld id="{68151E55-6873-49E2-B8D5-2F265E6F1973}" type="slidenum">
              <a:rPr lang="en-US" smtClean="0"/>
              <a:t>21</a:t>
            </a:fld>
            <a:endParaRPr lang="en-US" dirty="0"/>
          </a:p>
        </p:txBody>
      </p:sp>
    </p:spTree>
    <p:extLst>
      <p:ext uri="{BB962C8B-B14F-4D97-AF65-F5344CB8AC3E}">
        <p14:creationId xmlns:p14="http://schemas.microsoft.com/office/powerpoint/2010/main" val="186458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F876-9685-4D23-B4FF-2C9557AEC06C}"/>
              </a:ext>
            </a:extLst>
          </p:cNvPr>
          <p:cNvSpPr>
            <a:spLocks noGrp="1"/>
          </p:cNvSpPr>
          <p:nvPr>
            <p:ph type="title"/>
          </p:nvPr>
        </p:nvSpPr>
        <p:spPr/>
        <p:txBody>
          <a:bodyPr/>
          <a:lstStyle/>
          <a:p>
            <a:r>
              <a:rPr lang="en-US" dirty="0"/>
              <a:t>Pure Discount Bonds</a:t>
            </a:r>
          </a:p>
        </p:txBody>
      </p:sp>
      <p:sp>
        <p:nvSpPr>
          <p:cNvPr id="3" name="Content Placeholder 2">
            <a:extLst>
              <a:ext uri="{FF2B5EF4-FFF2-40B4-BE49-F238E27FC236}">
                <a16:creationId xmlns:a16="http://schemas.microsoft.com/office/drawing/2014/main" id="{2A3D170B-9B32-44F8-8C18-D82AA1038961}"/>
              </a:ext>
            </a:extLst>
          </p:cNvPr>
          <p:cNvSpPr>
            <a:spLocks noGrp="1"/>
          </p:cNvSpPr>
          <p:nvPr>
            <p:ph sz="quarter" idx="11"/>
          </p:nvPr>
        </p:nvSpPr>
        <p:spPr>
          <a:xfrm>
            <a:off x="342900" y="1276710"/>
            <a:ext cx="8458200" cy="1982684"/>
          </a:xfrm>
        </p:spPr>
        <p:txBody>
          <a:bodyPr/>
          <a:lstStyle/>
          <a:p>
            <a:r>
              <a:rPr lang="en-IN" sz="2400" dirty="0"/>
              <a:t>Information needed for valuing pure discount bonds:</a:t>
            </a:r>
          </a:p>
          <a:p>
            <a:pPr marL="292608" indent="-292608">
              <a:spcBef>
                <a:spcPts val="1000"/>
              </a:spcBef>
              <a:spcAft>
                <a:spcPts val="0"/>
              </a:spcAft>
              <a:buFont typeface="Arial" panose="020B0604020202020204" pitchFamily="34" charset="0"/>
              <a:buChar char="•"/>
            </a:pPr>
            <a:r>
              <a:rPr lang="en-IN" sz="2400" dirty="0"/>
              <a:t>Time to maturity (</a:t>
            </a:r>
            <a:r>
              <a:rPr lang="en-IN" sz="2400" i="1" dirty="0"/>
              <a:t>T</a:t>
            </a:r>
            <a:r>
              <a:rPr lang="en-IN" sz="2400" dirty="0"/>
              <a:t>) = Maturity date − Today’s date</a:t>
            </a:r>
          </a:p>
          <a:p>
            <a:pPr marL="292608" indent="-292608">
              <a:spcBef>
                <a:spcPts val="1000"/>
              </a:spcBef>
              <a:spcAft>
                <a:spcPts val="0"/>
              </a:spcAft>
              <a:buFont typeface="Arial" panose="020B0604020202020204" pitchFamily="34" charset="0"/>
              <a:buChar char="•"/>
            </a:pPr>
            <a:r>
              <a:rPr lang="en-IN" sz="2400" dirty="0"/>
              <a:t>Face value (</a:t>
            </a:r>
            <a:r>
              <a:rPr lang="en-IN" sz="2400" i="1" dirty="0"/>
              <a:t>F</a:t>
            </a:r>
            <a:r>
              <a:rPr lang="en-IN" sz="2400" dirty="0"/>
              <a:t>)</a:t>
            </a:r>
          </a:p>
          <a:p>
            <a:pPr marL="292608" indent="-292608">
              <a:spcBef>
                <a:spcPts val="1000"/>
              </a:spcBef>
              <a:spcAft>
                <a:spcPts val="0"/>
              </a:spcAft>
              <a:buFont typeface="Arial" panose="020B0604020202020204" pitchFamily="34" charset="0"/>
              <a:buChar char="•"/>
            </a:pPr>
            <a:r>
              <a:rPr lang="en-IN" sz="2400" dirty="0"/>
              <a:t>Discount rate (</a:t>
            </a:r>
            <a:r>
              <a:rPr lang="en-IN" sz="2400" i="1" dirty="0"/>
              <a:t>r</a:t>
            </a:r>
            <a:r>
              <a:rPr lang="en-IN" sz="2400" dirty="0"/>
              <a:t>)</a:t>
            </a:r>
          </a:p>
        </p:txBody>
      </p:sp>
      <p:pic>
        <p:nvPicPr>
          <p:cNvPr id="8" name="Picture 7" descr="Partial timeline shows cash flows on a pure discount (zero coupon) bond; Cash flow is zero each year until the last year when the cash flow is face value (F).">
            <a:extLst>
              <a:ext uri="{FF2B5EF4-FFF2-40B4-BE49-F238E27FC236}">
                <a16:creationId xmlns:a16="http://schemas.microsoft.com/office/drawing/2014/main" id="{59392BB9-93F8-45A2-97BA-A66EA9F6E548}"/>
              </a:ext>
            </a:extLst>
          </p:cNvPr>
          <p:cNvPicPr>
            <a:picLocks noChangeAspect="1"/>
          </p:cNvPicPr>
          <p:nvPr/>
        </p:nvPicPr>
        <p:blipFill>
          <a:blip r:embed="rId3"/>
          <a:stretch>
            <a:fillRect/>
          </a:stretch>
        </p:blipFill>
        <p:spPr>
          <a:xfrm>
            <a:off x="1473854" y="3635042"/>
            <a:ext cx="6196290" cy="1158340"/>
          </a:xfrm>
          <a:prstGeom prst="rect">
            <a:avLst/>
          </a:prstGeom>
        </p:spPr>
      </p:pic>
      <p:sp>
        <p:nvSpPr>
          <p:cNvPr id="4" name="Content Placeholder 3">
            <a:extLst>
              <a:ext uri="{FF2B5EF4-FFF2-40B4-BE49-F238E27FC236}">
                <a16:creationId xmlns:a16="http://schemas.microsoft.com/office/drawing/2014/main" id="{CC475902-7A65-4CFE-B739-050A6D5B74E8}"/>
              </a:ext>
            </a:extLst>
          </p:cNvPr>
          <p:cNvSpPr>
            <a:spLocks noGrp="1"/>
          </p:cNvSpPr>
          <p:nvPr>
            <p:ph sz="quarter" idx="14"/>
          </p:nvPr>
        </p:nvSpPr>
        <p:spPr>
          <a:xfrm>
            <a:off x="342900" y="4986086"/>
            <a:ext cx="8458200" cy="501645"/>
          </a:xfrm>
        </p:spPr>
        <p:txBody>
          <a:bodyPr/>
          <a:lstStyle/>
          <a:p>
            <a:r>
              <a:rPr lang="en-IN" sz="2400" dirty="0"/>
              <a:t>Present value of a pure discount bond at Time 0:</a:t>
            </a:r>
          </a:p>
        </p:txBody>
      </p:sp>
      <p:graphicFrame>
        <p:nvGraphicFramePr>
          <p:cNvPr id="9" name="Object 8">
            <a:extLst>
              <a:ext uri="{FF2B5EF4-FFF2-40B4-BE49-F238E27FC236}">
                <a16:creationId xmlns:a16="http://schemas.microsoft.com/office/drawing/2014/main" id="{EDA782C7-65A0-4920-8FE1-1A700B5F4497}"/>
              </a:ext>
            </a:extLst>
          </p:cNvPr>
          <p:cNvGraphicFramePr>
            <a:graphicFrameLocks noChangeAspect="1"/>
          </p:cNvGraphicFramePr>
          <p:nvPr>
            <p:extLst>
              <p:ext uri="{D42A27DB-BD31-4B8C-83A1-F6EECF244321}">
                <p14:modId xmlns:p14="http://schemas.microsoft.com/office/powerpoint/2010/main" val="463867196"/>
              </p:ext>
            </p:extLst>
          </p:nvPr>
        </p:nvGraphicFramePr>
        <p:xfrm>
          <a:off x="3841749" y="5581290"/>
          <a:ext cx="1460500" cy="762000"/>
        </p:xfrm>
        <a:graphic>
          <a:graphicData uri="http://schemas.openxmlformats.org/presentationml/2006/ole">
            <mc:AlternateContent xmlns:mc="http://schemas.openxmlformats.org/markup-compatibility/2006">
              <mc:Choice xmlns:v="urn:schemas-microsoft-com:vml" Requires="v">
                <p:oleObj spid="_x0000_s30768" name="Equation" r:id="rId4" imgW="1460160" imgH="761760" progId="Equation.DSMT4">
                  <p:embed/>
                </p:oleObj>
              </mc:Choice>
              <mc:Fallback>
                <p:oleObj name="Equation" r:id="rId4" imgW="1460160" imgH="761760" progId="Equation.DSMT4">
                  <p:embed/>
                  <p:pic>
                    <p:nvPicPr>
                      <p:cNvPr id="0" name=""/>
                      <p:cNvPicPr/>
                      <p:nvPr/>
                    </p:nvPicPr>
                    <p:blipFill>
                      <a:blip r:embed="rId5"/>
                      <a:stretch>
                        <a:fillRect/>
                      </a:stretch>
                    </p:blipFill>
                    <p:spPr>
                      <a:xfrm>
                        <a:off x="3841749" y="5581290"/>
                        <a:ext cx="1460500" cy="762000"/>
                      </a:xfrm>
                      <a:prstGeom prst="rect">
                        <a:avLst/>
                      </a:prstGeom>
                    </p:spPr>
                  </p:pic>
                </p:oleObj>
              </mc:Fallback>
            </mc:AlternateContent>
          </a:graphicData>
        </a:graphic>
      </p:graphicFrame>
      <p:sp>
        <p:nvSpPr>
          <p:cNvPr id="7" name="Slide Number Placeholder 6">
            <a:extLst>
              <a:ext uri="{FF2B5EF4-FFF2-40B4-BE49-F238E27FC236}">
                <a16:creationId xmlns:a16="http://schemas.microsoft.com/office/drawing/2014/main" id="{88E3DC73-1C2A-4D3D-8297-959B1AEB31AE}"/>
              </a:ext>
            </a:extLst>
          </p:cNvPr>
          <p:cNvSpPr>
            <a:spLocks noGrp="1"/>
          </p:cNvSpPr>
          <p:nvPr>
            <p:ph type="sldNum" sz="quarter" idx="10"/>
          </p:nvPr>
        </p:nvSpPr>
        <p:spPr/>
        <p:txBody>
          <a:bodyPr/>
          <a:lstStyle/>
          <a:p>
            <a:fld id="{68151E55-6873-49E2-B8D5-2F265E6F1973}" type="slidenum">
              <a:rPr lang="en-US" smtClean="0"/>
              <a:t>22</a:t>
            </a:fld>
            <a:endParaRPr lang="en-US" dirty="0"/>
          </a:p>
        </p:txBody>
      </p:sp>
    </p:spTree>
    <p:extLst>
      <p:ext uri="{BB962C8B-B14F-4D97-AF65-F5344CB8AC3E}">
        <p14:creationId xmlns:p14="http://schemas.microsoft.com/office/powerpoint/2010/main" val="737137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2BE36-94AA-4F2E-907E-410987BA5E33}"/>
              </a:ext>
            </a:extLst>
          </p:cNvPr>
          <p:cNvSpPr>
            <a:spLocks noGrp="1"/>
          </p:cNvSpPr>
          <p:nvPr>
            <p:ph type="title"/>
          </p:nvPr>
        </p:nvSpPr>
        <p:spPr/>
        <p:txBody>
          <a:bodyPr/>
          <a:lstStyle/>
          <a:p>
            <a:r>
              <a:rPr lang="en-US" dirty="0"/>
              <a:t>Pure Discount Bonds: Example</a:t>
            </a:r>
          </a:p>
        </p:txBody>
      </p:sp>
      <p:sp>
        <p:nvSpPr>
          <p:cNvPr id="3" name="Content Placeholder 2">
            <a:extLst>
              <a:ext uri="{FF2B5EF4-FFF2-40B4-BE49-F238E27FC236}">
                <a16:creationId xmlns:a16="http://schemas.microsoft.com/office/drawing/2014/main" id="{DEA07AC2-E8FD-473F-80D7-D8C3220F51F8}"/>
              </a:ext>
            </a:extLst>
          </p:cNvPr>
          <p:cNvSpPr>
            <a:spLocks noGrp="1"/>
          </p:cNvSpPr>
          <p:nvPr>
            <p:ph sz="quarter" idx="11"/>
          </p:nvPr>
        </p:nvSpPr>
        <p:spPr>
          <a:xfrm>
            <a:off x="342900" y="1276710"/>
            <a:ext cx="8458200" cy="906052"/>
          </a:xfrm>
        </p:spPr>
        <p:txBody>
          <a:bodyPr/>
          <a:lstStyle/>
          <a:p>
            <a:r>
              <a:rPr lang="en-IN" sz="2600" dirty="0"/>
              <a:t>Find the value of a 15-year zero coupon bond with a $1,000 par value and a YTM of 12 percent.</a:t>
            </a:r>
          </a:p>
        </p:txBody>
      </p:sp>
      <p:pic>
        <p:nvPicPr>
          <p:cNvPr id="7" name="Picture 6" descr="Partial timeline shows cash flows on a pure discount (zero coupon) bond; Cash flow is zero each year for 29 years and $1,000 in year 30.">
            <a:extLst>
              <a:ext uri="{FF2B5EF4-FFF2-40B4-BE49-F238E27FC236}">
                <a16:creationId xmlns:a16="http://schemas.microsoft.com/office/drawing/2014/main" id="{8F0FBCB0-C43A-49A5-BBE8-8DFDDA272BB5}"/>
              </a:ext>
            </a:extLst>
          </p:cNvPr>
          <p:cNvPicPr>
            <a:picLocks noChangeAspect="1"/>
          </p:cNvPicPr>
          <p:nvPr/>
        </p:nvPicPr>
        <p:blipFill>
          <a:blip r:embed="rId4"/>
          <a:stretch>
            <a:fillRect/>
          </a:stretch>
        </p:blipFill>
        <p:spPr>
          <a:xfrm>
            <a:off x="1145751" y="2773623"/>
            <a:ext cx="6852498" cy="1310754"/>
          </a:xfrm>
          <a:prstGeom prst="rect">
            <a:avLst/>
          </a:prstGeom>
        </p:spPr>
      </p:pic>
      <p:graphicFrame>
        <p:nvGraphicFramePr>
          <p:cNvPr id="8" name="Object 7">
            <a:extLst>
              <a:ext uri="{FF2B5EF4-FFF2-40B4-BE49-F238E27FC236}">
                <a16:creationId xmlns:a16="http://schemas.microsoft.com/office/drawing/2014/main" id="{B90B14CD-BE4E-4620-87D6-4B2666B17332}"/>
              </a:ext>
            </a:extLst>
          </p:cNvPr>
          <p:cNvGraphicFramePr>
            <a:graphicFrameLocks noChangeAspect="1"/>
          </p:cNvGraphicFramePr>
          <p:nvPr>
            <p:extLst>
              <p:ext uri="{D42A27DB-BD31-4B8C-83A1-F6EECF244321}">
                <p14:modId xmlns:p14="http://schemas.microsoft.com/office/powerpoint/2010/main" val="1146154815"/>
              </p:ext>
            </p:extLst>
          </p:nvPr>
        </p:nvGraphicFramePr>
        <p:xfrm>
          <a:off x="2813050" y="4622670"/>
          <a:ext cx="3517900" cy="762000"/>
        </p:xfrm>
        <a:graphic>
          <a:graphicData uri="http://schemas.openxmlformats.org/presentationml/2006/ole">
            <mc:AlternateContent xmlns:mc="http://schemas.openxmlformats.org/markup-compatibility/2006">
              <mc:Choice xmlns:v="urn:schemas-microsoft-com:vml" Requires="v">
                <p:oleObj spid="_x0000_s31793" name="Equation" r:id="rId5" imgW="3517560" imgH="761760" progId="Equation.DSMT4">
                  <p:embed/>
                </p:oleObj>
              </mc:Choice>
              <mc:Fallback>
                <p:oleObj name="Equation" r:id="rId5" imgW="3517560" imgH="761760" progId="Equation.DSMT4">
                  <p:embed/>
                  <p:pic>
                    <p:nvPicPr>
                      <p:cNvPr id="0" name=""/>
                      <p:cNvPicPr/>
                      <p:nvPr/>
                    </p:nvPicPr>
                    <p:blipFill>
                      <a:blip r:embed="rId6"/>
                      <a:stretch>
                        <a:fillRect/>
                      </a:stretch>
                    </p:blipFill>
                    <p:spPr>
                      <a:xfrm>
                        <a:off x="2813050" y="4622670"/>
                        <a:ext cx="3517900" cy="762000"/>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061B11F5-6F3D-4F5A-AAAD-8E9BD9C4CCAD}"/>
              </a:ext>
            </a:extLst>
          </p:cNvPr>
          <p:cNvSpPr>
            <a:spLocks noGrp="1"/>
          </p:cNvSpPr>
          <p:nvPr>
            <p:ph type="sldNum" sz="quarter" idx="10"/>
          </p:nvPr>
        </p:nvSpPr>
        <p:spPr/>
        <p:txBody>
          <a:bodyPr/>
          <a:lstStyle/>
          <a:p>
            <a:fld id="{68151E55-6873-49E2-B8D5-2F265E6F1973}" type="slidenum">
              <a:rPr lang="en-US" smtClean="0"/>
              <a:t>23</a:t>
            </a:fld>
            <a:endParaRPr lang="en-US" dirty="0"/>
          </a:p>
        </p:txBody>
      </p:sp>
    </p:spTree>
    <p:extLst>
      <p:ext uri="{BB962C8B-B14F-4D97-AF65-F5344CB8AC3E}">
        <p14:creationId xmlns:p14="http://schemas.microsoft.com/office/powerpoint/2010/main" val="3448730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14A61-07FC-4A9C-BF69-375F28712A9F}"/>
              </a:ext>
            </a:extLst>
          </p:cNvPr>
          <p:cNvSpPr>
            <a:spLocks noGrp="1"/>
          </p:cNvSpPr>
          <p:nvPr>
            <p:ph type="title"/>
          </p:nvPr>
        </p:nvSpPr>
        <p:spPr/>
        <p:txBody>
          <a:bodyPr/>
          <a:lstStyle/>
          <a:p>
            <a:r>
              <a:rPr lang="en-IN" dirty="0"/>
              <a:t>Bond Pricing with a Spreadsheet </a:t>
            </a:r>
            <a:r>
              <a:rPr lang="en-IN" sz="1000" b="0" baseline="0" dirty="0"/>
              <a:t>1</a:t>
            </a:r>
            <a:endParaRPr lang="en-US" sz="1000" b="0" baseline="0" dirty="0"/>
          </a:p>
        </p:txBody>
      </p:sp>
      <p:sp>
        <p:nvSpPr>
          <p:cNvPr id="3" name="Content Placeholder 2">
            <a:extLst>
              <a:ext uri="{FF2B5EF4-FFF2-40B4-BE49-F238E27FC236}">
                <a16:creationId xmlns:a16="http://schemas.microsoft.com/office/drawing/2014/main" id="{DC4494E0-A0E7-4C8B-B77D-0E8E67C3442A}"/>
              </a:ext>
            </a:extLst>
          </p:cNvPr>
          <p:cNvSpPr>
            <a:spLocks noGrp="1"/>
          </p:cNvSpPr>
          <p:nvPr>
            <p:ph sz="quarter" idx="11"/>
          </p:nvPr>
        </p:nvSpPr>
        <p:spPr/>
        <p:txBody>
          <a:bodyPr/>
          <a:lstStyle/>
          <a:p>
            <a:r>
              <a:rPr lang="en-IN" sz="2600" dirty="0"/>
              <a:t>There are specific formulas for finding bond prices and yields on a spreadsheet.</a:t>
            </a:r>
          </a:p>
          <a:p>
            <a:pPr marL="292608" indent="-292608">
              <a:spcBef>
                <a:spcPts val="1000"/>
              </a:spcBef>
              <a:spcAft>
                <a:spcPts val="0"/>
              </a:spcAft>
              <a:buFont typeface="Arial" panose="020B0604020202020204" pitchFamily="34" charset="0"/>
              <a:buChar char="•"/>
            </a:pPr>
            <a:r>
              <a:rPr lang="en-IN" sz="2600" dirty="0"/>
              <a:t>PRICE(Settlement, Maturity, Rate, </a:t>
            </a:r>
            <a:r>
              <a:rPr lang="en-IN" sz="2600" dirty="0" err="1"/>
              <a:t>Yld</a:t>
            </a:r>
            <a:r>
              <a:rPr lang="en-IN" sz="2600" dirty="0"/>
              <a:t>, Redemption, Frequency, Basis)</a:t>
            </a:r>
          </a:p>
          <a:p>
            <a:pPr marL="292608" indent="-292608">
              <a:spcBef>
                <a:spcPts val="1000"/>
              </a:spcBef>
              <a:spcAft>
                <a:spcPts val="0"/>
              </a:spcAft>
              <a:buFont typeface="Arial" panose="020B0604020202020204" pitchFamily="34" charset="0"/>
              <a:buChar char="•"/>
            </a:pPr>
            <a:r>
              <a:rPr lang="en-IN" sz="2600" dirty="0"/>
              <a:t>YIELD(Settlement, Maturity, Rate, </a:t>
            </a:r>
            <a:r>
              <a:rPr lang="en-IN" sz="2600" dirty="0" err="1"/>
              <a:t>Pr</a:t>
            </a:r>
            <a:r>
              <a:rPr lang="en-IN" sz="2600" dirty="0"/>
              <a:t>, Redemption, Frequency, Basis)</a:t>
            </a:r>
          </a:p>
          <a:p>
            <a:pPr marL="292608" indent="-292608">
              <a:spcBef>
                <a:spcPts val="1000"/>
              </a:spcBef>
              <a:spcAft>
                <a:spcPts val="0"/>
              </a:spcAft>
              <a:buFont typeface="Arial" panose="020B0604020202020204" pitchFamily="34" charset="0"/>
              <a:buChar char="•"/>
            </a:pPr>
            <a:r>
              <a:rPr lang="en-IN" sz="2600" dirty="0"/>
              <a:t>Settlement and maturity need to be actual dates.</a:t>
            </a:r>
          </a:p>
          <a:p>
            <a:pPr marL="292608" indent="-292608">
              <a:spcBef>
                <a:spcPts val="1000"/>
              </a:spcBef>
              <a:spcAft>
                <a:spcPts val="0"/>
              </a:spcAft>
              <a:buFont typeface="Arial" panose="020B0604020202020204" pitchFamily="34" charset="0"/>
              <a:buChar char="•"/>
            </a:pPr>
            <a:r>
              <a:rPr lang="en-IN" sz="2600" dirty="0"/>
              <a:t>The redemption and </a:t>
            </a:r>
            <a:r>
              <a:rPr lang="en-IN" sz="2600" dirty="0" err="1"/>
              <a:t>Pr</a:t>
            </a:r>
            <a:r>
              <a:rPr lang="en-IN" sz="2600" dirty="0"/>
              <a:t> need to given as % of par value.</a:t>
            </a:r>
          </a:p>
        </p:txBody>
      </p:sp>
      <p:sp>
        <p:nvSpPr>
          <p:cNvPr id="6" name="Slide Number Placeholder 5">
            <a:extLst>
              <a:ext uri="{FF2B5EF4-FFF2-40B4-BE49-F238E27FC236}">
                <a16:creationId xmlns:a16="http://schemas.microsoft.com/office/drawing/2014/main" id="{40A3B142-7A7E-4D0F-9A8C-30A60E17C002}"/>
              </a:ext>
            </a:extLst>
          </p:cNvPr>
          <p:cNvSpPr>
            <a:spLocks noGrp="1"/>
          </p:cNvSpPr>
          <p:nvPr>
            <p:ph type="sldNum" sz="quarter" idx="10"/>
          </p:nvPr>
        </p:nvSpPr>
        <p:spPr/>
        <p:txBody>
          <a:bodyPr/>
          <a:lstStyle/>
          <a:p>
            <a:fld id="{68151E55-6873-49E2-B8D5-2F265E6F1973}" type="slidenum">
              <a:rPr lang="en-US" smtClean="0"/>
              <a:t>24</a:t>
            </a:fld>
            <a:endParaRPr lang="en-US" dirty="0"/>
          </a:p>
        </p:txBody>
      </p:sp>
    </p:spTree>
    <p:extLst>
      <p:ext uri="{BB962C8B-B14F-4D97-AF65-F5344CB8AC3E}">
        <p14:creationId xmlns:p14="http://schemas.microsoft.com/office/powerpoint/2010/main" val="1039350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1FAD-181E-4A02-9C61-63CD101ABF77}"/>
              </a:ext>
            </a:extLst>
          </p:cNvPr>
          <p:cNvSpPr>
            <a:spLocks noGrp="1"/>
          </p:cNvSpPr>
          <p:nvPr>
            <p:ph type="title"/>
          </p:nvPr>
        </p:nvSpPr>
        <p:spPr/>
        <p:txBody>
          <a:bodyPr/>
          <a:lstStyle/>
          <a:p>
            <a:r>
              <a:rPr lang="en-IN" dirty="0"/>
              <a:t>Bond Pricing with a Spreadsheet </a:t>
            </a:r>
            <a:r>
              <a:rPr lang="en-IN" sz="1000" b="0" dirty="0"/>
              <a:t>2</a:t>
            </a:r>
            <a:endParaRPr lang="en-US" sz="1000" dirty="0"/>
          </a:p>
        </p:txBody>
      </p:sp>
      <p:sp>
        <p:nvSpPr>
          <p:cNvPr id="3" name="Content Placeholder 2">
            <a:extLst>
              <a:ext uri="{FF2B5EF4-FFF2-40B4-BE49-F238E27FC236}">
                <a16:creationId xmlns:a16="http://schemas.microsoft.com/office/drawing/2014/main" id="{E9062843-B848-4110-AE57-5294FB43D9E3}"/>
              </a:ext>
            </a:extLst>
          </p:cNvPr>
          <p:cNvSpPr>
            <a:spLocks noGrp="1"/>
          </p:cNvSpPr>
          <p:nvPr>
            <p:ph sz="quarter" idx="11"/>
          </p:nvPr>
        </p:nvSpPr>
        <p:spPr>
          <a:xfrm>
            <a:off x="342900" y="1276710"/>
            <a:ext cx="8458200" cy="1333755"/>
          </a:xfrm>
        </p:spPr>
        <p:txBody>
          <a:bodyPr/>
          <a:lstStyle/>
          <a:p>
            <a:r>
              <a:rPr lang="en-US" altLang="en-US" sz="1800" dirty="0">
                <a:latin typeface="Arial" panose="020B0604020202020204" pitchFamily="34" charset="0"/>
                <a:ea typeface="ＭＳ Ｐゴシック" panose="020B0600070205080204" pitchFamily="34" charset="-128"/>
                <a:cs typeface="Arial" panose="020B0604020202020204" pitchFamily="34" charset="0"/>
              </a:rPr>
              <a:t>Example:</a:t>
            </a:r>
          </a:p>
          <a:p>
            <a:r>
              <a:rPr lang="en-US" altLang="en-US" sz="1800" dirty="0">
                <a:latin typeface="Arial" panose="020B0604020202020204" pitchFamily="34" charset="0"/>
                <a:ea typeface="ＭＳ Ｐゴシック" panose="020B0600070205080204" pitchFamily="34" charset="-128"/>
                <a:cs typeface="Arial" panose="020B0604020202020204" pitchFamily="34" charset="0"/>
              </a:rPr>
              <a:t>You are looking at a bond that has 22 years to maturity. The coupon rate is 8 percent and coupons are paid semiannually. The yield-to-maturity is 9 percent. What is the current price?</a:t>
            </a:r>
          </a:p>
        </p:txBody>
      </p:sp>
      <p:graphicFrame>
        <p:nvGraphicFramePr>
          <p:cNvPr id="9" name="Table 9">
            <a:extLst>
              <a:ext uri="{FF2B5EF4-FFF2-40B4-BE49-F238E27FC236}">
                <a16:creationId xmlns:a16="http://schemas.microsoft.com/office/drawing/2014/main" id="{3385F0DA-5DD0-4CE4-A1BA-3B9E3D46887A}"/>
              </a:ext>
            </a:extLst>
          </p:cNvPr>
          <p:cNvGraphicFramePr>
            <a:graphicFrameLocks noGrp="1"/>
          </p:cNvGraphicFramePr>
          <p:nvPr>
            <p:extLst>
              <p:ext uri="{D42A27DB-BD31-4B8C-83A1-F6EECF244321}">
                <p14:modId xmlns:p14="http://schemas.microsoft.com/office/powerpoint/2010/main" val="1455862700"/>
              </p:ext>
            </p:extLst>
          </p:nvPr>
        </p:nvGraphicFramePr>
        <p:xfrm>
          <a:off x="1576597" y="2662242"/>
          <a:ext cx="6256273" cy="1127033"/>
        </p:xfrm>
        <a:graphic>
          <a:graphicData uri="http://schemas.openxmlformats.org/drawingml/2006/table">
            <a:tbl>
              <a:tblPr firstRow="1" bandRow="1">
                <a:tableStyleId>{5C22544A-7EE6-4342-B048-85BDC9FD1C3A}</a:tableStyleId>
              </a:tblPr>
              <a:tblGrid>
                <a:gridCol w="807620">
                  <a:extLst>
                    <a:ext uri="{9D8B030D-6E8A-4147-A177-3AD203B41FA5}">
                      <a16:colId xmlns:a16="http://schemas.microsoft.com/office/drawing/2014/main" val="130447997"/>
                    </a:ext>
                  </a:extLst>
                </a:gridCol>
                <a:gridCol w="775740">
                  <a:extLst>
                    <a:ext uri="{9D8B030D-6E8A-4147-A177-3AD203B41FA5}">
                      <a16:colId xmlns:a16="http://schemas.microsoft.com/office/drawing/2014/main" val="3216531988"/>
                    </a:ext>
                  </a:extLst>
                </a:gridCol>
                <a:gridCol w="4672913">
                  <a:extLst>
                    <a:ext uri="{9D8B030D-6E8A-4147-A177-3AD203B41FA5}">
                      <a16:colId xmlns:a16="http://schemas.microsoft.com/office/drawing/2014/main" val="908463175"/>
                    </a:ext>
                  </a:extLst>
                </a:gridCol>
              </a:tblGrid>
              <a:tr h="213887">
                <a:tc>
                  <a:txBody>
                    <a:bodyPr/>
                    <a:lstStyle/>
                    <a:p>
                      <a:pPr algn="l" fontAlgn="b"/>
                      <a:r>
                        <a:rPr lang="en-US" sz="1200" u="none" strike="noStrike" dirty="0">
                          <a:solidFill>
                            <a:schemeClr val="tx1"/>
                          </a:solidFill>
                          <a:effectLst/>
                          <a:latin typeface="+mn-lt"/>
                          <a:cs typeface="Arial" panose="020B0604020202020204" pitchFamily="34" charset="0"/>
                        </a:rPr>
                        <a:t>RATE</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4.50%</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(9%/2)</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7330694"/>
                  </a:ext>
                </a:extLst>
              </a:tr>
              <a:tr h="213887">
                <a:tc>
                  <a:txBody>
                    <a:bodyPr/>
                    <a:lstStyle/>
                    <a:p>
                      <a:pPr algn="l" fontAlgn="b"/>
                      <a:r>
                        <a:rPr lang="en-US" sz="1200" u="none" strike="noStrike" dirty="0">
                          <a:solidFill>
                            <a:schemeClr val="tx1"/>
                          </a:solidFill>
                          <a:effectLst/>
                          <a:latin typeface="+mn-lt"/>
                          <a:cs typeface="Arial" panose="020B0604020202020204" pitchFamily="34" charset="0"/>
                        </a:rPr>
                        <a:t>NPER</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n-US" sz="1200" b="0" i="0" u="none" strike="noStrike" dirty="0">
                          <a:solidFill>
                            <a:schemeClr val="tx1"/>
                          </a:solidFill>
                          <a:effectLst/>
                          <a:latin typeface="+mn-lt"/>
                          <a:cs typeface="Arial" panose="020B0604020202020204" pitchFamily="34" charset="0"/>
                        </a:rPr>
                        <a:t>44</a:t>
                      </a: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(22*2)</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5824763"/>
                  </a:ext>
                </a:extLst>
              </a:tr>
              <a:tr h="213887">
                <a:tc>
                  <a:txBody>
                    <a:bodyPr/>
                    <a:lstStyle/>
                    <a:p>
                      <a:pPr algn="l" fontAlgn="b"/>
                      <a:r>
                        <a:rPr lang="en-US" sz="1200" u="none" strike="noStrike">
                          <a:solidFill>
                            <a:schemeClr val="tx1"/>
                          </a:solidFill>
                          <a:effectLst/>
                          <a:latin typeface="+mn-lt"/>
                          <a:cs typeface="Arial" panose="020B0604020202020204" pitchFamily="34" charset="0"/>
                        </a:rPr>
                        <a:t>PMT</a:t>
                      </a:r>
                      <a:endParaRPr lang="en-US" sz="1200" b="0" i="0" u="none" strike="noStrike">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4</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(8%*100/2)</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4670984"/>
                  </a:ext>
                </a:extLst>
              </a:tr>
              <a:tr h="213887">
                <a:tc>
                  <a:txBody>
                    <a:bodyPr/>
                    <a:lstStyle/>
                    <a:p>
                      <a:pPr algn="l" fontAlgn="b"/>
                      <a:r>
                        <a:rPr lang="en-US" sz="1200" u="none" strike="noStrike">
                          <a:solidFill>
                            <a:schemeClr val="tx1"/>
                          </a:solidFill>
                          <a:effectLst/>
                          <a:latin typeface="+mn-lt"/>
                          <a:cs typeface="Arial" panose="020B0604020202020204" pitchFamily="34" charset="0"/>
                        </a:rPr>
                        <a:t>FV</a:t>
                      </a:r>
                      <a:endParaRPr lang="en-US" sz="1200" b="0" i="0" u="none" strike="noStrike">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n-US" sz="1200" u="none" strike="noStrike">
                          <a:solidFill>
                            <a:schemeClr val="tx1"/>
                          </a:solidFill>
                          <a:effectLst/>
                          <a:latin typeface="+mn-lt"/>
                          <a:cs typeface="Arial" panose="020B0604020202020204" pitchFamily="34" charset="0"/>
                        </a:rPr>
                        <a:t>100</a:t>
                      </a:r>
                      <a:endParaRPr lang="en-US" sz="1200" b="0" i="0" u="none" strike="noStrike">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(Using 100 par so that PV will give price as % of par)</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978635"/>
                  </a:ext>
                </a:extLst>
              </a:tr>
              <a:tr h="264241">
                <a:tc>
                  <a:txBody>
                    <a:bodyPr/>
                    <a:lstStyle/>
                    <a:p>
                      <a:pPr algn="l" fontAlgn="b"/>
                      <a:r>
                        <a:rPr lang="en-US" sz="1200" u="none" strike="noStrike">
                          <a:solidFill>
                            <a:schemeClr val="tx1"/>
                          </a:solidFill>
                          <a:effectLst/>
                          <a:latin typeface="+mn-lt"/>
                          <a:cs typeface="Arial" panose="020B0604020202020204" pitchFamily="34" charset="0"/>
                        </a:rPr>
                        <a:t>Price</a:t>
                      </a:r>
                      <a:endParaRPr lang="en-US" sz="1200" b="0" i="0" u="none" strike="noStrike">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$90.49 </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Formula: −PV(4.50%,44,4,100)</a:t>
                      </a:r>
                      <a:endParaRPr lang="en-US" sz="1200" b="0" i="0" u="none" strike="noStrike" dirty="0">
                        <a:solidFill>
                          <a:schemeClr val="tx1"/>
                        </a:solidFill>
                        <a:effectLst/>
                        <a:latin typeface="+mn-lt"/>
                        <a:cs typeface="Arial" panose="020B0604020202020204" pitchFamily="34" charset="0"/>
                      </a:endParaRPr>
                    </a:p>
                  </a:txBody>
                  <a:tcPr marL="59611" marR="59611" marT="16409" marB="164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2705106"/>
                  </a:ext>
                </a:extLst>
              </a:tr>
            </a:tbl>
          </a:graphicData>
        </a:graphic>
      </p:graphicFrame>
      <p:sp>
        <p:nvSpPr>
          <p:cNvPr id="4" name="Content Placeholder 3">
            <a:extLst>
              <a:ext uri="{FF2B5EF4-FFF2-40B4-BE49-F238E27FC236}">
                <a16:creationId xmlns:a16="http://schemas.microsoft.com/office/drawing/2014/main" id="{F57D55D9-DA85-4043-ACA2-1CE6A3C4A0AE}"/>
              </a:ext>
            </a:extLst>
          </p:cNvPr>
          <p:cNvSpPr>
            <a:spLocks noGrp="1"/>
          </p:cNvSpPr>
          <p:nvPr>
            <p:ph sz="quarter" idx="14"/>
          </p:nvPr>
        </p:nvSpPr>
        <p:spPr>
          <a:xfrm>
            <a:off x="342900" y="3868911"/>
            <a:ext cx="8458200" cy="912117"/>
          </a:xfrm>
        </p:spPr>
        <p:txBody>
          <a:bodyPr/>
          <a:lstStyle/>
          <a:p>
            <a:r>
              <a:rPr lang="en-US" sz="1800" dirty="0">
                <a:latin typeface="Arial" panose="020B0604020202020204" pitchFamily="34" charset="0"/>
                <a:cs typeface="Arial" panose="020B0604020202020204" pitchFamily="34" charset="0"/>
              </a:rPr>
              <a:t>You are looking at a bond that has 22 years to maturity. The coupon rate is 8 percent and coupons are paid semiannually. The current price is $960.17. What is the yield to maturity?</a:t>
            </a:r>
          </a:p>
        </p:txBody>
      </p:sp>
      <p:graphicFrame>
        <p:nvGraphicFramePr>
          <p:cNvPr id="11" name="Table 11">
            <a:extLst>
              <a:ext uri="{FF2B5EF4-FFF2-40B4-BE49-F238E27FC236}">
                <a16:creationId xmlns:a16="http://schemas.microsoft.com/office/drawing/2014/main" id="{54D943F2-9D7A-4A74-A0B9-109ACF543976}"/>
              </a:ext>
            </a:extLst>
          </p:cNvPr>
          <p:cNvGraphicFramePr>
            <a:graphicFrameLocks noGrp="1"/>
          </p:cNvGraphicFramePr>
          <p:nvPr>
            <p:extLst>
              <p:ext uri="{D42A27DB-BD31-4B8C-83A1-F6EECF244321}">
                <p14:modId xmlns:p14="http://schemas.microsoft.com/office/powerpoint/2010/main" val="67159389"/>
              </p:ext>
            </p:extLst>
          </p:nvPr>
        </p:nvGraphicFramePr>
        <p:xfrm>
          <a:off x="1576596" y="4849697"/>
          <a:ext cx="6256275" cy="1675977"/>
        </p:xfrm>
        <a:graphic>
          <a:graphicData uri="http://schemas.openxmlformats.org/drawingml/2006/table">
            <a:tbl>
              <a:tblPr firstRow="1" bandRow="1">
                <a:tableStyleId>{5C22544A-7EE6-4342-B048-85BDC9FD1C3A}</a:tableStyleId>
              </a:tblPr>
              <a:tblGrid>
                <a:gridCol w="770680">
                  <a:extLst>
                    <a:ext uri="{9D8B030D-6E8A-4147-A177-3AD203B41FA5}">
                      <a16:colId xmlns:a16="http://schemas.microsoft.com/office/drawing/2014/main" val="598022350"/>
                    </a:ext>
                  </a:extLst>
                </a:gridCol>
                <a:gridCol w="905032">
                  <a:extLst>
                    <a:ext uri="{9D8B030D-6E8A-4147-A177-3AD203B41FA5}">
                      <a16:colId xmlns:a16="http://schemas.microsoft.com/office/drawing/2014/main" val="805289882"/>
                    </a:ext>
                  </a:extLst>
                </a:gridCol>
                <a:gridCol w="4580563">
                  <a:extLst>
                    <a:ext uri="{9D8B030D-6E8A-4147-A177-3AD203B41FA5}">
                      <a16:colId xmlns:a16="http://schemas.microsoft.com/office/drawing/2014/main" val="1102566216"/>
                    </a:ext>
                  </a:extLst>
                </a:gridCol>
              </a:tblGrid>
              <a:tr h="204234">
                <a:tc>
                  <a:txBody>
                    <a:bodyPr/>
                    <a:lstStyle/>
                    <a:p>
                      <a:pPr algn="l" fontAlgn="b"/>
                      <a:r>
                        <a:rPr lang="en-US" sz="1200" u="none" strike="noStrike" dirty="0">
                          <a:solidFill>
                            <a:schemeClr val="tx1"/>
                          </a:solidFill>
                          <a:effectLst/>
                          <a:latin typeface="+mn-lt"/>
                          <a:cs typeface="Arial" panose="020B0604020202020204" pitchFamily="34" charset="0"/>
                        </a:rPr>
                        <a:t>NPER</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200" b="0" i="0" u="none" strike="noStrike" dirty="0">
                          <a:solidFill>
                            <a:schemeClr val="tx1"/>
                          </a:solidFill>
                          <a:effectLst/>
                          <a:latin typeface="+mn-lt"/>
                          <a:cs typeface="Arial" panose="020B0604020202020204" pitchFamily="34" charset="0"/>
                        </a:rPr>
                        <a:t>44</a:t>
                      </a: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(22*2)</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7646477"/>
                  </a:ext>
                </a:extLst>
              </a:tr>
              <a:tr h="204234">
                <a:tc>
                  <a:txBody>
                    <a:bodyPr/>
                    <a:lstStyle/>
                    <a:p>
                      <a:pPr algn="l" fontAlgn="b"/>
                      <a:r>
                        <a:rPr lang="en-US" sz="1200" u="none" strike="noStrike">
                          <a:solidFill>
                            <a:schemeClr val="tx1"/>
                          </a:solidFill>
                          <a:effectLst/>
                          <a:latin typeface="+mn-lt"/>
                          <a:cs typeface="Arial" panose="020B0604020202020204" pitchFamily="34" charset="0"/>
                        </a:rPr>
                        <a:t>PMT</a:t>
                      </a:r>
                      <a:endParaRPr lang="en-US" sz="1200" b="0" i="0" u="none" strike="noStrike">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4</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(8%*100/2)</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7130907"/>
                  </a:ext>
                </a:extLst>
              </a:tr>
              <a:tr h="305551">
                <a:tc>
                  <a:txBody>
                    <a:bodyPr/>
                    <a:lstStyle/>
                    <a:p>
                      <a:pPr algn="l" fontAlgn="b"/>
                      <a:r>
                        <a:rPr lang="en-US" sz="1200" u="none" strike="noStrike">
                          <a:solidFill>
                            <a:schemeClr val="tx1"/>
                          </a:solidFill>
                          <a:effectLst/>
                          <a:latin typeface="+mn-lt"/>
                          <a:cs typeface="Arial" panose="020B0604020202020204" pitchFamily="34" charset="0"/>
                        </a:rPr>
                        <a:t>PV</a:t>
                      </a:r>
                      <a:endParaRPr lang="en-US" sz="1200" b="0" i="0" u="none" strike="noStrike">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−96.017</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(Entered as a % of par and negative for sign convention)</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7105227"/>
                  </a:ext>
                </a:extLst>
              </a:tr>
              <a:tr h="204234">
                <a:tc>
                  <a:txBody>
                    <a:bodyPr/>
                    <a:lstStyle/>
                    <a:p>
                      <a:pPr algn="l" fontAlgn="b"/>
                      <a:r>
                        <a:rPr lang="en-US" sz="1200" u="none" strike="noStrike">
                          <a:solidFill>
                            <a:schemeClr val="tx1"/>
                          </a:solidFill>
                          <a:effectLst/>
                          <a:latin typeface="+mn-lt"/>
                          <a:cs typeface="Arial" panose="020B0604020202020204" pitchFamily="34" charset="0"/>
                        </a:rPr>
                        <a:t>FV</a:t>
                      </a:r>
                      <a:endParaRPr lang="en-US" sz="1200" b="0" i="0" u="none" strike="noStrike">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100</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8983198"/>
                  </a:ext>
                </a:extLst>
              </a:tr>
              <a:tr h="305551">
                <a:tc>
                  <a:txBody>
                    <a:bodyPr/>
                    <a:lstStyle/>
                    <a:p>
                      <a:pPr algn="l" fontAlgn="b"/>
                      <a:r>
                        <a:rPr lang="en-US" sz="1200" u="none" strike="noStrike" dirty="0">
                          <a:solidFill>
                            <a:schemeClr val="tx1"/>
                          </a:solidFill>
                          <a:effectLst/>
                          <a:latin typeface="+mn-lt"/>
                          <a:cs typeface="Arial" panose="020B0604020202020204" pitchFamily="34" charset="0"/>
                        </a:rPr>
                        <a:t>YTM</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8.40%</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(Returns as a whole percent, format to get decimal places)</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9992068"/>
                  </a:ext>
                </a:extLst>
              </a:tr>
              <a:tr h="446743">
                <a:tc>
                  <a:txBody>
                    <a:bodyPr/>
                    <a:lstStyle/>
                    <a:p>
                      <a:pPr algn="l" fontAlgn="b"/>
                      <a:endParaRPr lang="en-US" sz="1200" b="0" i="0" u="none" strike="noStrike">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200" u="none" strike="noStrike" dirty="0">
                          <a:solidFill>
                            <a:schemeClr val="tx1"/>
                          </a:solidFill>
                          <a:effectLst/>
                          <a:latin typeface="+mn-lt"/>
                          <a:cs typeface="Arial" panose="020B0604020202020204" pitchFamily="34" charset="0"/>
                        </a:rPr>
                        <a:t>Formula:</a:t>
                      </a:r>
                      <a:endParaRPr lang="en-US" sz="1200" b="0" i="0" u="none" strike="noStrike" dirty="0">
                        <a:solidFill>
                          <a:schemeClr val="tx1"/>
                        </a:solidFill>
                        <a:effectLst/>
                        <a:latin typeface="+mn-lt"/>
                        <a:cs typeface="Arial" panose="020B0604020202020204" pitchFamily="34" charset="0"/>
                      </a:endParaRP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200" u="none" strike="noStrike" dirty="0">
                          <a:solidFill>
                            <a:schemeClr val="tx1"/>
                          </a:solidFill>
                          <a:effectLst/>
                          <a:latin typeface="+mn-lt"/>
                          <a:cs typeface="Arial" panose="020B0604020202020204" pitchFamily="34" charset="0"/>
                        </a:rPr>
                        <a:t>=2*RATE(44,4,-96.017,100)</a:t>
                      </a:r>
                    </a:p>
                    <a:p>
                      <a:pPr algn="l" fontAlgn="b"/>
                      <a:r>
                        <a:rPr lang="en-US" sz="1200" b="0" i="0" u="none" strike="noStrike" dirty="0">
                          <a:solidFill>
                            <a:schemeClr val="tx1"/>
                          </a:solidFill>
                          <a:effectLst/>
                          <a:latin typeface="+mn-lt"/>
                          <a:cs typeface="Arial" panose="020B0604020202020204" pitchFamily="34" charset="0"/>
                        </a:rPr>
                        <a:t>(Have to multiply by 2 because it returns a semiannual rate)</a:t>
                      </a:r>
                    </a:p>
                  </a:txBody>
                  <a:tcPr marL="81149" marR="81149" marT="11582" marB="115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579376"/>
                  </a:ext>
                </a:extLst>
              </a:tr>
            </a:tbl>
          </a:graphicData>
        </a:graphic>
      </p:graphicFrame>
      <p:sp>
        <p:nvSpPr>
          <p:cNvPr id="7" name="Slide Number Placeholder 6">
            <a:extLst>
              <a:ext uri="{FF2B5EF4-FFF2-40B4-BE49-F238E27FC236}">
                <a16:creationId xmlns:a16="http://schemas.microsoft.com/office/drawing/2014/main" id="{6379738F-B3DD-43BF-938D-36C1437AF81C}"/>
              </a:ext>
            </a:extLst>
          </p:cNvPr>
          <p:cNvSpPr>
            <a:spLocks noGrp="1"/>
          </p:cNvSpPr>
          <p:nvPr>
            <p:ph type="sldNum" sz="quarter" idx="10"/>
          </p:nvPr>
        </p:nvSpPr>
        <p:spPr/>
        <p:txBody>
          <a:bodyPr/>
          <a:lstStyle/>
          <a:p>
            <a:fld id="{68151E55-6873-49E2-B8D5-2F265E6F1973}" type="slidenum">
              <a:rPr lang="en-US" smtClean="0"/>
              <a:t>25</a:t>
            </a:fld>
            <a:endParaRPr lang="en-US" dirty="0"/>
          </a:p>
        </p:txBody>
      </p:sp>
    </p:spTree>
    <p:extLst>
      <p:ext uri="{BB962C8B-B14F-4D97-AF65-F5344CB8AC3E}">
        <p14:creationId xmlns:p14="http://schemas.microsoft.com/office/powerpoint/2010/main" val="3182968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C93A2-DB79-4E37-99F4-B4094B6CC892}"/>
              </a:ext>
            </a:extLst>
          </p:cNvPr>
          <p:cNvSpPr>
            <a:spLocks noGrp="1"/>
          </p:cNvSpPr>
          <p:nvPr>
            <p:ph type="title"/>
          </p:nvPr>
        </p:nvSpPr>
        <p:spPr>
          <a:xfrm>
            <a:off x="342900" y="233546"/>
            <a:ext cx="8610600" cy="821119"/>
          </a:xfrm>
        </p:spPr>
        <p:txBody>
          <a:bodyPr/>
          <a:lstStyle/>
          <a:p>
            <a:r>
              <a:rPr lang="en-IN" dirty="0"/>
              <a:t>8.2 Government and Corporate Bonds</a:t>
            </a:r>
            <a:endParaRPr lang="en-US" dirty="0"/>
          </a:p>
        </p:txBody>
      </p:sp>
      <p:sp>
        <p:nvSpPr>
          <p:cNvPr id="3" name="Content Placeholder 2">
            <a:extLst>
              <a:ext uri="{FF2B5EF4-FFF2-40B4-BE49-F238E27FC236}">
                <a16:creationId xmlns:a16="http://schemas.microsoft.com/office/drawing/2014/main" id="{BC1DECC3-F7EC-46D3-B517-EAE3FAA7A784}"/>
              </a:ext>
            </a:extLst>
          </p:cNvPr>
          <p:cNvSpPr>
            <a:spLocks noGrp="1"/>
          </p:cNvSpPr>
          <p:nvPr>
            <p:ph sz="quarter" idx="11"/>
          </p:nvPr>
        </p:nvSpPr>
        <p:spPr>
          <a:xfrm>
            <a:off x="342900" y="1276709"/>
            <a:ext cx="8458200" cy="3339536"/>
          </a:xfrm>
        </p:spPr>
        <p:txBody>
          <a:bodyPr/>
          <a:lstStyle/>
          <a:p>
            <a:r>
              <a:rPr lang="en-IN" sz="2200" dirty="0"/>
              <a:t>Treasury Securities:</a:t>
            </a:r>
          </a:p>
          <a:p>
            <a:pPr marL="292608" indent="-292608">
              <a:spcBef>
                <a:spcPts val="1000"/>
              </a:spcBef>
              <a:spcAft>
                <a:spcPts val="0"/>
              </a:spcAft>
              <a:buFont typeface="Arial" panose="020B0604020202020204" pitchFamily="34" charset="0"/>
              <a:buChar char="•"/>
            </a:pPr>
            <a:r>
              <a:rPr lang="en-IN" sz="2200" dirty="0"/>
              <a:t>Federal government debt.</a:t>
            </a:r>
          </a:p>
          <a:p>
            <a:pPr marL="292608" indent="-292608">
              <a:spcBef>
                <a:spcPts val="1000"/>
              </a:spcBef>
              <a:spcAft>
                <a:spcPts val="0"/>
              </a:spcAft>
              <a:buFont typeface="Arial" panose="020B0604020202020204" pitchFamily="34" charset="0"/>
              <a:buChar char="•"/>
            </a:pPr>
            <a:r>
              <a:rPr lang="en-IN" sz="2200" dirty="0"/>
              <a:t>T-bills—pure discount bonds with original maturity less than one year.</a:t>
            </a:r>
          </a:p>
          <a:p>
            <a:pPr marL="292608" indent="-292608">
              <a:spcBef>
                <a:spcPts val="1000"/>
              </a:spcBef>
              <a:spcAft>
                <a:spcPts val="0"/>
              </a:spcAft>
              <a:buFont typeface="Arial" panose="020B0604020202020204" pitchFamily="34" charset="0"/>
              <a:buChar char="•"/>
            </a:pPr>
            <a:r>
              <a:rPr lang="en-IN" sz="2200" dirty="0"/>
              <a:t>T-notes—coupon debt with original maturity between one and ten years.</a:t>
            </a:r>
          </a:p>
          <a:p>
            <a:pPr marL="292608" indent="-292608">
              <a:spcBef>
                <a:spcPts val="1000"/>
              </a:spcBef>
              <a:spcAft>
                <a:spcPts val="0"/>
              </a:spcAft>
              <a:buFont typeface="Arial" panose="020B0604020202020204" pitchFamily="34" charset="0"/>
              <a:buChar char="•"/>
            </a:pPr>
            <a:r>
              <a:rPr lang="en-IN" sz="2200" dirty="0"/>
              <a:t>T-bonds—coupon debt with original maturity greater than ten years.</a:t>
            </a:r>
          </a:p>
        </p:txBody>
      </p:sp>
      <p:sp>
        <p:nvSpPr>
          <p:cNvPr id="4" name="Content Placeholder 3">
            <a:extLst>
              <a:ext uri="{FF2B5EF4-FFF2-40B4-BE49-F238E27FC236}">
                <a16:creationId xmlns:a16="http://schemas.microsoft.com/office/drawing/2014/main" id="{B07C849B-75CE-4313-89F9-129C8A70F30E}"/>
              </a:ext>
            </a:extLst>
          </p:cNvPr>
          <p:cNvSpPr>
            <a:spLocks noGrp="1"/>
          </p:cNvSpPr>
          <p:nvPr>
            <p:ph sz="quarter" idx="14"/>
          </p:nvPr>
        </p:nvSpPr>
        <p:spPr>
          <a:xfrm>
            <a:off x="342900" y="4719772"/>
            <a:ext cx="8458200" cy="1830667"/>
          </a:xfrm>
        </p:spPr>
        <p:txBody>
          <a:bodyPr/>
          <a:lstStyle/>
          <a:p>
            <a:r>
              <a:rPr lang="en-IN" sz="2200" dirty="0"/>
              <a:t>Municipal Securities:</a:t>
            </a:r>
          </a:p>
          <a:p>
            <a:pPr marL="292608" indent="-292608">
              <a:spcBef>
                <a:spcPts val="1000"/>
              </a:spcBef>
              <a:spcAft>
                <a:spcPts val="0"/>
              </a:spcAft>
              <a:buFont typeface="Arial" panose="020B0604020202020204" pitchFamily="34" charset="0"/>
              <a:buChar char="•"/>
            </a:pPr>
            <a:r>
              <a:rPr lang="en-IN" sz="2200" dirty="0"/>
              <a:t>Debt of state and local governments.</a:t>
            </a:r>
          </a:p>
          <a:p>
            <a:pPr marL="292608" indent="-292608">
              <a:spcBef>
                <a:spcPts val="1000"/>
              </a:spcBef>
              <a:spcAft>
                <a:spcPts val="0"/>
              </a:spcAft>
              <a:buFont typeface="Arial" panose="020B0604020202020204" pitchFamily="34" charset="0"/>
              <a:buChar char="•"/>
            </a:pPr>
            <a:r>
              <a:rPr lang="en-IN" sz="2200" dirty="0"/>
              <a:t>Varying degrees of default risk, rated similar to corporate debt.</a:t>
            </a:r>
          </a:p>
          <a:p>
            <a:pPr marL="292608" indent="-292608">
              <a:spcBef>
                <a:spcPts val="1000"/>
              </a:spcBef>
              <a:spcAft>
                <a:spcPts val="0"/>
              </a:spcAft>
              <a:buFont typeface="Arial" panose="020B0604020202020204" pitchFamily="34" charset="0"/>
              <a:buChar char="•"/>
            </a:pPr>
            <a:r>
              <a:rPr lang="en-IN" sz="2200" dirty="0"/>
              <a:t>Interest received is exempt from tax at the federal level.</a:t>
            </a:r>
          </a:p>
        </p:txBody>
      </p:sp>
      <p:sp>
        <p:nvSpPr>
          <p:cNvPr id="7" name="Slide Number Placeholder 6">
            <a:extLst>
              <a:ext uri="{FF2B5EF4-FFF2-40B4-BE49-F238E27FC236}">
                <a16:creationId xmlns:a16="http://schemas.microsoft.com/office/drawing/2014/main" id="{3E1C92F9-45EB-4633-95AC-67CB78651417}"/>
              </a:ext>
            </a:extLst>
          </p:cNvPr>
          <p:cNvSpPr>
            <a:spLocks noGrp="1"/>
          </p:cNvSpPr>
          <p:nvPr>
            <p:ph type="sldNum" sz="quarter" idx="10"/>
          </p:nvPr>
        </p:nvSpPr>
        <p:spPr/>
        <p:txBody>
          <a:bodyPr/>
          <a:lstStyle/>
          <a:p>
            <a:fld id="{68151E55-6873-49E2-B8D5-2F265E6F1973}" type="slidenum">
              <a:rPr lang="en-US" smtClean="0"/>
              <a:t>26</a:t>
            </a:fld>
            <a:endParaRPr lang="en-US" dirty="0"/>
          </a:p>
        </p:txBody>
      </p:sp>
    </p:spTree>
    <p:extLst>
      <p:ext uri="{BB962C8B-B14F-4D97-AF65-F5344CB8AC3E}">
        <p14:creationId xmlns:p14="http://schemas.microsoft.com/office/powerpoint/2010/main" val="505850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BE558-16FE-4190-B34C-1F838657DF28}"/>
              </a:ext>
            </a:extLst>
          </p:cNvPr>
          <p:cNvSpPr>
            <a:spLocks noGrp="1"/>
          </p:cNvSpPr>
          <p:nvPr>
            <p:ph type="title"/>
          </p:nvPr>
        </p:nvSpPr>
        <p:spPr/>
        <p:txBody>
          <a:bodyPr/>
          <a:lstStyle/>
          <a:p>
            <a:r>
              <a:rPr lang="en-US" dirty="0" err="1"/>
              <a:t>Aftertax</a:t>
            </a:r>
            <a:r>
              <a:rPr lang="en-US" dirty="0"/>
              <a:t> Yields</a:t>
            </a:r>
          </a:p>
        </p:txBody>
      </p:sp>
      <p:sp>
        <p:nvSpPr>
          <p:cNvPr id="3" name="Content Placeholder 2">
            <a:extLst>
              <a:ext uri="{FF2B5EF4-FFF2-40B4-BE49-F238E27FC236}">
                <a16:creationId xmlns:a16="http://schemas.microsoft.com/office/drawing/2014/main" id="{5E9EE82C-27CF-4F80-AB0E-578192AB8E27}"/>
              </a:ext>
            </a:extLst>
          </p:cNvPr>
          <p:cNvSpPr>
            <a:spLocks noGrp="1"/>
          </p:cNvSpPr>
          <p:nvPr>
            <p:ph sz="quarter" idx="11"/>
          </p:nvPr>
        </p:nvSpPr>
        <p:spPr>
          <a:xfrm>
            <a:off x="342900" y="1276709"/>
            <a:ext cx="8458200" cy="3044568"/>
          </a:xfrm>
        </p:spPr>
        <p:txBody>
          <a:bodyPr/>
          <a:lstStyle/>
          <a:p>
            <a:r>
              <a:rPr lang="en-IN" sz="2400" dirty="0"/>
              <a:t>A taxable bond has a yield of 8 percent, and a municipal bond has a yield of 6 percent.</a:t>
            </a:r>
          </a:p>
          <a:p>
            <a:r>
              <a:rPr lang="en-IN" sz="2400" dirty="0"/>
              <a:t>If you are in a 30 percent tax bracket, which bond do you prefer?</a:t>
            </a:r>
          </a:p>
          <a:p>
            <a:pPr marL="292608" indent="-292608">
              <a:spcBef>
                <a:spcPts val="1000"/>
              </a:spcBef>
              <a:spcAft>
                <a:spcPts val="0"/>
              </a:spcAft>
              <a:buFont typeface="Arial" panose="020B0604020202020204" pitchFamily="34" charset="0"/>
              <a:buChar char="•"/>
            </a:pPr>
            <a:r>
              <a:rPr lang="en-IN" sz="2400" dirty="0"/>
              <a:t>.08(1 − .3) = .056, or 5.6%</a:t>
            </a:r>
          </a:p>
          <a:p>
            <a:pPr marL="292608" indent="-292608">
              <a:spcBef>
                <a:spcPts val="1000"/>
              </a:spcBef>
              <a:spcAft>
                <a:spcPts val="0"/>
              </a:spcAft>
              <a:buFont typeface="Arial" panose="020B0604020202020204" pitchFamily="34" charset="0"/>
              <a:buChar char="•"/>
            </a:pPr>
            <a:r>
              <a:rPr lang="en-IN" sz="2400" dirty="0"/>
              <a:t>The </a:t>
            </a:r>
            <a:r>
              <a:rPr lang="en-IN" sz="2400" dirty="0" err="1"/>
              <a:t>aftertax</a:t>
            </a:r>
            <a:r>
              <a:rPr lang="en-IN" sz="2400" dirty="0"/>
              <a:t> return on the corporate bond is 5.6 percent, compared to a 6 percent return on the municipal.</a:t>
            </a:r>
          </a:p>
        </p:txBody>
      </p:sp>
      <p:sp>
        <p:nvSpPr>
          <p:cNvPr id="4" name="Content Placeholder 3">
            <a:extLst>
              <a:ext uri="{FF2B5EF4-FFF2-40B4-BE49-F238E27FC236}">
                <a16:creationId xmlns:a16="http://schemas.microsoft.com/office/drawing/2014/main" id="{FFEE6892-32B6-412B-B260-637FA5475AA3}"/>
              </a:ext>
            </a:extLst>
          </p:cNvPr>
          <p:cNvSpPr>
            <a:spLocks noGrp="1"/>
          </p:cNvSpPr>
          <p:nvPr>
            <p:ph sz="quarter" idx="14"/>
          </p:nvPr>
        </p:nvSpPr>
        <p:spPr>
          <a:xfrm>
            <a:off x="342900" y="4469055"/>
            <a:ext cx="8458200" cy="1830667"/>
          </a:xfrm>
        </p:spPr>
        <p:txBody>
          <a:bodyPr/>
          <a:lstStyle/>
          <a:p>
            <a:r>
              <a:rPr lang="en-IN" sz="2400" dirty="0"/>
              <a:t>At what tax rate would you be indifferent between the two bonds?</a:t>
            </a:r>
          </a:p>
          <a:p>
            <a:pPr marL="292608" indent="-292608">
              <a:spcBef>
                <a:spcPts val="1000"/>
              </a:spcBef>
              <a:spcAft>
                <a:spcPts val="0"/>
              </a:spcAft>
              <a:buFont typeface="Arial" panose="020B0604020202020204" pitchFamily="34" charset="0"/>
              <a:buChar char="•"/>
            </a:pPr>
            <a:r>
              <a:rPr lang="en-IN" sz="2400" dirty="0"/>
              <a:t>.08(1 − T) = .06, or 6%</a:t>
            </a:r>
          </a:p>
          <a:p>
            <a:pPr marL="292608" indent="-292608">
              <a:spcBef>
                <a:spcPts val="1000"/>
              </a:spcBef>
              <a:spcAft>
                <a:spcPts val="0"/>
              </a:spcAft>
              <a:buFont typeface="Arial" panose="020B0604020202020204" pitchFamily="34" charset="0"/>
              <a:buChar char="•"/>
            </a:pPr>
            <a:r>
              <a:rPr lang="en-IN" sz="2400" dirty="0"/>
              <a:t>T = .25, or 25%</a:t>
            </a:r>
          </a:p>
        </p:txBody>
      </p:sp>
      <p:sp>
        <p:nvSpPr>
          <p:cNvPr id="7" name="Slide Number Placeholder 6">
            <a:extLst>
              <a:ext uri="{FF2B5EF4-FFF2-40B4-BE49-F238E27FC236}">
                <a16:creationId xmlns:a16="http://schemas.microsoft.com/office/drawing/2014/main" id="{32F1691C-85BD-41C3-8184-01C49FDEB909}"/>
              </a:ext>
            </a:extLst>
          </p:cNvPr>
          <p:cNvSpPr>
            <a:spLocks noGrp="1"/>
          </p:cNvSpPr>
          <p:nvPr>
            <p:ph type="sldNum" sz="quarter" idx="10"/>
          </p:nvPr>
        </p:nvSpPr>
        <p:spPr/>
        <p:txBody>
          <a:bodyPr/>
          <a:lstStyle/>
          <a:p>
            <a:fld id="{68151E55-6873-49E2-B8D5-2F265E6F1973}" type="slidenum">
              <a:rPr lang="en-US" smtClean="0"/>
              <a:t>27</a:t>
            </a:fld>
            <a:endParaRPr lang="en-US" dirty="0"/>
          </a:p>
        </p:txBody>
      </p:sp>
    </p:spTree>
    <p:extLst>
      <p:ext uri="{BB962C8B-B14F-4D97-AF65-F5344CB8AC3E}">
        <p14:creationId xmlns:p14="http://schemas.microsoft.com/office/powerpoint/2010/main" val="1334660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DE746-2A76-4C8D-BBC1-600BB842E54B}"/>
              </a:ext>
            </a:extLst>
          </p:cNvPr>
          <p:cNvSpPr>
            <a:spLocks noGrp="1"/>
          </p:cNvSpPr>
          <p:nvPr>
            <p:ph type="title"/>
          </p:nvPr>
        </p:nvSpPr>
        <p:spPr/>
        <p:txBody>
          <a:bodyPr/>
          <a:lstStyle/>
          <a:p>
            <a:r>
              <a:rPr lang="en-US" dirty="0"/>
              <a:t>Corporate Bonds</a:t>
            </a:r>
          </a:p>
        </p:txBody>
      </p:sp>
      <p:sp>
        <p:nvSpPr>
          <p:cNvPr id="3" name="Content Placeholder 2">
            <a:extLst>
              <a:ext uri="{FF2B5EF4-FFF2-40B4-BE49-F238E27FC236}">
                <a16:creationId xmlns:a16="http://schemas.microsoft.com/office/drawing/2014/main" id="{1CE908D9-4F05-4258-9743-4E45C6B7BC24}"/>
              </a:ext>
            </a:extLst>
          </p:cNvPr>
          <p:cNvSpPr>
            <a:spLocks noGrp="1"/>
          </p:cNvSpPr>
          <p:nvPr>
            <p:ph sz="quarter" idx="11"/>
          </p:nvPr>
        </p:nvSpPr>
        <p:spPr/>
        <p:txBody>
          <a:bodyPr/>
          <a:lstStyle/>
          <a:p>
            <a:r>
              <a:rPr lang="en-IN" sz="2600" dirty="0"/>
              <a:t>Greater default risk relative to government bonds</a:t>
            </a:r>
          </a:p>
          <a:p>
            <a:r>
              <a:rPr lang="en-IN" sz="2600" dirty="0"/>
              <a:t>The promised yield (Y</a:t>
            </a:r>
            <a:r>
              <a:rPr lang="en-IN" sz="100" dirty="0"/>
              <a:t> </a:t>
            </a:r>
            <a:r>
              <a:rPr lang="en-IN" sz="2600" dirty="0"/>
              <a:t>T</a:t>
            </a:r>
            <a:r>
              <a:rPr lang="en-IN" sz="100" dirty="0"/>
              <a:t> </a:t>
            </a:r>
            <a:r>
              <a:rPr lang="en-IN" sz="2600" dirty="0"/>
              <a:t>M) may be higher than the expected return due to this added default risk</a:t>
            </a:r>
          </a:p>
        </p:txBody>
      </p:sp>
      <p:sp>
        <p:nvSpPr>
          <p:cNvPr id="6" name="Slide Number Placeholder 5">
            <a:extLst>
              <a:ext uri="{FF2B5EF4-FFF2-40B4-BE49-F238E27FC236}">
                <a16:creationId xmlns:a16="http://schemas.microsoft.com/office/drawing/2014/main" id="{002D0A1C-93BD-4E7F-B9C8-BFA3DBF08D8B}"/>
              </a:ext>
            </a:extLst>
          </p:cNvPr>
          <p:cNvSpPr>
            <a:spLocks noGrp="1"/>
          </p:cNvSpPr>
          <p:nvPr>
            <p:ph type="sldNum" sz="quarter" idx="10"/>
          </p:nvPr>
        </p:nvSpPr>
        <p:spPr/>
        <p:txBody>
          <a:bodyPr/>
          <a:lstStyle/>
          <a:p>
            <a:fld id="{68151E55-6873-49E2-B8D5-2F265E6F1973}" type="slidenum">
              <a:rPr lang="en-US" smtClean="0"/>
              <a:t>28</a:t>
            </a:fld>
            <a:endParaRPr lang="en-US" dirty="0"/>
          </a:p>
        </p:txBody>
      </p:sp>
    </p:spTree>
    <p:extLst>
      <p:ext uri="{BB962C8B-B14F-4D97-AF65-F5344CB8AC3E}">
        <p14:creationId xmlns:p14="http://schemas.microsoft.com/office/powerpoint/2010/main" val="2071651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9E21C-A35F-4FD3-8C35-8459E9124336}"/>
              </a:ext>
            </a:extLst>
          </p:cNvPr>
          <p:cNvSpPr>
            <a:spLocks noGrp="1"/>
          </p:cNvSpPr>
          <p:nvPr>
            <p:ph type="title"/>
          </p:nvPr>
        </p:nvSpPr>
        <p:spPr/>
        <p:txBody>
          <a:bodyPr/>
          <a:lstStyle/>
          <a:p>
            <a:r>
              <a:rPr lang="en-US" dirty="0"/>
              <a:t>Bond Ratings—Investment Quality</a:t>
            </a:r>
          </a:p>
        </p:txBody>
      </p:sp>
      <p:sp>
        <p:nvSpPr>
          <p:cNvPr id="3" name="Content Placeholder 2">
            <a:extLst>
              <a:ext uri="{FF2B5EF4-FFF2-40B4-BE49-F238E27FC236}">
                <a16:creationId xmlns:a16="http://schemas.microsoft.com/office/drawing/2014/main" id="{B632170A-E59E-48A3-AA14-02A0ED99C971}"/>
              </a:ext>
            </a:extLst>
          </p:cNvPr>
          <p:cNvSpPr>
            <a:spLocks noGrp="1"/>
          </p:cNvSpPr>
          <p:nvPr>
            <p:ph sz="quarter" idx="11"/>
          </p:nvPr>
        </p:nvSpPr>
        <p:spPr>
          <a:xfrm>
            <a:off x="342900" y="1276709"/>
            <a:ext cx="8458200" cy="1908943"/>
          </a:xfrm>
        </p:spPr>
        <p:txBody>
          <a:bodyPr/>
          <a:lstStyle/>
          <a:p>
            <a:r>
              <a:rPr lang="en-IN" sz="2400" dirty="0"/>
              <a:t>High Grade:</a:t>
            </a:r>
          </a:p>
          <a:p>
            <a:pPr marL="292608" indent="-292608">
              <a:spcBef>
                <a:spcPts val="1000"/>
              </a:spcBef>
              <a:spcAft>
                <a:spcPts val="0"/>
              </a:spcAft>
              <a:buFont typeface="Arial" panose="020B0604020202020204" pitchFamily="34" charset="0"/>
              <a:buChar char="•"/>
            </a:pPr>
            <a:r>
              <a:rPr lang="en-IN" sz="2400" dirty="0"/>
              <a:t>Moody’s </a:t>
            </a:r>
            <a:r>
              <a:rPr lang="en-IN" sz="2400" dirty="0" err="1"/>
              <a:t>Aaa</a:t>
            </a:r>
            <a:r>
              <a:rPr lang="en-IN" sz="2400" dirty="0"/>
              <a:t> and S&amp;P A</a:t>
            </a:r>
            <a:r>
              <a:rPr lang="en-IN" sz="100" dirty="0"/>
              <a:t> </a:t>
            </a:r>
            <a:r>
              <a:rPr lang="en-IN" sz="2400" dirty="0" err="1"/>
              <a:t>A</a:t>
            </a:r>
            <a:r>
              <a:rPr lang="en-IN" sz="100" dirty="0"/>
              <a:t> </a:t>
            </a:r>
            <a:r>
              <a:rPr lang="en-IN" sz="2400" dirty="0"/>
              <a:t>A—capacity to pay is extremely strong.</a:t>
            </a:r>
          </a:p>
          <a:p>
            <a:pPr marL="292608" indent="-292608">
              <a:spcBef>
                <a:spcPts val="1000"/>
              </a:spcBef>
              <a:spcAft>
                <a:spcPts val="0"/>
              </a:spcAft>
              <a:buFont typeface="Arial" panose="020B0604020202020204" pitchFamily="34" charset="0"/>
              <a:buChar char="•"/>
            </a:pPr>
            <a:r>
              <a:rPr lang="en-IN" sz="2400" dirty="0"/>
              <a:t>Moody’s Aa and S&amp;P A</a:t>
            </a:r>
            <a:r>
              <a:rPr lang="en-IN" sz="100" dirty="0"/>
              <a:t> </a:t>
            </a:r>
            <a:r>
              <a:rPr lang="en-IN" sz="2400" dirty="0"/>
              <a:t>A—capacity to pay is very strong.</a:t>
            </a:r>
          </a:p>
        </p:txBody>
      </p:sp>
      <p:sp>
        <p:nvSpPr>
          <p:cNvPr id="4" name="Content Placeholder 3">
            <a:extLst>
              <a:ext uri="{FF2B5EF4-FFF2-40B4-BE49-F238E27FC236}">
                <a16:creationId xmlns:a16="http://schemas.microsoft.com/office/drawing/2014/main" id="{00006D78-4E49-4A18-A04C-FC11C40A53A1}"/>
              </a:ext>
            </a:extLst>
          </p:cNvPr>
          <p:cNvSpPr>
            <a:spLocks noGrp="1"/>
          </p:cNvSpPr>
          <p:nvPr>
            <p:ph sz="quarter" idx="14"/>
          </p:nvPr>
        </p:nvSpPr>
        <p:spPr>
          <a:xfrm>
            <a:off x="342900" y="3321579"/>
            <a:ext cx="8458200" cy="2680280"/>
          </a:xfrm>
        </p:spPr>
        <p:txBody>
          <a:bodyPr/>
          <a:lstStyle/>
          <a:p>
            <a:pPr>
              <a:spcBef>
                <a:spcPts val="624"/>
              </a:spcBef>
            </a:pPr>
            <a:r>
              <a:rPr lang="en-US" altLang="en-US" sz="2400" dirty="0">
                <a:ea typeface="ＭＳ Ｐゴシック" panose="020B0600070205080204" pitchFamily="34" charset="-128"/>
                <a:cs typeface="Arial" panose="020B0604020202020204" pitchFamily="34" charset="0"/>
              </a:rPr>
              <a:t>Medium Grade:</a:t>
            </a:r>
          </a:p>
          <a:p>
            <a:pPr marL="292608" indent="-292608">
              <a:spcBef>
                <a:spcPts val="1000"/>
              </a:spcBef>
              <a:spcAft>
                <a:spcPts val="0"/>
              </a:spcAft>
              <a:buFont typeface="Arial" panose="020B0604020202020204" pitchFamily="34" charset="0"/>
              <a:buChar char="•"/>
            </a:pPr>
            <a:r>
              <a:rPr lang="en-US" altLang="en-US" sz="2400" dirty="0">
                <a:ea typeface="ＭＳ Ｐゴシック" panose="020B0600070205080204" pitchFamily="34" charset="-128"/>
                <a:cs typeface="Arial" panose="020B0604020202020204" pitchFamily="34" charset="0"/>
              </a:rPr>
              <a:t>Moody’s A and S&amp;P A—capacity to pay is strong, but more susceptible to changes in circumstances.</a:t>
            </a:r>
          </a:p>
          <a:p>
            <a:pPr marL="292608" indent="-292608">
              <a:spcBef>
                <a:spcPts val="1000"/>
              </a:spcBef>
              <a:spcAft>
                <a:spcPts val="0"/>
              </a:spcAft>
              <a:buFont typeface="Arial" panose="020B0604020202020204" pitchFamily="34" charset="0"/>
              <a:buChar char="•"/>
            </a:pPr>
            <a:r>
              <a:rPr lang="en-US" altLang="en-US" sz="2400" dirty="0">
                <a:ea typeface="ＭＳ Ｐゴシック" panose="020B0600070205080204" pitchFamily="34" charset="-128"/>
                <a:cs typeface="Arial" panose="020B0604020202020204" pitchFamily="34" charset="0"/>
              </a:rPr>
              <a:t>Moody’s Baa and S&amp;P BBB—capacity to pay is adequate, adverse conditions will have more impact on the firm’s ability to pay.</a:t>
            </a:r>
          </a:p>
        </p:txBody>
      </p:sp>
      <p:sp>
        <p:nvSpPr>
          <p:cNvPr id="7" name="Slide Number Placeholder 6">
            <a:extLst>
              <a:ext uri="{FF2B5EF4-FFF2-40B4-BE49-F238E27FC236}">
                <a16:creationId xmlns:a16="http://schemas.microsoft.com/office/drawing/2014/main" id="{E6408BF1-408A-485A-AD53-4752D75F9641}"/>
              </a:ext>
            </a:extLst>
          </p:cNvPr>
          <p:cNvSpPr>
            <a:spLocks noGrp="1"/>
          </p:cNvSpPr>
          <p:nvPr>
            <p:ph type="sldNum" sz="quarter" idx="10"/>
          </p:nvPr>
        </p:nvSpPr>
        <p:spPr/>
        <p:txBody>
          <a:bodyPr/>
          <a:lstStyle/>
          <a:p>
            <a:fld id="{68151E55-6873-49E2-B8D5-2F265E6F1973}" type="slidenum">
              <a:rPr lang="en-US" smtClean="0"/>
              <a:t>29</a:t>
            </a:fld>
            <a:endParaRPr lang="en-US" dirty="0"/>
          </a:p>
        </p:txBody>
      </p:sp>
    </p:spTree>
    <p:extLst>
      <p:ext uri="{BB962C8B-B14F-4D97-AF65-F5344CB8AC3E}">
        <p14:creationId xmlns:p14="http://schemas.microsoft.com/office/powerpoint/2010/main" val="60596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Chapter Outline</a:t>
            </a:r>
            <a:endParaRPr lang="en-US" noProof="0" dirty="0"/>
          </a:p>
        </p:txBody>
      </p:sp>
      <p:sp>
        <p:nvSpPr>
          <p:cNvPr id="3" name="Content Placeholder 2">
            <a:extLst>
              <a:ext uri="{FF2B5EF4-FFF2-40B4-BE49-F238E27FC236}">
                <a16:creationId xmlns:a16="http://schemas.microsoft.com/office/drawing/2014/main" id="{DC23DF55-4E15-4459-91F8-6604A9743F26}"/>
              </a:ext>
            </a:extLst>
          </p:cNvPr>
          <p:cNvSpPr>
            <a:spLocks noGrp="1"/>
          </p:cNvSpPr>
          <p:nvPr>
            <p:ph sz="quarter" idx="11"/>
          </p:nvPr>
        </p:nvSpPr>
        <p:spPr>
          <a:xfrm>
            <a:off x="342900" y="1276710"/>
            <a:ext cx="8639352" cy="5078370"/>
          </a:xfrm>
        </p:spPr>
        <p:txBody>
          <a:bodyPr>
            <a:normAutofit/>
          </a:bodyPr>
          <a:lstStyle/>
          <a:p>
            <a:pPr marL="569913" indent="-569913"/>
            <a:r>
              <a:rPr lang="en-IN" altLang="en-US" sz="2600" dirty="0">
                <a:latin typeface="Arial" panose="020B0604020202020204" pitchFamily="34" charset="0"/>
                <a:cs typeface="Arial" panose="020B0604020202020204" pitchFamily="34" charset="0"/>
              </a:rPr>
              <a:t>8.1	Bonds and Bond Valuation</a:t>
            </a:r>
          </a:p>
          <a:p>
            <a:pPr marL="569913" indent="-569913"/>
            <a:r>
              <a:rPr lang="en-IN" altLang="en-US" sz="2600" dirty="0">
                <a:latin typeface="Arial" panose="020B0604020202020204" pitchFamily="34" charset="0"/>
                <a:cs typeface="Arial" panose="020B0604020202020204" pitchFamily="34" charset="0"/>
              </a:rPr>
              <a:t>8.2	Government and Corporate Bonds</a:t>
            </a:r>
          </a:p>
          <a:p>
            <a:pPr marL="569913" indent="-569913"/>
            <a:r>
              <a:rPr lang="en-IN" altLang="en-US" sz="2600" dirty="0">
                <a:latin typeface="Arial" panose="020B0604020202020204" pitchFamily="34" charset="0"/>
                <a:cs typeface="Arial" panose="020B0604020202020204" pitchFamily="34" charset="0"/>
              </a:rPr>
              <a:t>8.3	Bond Markets</a:t>
            </a:r>
          </a:p>
          <a:p>
            <a:pPr marL="569913" indent="-569913"/>
            <a:r>
              <a:rPr lang="en-IN" altLang="en-US" sz="2600" dirty="0">
                <a:latin typeface="Arial" panose="020B0604020202020204" pitchFamily="34" charset="0"/>
                <a:cs typeface="Arial" panose="020B0604020202020204" pitchFamily="34" charset="0"/>
              </a:rPr>
              <a:t>8.4	Inflation and Interest Rates</a:t>
            </a:r>
          </a:p>
          <a:p>
            <a:pPr marL="569913" indent="-569913"/>
            <a:r>
              <a:rPr lang="en-IN" altLang="en-US" sz="2600" dirty="0">
                <a:latin typeface="Arial" panose="020B0604020202020204" pitchFamily="34" charset="0"/>
                <a:cs typeface="Arial" panose="020B0604020202020204" pitchFamily="34" charset="0"/>
              </a:rPr>
              <a:t>8.5	Determinants of Bond Yields</a:t>
            </a:r>
          </a:p>
        </p:txBody>
      </p:sp>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3</a:t>
            </a:fld>
            <a:endParaRPr lang="en-US" dirty="0"/>
          </a:p>
        </p:txBody>
      </p:sp>
    </p:spTree>
    <p:extLst>
      <p:ext uri="{BB962C8B-B14F-4D97-AF65-F5344CB8AC3E}">
        <p14:creationId xmlns:p14="http://schemas.microsoft.com/office/powerpoint/2010/main" val="3951724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9E21C-A35F-4FD3-8C35-8459E9124336}"/>
              </a:ext>
            </a:extLst>
          </p:cNvPr>
          <p:cNvSpPr>
            <a:spLocks noGrp="1"/>
          </p:cNvSpPr>
          <p:nvPr>
            <p:ph type="title"/>
          </p:nvPr>
        </p:nvSpPr>
        <p:spPr/>
        <p:txBody>
          <a:bodyPr/>
          <a:lstStyle/>
          <a:p>
            <a:r>
              <a:rPr lang="en-US" dirty="0"/>
              <a:t>Bond Ratings—Speculative</a:t>
            </a:r>
          </a:p>
        </p:txBody>
      </p:sp>
      <p:sp>
        <p:nvSpPr>
          <p:cNvPr id="3" name="Content Placeholder 2">
            <a:extLst>
              <a:ext uri="{FF2B5EF4-FFF2-40B4-BE49-F238E27FC236}">
                <a16:creationId xmlns:a16="http://schemas.microsoft.com/office/drawing/2014/main" id="{B632170A-E59E-48A3-AA14-02A0ED99C971}"/>
              </a:ext>
            </a:extLst>
          </p:cNvPr>
          <p:cNvSpPr>
            <a:spLocks noGrp="1"/>
          </p:cNvSpPr>
          <p:nvPr>
            <p:ph sz="quarter" idx="11"/>
          </p:nvPr>
        </p:nvSpPr>
        <p:spPr>
          <a:xfrm>
            <a:off x="342900" y="1276709"/>
            <a:ext cx="8458200" cy="1967936"/>
          </a:xfrm>
        </p:spPr>
        <p:txBody>
          <a:bodyPr/>
          <a:lstStyle/>
          <a:p>
            <a:r>
              <a:rPr lang="en-IN" sz="2400" dirty="0"/>
              <a:t>Low Grade:</a:t>
            </a:r>
          </a:p>
          <a:p>
            <a:pPr marL="292608" indent="-292608">
              <a:spcBef>
                <a:spcPts val="1000"/>
              </a:spcBef>
              <a:spcAft>
                <a:spcPts val="0"/>
              </a:spcAft>
              <a:buFont typeface="Arial" panose="020B0604020202020204" pitchFamily="34" charset="0"/>
              <a:buChar char="•"/>
            </a:pPr>
            <a:r>
              <a:rPr lang="en-IN" sz="2400" dirty="0"/>
              <a:t>Moody’s Ba and B.</a:t>
            </a:r>
          </a:p>
          <a:p>
            <a:pPr marL="292608" indent="-292608">
              <a:spcBef>
                <a:spcPts val="1000"/>
              </a:spcBef>
              <a:spcAft>
                <a:spcPts val="0"/>
              </a:spcAft>
              <a:buFont typeface="Arial" panose="020B0604020202020204" pitchFamily="34" charset="0"/>
              <a:buChar char="•"/>
            </a:pPr>
            <a:r>
              <a:rPr lang="en-IN" sz="2400" dirty="0"/>
              <a:t>S&amp;P B</a:t>
            </a:r>
            <a:r>
              <a:rPr lang="en-IN" sz="100" dirty="0"/>
              <a:t> </a:t>
            </a:r>
            <a:r>
              <a:rPr lang="en-IN" sz="2400" dirty="0" err="1"/>
              <a:t>B</a:t>
            </a:r>
            <a:r>
              <a:rPr lang="en-IN" sz="2400" dirty="0"/>
              <a:t> and B.</a:t>
            </a:r>
          </a:p>
          <a:p>
            <a:pPr marL="292608" indent="-292608">
              <a:spcBef>
                <a:spcPts val="1000"/>
              </a:spcBef>
              <a:spcAft>
                <a:spcPts val="0"/>
              </a:spcAft>
              <a:buFont typeface="Arial" panose="020B0604020202020204" pitchFamily="34" charset="0"/>
              <a:buChar char="•"/>
            </a:pPr>
            <a:r>
              <a:rPr lang="en-IN" sz="2400" dirty="0"/>
              <a:t>Considered speculative with respect to capacity to pay.</a:t>
            </a:r>
          </a:p>
        </p:txBody>
      </p:sp>
      <p:sp>
        <p:nvSpPr>
          <p:cNvPr id="4" name="Content Placeholder 3">
            <a:extLst>
              <a:ext uri="{FF2B5EF4-FFF2-40B4-BE49-F238E27FC236}">
                <a16:creationId xmlns:a16="http://schemas.microsoft.com/office/drawing/2014/main" id="{00006D78-4E49-4A18-A04C-FC11C40A53A1}"/>
              </a:ext>
            </a:extLst>
          </p:cNvPr>
          <p:cNvSpPr>
            <a:spLocks noGrp="1"/>
          </p:cNvSpPr>
          <p:nvPr>
            <p:ph sz="quarter" idx="14"/>
          </p:nvPr>
        </p:nvSpPr>
        <p:spPr>
          <a:xfrm>
            <a:off x="342900" y="3325430"/>
            <a:ext cx="8458200" cy="2441189"/>
          </a:xfrm>
        </p:spPr>
        <p:txBody>
          <a:bodyPr/>
          <a:lstStyle/>
          <a:p>
            <a:pPr>
              <a:spcBef>
                <a:spcPts val="624"/>
              </a:spcBef>
            </a:pPr>
            <a:r>
              <a:rPr lang="en-US" altLang="en-US" sz="2400" dirty="0">
                <a:ea typeface="ＭＳ Ｐゴシック" panose="020B0600070205080204" pitchFamily="34" charset="-128"/>
                <a:cs typeface="Arial" panose="020B0604020202020204" pitchFamily="34" charset="0"/>
              </a:rPr>
              <a:t>Very Low Grade:</a:t>
            </a:r>
          </a:p>
          <a:p>
            <a:pPr marL="292608" indent="-292608">
              <a:spcBef>
                <a:spcPts val="1000"/>
              </a:spcBef>
              <a:spcAft>
                <a:spcPts val="0"/>
              </a:spcAft>
              <a:buFont typeface="Arial" panose="020B0604020202020204" pitchFamily="34" charset="0"/>
              <a:buChar char="•"/>
            </a:pPr>
            <a:r>
              <a:rPr lang="en-IN" altLang="en-US" sz="2400" dirty="0">
                <a:ea typeface="ＭＳ Ｐゴシック" panose="020B0600070205080204" pitchFamily="34" charset="-128"/>
                <a:cs typeface="Arial" panose="020B0604020202020204" pitchFamily="34" charset="0"/>
              </a:rPr>
              <a:t>Moody’s </a:t>
            </a:r>
            <a:r>
              <a:rPr lang="en-IN" altLang="en-US" sz="2400" dirty="0" err="1">
                <a:ea typeface="ＭＳ Ｐゴシック" panose="020B0600070205080204" pitchFamily="34" charset="-128"/>
                <a:cs typeface="Arial" panose="020B0604020202020204" pitchFamily="34" charset="0"/>
              </a:rPr>
              <a:t>Caa</a:t>
            </a:r>
            <a:r>
              <a:rPr lang="en-IN" altLang="en-US" sz="2400" dirty="0">
                <a:ea typeface="ＭＳ Ｐゴシック" panose="020B0600070205080204" pitchFamily="34" charset="-128"/>
                <a:cs typeface="Arial" panose="020B0604020202020204" pitchFamily="34" charset="0"/>
              </a:rPr>
              <a:t>, Ca and C.</a:t>
            </a:r>
          </a:p>
          <a:p>
            <a:pPr marL="292608" indent="-292608">
              <a:spcBef>
                <a:spcPts val="1000"/>
              </a:spcBef>
              <a:spcAft>
                <a:spcPts val="0"/>
              </a:spcAft>
              <a:buFont typeface="Arial" panose="020B0604020202020204" pitchFamily="34" charset="0"/>
              <a:buChar char="•"/>
            </a:pPr>
            <a:r>
              <a:rPr lang="en-IN" altLang="en-US" sz="2400" dirty="0">
                <a:ea typeface="ＭＳ Ｐゴシック" panose="020B0600070205080204" pitchFamily="34" charset="-128"/>
                <a:cs typeface="Arial" panose="020B0604020202020204" pitchFamily="34" charset="0"/>
              </a:rPr>
              <a:t>S&amp;P C</a:t>
            </a:r>
            <a:r>
              <a:rPr lang="en-IN" altLang="en-US" sz="100" dirty="0">
                <a:ea typeface="ＭＳ Ｐゴシック" panose="020B0600070205080204" pitchFamily="34" charset="-128"/>
                <a:cs typeface="Arial" panose="020B0604020202020204" pitchFamily="34" charset="0"/>
              </a:rPr>
              <a:t> </a:t>
            </a:r>
            <a:r>
              <a:rPr lang="en-IN" altLang="en-US" sz="2400" dirty="0" err="1">
                <a:ea typeface="ＭＳ Ｐゴシック" panose="020B0600070205080204" pitchFamily="34" charset="-128"/>
                <a:cs typeface="Arial" panose="020B0604020202020204" pitchFamily="34" charset="0"/>
              </a:rPr>
              <a:t>C</a:t>
            </a:r>
            <a:r>
              <a:rPr lang="en-IN" altLang="en-US" sz="100" dirty="0">
                <a:ea typeface="ＭＳ Ｐゴシック" panose="020B0600070205080204" pitchFamily="34" charset="-128"/>
                <a:cs typeface="Arial" panose="020B0604020202020204" pitchFamily="34" charset="0"/>
              </a:rPr>
              <a:t> </a:t>
            </a:r>
            <a:r>
              <a:rPr lang="en-IN" altLang="en-US" sz="2400" dirty="0" err="1">
                <a:ea typeface="ＭＳ Ｐゴシック" panose="020B0600070205080204" pitchFamily="34" charset="-128"/>
                <a:cs typeface="Arial" panose="020B0604020202020204" pitchFamily="34" charset="0"/>
              </a:rPr>
              <a:t>C</a:t>
            </a:r>
            <a:r>
              <a:rPr lang="en-IN" altLang="en-US" sz="2400" dirty="0">
                <a:ea typeface="ＭＳ Ｐゴシック" panose="020B0600070205080204" pitchFamily="34" charset="-128"/>
                <a:cs typeface="Arial" panose="020B0604020202020204" pitchFamily="34" charset="0"/>
              </a:rPr>
              <a:t>, C</a:t>
            </a:r>
            <a:r>
              <a:rPr lang="en-IN" altLang="en-US" sz="100" dirty="0">
                <a:ea typeface="ＭＳ Ｐゴシック" panose="020B0600070205080204" pitchFamily="34" charset="-128"/>
                <a:cs typeface="Arial" panose="020B0604020202020204" pitchFamily="34" charset="0"/>
              </a:rPr>
              <a:t> </a:t>
            </a:r>
            <a:r>
              <a:rPr lang="en-IN" altLang="en-US" sz="2400" dirty="0" err="1">
                <a:ea typeface="ＭＳ Ｐゴシック" panose="020B0600070205080204" pitchFamily="34" charset="-128"/>
                <a:cs typeface="Arial" panose="020B0604020202020204" pitchFamily="34" charset="0"/>
              </a:rPr>
              <a:t>C</a:t>
            </a:r>
            <a:r>
              <a:rPr lang="en-IN" altLang="en-US" sz="2400" dirty="0">
                <a:ea typeface="ＭＳ Ｐゴシック" panose="020B0600070205080204" pitchFamily="34" charset="-128"/>
                <a:cs typeface="Arial" panose="020B0604020202020204" pitchFamily="34" charset="0"/>
              </a:rPr>
              <a:t>, C, and D.</a:t>
            </a:r>
          </a:p>
          <a:p>
            <a:pPr marL="292608" indent="-292608">
              <a:spcBef>
                <a:spcPts val="1000"/>
              </a:spcBef>
              <a:spcAft>
                <a:spcPts val="0"/>
              </a:spcAft>
              <a:buFont typeface="Arial" panose="020B0604020202020204" pitchFamily="34" charset="0"/>
              <a:buChar char="•"/>
            </a:pPr>
            <a:r>
              <a:rPr lang="en-IN" altLang="en-US" sz="2400" dirty="0">
                <a:ea typeface="ＭＳ Ｐゴシック" panose="020B0600070205080204" pitchFamily="34" charset="-128"/>
                <a:cs typeface="Arial" panose="020B0604020202020204" pitchFamily="34" charset="0"/>
              </a:rPr>
              <a:t>Highly uncertain repayment and, in many cases, already in default, with principal and interest in arrears.</a:t>
            </a:r>
            <a:endParaRPr lang="en-US" altLang="en-US" sz="2400" dirty="0">
              <a:ea typeface="ＭＳ Ｐゴシック" panose="020B0600070205080204" pitchFamily="34" charset="-128"/>
              <a:cs typeface="Arial" panose="020B0604020202020204" pitchFamily="34" charset="0"/>
            </a:endParaRPr>
          </a:p>
        </p:txBody>
      </p:sp>
      <p:sp>
        <p:nvSpPr>
          <p:cNvPr id="7" name="Slide Number Placeholder 6">
            <a:extLst>
              <a:ext uri="{FF2B5EF4-FFF2-40B4-BE49-F238E27FC236}">
                <a16:creationId xmlns:a16="http://schemas.microsoft.com/office/drawing/2014/main" id="{E6408BF1-408A-485A-AD53-4752D75F9641}"/>
              </a:ext>
            </a:extLst>
          </p:cNvPr>
          <p:cNvSpPr>
            <a:spLocks noGrp="1"/>
          </p:cNvSpPr>
          <p:nvPr>
            <p:ph type="sldNum" sz="quarter" idx="10"/>
          </p:nvPr>
        </p:nvSpPr>
        <p:spPr/>
        <p:txBody>
          <a:bodyPr/>
          <a:lstStyle/>
          <a:p>
            <a:fld id="{68151E55-6873-49E2-B8D5-2F265E6F1973}" type="slidenum">
              <a:rPr lang="en-US" smtClean="0"/>
              <a:t>30</a:t>
            </a:fld>
            <a:endParaRPr lang="en-US" dirty="0"/>
          </a:p>
        </p:txBody>
      </p:sp>
    </p:spTree>
    <p:extLst>
      <p:ext uri="{BB962C8B-B14F-4D97-AF65-F5344CB8AC3E}">
        <p14:creationId xmlns:p14="http://schemas.microsoft.com/office/powerpoint/2010/main" val="1180560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2B78C-6849-4B7A-8ADD-87762677220D}"/>
              </a:ext>
            </a:extLst>
          </p:cNvPr>
          <p:cNvSpPr>
            <a:spLocks noGrp="1"/>
          </p:cNvSpPr>
          <p:nvPr>
            <p:ph type="title"/>
          </p:nvPr>
        </p:nvSpPr>
        <p:spPr/>
        <p:txBody>
          <a:bodyPr/>
          <a:lstStyle/>
          <a:p>
            <a:r>
              <a:rPr lang="en-US" dirty="0"/>
              <a:t>8.3 Bond Markets</a:t>
            </a:r>
          </a:p>
        </p:txBody>
      </p:sp>
      <p:sp>
        <p:nvSpPr>
          <p:cNvPr id="3" name="Content Placeholder 2">
            <a:extLst>
              <a:ext uri="{FF2B5EF4-FFF2-40B4-BE49-F238E27FC236}">
                <a16:creationId xmlns:a16="http://schemas.microsoft.com/office/drawing/2014/main" id="{7DB8D68C-3258-4A7F-8533-0C48C2425D5F}"/>
              </a:ext>
            </a:extLst>
          </p:cNvPr>
          <p:cNvSpPr>
            <a:spLocks noGrp="1"/>
          </p:cNvSpPr>
          <p:nvPr>
            <p:ph sz="quarter" idx="11"/>
          </p:nvPr>
        </p:nvSpPr>
        <p:spPr/>
        <p:txBody>
          <a:bodyPr/>
          <a:lstStyle/>
          <a:p>
            <a:r>
              <a:rPr lang="en-IN" sz="2600" dirty="0"/>
              <a:t>Primarily over-the-counter transactions with dealers connected electronically.</a:t>
            </a:r>
          </a:p>
          <a:p>
            <a:r>
              <a:rPr lang="en-IN" sz="2600" dirty="0"/>
              <a:t>Extremely large number of bond issues, but generally low daily volume in single issues.</a:t>
            </a:r>
          </a:p>
          <a:p>
            <a:r>
              <a:rPr lang="en-IN" sz="2600" dirty="0"/>
              <a:t>Makes getting up-to-date prices difficult, particularly on a small company or municipal issues.</a:t>
            </a:r>
          </a:p>
          <a:p>
            <a:r>
              <a:rPr lang="en-IN" sz="2600" dirty="0"/>
              <a:t>Treasury securities are an exception.</a:t>
            </a:r>
          </a:p>
        </p:txBody>
      </p:sp>
      <p:sp>
        <p:nvSpPr>
          <p:cNvPr id="6" name="Slide Number Placeholder 5">
            <a:extLst>
              <a:ext uri="{FF2B5EF4-FFF2-40B4-BE49-F238E27FC236}">
                <a16:creationId xmlns:a16="http://schemas.microsoft.com/office/drawing/2014/main" id="{1D3E08ED-5651-45D4-B86C-9CE56663E6A9}"/>
              </a:ext>
            </a:extLst>
          </p:cNvPr>
          <p:cNvSpPr>
            <a:spLocks noGrp="1"/>
          </p:cNvSpPr>
          <p:nvPr>
            <p:ph type="sldNum" sz="quarter" idx="10"/>
          </p:nvPr>
        </p:nvSpPr>
        <p:spPr/>
        <p:txBody>
          <a:bodyPr/>
          <a:lstStyle/>
          <a:p>
            <a:fld id="{68151E55-6873-49E2-B8D5-2F265E6F1973}" type="slidenum">
              <a:rPr lang="en-US" smtClean="0"/>
              <a:t>31</a:t>
            </a:fld>
            <a:endParaRPr lang="en-US" dirty="0"/>
          </a:p>
        </p:txBody>
      </p:sp>
    </p:spTree>
    <p:extLst>
      <p:ext uri="{BB962C8B-B14F-4D97-AF65-F5344CB8AC3E}">
        <p14:creationId xmlns:p14="http://schemas.microsoft.com/office/powerpoint/2010/main" val="3399461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99795-C9C4-4073-9514-2E3AB85A6889}"/>
              </a:ext>
            </a:extLst>
          </p:cNvPr>
          <p:cNvSpPr>
            <a:spLocks noGrp="1"/>
          </p:cNvSpPr>
          <p:nvPr>
            <p:ph type="title"/>
          </p:nvPr>
        </p:nvSpPr>
        <p:spPr/>
        <p:txBody>
          <a:bodyPr/>
          <a:lstStyle/>
          <a:p>
            <a:r>
              <a:rPr lang="en-US" dirty="0"/>
              <a:t>Treasury Quotations</a:t>
            </a:r>
          </a:p>
        </p:txBody>
      </p:sp>
      <p:graphicFrame>
        <p:nvGraphicFramePr>
          <p:cNvPr id="7" name="Table 7">
            <a:extLst>
              <a:ext uri="{FF2B5EF4-FFF2-40B4-BE49-F238E27FC236}">
                <a16:creationId xmlns:a16="http://schemas.microsoft.com/office/drawing/2014/main" id="{C4437C84-3249-4859-9CDC-9FE8F6924C08}"/>
              </a:ext>
            </a:extLst>
          </p:cNvPr>
          <p:cNvGraphicFramePr>
            <a:graphicFrameLocks noGrp="1"/>
          </p:cNvGraphicFramePr>
          <p:nvPr>
            <p:extLst>
              <p:ext uri="{D42A27DB-BD31-4B8C-83A1-F6EECF244321}">
                <p14:modId xmlns:p14="http://schemas.microsoft.com/office/powerpoint/2010/main" val="384981496"/>
              </p:ext>
            </p:extLst>
          </p:nvPr>
        </p:nvGraphicFramePr>
        <p:xfrm>
          <a:off x="914616" y="1397000"/>
          <a:ext cx="6931314" cy="370840"/>
        </p:xfrm>
        <a:graphic>
          <a:graphicData uri="http://schemas.openxmlformats.org/drawingml/2006/table">
            <a:tbl>
              <a:tblPr firstRow="1" bandRow="1">
                <a:tableStyleId>{5C22544A-7EE6-4342-B048-85BDC9FD1C3A}</a:tableStyleId>
              </a:tblPr>
              <a:tblGrid>
                <a:gridCol w="1496841">
                  <a:extLst>
                    <a:ext uri="{9D8B030D-6E8A-4147-A177-3AD203B41FA5}">
                      <a16:colId xmlns:a16="http://schemas.microsoft.com/office/drawing/2014/main" val="3510987016"/>
                    </a:ext>
                  </a:extLst>
                </a:gridCol>
                <a:gridCol w="813597">
                  <a:extLst>
                    <a:ext uri="{9D8B030D-6E8A-4147-A177-3AD203B41FA5}">
                      <a16:colId xmlns:a16="http://schemas.microsoft.com/office/drawing/2014/main" val="1135448530"/>
                    </a:ext>
                  </a:extLst>
                </a:gridCol>
                <a:gridCol w="1155219">
                  <a:extLst>
                    <a:ext uri="{9D8B030D-6E8A-4147-A177-3AD203B41FA5}">
                      <a16:colId xmlns:a16="http://schemas.microsoft.com/office/drawing/2014/main" val="183570617"/>
                    </a:ext>
                  </a:extLst>
                </a:gridCol>
                <a:gridCol w="1155219">
                  <a:extLst>
                    <a:ext uri="{9D8B030D-6E8A-4147-A177-3AD203B41FA5}">
                      <a16:colId xmlns:a16="http://schemas.microsoft.com/office/drawing/2014/main" val="4197339128"/>
                    </a:ext>
                  </a:extLst>
                </a:gridCol>
                <a:gridCol w="1155219">
                  <a:extLst>
                    <a:ext uri="{9D8B030D-6E8A-4147-A177-3AD203B41FA5}">
                      <a16:colId xmlns:a16="http://schemas.microsoft.com/office/drawing/2014/main" val="4258614576"/>
                    </a:ext>
                  </a:extLst>
                </a:gridCol>
                <a:gridCol w="1155219">
                  <a:extLst>
                    <a:ext uri="{9D8B030D-6E8A-4147-A177-3AD203B41FA5}">
                      <a16:colId xmlns:a16="http://schemas.microsoft.com/office/drawing/2014/main" val="46489203"/>
                    </a:ext>
                  </a:extLst>
                </a:gridCol>
              </a:tblGrid>
              <a:tr h="370840">
                <a:tc>
                  <a:txBody>
                    <a:bodyPr/>
                    <a:lstStyle/>
                    <a:p>
                      <a:r>
                        <a:rPr lang="en-US" altLang="en-US" sz="1800" dirty="0">
                          <a:solidFill>
                            <a:schemeClr val="tx1"/>
                          </a:solidFill>
                          <a:latin typeface="+mn-lt"/>
                          <a:ea typeface="ＭＳ Ｐゴシック" panose="020B0600070205080204" pitchFamily="34" charset="-128"/>
                          <a:cs typeface="Arial" panose="020B0604020202020204" pitchFamily="34" charset="0"/>
                        </a:rPr>
                        <a:t>2028 Aug 15</a:t>
                      </a:r>
                      <a:endParaRPr lang="en-US" dirty="0">
                        <a:solidFill>
                          <a:schemeClr val="tx1"/>
                        </a:solidFill>
                        <a:latin typeface="+mn-lt"/>
                        <a:cs typeface="Arial" panose="020B0604020202020204" pitchFamily="34" charset="0"/>
                      </a:endParaRPr>
                    </a:p>
                  </a:txBody>
                  <a:tcPr marL="83608" marR="836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en-US" sz="1800" dirty="0">
                          <a:solidFill>
                            <a:schemeClr val="tx1"/>
                          </a:solidFill>
                          <a:latin typeface="+mn-lt"/>
                          <a:ea typeface="ＭＳ Ｐゴシック" panose="020B0600070205080204" pitchFamily="34" charset="-128"/>
                          <a:cs typeface="Arial" panose="020B0604020202020204" pitchFamily="34" charset="0"/>
                        </a:rPr>
                        <a:t>2.875</a:t>
                      </a:r>
                      <a:endParaRPr lang="en-US" dirty="0">
                        <a:solidFill>
                          <a:schemeClr val="tx1"/>
                        </a:solidFill>
                        <a:latin typeface="+mn-lt"/>
                        <a:cs typeface="Arial" panose="020B0604020202020204" pitchFamily="34" charset="0"/>
                      </a:endParaRPr>
                    </a:p>
                  </a:txBody>
                  <a:tcPr marL="83608" marR="836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mn-lt"/>
                          <a:cs typeface="Arial" panose="020B0604020202020204" pitchFamily="34" charset="0"/>
                        </a:rPr>
                        <a:t>118.116</a:t>
                      </a:r>
                    </a:p>
                  </a:txBody>
                  <a:tcPr marL="83608" marR="836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mn-lt"/>
                          <a:cs typeface="Arial" panose="020B0604020202020204" pitchFamily="34" charset="0"/>
                        </a:rPr>
                        <a:t>118.126</a:t>
                      </a:r>
                    </a:p>
                  </a:txBody>
                  <a:tcPr marL="83608" marR="836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en-US" sz="1800" dirty="0">
                          <a:solidFill>
                            <a:schemeClr val="tx1"/>
                          </a:solidFill>
                          <a:latin typeface="+mn-lt"/>
                          <a:ea typeface="ＭＳ Ｐゴシック" panose="020B0600070205080204" pitchFamily="34" charset="-128"/>
                          <a:cs typeface="Arial" panose="020B0604020202020204" pitchFamily="34" charset="0"/>
                        </a:rPr>
                        <a:t>-.03</a:t>
                      </a:r>
                      <a:endParaRPr lang="en-US" dirty="0">
                        <a:solidFill>
                          <a:schemeClr val="tx1"/>
                        </a:solidFill>
                        <a:latin typeface="+mn-lt"/>
                        <a:cs typeface="Arial" panose="020B0604020202020204" pitchFamily="34" charset="0"/>
                      </a:endParaRPr>
                    </a:p>
                  </a:txBody>
                  <a:tcPr marL="83608" marR="836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en-US" sz="1800" dirty="0">
                          <a:solidFill>
                            <a:schemeClr val="tx1"/>
                          </a:solidFill>
                          <a:latin typeface="+mn-lt"/>
                          <a:ea typeface="ＭＳ Ｐゴシック" panose="020B0600070205080204" pitchFamily="34" charset="-128"/>
                          <a:cs typeface="Arial" panose="020B0604020202020204" pitchFamily="34" charset="0"/>
                        </a:rPr>
                        <a:t>.517</a:t>
                      </a:r>
                      <a:endParaRPr lang="en-US" dirty="0">
                        <a:solidFill>
                          <a:schemeClr val="tx1"/>
                        </a:solidFill>
                        <a:latin typeface="+mn-lt"/>
                        <a:cs typeface="Arial" panose="020B0604020202020204" pitchFamily="34" charset="0"/>
                      </a:endParaRPr>
                    </a:p>
                  </a:txBody>
                  <a:tcPr marL="83608" marR="836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1346630"/>
                  </a:ext>
                </a:extLst>
              </a:tr>
            </a:tbl>
          </a:graphicData>
        </a:graphic>
      </p:graphicFrame>
      <p:sp>
        <p:nvSpPr>
          <p:cNvPr id="3" name="Content Placeholder 2">
            <a:extLst>
              <a:ext uri="{FF2B5EF4-FFF2-40B4-BE49-F238E27FC236}">
                <a16:creationId xmlns:a16="http://schemas.microsoft.com/office/drawing/2014/main" id="{D2384A86-BDD8-4C83-907A-8BF9D8E5791B}"/>
              </a:ext>
            </a:extLst>
          </p:cNvPr>
          <p:cNvSpPr>
            <a:spLocks noGrp="1"/>
          </p:cNvSpPr>
          <p:nvPr>
            <p:ph sz="quarter" idx="11"/>
          </p:nvPr>
        </p:nvSpPr>
        <p:spPr>
          <a:xfrm>
            <a:off x="342900" y="2351774"/>
            <a:ext cx="8458200" cy="3087029"/>
          </a:xfrm>
        </p:spPr>
        <p:txBody>
          <a:bodyPr/>
          <a:lstStyle/>
          <a:p>
            <a:r>
              <a:rPr lang="en-IN" sz="2600" dirty="0"/>
              <a:t>What is the coupon rate on the bond?</a:t>
            </a:r>
          </a:p>
          <a:p>
            <a:r>
              <a:rPr lang="en-IN" sz="2600" dirty="0"/>
              <a:t>When does the bond mature?</a:t>
            </a:r>
          </a:p>
          <a:p>
            <a:r>
              <a:rPr lang="en-IN" sz="2600" dirty="0"/>
              <a:t>What is the bid price? What does this mean?</a:t>
            </a:r>
          </a:p>
          <a:p>
            <a:r>
              <a:rPr lang="en-IN" sz="2600" dirty="0"/>
              <a:t>What is the ask price? What does this mean?</a:t>
            </a:r>
          </a:p>
          <a:p>
            <a:r>
              <a:rPr lang="en-IN" sz="2600" dirty="0"/>
              <a:t>How much did the price change from the previous day?</a:t>
            </a:r>
          </a:p>
          <a:p>
            <a:r>
              <a:rPr lang="en-IN" sz="2600" dirty="0"/>
              <a:t>What is the yield based on the ask price?</a:t>
            </a:r>
          </a:p>
        </p:txBody>
      </p:sp>
      <p:sp>
        <p:nvSpPr>
          <p:cNvPr id="6" name="Slide Number Placeholder 5">
            <a:extLst>
              <a:ext uri="{FF2B5EF4-FFF2-40B4-BE49-F238E27FC236}">
                <a16:creationId xmlns:a16="http://schemas.microsoft.com/office/drawing/2014/main" id="{781C0613-9D77-4E23-BC12-BD3F9828FF95}"/>
              </a:ext>
            </a:extLst>
          </p:cNvPr>
          <p:cNvSpPr>
            <a:spLocks noGrp="1"/>
          </p:cNvSpPr>
          <p:nvPr>
            <p:ph type="sldNum" sz="quarter" idx="10"/>
          </p:nvPr>
        </p:nvSpPr>
        <p:spPr/>
        <p:txBody>
          <a:bodyPr/>
          <a:lstStyle/>
          <a:p>
            <a:fld id="{68151E55-6873-49E2-B8D5-2F265E6F1973}" type="slidenum">
              <a:rPr lang="en-US" smtClean="0"/>
              <a:t>32</a:t>
            </a:fld>
            <a:endParaRPr lang="en-US" dirty="0"/>
          </a:p>
        </p:txBody>
      </p:sp>
    </p:spTree>
    <p:extLst>
      <p:ext uri="{BB962C8B-B14F-4D97-AF65-F5344CB8AC3E}">
        <p14:creationId xmlns:p14="http://schemas.microsoft.com/office/powerpoint/2010/main" val="3840883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2DF9-6B0A-4194-B454-547AC7C7C6F0}"/>
              </a:ext>
            </a:extLst>
          </p:cNvPr>
          <p:cNvSpPr>
            <a:spLocks noGrp="1"/>
          </p:cNvSpPr>
          <p:nvPr>
            <p:ph type="title"/>
          </p:nvPr>
        </p:nvSpPr>
        <p:spPr/>
        <p:txBody>
          <a:bodyPr/>
          <a:lstStyle/>
          <a:p>
            <a:r>
              <a:rPr lang="en-US" dirty="0"/>
              <a:t>Clean versus Dirty Prices</a:t>
            </a:r>
          </a:p>
        </p:txBody>
      </p:sp>
      <p:sp>
        <p:nvSpPr>
          <p:cNvPr id="3" name="Content Placeholder 2">
            <a:extLst>
              <a:ext uri="{FF2B5EF4-FFF2-40B4-BE49-F238E27FC236}">
                <a16:creationId xmlns:a16="http://schemas.microsoft.com/office/drawing/2014/main" id="{2B919DE8-EB6F-4ACE-BE55-8EA1BBAF13EC}"/>
              </a:ext>
            </a:extLst>
          </p:cNvPr>
          <p:cNvSpPr>
            <a:spLocks noGrp="1"/>
          </p:cNvSpPr>
          <p:nvPr>
            <p:ph sz="quarter" idx="11"/>
          </p:nvPr>
        </p:nvSpPr>
        <p:spPr>
          <a:xfrm>
            <a:off x="342900" y="1276710"/>
            <a:ext cx="8458200" cy="3516516"/>
          </a:xfrm>
        </p:spPr>
        <p:txBody>
          <a:bodyPr/>
          <a:lstStyle/>
          <a:p>
            <a:r>
              <a:rPr lang="en-IN" sz="2400" dirty="0"/>
              <a:t>Clean price: quoted price.</a:t>
            </a:r>
          </a:p>
          <a:p>
            <a:r>
              <a:rPr lang="en-IN" sz="2400" dirty="0"/>
              <a:t>Dirty price: price actually paid = quoted price plus accrued interest.</a:t>
            </a:r>
          </a:p>
          <a:p>
            <a:r>
              <a:rPr lang="en-IN" sz="2400" dirty="0"/>
              <a:t>Example: Suppose you buy a bond with a 12 percent annual coupon, payable </a:t>
            </a:r>
            <a:r>
              <a:rPr lang="en-IN" sz="2400" dirty="0" err="1"/>
              <a:t>semiannually</a:t>
            </a:r>
            <a:r>
              <a:rPr lang="en-IN" sz="2400" dirty="0"/>
              <a:t>; you pay $1,080; and the next coupon is due in four months.</a:t>
            </a:r>
          </a:p>
          <a:p>
            <a:pPr marL="292608" indent="-292608">
              <a:spcBef>
                <a:spcPts val="1000"/>
              </a:spcBef>
              <a:spcAft>
                <a:spcPts val="0"/>
              </a:spcAft>
              <a:buFont typeface="Arial" panose="020B0604020202020204" pitchFamily="34" charset="0"/>
              <a:buChar char="•"/>
            </a:pPr>
            <a:r>
              <a:rPr lang="en-IN" sz="2400" dirty="0"/>
              <a:t>$1,080 is the dirty, or invoice, price.</a:t>
            </a:r>
          </a:p>
          <a:p>
            <a:pPr marL="292608" indent="-292608">
              <a:spcBef>
                <a:spcPts val="1000"/>
              </a:spcBef>
              <a:spcAft>
                <a:spcPts val="0"/>
              </a:spcAft>
              <a:buFont typeface="Arial" panose="020B0604020202020204" pitchFamily="34" charset="0"/>
              <a:buChar char="•"/>
            </a:pPr>
            <a:r>
              <a:rPr lang="en-IN" sz="2400" dirty="0"/>
              <a:t>The next coupon will be $60.</a:t>
            </a:r>
          </a:p>
        </p:txBody>
      </p:sp>
      <p:sp>
        <p:nvSpPr>
          <p:cNvPr id="4" name="Content Placeholder 3">
            <a:extLst>
              <a:ext uri="{FF2B5EF4-FFF2-40B4-BE49-F238E27FC236}">
                <a16:creationId xmlns:a16="http://schemas.microsoft.com/office/drawing/2014/main" id="{75BA7331-3C50-436B-B69D-D9B9F5603302}"/>
              </a:ext>
            </a:extLst>
          </p:cNvPr>
          <p:cNvSpPr>
            <a:spLocks noGrp="1"/>
          </p:cNvSpPr>
          <p:nvPr>
            <p:ph sz="quarter" idx="14"/>
          </p:nvPr>
        </p:nvSpPr>
        <p:spPr>
          <a:xfrm>
            <a:off x="342900" y="4868941"/>
            <a:ext cx="308029" cy="415983"/>
          </a:xfrm>
        </p:spPr>
        <p:txBody>
          <a:bodyPr/>
          <a:lstStyle/>
          <a:p>
            <a:pPr>
              <a:lnSpc>
                <a:spcPct val="90000"/>
              </a:lnSpc>
              <a:spcBef>
                <a:spcPts val="1000"/>
              </a:spcBef>
              <a:spcAft>
                <a:spcPts val="0"/>
              </a:spcAft>
              <a:buFont typeface="Arial" panose="020B0604020202020204" pitchFamily="34" charset="0"/>
              <a:buChar char="•"/>
            </a:pPr>
            <a:r>
              <a:rPr lang="en-US" sz="2400" dirty="0"/>
              <a:t> </a:t>
            </a:r>
            <a:r>
              <a:rPr lang="en-US" sz="100" dirty="0"/>
              <a:t> </a:t>
            </a:r>
          </a:p>
        </p:txBody>
      </p:sp>
      <p:graphicFrame>
        <p:nvGraphicFramePr>
          <p:cNvPr id="12" name="Object 11">
            <a:extLst>
              <a:ext uri="{FF2B5EF4-FFF2-40B4-BE49-F238E27FC236}">
                <a16:creationId xmlns:a16="http://schemas.microsoft.com/office/drawing/2014/main" id="{7153D502-3CD9-445E-88B0-4FF61DA982BB}"/>
              </a:ext>
            </a:extLst>
          </p:cNvPr>
          <p:cNvGraphicFramePr>
            <a:graphicFrameLocks noChangeAspect="1"/>
          </p:cNvGraphicFramePr>
          <p:nvPr>
            <p:extLst>
              <p:ext uri="{D42A27DB-BD31-4B8C-83A1-F6EECF244321}">
                <p14:modId xmlns:p14="http://schemas.microsoft.com/office/powerpoint/2010/main" val="3805693312"/>
              </p:ext>
            </p:extLst>
          </p:nvPr>
        </p:nvGraphicFramePr>
        <p:xfrm>
          <a:off x="732654" y="4846760"/>
          <a:ext cx="4517898" cy="461010"/>
        </p:xfrm>
        <a:graphic>
          <a:graphicData uri="http://schemas.openxmlformats.org/presentationml/2006/ole">
            <mc:AlternateContent xmlns:mc="http://schemas.openxmlformats.org/markup-compatibility/2006">
              <mc:Choice xmlns:v="urn:schemas-microsoft-com:vml" Requires="v">
                <p:oleObj spid="_x0000_s32815" name="Equation" r:id="rId4" imgW="3733560" imgH="380880" progId="Equation.DSMT4">
                  <p:embed/>
                </p:oleObj>
              </mc:Choice>
              <mc:Fallback>
                <p:oleObj name="Equation" r:id="rId4" imgW="3733560" imgH="380880" progId="Equation.DSMT4">
                  <p:embed/>
                  <p:pic>
                    <p:nvPicPr>
                      <p:cNvPr id="2" name="Object 1">
                        <a:extLst>
                          <a:ext uri="{FF2B5EF4-FFF2-40B4-BE49-F238E27FC236}">
                            <a16:creationId xmlns:a16="http://schemas.microsoft.com/office/drawing/2014/main" id="{7419A0F8-D878-41EB-94A5-1B3953F6F20B}"/>
                          </a:ext>
                        </a:extLst>
                      </p:cNvPr>
                      <p:cNvPicPr/>
                      <p:nvPr/>
                    </p:nvPicPr>
                    <p:blipFill>
                      <a:blip r:embed="rId5"/>
                      <a:stretch>
                        <a:fillRect/>
                      </a:stretch>
                    </p:blipFill>
                    <p:spPr>
                      <a:xfrm>
                        <a:off x="732654" y="4846760"/>
                        <a:ext cx="4517898" cy="46101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62AAF2F9-DDCB-41D4-AFB0-AAD400189BDB}"/>
              </a:ext>
            </a:extLst>
          </p:cNvPr>
          <p:cNvSpPr>
            <a:spLocks noGrp="1"/>
          </p:cNvSpPr>
          <p:nvPr>
            <p:ph sz="quarter" idx="15"/>
          </p:nvPr>
        </p:nvSpPr>
        <p:spPr>
          <a:xfrm>
            <a:off x="342900" y="5425362"/>
            <a:ext cx="8458200" cy="459736"/>
          </a:xfrm>
        </p:spPr>
        <p:txBody>
          <a:bodyPr/>
          <a:lstStyle/>
          <a:p>
            <a:pPr marL="292608" indent="-292608">
              <a:spcBef>
                <a:spcPts val="1000"/>
              </a:spcBef>
              <a:spcAft>
                <a:spcPts val="0"/>
              </a:spcAft>
              <a:buFont typeface="Arial" panose="020B0604020202020204" pitchFamily="34" charset="0"/>
              <a:buChar char="•"/>
            </a:pPr>
            <a:r>
              <a:rPr lang="en-IN" sz="2400" dirty="0"/>
              <a:t>Clean price = $1,080 − 20 = $1,060.</a:t>
            </a:r>
          </a:p>
        </p:txBody>
      </p:sp>
      <p:sp>
        <p:nvSpPr>
          <p:cNvPr id="11" name="Slide Number Placeholder 10">
            <a:extLst>
              <a:ext uri="{FF2B5EF4-FFF2-40B4-BE49-F238E27FC236}">
                <a16:creationId xmlns:a16="http://schemas.microsoft.com/office/drawing/2014/main" id="{CD8BD891-E639-4960-8DB4-1911A49C684F}"/>
              </a:ext>
            </a:extLst>
          </p:cNvPr>
          <p:cNvSpPr>
            <a:spLocks noGrp="1"/>
          </p:cNvSpPr>
          <p:nvPr>
            <p:ph type="sldNum" sz="quarter" idx="10"/>
          </p:nvPr>
        </p:nvSpPr>
        <p:spPr/>
        <p:txBody>
          <a:bodyPr/>
          <a:lstStyle/>
          <a:p>
            <a:fld id="{68151E55-6873-49E2-B8D5-2F265E6F1973}" type="slidenum">
              <a:rPr lang="en-US" smtClean="0"/>
              <a:t>33</a:t>
            </a:fld>
            <a:endParaRPr lang="en-US" dirty="0"/>
          </a:p>
        </p:txBody>
      </p:sp>
    </p:spTree>
    <p:extLst>
      <p:ext uri="{BB962C8B-B14F-4D97-AF65-F5344CB8AC3E}">
        <p14:creationId xmlns:p14="http://schemas.microsoft.com/office/powerpoint/2010/main" val="192230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10628-EC3C-45E4-AC71-6F971959D60D}"/>
              </a:ext>
            </a:extLst>
          </p:cNvPr>
          <p:cNvSpPr>
            <a:spLocks noGrp="1"/>
          </p:cNvSpPr>
          <p:nvPr>
            <p:ph type="title"/>
          </p:nvPr>
        </p:nvSpPr>
        <p:spPr/>
        <p:txBody>
          <a:bodyPr/>
          <a:lstStyle/>
          <a:p>
            <a:r>
              <a:rPr lang="en-IN" dirty="0"/>
              <a:t>8.4 Inflation and Interest Rates</a:t>
            </a:r>
            <a:endParaRPr lang="en-US" dirty="0"/>
          </a:p>
        </p:txBody>
      </p:sp>
      <p:sp>
        <p:nvSpPr>
          <p:cNvPr id="3" name="Content Placeholder 2">
            <a:extLst>
              <a:ext uri="{FF2B5EF4-FFF2-40B4-BE49-F238E27FC236}">
                <a16:creationId xmlns:a16="http://schemas.microsoft.com/office/drawing/2014/main" id="{3E55DFBB-55C8-45AA-8D4B-83859D6518B5}"/>
              </a:ext>
            </a:extLst>
          </p:cNvPr>
          <p:cNvSpPr>
            <a:spLocks noGrp="1"/>
          </p:cNvSpPr>
          <p:nvPr>
            <p:ph sz="quarter" idx="11"/>
          </p:nvPr>
        </p:nvSpPr>
        <p:spPr/>
        <p:txBody>
          <a:bodyPr/>
          <a:lstStyle/>
          <a:p>
            <a:r>
              <a:rPr lang="en-US" altLang="en-US" sz="2600" dirty="0">
                <a:ea typeface="ＭＳ Ｐゴシック" panose="020B0600070205080204" pitchFamily="34" charset="-128"/>
                <a:cs typeface="Arial" panose="020B0604020202020204" pitchFamily="34" charset="0"/>
              </a:rPr>
              <a:t>Real rate of interest—change in purchasing power</a:t>
            </a:r>
          </a:p>
          <a:p>
            <a:r>
              <a:rPr lang="en-US" altLang="en-US" sz="2600" dirty="0">
                <a:ea typeface="ＭＳ Ｐゴシック" panose="020B0600070205080204" pitchFamily="34" charset="-128"/>
                <a:cs typeface="Arial" panose="020B0604020202020204" pitchFamily="34" charset="0"/>
              </a:rPr>
              <a:t>Nominal rate of interest—quoted rate of interest, change in purchasing power and inflation</a:t>
            </a:r>
          </a:p>
          <a:p>
            <a:r>
              <a:rPr lang="en-US" altLang="en-US" sz="2600" dirty="0">
                <a:ea typeface="ＭＳ Ｐゴシック" panose="020B0600070205080204" pitchFamily="34" charset="-128"/>
                <a:cs typeface="Arial" panose="020B0604020202020204" pitchFamily="34" charset="0"/>
              </a:rPr>
              <a:t>The </a:t>
            </a:r>
            <a:r>
              <a:rPr lang="en-US" altLang="en-US" sz="2600" i="1" dirty="0">
                <a:ea typeface="ＭＳ Ｐゴシック" panose="020B0600070205080204" pitchFamily="34" charset="-128"/>
                <a:cs typeface="Arial" panose="020B0604020202020204" pitchFamily="34" charset="0"/>
              </a:rPr>
              <a:t>ex ante</a:t>
            </a:r>
            <a:r>
              <a:rPr lang="en-US" altLang="en-US" sz="2600" dirty="0">
                <a:ea typeface="ＭＳ Ｐゴシック" panose="020B0600070205080204" pitchFamily="34" charset="-128"/>
                <a:cs typeface="Arial" panose="020B0604020202020204" pitchFamily="34" charset="0"/>
              </a:rPr>
              <a:t> nominal rate of interest includes our desired real rate of return plus an adjustment for expected inflation.</a:t>
            </a:r>
          </a:p>
        </p:txBody>
      </p:sp>
      <p:sp>
        <p:nvSpPr>
          <p:cNvPr id="6" name="Slide Number Placeholder 5">
            <a:extLst>
              <a:ext uri="{FF2B5EF4-FFF2-40B4-BE49-F238E27FC236}">
                <a16:creationId xmlns:a16="http://schemas.microsoft.com/office/drawing/2014/main" id="{9929DA03-3F50-4DFD-8D81-E669E71885ED}"/>
              </a:ext>
            </a:extLst>
          </p:cNvPr>
          <p:cNvSpPr>
            <a:spLocks noGrp="1"/>
          </p:cNvSpPr>
          <p:nvPr>
            <p:ph type="sldNum" sz="quarter" idx="10"/>
          </p:nvPr>
        </p:nvSpPr>
        <p:spPr/>
        <p:txBody>
          <a:bodyPr/>
          <a:lstStyle/>
          <a:p>
            <a:fld id="{68151E55-6873-49E2-B8D5-2F265E6F1973}" type="slidenum">
              <a:rPr lang="en-US" smtClean="0"/>
              <a:t>34</a:t>
            </a:fld>
            <a:endParaRPr lang="en-US" dirty="0"/>
          </a:p>
        </p:txBody>
      </p:sp>
    </p:spTree>
    <p:extLst>
      <p:ext uri="{BB962C8B-B14F-4D97-AF65-F5344CB8AC3E}">
        <p14:creationId xmlns:p14="http://schemas.microsoft.com/office/powerpoint/2010/main" val="1773980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F5E-1061-4A80-9661-AB2FDDA75804}"/>
              </a:ext>
            </a:extLst>
          </p:cNvPr>
          <p:cNvSpPr>
            <a:spLocks noGrp="1"/>
          </p:cNvSpPr>
          <p:nvPr>
            <p:ph type="title"/>
          </p:nvPr>
        </p:nvSpPr>
        <p:spPr/>
        <p:txBody>
          <a:bodyPr/>
          <a:lstStyle/>
          <a:p>
            <a:r>
              <a:rPr lang="en-US" dirty="0"/>
              <a:t>Real versus Nominal Rates</a:t>
            </a:r>
          </a:p>
        </p:txBody>
      </p:sp>
      <p:sp>
        <p:nvSpPr>
          <p:cNvPr id="3" name="Content Placeholder 2">
            <a:extLst>
              <a:ext uri="{FF2B5EF4-FFF2-40B4-BE49-F238E27FC236}">
                <a16:creationId xmlns:a16="http://schemas.microsoft.com/office/drawing/2014/main" id="{DA4F50B5-BBBA-4170-86A9-1CAA492B21C8}"/>
              </a:ext>
            </a:extLst>
          </p:cNvPr>
          <p:cNvSpPr>
            <a:spLocks noGrp="1"/>
          </p:cNvSpPr>
          <p:nvPr>
            <p:ph sz="quarter" idx="11"/>
          </p:nvPr>
        </p:nvSpPr>
        <p:spPr>
          <a:xfrm>
            <a:off x="342900" y="1276709"/>
            <a:ext cx="8458200" cy="2055427"/>
          </a:xfrm>
        </p:spPr>
        <p:txBody>
          <a:bodyPr/>
          <a:lstStyle/>
          <a:p>
            <a:r>
              <a:rPr lang="en-US" altLang="en-US" sz="2600" dirty="0">
                <a:ea typeface="ＭＳ Ｐゴシック" panose="020B0600070205080204" pitchFamily="34" charset="-128"/>
                <a:cs typeface="Arial" panose="020B0604020202020204" pitchFamily="34" charset="0"/>
              </a:rPr>
              <a:t>(1 + </a:t>
            </a:r>
            <a:r>
              <a:rPr lang="en-US" altLang="en-US" sz="2600" i="1" dirty="0">
                <a:ea typeface="ＭＳ Ｐゴシック" panose="020B0600070205080204" pitchFamily="34" charset="-128"/>
                <a:cs typeface="Arial" panose="020B0604020202020204" pitchFamily="34" charset="0"/>
              </a:rPr>
              <a:t>R</a:t>
            </a:r>
            <a:r>
              <a:rPr lang="en-US" altLang="en-US" sz="2600" dirty="0">
                <a:ea typeface="ＭＳ Ｐゴシック" panose="020B0600070205080204" pitchFamily="34" charset="-128"/>
                <a:cs typeface="Arial" panose="020B0604020202020204" pitchFamily="34" charset="0"/>
              </a:rPr>
              <a:t>) = (1 + </a:t>
            </a:r>
            <a:r>
              <a:rPr lang="en-US" altLang="en-US" sz="2600" i="1" dirty="0">
                <a:ea typeface="ＭＳ Ｐゴシック" panose="020B0600070205080204" pitchFamily="34" charset="-128"/>
                <a:cs typeface="Arial" panose="020B0604020202020204" pitchFamily="34" charset="0"/>
              </a:rPr>
              <a:t>r</a:t>
            </a:r>
            <a:r>
              <a:rPr lang="en-US" altLang="en-US" sz="2600" dirty="0">
                <a:ea typeface="ＭＳ Ｐゴシック" panose="020B0600070205080204" pitchFamily="34" charset="-128"/>
                <a:cs typeface="Arial" panose="020B0604020202020204" pitchFamily="34" charset="0"/>
              </a:rPr>
              <a:t>) × (1 + </a:t>
            </a:r>
            <a:r>
              <a:rPr lang="en-US" altLang="en-US" sz="2600" i="1" dirty="0">
                <a:ea typeface="ＭＳ Ｐゴシック" panose="020B0600070205080204" pitchFamily="34" charset="-128"/>
                <a:cs typeface="Arial" panose="020B0604020202020204" pitchFamily="34" charset="0"/>
              </a:rPr>
              <a:t>h</a:t>
            </a:r>
            <a:r>
              <a:rPr lang="en-US" altLang="en-US" sz="2600" dirty="0">
                <a:ea typeface="ＭＳ Ｐゴシック" panose="020B0600070205080204" pitchFamily="34" charset="-128"/>
                <a:cs typeface="Arial" panose="020B0604020202020204" pitchFamily="34" charset="0"/>
              </a:rPr>
              <a:t>), where,</a:t>
            </a:r>
          </a:p>
          <a:p>
            <a:pPr marL="292608" indent="-292608">
              <a:spcBef>
                <a:spcPts val="1000"/>
              </a:spcBef>
              <a:spcAft>
                <a:spcPts val="0"/>
              </a:spcAft>
              <a:buFont typeface="Arial" panose="020B0604020202020204" pitchFamily="34" charset="0"/>
              <a:buChar char="•"/>
            </a:pPr>
            <a:r>
              <a:rPr lang="en-US" altLang="en-US" sz="2600" i="1" dirty="0">
                <a:ea typeface="ＭＳ Ｐゴシック" panose="020B0600070205080204" pitchFamily="34" charset="-128"/>
                <a:cs typeface="Arial" panose="020B0604020202020204" pitchFamily="34" charset="0"/>
              </a:rPr>
              <a:t>R</a:t>
            </a:r>
            <a:r>
              <a:rPr lang="en-US" altLang="en-US" sz="2600" dirty="0">
                <a:ea typeface="ＭＳ Ｐゴシック" panose="020B0600070205080204" pitchFamily="34" charset="-128"/>
                <a:cs typeface="Arial" panose="020B0604020202020204" pitchFamily="34" charset="0"/>
              </a:rPr>
              <a:t> = nominal rate.</a:t>
            </a:r>
          </a:p>
          <a:p>
            <a:pPr marL="292608" indent="-292608">
              <a:spcBef>
                <a:spcPts val="1000"/>
              </a:spcBef>
              <a:spcAft>
                <a:spcPts val="0"/>
              </a:spcAft>
              <a:buFont typeface="Arial" panose="020B0604020202020204" pitchFamily="34" charset="0"/>
              <a:buChar char="•"/>
            </a:pPr>
            <a:r>
              <a:rPr lang="en-US" altLang="en-US" sz="2600" i="1" dirty="0">
                <a:ea typeface="ＭＳ Ｐゴシック" panose="020B0600070205080204" pitchFamily="34" charset="-128"/>
                <a:cs typeface="Arial" panose="020B0604020202020204" pitchFamily="34" charset="0"/>
              </a:rPr>
              <a:t>r</a:t>
            </a:r>
            <a:r>
              <a:rPr lang="en-US" altLang="en-US" sz="2600" dirty="0">
                <a:ea typeface="ＭＳ Ｐゴシック" panose="020B0600070205080204" pitchFamily="34" charset="-128"/>
                <a:cs typeface="Arial" panose="020B0604020202020204" pitchFamily="34" charset="0"/>
              </a:rPr>
              <a:t> = real rate.</a:t>
            </a:r>
          </a:p>
          <a:p>
            <a:pPr marL="292608" indent="-292608">
              <a:spcBef>
                <a:spcPts val="1000"/>
              </a:spcBef>
              <a:spcAft>
                <a:spcPts val="0"/>
              </a:spcAft>
              <a:buFont typeface="Arial" panose="020B0604020202020204" pitchFamily="34" charset="0"/>
              <a:buChar char="•"/>
            </a:pPr>
            <a:r>
              <a:rPr lang="en-US" altLang="en-US" sz="2600" i="1" dirty="0">
                <a:ea typeface="ＭＳ Ｐゴシック" panose="020B0600070205080204" pitchFamily="34" charset="-128"/>
                <a:cs typeface="Arial" panose="020B0604020202020204" pitchFamily="34" charset="0"/>
              </a:rPr>
              <a:t>h</a:t>
            </a:r>
            <a:r>
              <a:rPr lang="en-US" altLang="en-US" sz="2600" dirty="0">
                <a:ea typeface="ＭＳ Ｐゴシック" panose="020B0600070205080204" pitchFamily="34" charset="-128"/>
                <a:cs typeface="Arial" panose="020B0604020202020204" pitchFamily="34" charset="0"/>
              </a:rPr>
              <a:t> = expected inflation rate.</a:t>
            </a:r>
          </a:p>
        </p:txBody>
      </p:sp>
      <p:sp>
        <p:nvSpPr>
          <p:cNvPr id="4" name="Content Placeholder 3">
            <a:extLst>
              <a:ext uri="{FF2B5EF4-FFF2-40B4-BE49-F238E27FC236}">
                <a16:creationId xmlns:a16="http://schemas.microsoft.com/office/drawing/2014/main" id="{5FF251DC-631B-4D45-892A-F2D0F504C7FD}"/>
              </a:ext>
            </a:extLst>
          </p:cNvPr>
          <p:cNvSpPr>
            <a:spLocks noGrp="1"/>
          </p:cNvSpPr>
          <p:nvPr>
            <p:ph sz="quarter" idx="14"/>
          </p:nvPr>
        </p:nvSpPr>
        <p:spPr>
          <a:xfrm>
            <a:off x="342900" y="3394389"/>
            <a:ext cx="8458200" cy="1075323"/>
          </a:xfrm>
        </p:spPr>
        <p:txBody>
          <a:bodyPr/>
          <a:lstStyle/>
          <a:p>
            <a:r>
              <a:rPr lang="en-US" sz="2400" dirty="0"/>
              <a:t>Approximation,</a:t>
            </a:r>
          </a:p>
          <a:p>
            <a:pPr marL="292608" indent="-292608">
              <a:spcBef>
                <a:spcPts val="1000"/>
              </a:spcBef>
              <a:spcAft>
                <a:spcPts val="0"/>
              </a:spcAft>
              <a:buFont typeface="Arial" panose="020B0604020202020204" pitchFamily="34" charset="0"/>
              <a:buChar char="•"/>
            </a:pPr>
            <a:r>
              <a:rPr lang="en-US" sz="2400" i="1" dirty="0"/>
              <a:t>R</a:t>
            </a:r>
            <a:r>
              <a:rPr lang="en-US" sz="2400" dirty="0"/>
              <a:t> = </a:t>
            </a:r>
            <a:r>
              <a:rPr lang="en-US" sz="2400" i="1" dirty="0"/>
              <a:t>r</a:t>
            </a:r>
            <a:r>
              <a:rPr lang="en-US" sz="2400" dirty="0"/>
              <a:t> + </a:t>
            </a:r>
            <a:r>
              <a:rPr lang="en-US" sz="2400" i="1" dirty="0"/>
              <a:t>h.</a:t>
            </a:r>
          </a:p>
        </p:txBody>
      </p:sp>
      <p:sp>
        <p:nvSpPr>
          <p:cNvPr id="7" name="Slide Number Placeholder 6">
            <a:extLst>
              <a:ext uri="{FF2B5EF4-FFF2-40B4-BE49-F238E27FC236}">
                <a16:creationId xmlns:a16="http://schemas.microsoft.com/office/drawing/2014/main" id="{0836ACDC-0BEE-4108-B75B-6B92BAD4A9BD}"/>
              </a:ext>
            </a:extLst>
          </p:cNvPr>
          <p:cNvSpPr>
            <a:spLocks noGrp="1"/>
          </p:cNvSpPr>
          <p:nvPr>
            <p:ph type="sldNum" sz="quarter" idx="10"/>
          </p:nvPr>
        </p:nvSpPr>
        <p:spPr/>
        <p:txBody>
          <a:bodyPr/>
          <a:lstStyle/>
          <a:p>
            <a:fld id="{68151E55-6873-49E2-B8D5-2F265E6F1973}" type="slidenum">
              <a:rPr lang="en-US" smtClean="0"/>
              <a:t>35</a:t>
            </a:fld>
            <a:endParaRPr lang="en-US" dirty="0"/>
          </a:p>
        </p:txBody>
      </p:sp>
    </p:spTree>
    <p:extLst>
      <p:ext uri="{BB962C8B-B14F-4D97-AF65-F5344CB8AC3E}">
        <p14:creationId xmlns:p14="http://schemas.microsoft.com/office/powerpoint/2010/main" val="1351451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A1BA1-7780-4569-A138-1B7E12632F90}"/>
              </a:ext>
            </a:extLst>
          </p:cNvPr>
          <p:cNvSpPr>
            <a:spLocks noGrp="1"/>
          </p:cNvSpPr>
          <p:nvPr>
            <p:ph type="title"/>
          </p:nvPr>
        </p:nvSpPr>
        <p:spPr/>
        <p:txBody>
          <a:bodyPr/>
          <a:lstStyle/>
          <a:p>
            <a:r>
              <a:rPr lang="en-US" dirty="0"/>
              <a:t>Inflation-Linked Bonds</a:t>
            </a:r>
          </a:p>
        </p:txBody>
      </p:sp>
      <p:sp>
        <p:nvSpPr>
          <p:cNvPr id="3" name="Content Placeholder 2">
            <a:extLst>
              <a:ext uri="{FF2B5EF4-FFF2-40B4-BE49-F238E27FC236}">
                <a16:creationId xmlns:a16="http://schemas.microsoft.com/office/drawing/2014/main" id="{8DDD8B62-22AB-4EA1-9001-715244DFFF47}"/>
              </a:ext>
            </a:extLst>
          </p:cNvPr>
          <p:cNvSpPr>
            <a:spLocks noGrp="1"/>
          </p:cNvSpPr>
          <p:nvPr>
            <p:ph sz="quarter" idx="11"/>
          </p:nvPr>
        </p:nvSpPr>
        <p:spPr/>
        <p:txBody>
          <a:bodyPr/>
          <a:lstStyle/>
          <a:p>
            <a:r>
              <a:rPr lang="en-IN" sz="2600" dirty="0"/>
              <a:t>Most government bonds face inflation risk</a:t>
            </a:r>
          </a:p>
          <a:p>
            <a:r>
              <a:rPr lang="en-IN" sz="2600" dirty="0"/>
              <a:t>T</a:t>
            </a:r>
            <a:r>
              <a:rPr lang="en-IN" sz="100" dirty="0"/>
              <a:t> </a:t>
            </a:r>
            <a:r>
              <a:rPr lang="en-IN" sz="2600" dirty="0"/>
              <a:t>I</a:t>
            </a:r>
            <a:r>
              <a:rPr lang="en-IN" sz="100" dirty="0"/>
              <a:t> </a:t>
            </a:r>
            <a:r>
              <a:rPr lang="en-IN" sz="2600" dirty="0"/>
              <a:t>P</a:t>
            </a:r>
            <a:r>
              <a:rPr lang="en-IN" sz="100" dirty="0"/>
              <a:t> </a:t>
            </a:r>
            <a:r>
              <a:rPr lang="en-IN" sz="2600" dirty="0"/>
              <a:t>S (Treasury inflation-protected securities), however, eliminate this risk by providing promised payments specified in real, rather than nominal, terms</a:t>
            </a:r>
          </a:p>
        </p:txBody>
      </p:sp>
      <p:sp>
        <p:nvSpPr>
          <p:cNvPr id="6" name="Slide Number Placeholder 5">
            <a:extLst>
              <a:ext uri="{FF2B5EF4-FFF2-40B4-BE49-F238E27FC236}">
                <a16:creationId xmlns:a16="http://schemas.microsoft.com/office/drawing/2014/main" id="{71286D48-1C55-42B3-8958-161518209E1E}"/>
              </a:ext>
            </a:extLst>
          </p:cNvPr>
          <p:cNvSpPr>
            <a:spLocks noGrp="1"/>
          </p:cNvSpPr>
          <p:nvPr>
            <p:ph type="sldNum" sz="quarter" idx="10"/>
          </p:nvPr>
        </p:nvSpPr>
        <p:spPr/>
        <p:txBody>
          <a:bodyPr/>
          <a:lstStyle/>
          <a:p>
            <a:fld id="{68151E55-6873-49E2-B8D5-2F265E6F1973}" type="slidenum">
              <a:rPr lang="en-US" smtClean="0"/>
              <a:t>36</a:t>
            </a:fld>
            <a:endParaRPr lang="en-US" dirty="0"/>
          </a:p>
        </p:txBody>
      </p:sp>
    </p:spTree>
    <p:extLst>
      <p:ext uri="{BB962C8B-B14F-4D97-AF65-F5344CB8AC3E}">
        <p14:creationId xmlns:p14="http://schemas.microsoft.com/office/powerpoint/2010/main" val="2253259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A1BA1-7780-4569-A138-1B7E12632F90}"/>
              </a:ext>
            </a:extLst>
          </p:cNvPr>
          <p:cNvSpPr>
            <a:spLocks noGrp="1"/>
          </p:cNvSpPr>
          <p:nvPr>
            <p:ph type="title"/>
          </p:nvPr>
        </p:nvSpPr>
        <p:spPr/>
        <p:txBody>
          <a:bodyPr/>
          <a:lstStyle/>
          <a:p>
            <a:r>
              <a:rPr lang="en-US" dirty="0"/>
              <a:t>The Fisher Effect: Example</a:t>
            </a:r>
          </a:p>
        </p:txBody>
      </p:sp>
      <p:sp>
        <p:nvSpPr>
          <p:cNvPr id="3" name="Content Placeholder 2">
            <a:extLst>
              <a:ext uri="{FF2B5EF4-FFF2-40B4-BE49-F238E27FC236}">
                <a16:creationId xmlns:a16="http://schemas.microsoft.com/office/drawing/2014/main" id="{8DDD8B62-22AB-4EA1-9001-715244DFFF47}"/>
              </a:ext>
            </a:extLst>
          </p:cNvPr>
          <p:cNvSpPr>
            <a:spLocks noGrp="1"/>
          </p:cNvSpPr>
          <p:nvPr>
            <p:ph sz="quarter" idx="11"/>
          </p:nvPr>
        </p:nvSpPr>
        <p:spPr/>
        <p:txBody>
          <a:bodyPr/>
          <a:lstStyle/>
          <a:p>
            <a:r>
              <a:rPr lang="en-IN" sz="2600" dirty="0"/>
              <a:t>If we require a 10 percent real return and we expect inflation to be 8 percent, what is the nominal rate?</a:t>
            </a:r>
          </a:p>
          <a:p>
            <a:r>
              <a:rPr lang="en-IN" sz="2600" i="1" dirty="0"/>
              <a:t>R</a:t>
            </a:r>
            <a:r>
              <a:rPr lang="en-IN" sz="2600" dirty="0"/>
              <a:t> = (1.1) × (1.08) − 1 = .188, or 18.8%</a:t>
            </a:r>
          </a:p>
          <a:p>
            <a:r>
              <a:rPr lang="en-IN" sz="2600" dirty="0"/>
              <a:t>Approximation: </a:t>
            </a:r>
            <a:r>
              <a:rPr lang="en-IN" sz="2600" i="1" dirty="0"/>
              <a:t>R</a:t>
            </a:r>
            <a:r>
              <a:rPr lang="en-IN" sz="2600" dirty="0"/>
              <a:t> = 10% + 8% = 18%</a:t>
            </a:r>
          </a:p>
          <a:p>
            <a:r>
              <a:rPr lang="en-IN" sz="2600" dirty="0"/>
              <a:t>Because the real return and expected inflation are relatively high, there is a significant difference between the actual Fisher Effect and the approximation.</a:t>
            </a:r>
          </a:p>
        </p:txBody>
      </p:sp>
      <p:sp>
        <p:nvSpPr>
          <p:cNvPr id="6" name="Slide Number Placeholder 5">
            <a:extLst>
              <a:ext uri="{FF2B5EF4-FFF2-40B4-BE49-F238E27FC236}">
                <a16:creationId xmlns:a16="http://schemas.microsoft.com/office/drawing/2014/main" id="{71286D48-1C55-42B3-8958-161518209E1E}"/>
              </a:ext>
            </a:extLst>
          </p:cNvPr>
          <p:cNvSpPr>
            <a:spLocks noGrp="1"/>
          </p:cNvSpPr>
          <p:nvPr>
            <p:ph type="sldNum" sz="quarter" idx="10"/>
          </p:nvPr>
        </p:nvSpPr>
        <p:spPr/>
        <p:txBody>
          <a:bodyPr/>
          <a:lstStyle/>
          <a:p>
            <a:fld id="{68151E55-6873-49E2-B8D5-2F265E6F1973}" type="slidenum">
              <a:rPr lang="en-US" smtClean="0"/>
              <a:t>37</a:t>
            </a:fld>
            <a:endParaRPr lang="en-US" dirty="0"/>
          </a:p>
        </p:txBody>
      </p:sp>
    </p:spTree>
    <p:extLst>
      <p:ext uri="{BB962C8B-B14F-4D97-AF65-F5344CB8AC3E}">
        <p14:creationId xmlns:p14="http://schemas.microsoft.com/office/powerpoint/2010/main" val="26241870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09FB8-7B1E-4BBA-AFF1-55063632D271}"/>
              </a:ext>
            </a:extLst>
          </p:cNvPr>
          <p:cNvSpPr>
            <a:spLocks noGrp="1"/>
          </p:cNvSpPr>
          <p:nvPr>
            <p:ph type="title"/>
          </p:nvPr>
        </p:nvSpPr>
        <p:spPr/>
        <p:txBody>
          <a:bodyPr/>
          <a:lstStyle/>
          <a:p>
            <a:r>
              <a:rPr lang="en-IN" dirty="0"/>
              <a:t>8.5 Determinants of Bond Yields</a:t>
            </a:r>
            <a:endParaRPr lang="en-US" dirty="0"/>
          </a:p>
        </p:txBody>
      </p:sp>
      <p:sp>
        <p:nvSpPr>
          <p:cNvPr id="3" name="Content Placeholder 2">
            <a:extLst>
              <a:ext uri="{FF2B5EF4-FFF2-40B4-BE49-F238E27FC236}">
                <a16:creationId xmlns:a16="http://schemas.microsoft.com/office/drawing/2014/main" id="{CB6F5CCB-625E-4741-B4AA-F47FDCE02316}"/>
              </a:ext>
            </a:extLst>
          </p:cNvPr>
          <p:cNvSpPr>
            <a:spLocks noGrp="1"/>
          </p:cNvSpPr>
          <p:nvPr>
            <p:ph sz="quarter" idx="11"/>
          </p:nvPr>
        </p:nvSpPr>
        <p:spPr/>
        <p:txBody>
          <a:bodyPr/>
          <a:lstStyle/>
          <a:p>
            <a:r>
              <a:rPr lang="en-IN" sz="2400" dirty="0"/>
              <a:t>Term structure is the relationship between time to maturity and yields, all else equal.</a:t>
            </a:r>
          </a:p>
          <a:p>
            <a:r>
              <a:rPr lang="en-IN" sz="2400" dirty="0"/>
              <a:t>It is important to recognize that we pull out the effect of default risk, different coupons, etc.</a:t>
            </a:r>
          </a:p>
          <a:p>
            <a:r>
              <a:rPr lang="en-IN" sz="2400" dirty="0"/>
              <a:t>Yield curve—graphical representation of the term structure</a:t>
            </a:r>
          </a:p>
          <a:p>
            <a:pPr marL="292608" indent="-292608">
              <a:spcBef>
                <a:spcPts val="1000"/>
              </a:spcBef>
              <a:spcAft>
                <a:spcPts val="0"/>
              </a:spcAft>
              <a:buFont typeface="Arial" panose="020B0604020202020204" pitchFamily="34" charset="0"/>
              <a:buChar char="•"/>
            </a:pPr>
            <a:r>
              <a:rPr lang="en-IN" sz="2400" dirty="0"/>
              <a:t>Normal—upward-sloping, long-term yields are higher than short-term yields.</a:t>
            </a:r>
          </a:p>
          <a:p>
            <a:pPr marL="292608" indent="-292608">
              <a:spcBef>
                <a:spcPts val="1000"/>
              </a:spcBef>
              <a:spcAft>
                <a:spcPts val="0"/>
              </a:spcAft>
              <a:buFont typeface="Arial" panose="020B0604020202020204" pitchFamily="34" charset="0"/>
              <a:buChar char="•"/>
            </a:pPr>
            <a:r>
              <a:rPr lang="en-IN" sz="2400" dirty="0"/>
              <a:t>Inverted—downward-sloping, long-term yields are lower than short-term yields.</a:t>
            </a:r>
          </a:p>
        </p:txBody>
      </p:sp>
      <p:sp>
        <p:nvSpPr>
          <p:cNvPr id="6" name="Slide Number Placeholder 5">
            <a:extLst>
              <a:ext uri="{FF2B5EF4-FFF2-40B4-BE49-F238E27FC236}">
                <a16:creationId xmlns:a16="http://schemas.microsoft.com/office/drawing/2014/main" id="{11F1A606-4394-4980-9255-DE29A84AB94B}"/>
              </a:ext>
            </a:extLst>
          </p:cNvPr>
          <p:cNvSpPr>
            <a:spLocks noGrp="1"/>
          </p:cNvSpPr>
          <p:nvPr>
            <p:ph type="sldNum" sz="quarter" idx="10"/>
          </p:nvPr>
        </p:nvSpPr>
        <p:spPr/>
        <p:txBody>
          <a:bodyPr/>
          <a:lstStyle/>
          <a:p>
            <a:fld id="{68151E55-6873-49E2-B8D5-2F265E6F1973}" type="slidenum">
              <a:rPr lang="en-US" smtClean="0"/>
              <a:t>38</a:t>
            </a:fld>
            <a:endParaRPr lang="en-US" dirty="0"/>
          </a:p>
        </p:txBody>
      </p:sp>
    </p:spTree>
    <p:extLst>
      <p:ext uri="{BB962C8B-B14F-4D97-AF65-F5344CB8AC3E}">
        <p14:creationId xmlns:p14="http://schemas.microsoft.com/office/powerpoint/2010/main" val="3987776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58700-E758-421A-8F38-E4AAD3E1470E}"/>
              </a:ext>
            </a:extLst>
          </p:cNvPr>
          <p:cNvSpPr>
            <a:spLocks noGrp="1"/>
          </p:cNvSpPr>
          <p:nvPr>
            <p:ph type="title"/>
          </p:nvPr>
        </p:nvSpPr>
        <p:spPr/>
        <p:txBody>
          <a:bodyPr/>
          <a:lstStyle/>
          <a:p>
            <a:r>
              <a:rPr lang="en-US" dirty="0"/>
              <a:t>Factors Affecting Required Return</a:t>
            </a:r>
          </a:p>
        </p:txBody>
      </p:sp>
      <p:sp>
        <p:nvSpPr>
          <p:cNvPr id="3" name="Content Placeholder 2">
            <a:extLst>
              <a:ext uri="{FF2B5EF4-FFF2-40B4-BE49-F238E27FC236}">
                <a16:creationId xmlns:a16="http://schemas.microsoft.com/office/drawing/2014/main" id="{A1536225-BBB7-4F70-8096-55F348C205CA}"/>
              </a:ext>
            </a:extLst>
          </p:cNvPr>
          <p:cNvSpPr>
            <a:spLocks noGrp="1"/>
          </p:cNvSpPr>
          <p:nvPr>
            <p:ph sz="quarter" idx="11"/>
          </p:nvPr>
        </p:nvSpPr>
        <p:spPr/>
        <p:txBody>
          <a:bodyPr/>
          <a:lstStyle/>
          <a:p>
            <a:r>
              <a:rPr lang="en-IN" sz="2600" dirty="0"/>
              <a:t>Default risk premium—remember bond ratings</a:t>
            </a:r>
          </a:p>
          <a:p>
            <a:r>
              <a:rPr lang="en-IN" sz="2600" dirty="0"/>
              <a:t>Taxability premium—remember municipal versus taxable</a:t>
            </a:r>
          </a:p>
          <a:p>
            <a:r>
              <a:rPr lang="en-IN" sz="2600" dirty="0"/>
              <a:t>Liquidity premium—bonds that have more frequent trading will generally have lower required returns (remember bid-ask spreads)</a:t>
            </a:r>
          </a:p>
          <a:p>
            <a:r>
              <a:rPr lang="en-IN" sz="2600" dirty="0"/>
              <a:t>Anything else that affects the risk of the cash flows to the bondholders will affect the required returns.</a:t>
            </a:r>
          </a:p>
        </p:txBody>
      </p:sp>
      <p:sp>
        <p:nvSpPr>
          <p:cNvPr id="6" name="Slide Number Placeholder 5">
            <a:extLst>
              <a:ext uri="{FF2B5EF4-FFF2-40B4-BE49-F238E27FC236}">
                <a16:creationId xmlns:a16="http://schemas.microsoft.com/office/drawing/2014/main" id="{8FEA317F-7987-45F7-AAA7-834D08849937}"/>
              </a:ext>
            </a:extLst>
          </p:cNvPr>
          <p:cNvSpPr>
            <a:spLocks noGrp="1"/>
          </p:cNvSpPr>
          <p:nvPr>
            <p:ph type="sldNum" sz="quarter" idx="10"/>
          </p:nvPr>
        </p:nvSpPr>
        <p:spPr/>
        <p:txBody>
          <a:bodyPr/>
          <a:lstStyle/>
          <a:p>
            <a:fld id="{68151E55-6873-49E2-B8D5-2F265E6F1973}" type="slidenum">
              <a:rPr lang="en-US" smtClean="0"/>
              <a:t>39</a:t>
            </a:fld>
            <a:endParaRPr lang="en-US" dirty="0"/>
          </a:p>
        </p:txBody>
      </p:sp>
    </p:spTree>
    <p:extLst>
      <p:ext uri="{BB962C8B-B14F-4D97-AF65-F5344CB8AC3E}">
        <p14:creationId xmlns:p14="http://schemas.microsoft.com/office/powerpoint/2010/main" val="2053803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7AA0-5682-429D-B406-AC8D180BB3EB}"/>
              </a:ext>
            </a:extLst>
          </p:cNvPr>
          <p:cNvSpPr>
            <a:spLocks noGrp="1"/>
          </p:cNvSpPr>
          <p:nvPr>
            <p:ph type="title"/>
          </p:nvPr>
        </p:nvSpPr>
        <p:spPr/>
        <p:txBody>
          <a:bodyPr/>
          <a:lstStyle/>
          <a:p>
            <a:r>
              <a:rPr lang="en-IN" dirty="0"/>
              <a:t>8.1 Bonds and Bond Valuation</a:t>
            </a:r>
            <a:endParaRPr lang="en-US" dirty="0"/>
          </a:p>
        </p:txBody>
      </p:sp>
      <p:sp>
        <p:nvSpPr>
          <p:cNvPr id="3" name="Content Placeholder 2">
            <a:extLst>
              <a:ext uri="{FF2B5EF4-FFF2-40B4-BE49-F238E27FC236}">
                <a16:creationId xmlns:a16="http://schemas.microsoft.com/office/drawing/2014/main" id="{23373967-283A-4B7C-806C-89F3CF8326A5}"/>
              </a:ext>
            </a:extLst>
          </p:cNvPr>
          <p:cNvSpPr>
            <a:spLocks noGrp="1"/>
          </p:cNvSpPr>
          <p:nvPr>
            <p:ph sz="quarter" idx="11"/>
          </p:nvPr>
        </p:nvSpPr>
        <p:spPr>
          <a:xfrm>
            <a:off x="342900" y="1276709"/>
            <a:ext cx="8458200" cy="2705355"/>
          </a:xfrm>
        </p:spPr>
        <p:txBody>
          <a:bodyPr/>
          <a:lstStyle/>
          <a:p>
            <a:pPr>
              <a:lnSpc>
                <a:spcPct val="90000"/>
              </a:lnSpc>
              <a:spcBef>
                <a:spcPts val="1000"/>
              </a:spcBef>
              <a:spcAft>
                <a:spcPts val="0"/>
              </a:spcAft>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A bond is a legally binding agreement between a borrower and a lender that specifies the:</a:t>
            </a:r>
          </a:p>
          <a:p>
            <a:pPr marL="292608" indent="-292608">
              <a:spcBef>
                <a:spcPts val="1000"/>
              </a:spcBef>
              <a:spcAft>
                <a:spcPts val="0"/>
              </a:spcAft>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Par (face) value.</a:t>
            </a:r>
          </a:p>
          <a:p>
            <a:pPr marL="292608" indent="-292608">
              <a:spcBef>
                <a:spcPts val="1000"/>
              </a:spcBef>
              <a:spcAft>
                <a:spcPts val="0"/>
              </a:spcAft>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Coupon rate.</a:t>
            </a:r>
          </a:p>
          <a:p>
            <a:pPr marL="292608" indent="-292608">
              <a:spcBef>
                <a:spcPts val="1000"/>
              </a:spcBef>
              <a:spcAft>
                <a:spcPts val="0"/>
              </a:spcAft>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Coupon payment.</a:t>
            </a:r>
          </a:p>
          <a:p>
            <a:pPr marL="292608" indent="-292608">
              <a:spcBef>
                <a:spcPts val="1000"/>
              </a:spcBef>
              <a:spcAft>
                <a:spcPts val="0"/>
              </a:spcAft>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Maturity date.</a:t>
            </a:r>
          </a:p>
        </p:txBody>
      </p:sp>
      <p:sp>
        <p:nvSpPr>
          <p:cNvPr id="4" name="Content Placeholder 3">
            <a:extLst>
              <a:ext uri="{FF2B5EF4-FFF2-40B4-BE49-F238E27FC236}">
                <a16:creationId xmlns:a16="http://schemas.microsoft.com/office/drawing/2014/main" id="{39C501E3-621C-423A-94E0-5731C77870F5}"/>
              </a:ext>
            </a:extLst>
          </p:cNvPr>
          <p:cNvSpPr>
            <a:spLocks noGrp="1"/>
          </p:cNvSpPr>
          <p:nvPr>
            <p:ph sz="quarter" idx="14"/>
          </p:nvPr>
        </p:nvSpPr>
        <p:spPr>
          <a:xfrm>
            <a:off x="342900" y="4343400"/>
            <a:ext cx="8458200" cy="892277"/>
          </a:xfrm>
        </p:spPr>
        <p:txBody>
          <a:bodyPr/>
          <a:lstStyle/>
          <a:p>
            <a:pPr>
              <a:lnSpc>
                <a:spcPct val="90000"/>
              </a:lnSpc>
              <a:spcBef>
                <a:spcPts val="1000"/>
              </a:spcBef>
              <a:spcAft>
                <a:spcPts val="0"/>
              </a:spcAft>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The yield to maturity is the required market interest rate on the bond.</a:t>
            </a:r>
          </a:p>
        </p:txBody>
      </p:sp>
      <p:sp>
        <p:nvSpPr>
          <p:cNvPr id="7" name="Slide Number Placeholder 6">
            <a:extLst>
              <a:ext uri="{FF2B5EF4-FFF2-40B4-BE49-F238E27FC236}">
                <a16:creationId xmlns:a16="http://schemas.microsoft.com/office/drawing/2014/main" id="{8BB0C598-484A-40CF-A9BC-3CCC13513EAC}"/>
              </a:ext>
            </a:extLst>
          </p:cNvPr>
          <p:cNvSpPr>
            <a:spLocks noGrp="1"/>
          </p:cNvSpPr>
          <p:nvPr>
            <p:ph type="sldNum" sz="quarter" idx="10"/>
          </p:nvPr>
        </p:nvSpPr>
        <p:spPr/>
        <p:txBody>
          <a:bodyPr/>
          <a:lstStyle/>
          <a:p>
            <a:fld id="{68151E55-6873-49E2-B8D5-2F265E6F1973}" type="slidenum">
              <a:rPr lang="en-US" smtClean="0"/>
              <a:t>4</a:t>
            </a:fld>
            <a:endParaRPr lang="en-US" dirty="0"/>
          </a:p>
        </p:txBody>
      </p:sp>
    </p:spTree>
    <p:extLst>
      <p:ext uri="{BB962C8B-B14F-4D97-AF65-F5344CB8AC3E}">
        <p14:creationId xmlns:p14="http://schemas.microsoft.com/office/powerpoint/2010/main" val="3950288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41489-7293-48B6-AA4B-AB77EB2B20C4}"/>
              </a:ext>
            </a:extLst>
          </p:cNvPr>
          <p:cNvSpPr>
            <a:spLocks noGrp="1"/>
          </p:cNvSpPr>
          <p:nvPr>
            <p:ph type="title"/>
          </p:nvPr>
        </p:nvSpPr>
        <p:spPr/>
        <p:txBody>
          <a:bodyPr/>
          <a:lstStyle/>
          <a:p>
            <a:r>
              <a:rPr lang="en-US" dirty="0"/>
              <a:t>Quick Quiz</a:t>
            </a:r>
          </a:p>
        </p:txBody>
      </p:sp>
      <p:sp>
        <p:nvSpPr>
          <p:cNvPr id="3" name="Content Placeholder 2">
            <a:extLst>
              <a:ext uri="{FF2B5EF4-FFF2-40B4-BE49-F238E27FC236}">
                <a16:creationId xmlns:a16="http://schemas.microsoft.com/office/drawing/2014/main" id="{253378DC-4359-4101-8744-C137025D0B02}"/>
              </a:ext>
            </a:extLst>
          </p:cNvPr>
          <p:cNvSpPr>
            <a:spLocks noGrp="1"/>
          </p:cNvSpPr>
          <p:nvPr>
            <p:ph sz="quarter" idx="11"/>
          </p:nvPr>
        </p:nvSpPr>
        <p:spPr/>
        <p:txBody>
          <a:bodyPr/>
          <a:lstStyle/>
          <a:p>
            <a:r>
              <a:rPr lang="en-IN" sz="2600" dirty="0"/>
              <a:t>How do you find the value of a bond, and why do bond prices change?</a:t>
            </a:r>
          </a:p>
          <a:p>
            <a:r>
              <a:rPr lang="en-IN" sz="2600" dirty="0"/>
              <a:t>What are bond ratings, and why are they important?</a:t>
            </a:r>
          </a:p>
          <a:p>
            <a:r>
              <a:rPr lang="en-IN" sz="2600" dirty="0"/>
              <a:t>How does inflation affect interest rates?</a:t>
            </a:r>
          </a:p>
          <a:p>
            <a:r>
              <a:rPr lang="en-IN" sz="2600" dirty="0"/>
              <a:t>What is the term structure of interest rates?</a:t>
            </a:r>
          </a:p>
          <a:p>
            <a:r>
              <a:rPr lang="en-IN" sz="2600" dirty="0"/>
              <a:t>What factors determine the required return on bonds?</a:t>
            </a:r>
          </a:p>
        </p:txBody>
      </p:sp>
      <p:sp>
        <p:nvSpPr>
          <p:cNvPr id="6" name="Slide Number Placeholder 5">
            <a:extLst>
              <a:ext uri="{FF2B5EF4-FFF2-40B4-BE49-F238E27FC236}">
                <a16:creationId xmlns:a16="http://schemas.microsoft.com/office/drawing/2014/main" id="{9A3E3428-41A5-4DA7-AD6B-2C8E85A76D20}"/>
              </a:ext>
            </a:extLst>
          </p:cNvPr>
          <p:cNvSpPr>
            <a:spLocks noGrp="1"/>
          </p:cNvSpPr>
          <p:nvPr>
            <p:ph type="sldNum" sz="quarter" idx="10"/>
          </p:nvPr>
        </p:nvSpPr>
        <p:spPr/>
        <p:txBody>
          <a:bodyPr/>
          <a:lstStyle/>
          <a:p>
            <a:fld id="{68151E55-6873-49E2-B8D5-2F265E6F1973}" type="slidenum">
              <a:rPr lang="en-US" smtClean="0"/>
              <a:t>40</a:t>
            </a:fld>
            <a:endParaRPr lang="en-US" dirty="0"/>
          </a:p>
        </p:txBody>
      </p:sp>
    </p:spTree>
    <p:extLst>
      <p:ext uri="{BB962C8B-B14F-4D97-AF65-F5344CB8AC3E}">
        <p14:creationId xmlns:p14="http://schemas.microsoft.com/office/powerpoint/2010/main" val="4298879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F92C4D4-C867-4E2F-BF62-33A518B42728}"/>
              </a:ext>
            </a:extLst>
          </p:cNvPr>
          <p:cNvSpPr>
            <a:spLocks noGrp="1"/>
          </p:cNvSpPr>
          <p:nvPr>
            <p:ph type="title"/>
          </p:nvPr>
        </p:nvSpPr>
        <p:spPr/>
        <p:txBody>
          <a:bodyPr/>
          <a:lstStyle/>
          <a:p>
            <a:r>
              <a:rPr lang="en-US" noProof="0" dirty="0"/>
              <a:t>End of Main Content</a:t>
            </a:r>
          </a:p>
        </p:txBody>
      </p:sp>
      <p:sp>
        <p:nvSpPr>
          <p:cNvPr id="4" name="Content Placeholder 3">
            <a:extLst>
              <a:ext uri="{FF2B5EF4-FFF2-40B4-BE49-F238E27FC236}">
                <a16:creationId xmlns:a16="http://schemas.microsoft.com/office/drawing/2014/main" id="{2AAE7BB7-8AAC-4997-A2E0-E359554D7833}"/>
              </a:ext>
            </a:extLst>
          </p:cNvPr>
          <p:cNvSpPr>
            <a:spLocks noGrp="1"/>
          </p:cNvSpPr>
          <p:nvPr>
            <p:ph sz="quarter" idx="10"/>
          </p:nvPr>
        </p:nvSpPr>
        <p:spPr>
          <a:xfrm>
            <a:off x="-83129" y="6551618"/>
            <a:ext cx="9277005" cy="232133"/>
          </a:xfrm>
        </p:spPr>
        <p:txBody>
          <a:bodyPr/>
          <a:lstStyle/>
          <a:p>
            <a:pPr algn="ctr"/>
            <a:r>
              <a:rPr lang="en-US" sz="800"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1080484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E665B-3C29-4100-8DC8-233D99B3627E}"/>
              </a:ext>
            </a:extLst>
          </p:cNvPr>
          <p:cNvSpPr>
            <a:spLocks noGrp="1"/>
          </p:cNvSpPr>
          <p:nvPr>
            <p:ph type="title"/>
          </p:nvPr>
        </p:nvSpPr>
        <p:spPr/>
        <p:txBody>
          <a:bodyPr/>
          <a:lstStyle/>
          <a:p>
            <a:r>
              <a:rPr lang="en-US" dirty="0"/>
              <a:t>Accessibility Content: Text Alternatives for Images</a:t>
            </a:r>
          </a:p>
        </p:txBody>
      </p:sp>
      <p:sp>
        <p:nvSpPr>
          <p:cNvPr id="3" name="Slide Number Placeholder 2">
            <a:extLst>
              <a:ext uri="{FF2B5EF4-FFF2-40B4-BE49-F238E27FC236}">
                <a16:creationId xmlns:a16="http://schemas.microsoft.com/office/drawing/2014/main" id="{75208896-8275-4F7A-82AA-B81C48E1FDFC}"/>
              </a:ext>
            </a:extLst>
          </p:cNvPr>
          <p:cNvSpPr>
            <a:spLocks noGrp="1"/>
          </p:cNvSpPr>
          <p:nvPr>
            <p:ph type="sldNum" sz="quarter" idx="10"/>
          </p:nvPr>
        </p:nvSpPr>
        <p:spPr/>
        <p:txBody>
          <a:bodyPr/>
          <a:lstStyle/>
          <a:p>
            <a:fld id="{68151E55-6873-49E2-B8D5-2F265E6F1973}" type="slidenum">
              <a:rPr lang="en-US" smtClean="0"/>
              <a:t>42</a:t>
            </a:fld>
            <a:endParaRPr lang="en-US" dirty="0"/>
          </a:p>
        </p:txBody>
      </p:sp>
    </p:spTree>
    <p:extLst>
      <p:ext uri="{BB962C8B-B14F-4D97-AF65-F5344CB8AC3E}">
        <p14:creationId xmlns:p14="http://schemas.microsoft.com/office/powerpoint/2010/main" val="33157665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E0711-845D-496F-8373-7691CE59FF0A}"/>
              </a:ext>
            </a:extLst>
          </p:cNvPr>
          <p:cNvSpPr>
            <a:spLocks noGrp="1"/>
          </p:cNvSpPr>
          <p:nvPr>
            <p:ph type="title"/>
          </p:nvPr>
        </p:nvSpPr>
        <p:spPr>
          <a:xfrm>
            <a:off x="342900" y="249380"/>
            <a:ext cx="8458200" cy="822237"/>
          </a:xfrm>
        </p:spPr>
        <p:txBody>
          <a:bodyPr>
            <a:normAutofit/>
          </a:bodyPr>
          <a:lstStyle/>
          <a:p>
            <a:r>
              <a:rPr lang="en-US" sz="3200" dirty="0"/>
              <a:t>Bond Example - I</a:t>
            </a:r>
            <a:r>
              <a:rPr lang="en-IN" sz="3200" dirty="0"/>
              <a:t> – Text Alternative</a:t>
            </a:r>
            <a:endParaRPr lang="en-US" sz="3200" dirty="0"/>
          </a:p>
        </p:txBody>
      </p:sp>
      <p:sp>
        <p:nvSpPr>
          <p:cNvPr id="3" name="Text Placeholder 2">
            <a:extLst>
              <a:ext uri="{FF2B5EF4-FFF2-40B4-BE49-F238E27FC236}">
                <a16:creationId xmlns:a16="http://schemas.microsoft.com/office/drawing/2014/main" id="{B884D043-19EC-4673-A7EE-2F638605CD6C}"/>
              </a:ext>
            </a:extLst>
          </p:cNvPr>
          <p:cNvSpPr>
            <a:spLocks noGrp="1"/>
          </p:cNvSpPr>
          <p:nvPr>
            <p:ph type="body" sz="quarter" idx="14"/>
          </p:nvPr>
        </p:nvSpPr>
        <p:spPr>
          <a:xfrm>
            <a:off x="3081587" y="1201138"/>
            <a:ext cx="2980826" cy="225425"/>
          </a:xfrm>
        </p:spPr>
        <p:txBody>
          <a:bodyPr/>
          <a:lstStyle/>
          <a:p>
            <a:r>
              <a:rPr lang="en-IN" dirty="0">
                <a:hlinkClick r:id="rId2" action="ppaction://hlinksldjump"/>
              </a:rPr>
              <a:t>Return to parent-slide containing images</a:t>
            </a:r>
            <a:endParaRPr lang="en-IN" dirty="0">
              <a:hlinkClick r:id="rId3" action="ppaction://hlinksldjump"/>
            </a:endParaRPr>
          </a:p>
        </p:txBody>
      </p:sp>
      <p:sp>
        <p:nvSpPr>
          <p:cNvPr id="8" name="Content Placeholder 7"/>
          <p:cNvSpPr>
            <a:spLocks noGrp="1"/>
          </p:cNvSpPr>
          <p:nvPr>
            <p:ph sz="quarter" idx="11"/>
          </p:nvPr>
        </p:nvSpPr>
        <p:spPr>
          <a:xfrm>
            <a:off x="342900" y="1556084"/>
            <a:ext cx="8458200" cy="2589196"/>
          </a:xfrm>
        </p:spPr>
        <p:txBody>
          <a:bodyPr/>
          <a:lstStyle/>
          <a:p>
            <a:pPr>
              <a:spcBef>
                <a:spcPts val="1000"/>
              </a:spcBef>
              <a:spcAft>
                <a:spcPts val="0"/>
              </a:spcAft>
            </a:pPr>
            <a:r>
              <a:rPr lang="en-US" sz="2400" dirty="0"/>
              <a:t>The time line has the following values. 1/1/21; 6/30/21 payout of $31.875; 21/31/21 payout of $31.875; 6/30/25 payout of $31.875; 12/311/25 F V of $1,031.875. </a:t>
            </a:r>
          </a:p>
        </p:txBody>
      </p:sp>
      <p:sp>
        <p:nvSpPr>
          <p:cNvPr id="5" name="Text Placeholder 4">
            <a:extLst>
              <a:ext uri="{FF2B5EF4-FFF2-40B4-BE49-F238E27FC236}">
                <a16:creationId xmlns:a16="http://schemas.microsoft.com/office/drawing/2014/main" id="{B2E1670E-0D4C-405A-AE97-C68952F59EC7}"/>
              </a:ext>
            </a:extLst>
          </p:cNvPr>
          <p:cNvSpPr>
            <a:spLocks noGrp="1"/>
          </p:cNvSpPr>
          <p:nvPr>
            <p:ph type="body" sz="quarter" idx="15"/>
          </p:nvPr>
        </p:nvSpPr>
        <p:spPr>
          <a:xfrm>
            <a:off x="3092111" y="6350211"/>
            <a:ext cx="2959779" cy="228600"/>
          </a:xfrm>
        </p:spPr>
        <p:txBody>
          <a:bodyPr/>
          <a:lstStyle/>
          <a:p>
            <a:r>
              <a:rPr lang="en-IN" dirty="0">
                <a:hlinkClick r:id="rId2" action="ppaction://hlinksldjump"/>
              </a:rPr>
              <a:t>Return to parent-slide containing images</a:t>
            </a:r>
            <a:endParaRPr lang="en-IN" dirty="0">
              <a:hlinkClick r:id="rId3" action="ppaction://hlinksldjump"/>
            </a:endParaRPr>
          </a:p>
        </p:txBody>
      </p:sp>
      <p:sp>
        <p:nvSpPr>
          <p:cNvPr id="6" name="Slide Number Placeholder 5">
            <a:extLst>
              <a:ext uri="{FF2B5EF4-FFF2-40B4-BE49-F238E27FC236}">
                <a16:creationId xmlns:a16="http://schemas.microsoft.com/office/drawing/2014/main" id="{D5B3C9A4-2479-4C74-AF4F-D86BF00B5A74}"/>
              </a:ext>
            </a:extLst>
          </p:cNvPr>
          <p:cNvSpPr>
            <a:spLocks noGrp="1"/>
          </p:cNvSpPr>
          <p:nvPr>
            <p:ph type="sldNum" sz="quarter" idx="10"/>
          </p:nvPr>
        </p:nvSpPr>
        <p:spPr>
          <a:xfrm>
            <a:off x="8626412" y="6673531"/>
            <a:ext cx="355840" cy="161396"/>
          </a:xfrm>
        </p:spPr>
        <p:txBody>
          <a:bodyPr/>
          <a:lstStyle/>
          <a:p>
            <a:fld id="{68151E55-6873-49E2-B8D5-2F265E6F1973}" type="slidenum">
              <a:rPr lang="en-US" smtClean="0"/>
              <a:t>43</a:t>
            </a:fld>
            <a:endParaRPr lang="en-US" dirty="0"/>
          </a:p>
        </p:txBody>
      </p:sp>
    </p:spTree>
    <p:extLst>
      <p:ext uri="{BB962C8B-B14F-4D97-AF65-F5344CB8AC3E}">
        <p14:creationId xmlns:p14="http://schemas.microsoft.com/office/powerpoint/2010/main" val="23934875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E0711-845D-496F-8373-7691CE59FF0A}"/>
              </a:ext>
            </a:extLst>
          </p:cNvPr>
          <p:cNvSpPr>
            <a:spLocks noGrp="1"/>
          </p:cNvSpPr>
          <p:nvPr>
            <p:ph type="title"/>
          </p:nvPr>
        </p:nvSpPr>
        <p:spPr>
          <a:xfrm>
            <a:off x="342900" y="249380"/>
            <a:ext cx="8458200" cy="822237"/>
          </a:xfrm>
        </p:spPr>
        <p:txBody>
          <a:bodyPr>
            <a:normAutofit/>
          </a:bodyPr>
          <a:lstStyle/>
          <a:p>
            <a:r>
              <a:rPr lang="en-IN" sz="3000" dirty="0"/>
              <a:t>Bond Example: Calculator – Text Alternative</a:t>
            </a:r>
            <a:endParaRPr lang="en-US" sz="3000" dirty="0"/>
          </a:p>
        </p:txBody>
      </p:sp>
      <p:sp>
        <p:nvSpPr>
          <p:cNvPr id="3" name="Text Placeholder 2">
            <a:extLst>
              <a:ext uri="{FF2B5EF4-FFF2-40B4-BE49-F238E27FC236}">
                <a16:creationId xmlns:a16="http://schemas.microsoft.com/office/drawing/2014/main" id="{B884D043-19EC-4673-A7EE-2F638605CD6C}"/>
              </a:ext>
            </a:extLst>
          </p:cNvPr>
          <p:cNvSpPr>
            <a:spLocks noGrp="1"/>
          </p:cNvSpPr>
          <p:nvPr>
            <p:ph type="body" sz="quarter" idx="14"/>
          </p:nvPr>
        </p:nvSpPr>
        <p:spPr>
          <a:xfrm>
            <a:off x="3081587" y="1201138"/>
            <a:ext cx="2980826" cy="225425"/>
          </a:xfrm>
        </p:spPr>
        <p:txBody>
          <a:bodyPr/>
          <a:lstStyle/>
          <a:p>
            <a:r>
              <a:rPr lang="en-IN" dirty="0">
                <a:hlinkClick r:id="rId3" action="ppaction://hlinksldjump"/>
              </a:rPr>
              <a:t>Return to parent-slide containing images</a:t>
            </a:r>
          </a:p>
        </p:txBody>
      </p:sp>
      <p:sp>
        <p:nvSpPr>
          <p:cNvPr id="4" name="Content Placeholder 3">
            <a:extLst>
              <a:ext uri="{FF2B5EF4-FFF2-40B4-BE49-F238E27FC236}">
                <a16:creationId xmlns:a16="http://schemas.microsoft.com/office/drawing/2014/main" id="{4A81A4C5-2A99-49EB-8200-82BF9CEB16D0}"/>
              </a:ext>
            </a:extLst>
          </p:cNvPr>
          <p:cNvSpPr>
            <a:spLocks noGrp="1"/>
          </p:cNvSpPr>
          <p:nvPr>
            <p:ph sz="quarter" idx="11"/>
          </p:nvPr>
        </p:nvSpPr>
        <p:spPr>
          <a:xfrm>
            <a:off x="342900" y="1556084"/>
            <a:ext cx="1249926" cy="493942"/>
          </a:xfrm>
        </p:spPr>
        <p:txBody>
          <a:bodyPr/>
          <a:lstStyle/>
          <a:p>
            <a:r>
              <a:rPr lang="en-US" sz="2400" dirty="0"/>
              <a:t>N = 10</a:t>
            </a:r>
          </a:p>
        </p:txBody>
      </p:sp>
      <p:graphicFrame>
        <p:nvGraphicFramePr>
          <p:cNvPr id="11" name="Object 10">
            <a:extLst>
              <a:ext uri="{FF2B5EF4-FFF2-40B4-BE49-F238E27FC236}">
                <a16:creationId xmlns:a16="http://schemas.microsoft.com/office/drawing/2014/main" id="{7956C074-F355-4E82-8110-317815548FB2}"/>
              </a:ext>
            </a:extLst>
          </p:cNvPr>
          <p:cNvGraphicFramePr>
            <a:graphicFrameLocks noChangeAspect="1"/>
          </p:cNvGraphicFramePr>
          <p:nvPr>
            <p:extLst>
              <p:ext uri="{D42A27DB-BD31-4B8C-83A1-F6EECF244321}">
                <p14:modId xmlns:p14="http://schemas.microsoft.com/office/powerpoint/2010/main" val="2890603472"/>
              </p:ext>
            </p:extLst>
          </p:nvPr>
        </p:nvGraphicFramePr>
        <p:xfrm>
          <a:off x="400906" y="2171652"/>
          <a:ext cx="1290828" cy="368808"/>
        </p:xfrm>
        <a:graphic>
          <a:graphicData uri="http://schemas.openxmlformats.org/presentationml/2006/ole">
            <mc:AlternateContent xmlns:mc="http://schemas.openxmlformats.org/markup-compatibility/2006">
              <mc:Choice xmlns:v="urn:schemas-microsoft-com:vml" Requires="v">
                <p:oleObj spid="_x0000_s33837" name="Equation" r:id="rId4" imgW="1066680" imgH="304560" progId="Equation.DSMT4">
                  <p:embed/>
                </p:oleObj>
              </mc:Choice>
              <mc:Fallback>
                <p:oleObj name="Equation" r:id="rId4" imgW="1066680" imgH="304560" progId="Equation.DSMT4">
                  <p:embed/>
                  <p:pic>
                    <p:nvPicPr>
                      <p:cNvPr id="0" name=""/>
                      <p:cNvPicPr/>
                      <p:nvPr/>
                    </p:nvPicPr>
                    <p:blipFill>
                      <a:blip r:embed="rId5"/>
                      <a:stretch>
                        <a:fillRect/>
                      </a:stretch>
                    </p:blipFill>
                    <p:spPr>
                      <a:xfrm>
                        <a:off x="400906" y="2171652"/>
                        <a:ext cx="1290828" cy="36880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6F508B8B-097D-40D9-9B2A-6A9FEE71A405}"/>
              </a:ext>
            </a:extLst>
          </p:cNvPr>
          <p:cNvSpPr>
            <a:spLocks noGrp="1"/>
          </p:cNvSpPr>
          <p:nvPr>
            <p:ph sz="quarter" idx="16"/>
          </p:nvPr>
        </p:nvSpPr>
        <p:spPr>
          <a:xfrm>
            <a:off x="342900" y="2691349"/>
            <a:ext cx="8458200" cy="1420050"/>
          </a:xfrm>
        </p:spPr>
        <p:txBody>
          <a:bodyPr/>
          <a:lstStyle/>
          <a:p>
            <a:r>
              <a:rPr lang="en-IN" sz="2400" dirty="0"/>
              <a:t>PV = negative 1,060.17</a:t>
            </a:r>
          </a:p>
          <a:p>
            <a:r>
              <a:rPr lang="en-IN" sz="2400" dirty="0"/>
              <a:t>PMT = 31.875, equals 1,000 times 0.06375 all divided by 2</a:t>
            </a:r>
          </a:p>
          <a:p>
            <a:r>
              <a:rPr lang="en-IN" sz="2400" dirty="0"/>
              <a:t>FV = 1,000</a:t>
            </a:r>
          </a:p>
        </p:txBody>
      </p:sp>
      <p:sp>
        <p:nvSpPr>
          <p:cNvPr id="5" name="Text Placeholder 4">
            <a:extLst>
              <a:ext uri="{FF2B5EF4-FFF2-40B4-BE49-F238E27FC236}">
                <a16:creationId xmlns:a16="http://schemas.microsoft.com/office/drawing/2014/main" id="{B2E1670E-0D4C-405A-AE97-C68952F59EC7}"/>
              </a:ext>
            </a:extLst>
          </p:cNvPr>
          <p:cNvSpPr>
            <a:spLocks noGrp="1"/>
          </p:cNvSpPr>
          <p:nvPr>
            <p:ph type="body" sz="quarter" idx="15"/>
          </p:nvPr>
        </p:nvSpPr>
        <p:spPr>
          <a:xfrm>
            <a:off x="3092111" y="6350211"/>
            <a:ext cx="2959779" cy="228600"/>
          </a:xfrm>
        </p:spPr>
        <p:txBody>
          <a:bodyPr/>
          <a:lstStyle/>
          <a:p>
            <a:r>
              <a:rPr lang="en-IN" dirty="0">
                <a:hlinkClick r:id="rId3" action="ppaction://hlinksldjump"/>
              </a:rPr>
              <a:t>Return to parent-slide containing images</a:t>
            </a:r>
          </a:p>
        </p:txBody>
      </p:sp>
      <p:sp>
        <p:nvSpPr>
          <p:cNvPr id="6" name="Slide Number Placeholder 5">
            <a:extLst>
              <a:ext uri="{FF2B5EF4-FFF2-40B4-BE49-F238E27FC236}">
                <a16:creationId xmlns:a16="http://schemas.microsoft.com/office/drawing/2014/main" id="{D5B3C9A4-2479-4C74-AF4F-D86BF00B5A74}"/>
              </a:ext>
            </a:extLst>
          </p:cNvPr>
          <p:cNvSpPr>
            <a:spLocks noGrp="1"/>
          </p:cNvSpPr>
          <p:nvPr>
            <p:ph type="sldNum" sz="quarter" idx="10"/>
          </p:nvPr>
        </p:nvSpPr>
        <p:spPr>
          <a:xfrm>
            <a:off x="8626412" y="6673531"/>
            <a:ext cx="355840" cy="161396"/>
          </a:xfrm>
        </p:spPr>
        <p:txBody>
          <a:bodyPr/>
          <a:lstStyle/>
          <a:p>
            <a:fld id="{68151E55-6873-49E2-B8D5-2F265E6F1973}" type="slidenum">
              <a:rPr lang="en-US" smtClean="0"/>
              <a:t>44</a:t>
            </a:fld>
            <a:endParaRPr lang="en-US" dirty="0"/>
          </a:p>
        </p:txBody>
      </p:sp>
    </p:spTree>
    <p:extLst>
      <p:ext uri="{BB962C8B-B14F-4D97-AF65-F5344CB8AC3E}">
        <p14:creationId xmlns:p14="http://schemas.microsoft.com/office/powerpoint/2010/main" val="32696196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DAF37-E584-4DEC-93B6-21A91367678D}"/>
              </a:ext>
            </a:extLst>
          </p:cNvPr>
          <p:cNvSpPr>
            <a:spLocks noGrp="1"/>
          </p:cNvSpPr>
          <p:nvPr>
            <p:ph type="title"/>
          </p:nvPr>
        </p:nvSpPr>
        <p:spPr/>
        <p:txBody>
          <a:bodyPr>
            <a:normAutofit/>
          </a:bodyPr>
          <a:lstStyle/>
          <a:p>
            <a:r>
              <a:rPr lang="en-IN" sz="3200" dirty="0"/>
              <a:t>Y</a:t>
            </a:r>
            <a:r>
              <a:rPr lang="en-IN" sz="100" dirty="0"/>
              <a:t> </a:t>
            </a:r>
            <a:r>
              <a:rPr lang="en-IN" sz="3200" dirty="0"/>
              <a:t>T</a:t>
            </a:r>
            <a:r>
              <a:rPr lang="en-IN" sz="100" dirty="0"/>
              <a:t> </a:t>
            </a:r>
            <a:r>
              <a:rPr lang="en-IN" sz="3200" dirty="0"/>
              <a:t>M and Bond Value – Text Alternative</a:t>
            </a:r>
            <a:endParaRPr lang="en-US" sz="3200" dirty="0"/>
          </a:p>
        </p:txBody>
      </p:sp>
      <p:sp>
        <p:nvSpPr>
          <p:cNvPr id="3" name="Text Placeholder 2">
            <a:extLst>
              <a:ext uri="{FF2B5EF4-FFF2-40B4-BE49-F238E27FC236}">
                <a16:creationId xmlns:a16="http://schemas.microsoft.com/office/drawing/2014/main" id="{178C5B44-1D4C-4AD0-B691-ADC5B1B9553B}"/>
              </a:ext>
            </a:extLst>
          </p:cNvPr>
          <p:cNvSpPr>
            <a:spLocks noGrp="1"/>
          </p:cNvSpPr>
          <p:nvPr>
            <p:ph type="body" sz="quarter" idx="14"/>
          </p:nvPr>
        </p:nvSpPr>
        <p:spPr/>
        <p:txBody>
          <a:bodyPr/>
          <a:lstStyle/>
          <a:p>
            <a:r>
              <a:rPr lang="en-IN"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490A1E04-2EF2-44B7-AE3C-DD8E0D84A53F}"/>
              </a:ext>
            </a:extLst>
          </p:cNvPr>
          <p:cNvSpPr>
            <a:spLocks noGrp="1"/>
          </p:cNvSpPr>
          <p:nvPr>
            <p:ph sz="quarter" idx="11"/>
          </p:nvPr>
        </p:nvSpPr>
        <p:spPr/>
        <p:txBody>
          <a:bodyPr>
            <a:normAutofit/>
          </a:bodyPr>
          <a:lstStyle/>
          <a:p>
            <a:r>
              <a:rPr lang="en-IN" sz="2400" dirty="0"/>
              <a:t>Downward sloping red line shows 3 relationships between Y</a:t>
            </a:r>
            <a:r>
              <a:rPr lang="en-IN" sz="100" dirty="0"/>
              <a:t> </a:t>
            </a:r>
            <a:r>
              <a:rPr lang="en-IN" sz="2400" dirty="0"/>
              <a:t>T</a:t>
            </a:r>
            <a:r>
              <a:rPr lang="en-IN" sz="100" dirty="0"/>
              <a:t> </a:t>
            </a:r>
            <a:r>
              <a:rPr lang="en-IN" sz="2400" dirty="0"/>
              <a:t>M and coupon rate. Area to left of 6.38% discount rate (horizontal axis) but above 1000 bond value (vertical axis) indicates when Y</a:t>
            </a:r>
            <a:r>
              <a:rPr lang="en-IN" sz="100" dirty="0"/>
              <a:t> </a:t>
            </a:r>
            <a:r>
              <a:rPr lang="en-IN" sz="2400" dirty="0"/>
              <a:t>T</a:t>
            </a:r>
            <a:r>
              <a:rPr lang="en-IN" sz="100" dirty="0"/>
              <a:t> </a:t>
            </a:r>
            <a:r>
              <a:rPr lang="en-IN" sz="2400" dirty="0"/>
              <a:t>M &lt; coupon, bond trades at a premium. Area to right of 6.38% discount rate (horizontal axis) but below 1000 bond value (vertical axis) indicates when Y</a:t>
            </a:r>
            <a:r>
              <a:rPr lang="en-IN" sz="100" dirty="0"/>
              <a:t> </a:t>
            </a:r>
            <a:r>
              <a:rPr lang="en-IN" sz="2400" dirty="0"/>
              <a:t>T</a:t>
            </a:r>
            <a:r>
              <a:rPr lang="en-IN" sz="100" dirty="0"/>
              <a:t> </a:t>
            </a:r>
            <a:r>
              <a:rPr lang="en-IN" sz="2400" dirty="0"/>
              <a:t>M &gt; coupon, bond trades at a discount. The point at which the discount rate is equal to 6.38% (horizontal axis) and bond value is equal to 1000 (vertical axis) indicates that when Y</a:t>
            </a:r>
            <a:r>
              <a:rPr lang="en-IN" sz="100" dirty="0"/>
              <a:t> </a:t>
            </a:r>
            <a:r>
              <a:rPr lang="en-IN" sz="2400" dirty="0"/>
              <a:t>T</a:t>
            </a:r>
            <a:r>
              <a:rPr lang="en-IN" sz="100" dirty="0"/>
              <a:t> </a:t>
            </a:r>
            <a:r>
              <a:rPr lang="en-IN" sz="2400" dirty="0"/>
              <a:t>M =coupon, bond trades par value.</a:t>
            </a:r>
          </a:p>
        </p:txBody>
      </p:sp>
      <p:sp>
        <p:nvSpPr>
          <p:cNvPr id="5" name="Text Placeholder 4">
            <a:extLst>
              <a:ext uri="{FF2B5EF4-FFF2-40B4-BE49-F238E27FC236}">
                <a16:creationId xmlns:a16="http://schemas.microsoft.com/office/drawing/2014/main" id="{746BE035-C523-4C0B-B892-80A38492066D}"/>
              </a:ext>
            </a:extLst>
          </p:cNvPr>
          <p:cNvSpPr>
            <a:spLocks noGrp="1"/>
          </p:cNvSpPr>
          <p:nvPr>
            <p:ph type="body" sz="quarter" idx="15"/>
          </p:nvPr>
        </p:nvSpPr>
        <p:spPr/>
        <p:txBody>
          <a:bodyPr/>
          <a:lstStyle/>
          <a:p>
            <a:r>
              <a:rPr lang="en-IN" dirty="0">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EC5A6071-86BA-4224-A57F-8492D672A267}"/>
              </a:ext>
            </a:extLst>
          </p:cNvPr>
          <p:cNvSpPr>
            <a:spLocks noGrp="1"/>
          </p:cNvSpPr>
          <p:nvPr>
            <p:ph type="sldNum" sz="quarter" idx="10"/>
          </p:nvPr>
        </p:nvSpPr>
        <p:spPr/>
        <p:txBody>
          <a:bodyPr/>
          <a:lstStyle/>
          <a:p>
            <a:fld id="{68151E55-6873-49E2-B8D5-2F265E6F1973}" type="slidenum">
              <a:rPr lang="en-US" smtClean="0"/>
              <a:t>45</a:t>
            </a:fld>
            <a:endParaRPr lang="en-US" dirty="0"/>
          </a:p>
        </p:txBody>
      </p:sp>
    </p:spTree>
    <p:extLst>
      <p:ext uri="{BB962C8B-B14F-4D97-AF65-F5344CB8AC3E}">
        <p14:creationId xmlns:p14="http://schemas.microsoft.com/office/powerpoint/2010/main" val="36121742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DAF37-E584-4DEC-93B6-21A91367678D}"/>
              </a:ext>
            </a:extLst>
          </p:cNvPr>
          <p:cNvSpPr>
            <a:spLocks noGrp="1"/>
          </p:cNvSpPr>
          <p:nvPr>
            <p:ph type="title"/>
          </p:nvPr>
        </p:nvSpPr>
        <p:spPr/>
        <p:txBody>
          <a:bodyPr>
            <a:noAutofit/>
          </a:bodyPr>
          <a:lstStyle/>
          <a:p>
            <a:r>
              <a:rPr lang="en-IN" sz="3200" dirty="0"/>
              <a:t>Maturity and Bond Price Volatility – Text Alternative</a:t>
            </a:r>
            <a:endParaRPr lang="en-US" sz="3200" dirty="0"/>
          </a:p>
        </p:txBody>
      </p:sp>
      <p:sp>
        <p:nvSpPr>
          <p:cNvPr id="3" name="Text Placeholder 2">
            <a:extLst>
              <a:ext uri="{FF2B5EF4-FFF2-40B4-BE49-F238E27FC236}">
                <a16:creationId xmlns:a16="http://schemas.microsoft.com/office/drawing/2014/main" id="{178C5B44-1D4C-4AD0-B691-ADC5B1B9553B}"/>
              </a:ext>
            </a:extLst>
          </p:cNvPr>
          <p:cNvSpPr>
            <a:spLocks noGrp="1"/>
          </p:cNvSpPr>
          <p:nvPr>
            <p:ph type="body" sz="quarter" idx="14"/>
          </p:nvPr>
        </p:nvSpPr>
        <p:spPr/>
        <p:txBody>
          <a:bodyPr/>
          <a:lstStyle/>
          <a:p>
            <a:r>
              <a:rPr lang="en-IN"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490A1E04-2EF2-44B7-AE3C-DD8E0D84A53F}"/>
              </a:ext>
            </a:extLst>
          </p:cNvPr>
          <p:cNvSpPr>
            <a:spLocks noGrp="1"/>
          </p:cNvSpPr>
          <p:nvPr>
            <p:ph sz="quarter" idx="11"/>
          </p:nvPr>
        </p:nvSpPr>
        <p:spPr/>
        <p:txBody>
          <a:bodyPr>
            <a:normAutofit/>
          </a:bodyPr>
          <a:lstStyle/>
          <a:p>
            <a:r>
              <a:rPr lang="en-IN" sz="2400" dirty="0"/>
              <a:t>Downward sloping green (red) line represents long term (short term) bonds. Steeper slope of the green line means long term bonds have more volatility for a given change in the discount rate.</a:t>
            </a:r>
          </a:p>
        </p:txBody>
      </p:sp>
      <p:sp>
        <p:nvSpPr>
          <p:cNvPr id="5" name="Text Placeholder 4">
            <a:extLst>
              <a:ext uri="{FF2B5EF4-FFF2-40B4-BE49-F238E27FC236}">
                <a16:creationId xmlns:a16="http://schemas.microsoft.com/office/drawing/2014/main" id="{746BE035-C523-4C0B-B892-80A38492066D}"/>
              </a:ext>
            </a:extLst>
          </p:cNvPr>
          <p:cNvSpPr>
            <a:spLocks noGrp="1"/>
          </p:cNvSpPr>
          <p:nvPr>
            <p:ph type="body" sz="quarter" idx="15"/>
          </p:nvPr>
        </p:nvSpPr>
        <p:spPr/>
        <p:txBody>
          <a:bodyPr/>
          <a:lstStyle/>
          <a:p>
            <a:r>
              <a:rPr lang="en-IN" dirty="0">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EC5A6071-86BA-4224-A57F-8492D672A267}"/>
              </a:ext>
            </a:extLst>
          </p:cNvPr>
          <p:cNvSpPr>
            <a:spLocks noGrp="1"/>
          </p:cNvSpPr>
          <p:nvPr>
            <p:ph type="sldNum" sz="quarter" idx="10"/>
          </p:nvPr>
        </p:nvSpPr>
        <p:spPr/>
        <p:txBody>
          <a:bodyPr/>
          <a:lstStyle/>
          <a:p>
            <a:fld id="{68151E55-6873-49E2-B8D5-2F265E6F1973}" type="slidenum">
              <a:rPr lang="en-US" smtClean="0"/>
              <a:t>46</a:t>
            </a:fld>
            <a:endParaRPr lang="en-US" dirty="0"/>
          </a:p>
        </p:txBody>
      </p:sp>
    </p:spTree>
    <p:extLst>
      <p:ext uri="{BB962C8B-B14F-4D97-AF65-F5344CB8AC3E}">
        <p14:creationId xmlns:p14="http://schemas.microsoft.com/office/powerpoint/2010/main" val="18368391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DAF37-E584-4DEC-93B6-21A91367678D}"/>
              </a:ext>
            </a:extLst>
          </p:cNvPr>
          <p:cNvSpPr>
            <a:spLocks noGrp="1"/>
          </p:cNvSpPr>
          <p:nvPr>
            <p:ph type="title"/>
          </p:nvPr>
        </p:nvSpPr>
        <p:spPr/>
        <p:txBody>
          <a:bodyPr>
            <a:noAutofit/>
          </a:bodyPr>
          <a:lstStyle/>
          <a:p>
            <a:r>
              <a:rPr lang="en-IN" sz="3200" dirty="0"/>
              <a:t>Coupon Rates and Bond Prices – Text Alternative</a:t>
            </a:r>
            <a:endParaRPr lang="en-US" sz="3200" dirty="0"/>
          </a:p>
        </p:txBody>
      </p:sp>
      <p:sp>
        <p:nvSpPr>
          <p:cNvPr id="3" name="Text Placeholder 2">
            <a:extLst>
              <a:ext uri="{FF2B5EF4-FFF2-40B4-BE49-F238E27FC236}">
                <a16:creationId xmlns:a16="http://schemas.microsoft.com/office/drawing/2014/main" id="{178C5B44-1D4C-4AD0-B691-ADC5B1B9553B}"/>
              </a:ext>
            </a:extLst>
          </p:cNvPr>
          <p:cNvSpPr>
            <a:spLocks noGrp="1"/>
          </p:cNvSpPr>
          <p:nvPr>
            <p:ph type="body" sz="quarter" idx="14"/>
          </p:nvPr>
        </p:nvSpPr>
        <p:spPr/>
        <p:txBody>
          <a:bodyPr/>
          <a:lstStyle/>
          <a:p>
            <a:r>
              <a:rPr lang="en-IN"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490A1E04-2EF2-44B7-AE3C-DD8E0D84A53F}"/>
              </a:ext>
            </a:extLst>
          </p:cNvPr>
          <p:cNvSpPr>
            <a:spLocks noGrp="1"/>
          </p:cNvSpPr>
          <p:nvPr>
            <p:ph sz="quarter" idx="11"/>
          </p:nvPr>
        </p:nvSpPr>
        <p:spPr/>
        <p:txBody>
          <a:bodyPr>
            <a:normAutofit/>
          </a:bodyPr>
          <a:lstStyle/>
          <a:p>
            <a:r>
              <a:rPr lang="en-IN" sz="2400" dirty="0"/>
              <a:t>Downward sloping green (red) line represents low coupon (high coupon) bonds. Steeper slope of green line means low coupon bonds have more volatility for a given change in the discount rate.</a:t>
            </a:r>
          </a:p>
        </p:txBody>
      </p:sp>
      <p:sp>
        <p:nvSpPr>
          <p:cNvPr id="5" name="Text Placeholder 4">
            <a:extLst>
              <a:ext uri="{FF2B5EF4-FFF2-40B4-BE49-F238E27FC236}">
                <a16:creationId xmlns:a16="http://schemas.microsoft.com/office/drawing/2014/main" id="{746BE035-C523-4C0B-B892-80A38492066D}"/>
              </a:ext>
            </a:extLst>
          </p:cNvPr>
          <p:cNvSpPr>
            <a:spLocks noGrp="1"/>
          </p:cNvSpPr>
          <p:nvPr>
            <p:ph type="body" sz="quarter" idx="15"/>
          </p:nvPr>
        </p:nvSpPr>
        <p:spPr/>
        <p:txBody>
          <a:bodyPr/>
          <a:lstStyle/>
          <a:p>
            <a:r>
              <a:rPr lang="en-IN" dirty="0">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EC5A6071-86BA-4224-A57F-8492D672A267}"/>
              </a:ext>
            </a:extLst>
          </p:cNvPr>
          <p:cNvSpPr>
            <a:spLocks noGrp="1"/>
          </p:cNvSpPr>
          <p:nvPr>
            <p:ph type="sldNum" sz="quarter" idx="10"/>
          </p:nvPr>
        </p:nvSpPr>
        <p:spPr/>
        <p:txBody>
          <a:bodyPr/>
          <a:lstStyle/>
          <a:p>
            <a:fld id="{68151E55-6873-49E2-B8D5-2F265E6F1973}" type="slidenum">
              <a:rPr lang="en-US" smtClean="0"/>
              <a:t>47</a:t>
            </a:fld>
            <a:endParaRPr lang="en-US" dirty="0"/>
          </a:p>
        </p:txBody>
      </p:sp>
    </p:spTree>
    <p:extLst>
      <p:ext uri="{BB962C8B-B14F-4D97-AF65-F5344CB8AC3E}">
        <p14:creationId xmlns:p14="http://schemas.microsoft.com/office/powerpoint/2010/main" val="891413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7AA0-5682-429D-B406-AC8D180BB3EB}"/>
              </a:ext>
            </a:extLst>
          </p:cNvPr>
          <p:cNvSpPr>
            <a:spLocks noGrp="1"/>
          </p:cNvSpPr>
          <p:nvPr>
            <p:ph type="title"/>
          </p:nvPr>
        </p:nvSpPr>
        <p:spPr/>
        <p:txBody>
          <a:bodyPr/>
          <a:lstStyle/>
          <a:p>
            <a:r>
              <a:rPr lang="en-IN" dirty="0"/>
              <a:t>Bond Valuation</a:t>
            </a:r>
            <a:endParaRPr lang="en-US" dirty="0"/>
          </a:p>
        </p:txBody>
      </p:sp>
      <p:sp>
        <p:nvSpPr>
          <p:cNvPr id="3" name="Content Placeholder 2">
            <a:extLst>
              <a:ext uri="{FF2B5EF4-FFF2-40B4-BE49-F238E27FC236}">
                <a16:creationId xmlns:a16="http://schemas.microsoft.com/office/drawing/2014/main" id="{23373967-283A-4B7C-806C-89F3CF8326A5}"/>
              </a:ext>
            </a:extLst>
          </p:cNvPr>
          <p:cNvSpPr>
            <a:spLocks noGrp="1"/>
          </p:cNvSpPr>
          <p:nvPr>
            <p:ph sz="quarter" idx="11"/>
          </p:nvPr>
        </p:nvSpPr>
        <p:spPr>
          <a:xfrm>
            <a:off x="342900" y="1276710"/>
            <a:ext cx="8458200" cy="1363251"/>
          </a:xfrm>
        </p:spPr>
        <p:txBody>
          <a:bodyPr/>
          <a:lstStyle/>
          <a:p>
            <a:pPr>
              <a:lnSpc>
                <a:spcPct val="90000"/>
              </a:lnSpc>
              <a:spcBef>
                <a:spcPts val="1000"/>
              </a:spcBef>
              <a:spcAft>
                <a:spcPts val="0"/>
              </a:spcAft>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Primary Principle:</a:t>
            </a:r>
          </a:p>
          <a:p>
            <a:pPr marL="292608" indent="-292608">
              <a:spcBef>
                <a:spcPts val="1000"/>
              </a:spcBef>
              <a:spcAft>
                <a:spcPts val="0"/>
              </a:spcAft>
              <a:buFont typeface="Arial" panose="020B0604020202020204" pitchFamily="34" charset="0"/>
              <a:buChar char="•"/>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Value of financial securities = PV of expected future cash flows.</a:t>
            </a:r>
          </a:p>
        </p:txBody>
      </p:sp>
      <p:sp>
        <p:nvSpPr>
          <p:cNvPr id="4" name="Content Placeholder 3">
            <a:extLst>
              <a:ext uri="{FF2B5EF4-FFF2-40B4-BE49-F238E27FC236}">
                <a16:creationId xmlns:a16="http://schemas.microsoft.com/office/drawing/2014/main" id="{39C501E3-621C-423A-94E0-5731C77870F5}"/>
              </a:ext>
            </a:extLst>
          </p:cNvPr>
          <p:cNvSpPr>
            <a:spLocks noGrp="1"/>
          </p:cNvSpPr>
          <p:nvPr>
            <p:ph sz="quarter" idx="14"/>
          </p:nvPr>
        </p:nvSpPr>
        <p:spPr>
          <a:xfrm>
            <a:off x="342900" y="2753001"/>
            <a:ext cx="8458200" cy="1801829"/>
          </a:xfrm>
        </p:spPr>
        <p:txBody>
          <a:bodyPr/>
          <a:lstStyle/>
          <a:p>
            <a:pPr>
              <a:lnSpc>
                <a:spcPct val="90000"/>
              </a:lnSpc>
              <a:spcBef>
                <a:spcPts val="1000"/>
              </a:spcBef>
              <a:spcAft>
                <a:spcPts val="0"/>
              </a:spcAft>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Bond value is, therefore, determined by the present value of the coupon payments and par value.</a:t>
            </a:r>
          </a:p>
          <a:p>
            <a:pPr>
              <a:lnSpc>
                <a:spcPct val="90000"/>
              </a:lnSpc>
              <a:spcBef>
                <a:spcPts val="1000"/>
              </a:spcBef>
              <a:spcAft>
                <a:spcPts val="0"/>
              </a:spcAft>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Interest rates are inversely related to present values (i.e., bond prices).</a:t>
            </a:r>
          </a:p>
        </p:txBody>
      </p:sp>
      <p:sp>
        <p:nvSpPr>
          <p:cNvPr id="7" name="Slide Number Placeholder 6">
            <a:extLst>
              <a:ext uri="{FF2B5EF4-FFF2-40B4-BE49-F238E27FC236}">
                <a16:creationId xmlns:a16="http://schemas.microsoft.com/office/drawing/2014/main" id="{8BB0C598-484A-40CF-A9BC-3CCC13513EAC}"/>
              </a:ext>
            </a:extLst>
          </p:cNvPr>
          <p:cNvSpPr>
            <a:spLocks noGrp="1"/>
          </p:cNvSpPr>
          <p:nvPr>
            <p:ph type="sldNum" sz="quarter" idx="10"/>
          </p:nvPr>
        </p:nvSpPr>
        <p:spPr/>
        <p:txBody>
          <a:bodyPr/>
          <a:lstStyle/>
          <a:p>
            <a:fld id="{68151E55-6873-49E2-B8D5-2F265E6F1973}" type="slidenum">
              <a:rPr lang="en-US" smtClean="0"/>
              <a:t>5</a:t>
            </a:fld>
            <a:endParaRPr lang="en-US" dirty="0"/>
          </a:p>
        </p:txBody>
      </p:sp>
    </p:spTree>
    <p:extLst>
      <p:ext uri="{BB962C8B-B14F-4D97-AF65-F5344CB8AC3E}">
        <p14:creationId xmlns:p14="http://schemas.microsoft.com/office/powerpoint/2010/main" val="3025973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9FCE7-2CA4-4FD3-8727-E3A880CB0E0C}"/>
              </a:ext>
            </a:extLst>
          </p:cNvPr>
          <p:cNvSpPr>
            <a:spLocks noGrp="1"/>
          </p:cNvSpPr>
          <p:nvPr>
            <p:ph type="title"/>
          </p:nvPr>
        </p:nvSpPr>
        <p:spPr/>
        <p:txBody>
          <a:bodyPr/>
          <a:lstStyle/>
          <a:p>
            <a:r>
              <a:rPr lang="en-US" dirty="0"/>
              <a:t>The Bond-Pricing Equation</a:t>
            </a:r>
          </a:p>
        </p:txBody>
      </p:sp>
      <p:graphicFrame>
        <p:nvGraphicFramePr>
          <p:cNvPr id="7" name="Object 6">
            <a:extLst>
              <a:ext uri="{FF2B5EF4-FFF2-40B4-BE49-F238E27FC236}">
                <a16:creationId xmlns:a16="http://schemas.microsoft.com/office/drawing/2014/main" id="{3897D145-29E6-46E1-B1E7-626A916978E3}"/>
              </a:ext>
            </a:extLst>
          </p:cNvPr>
          <p:cNvGraphicFramePr>
            <a:graphicFrameLocks noChangeAspect="1"/>
          </p:cNvGraphicFramePr>
          <p:nvPr>
            <p:extLst>
              <p:ext uri="{D42A27DB-BD31-4B8C-83A1-F6EECF244321}">
                <p14:modId xmlns:p14="http://schemas.microsoft.com/office/powerpoint/2010/main" val="3744861985"/>
              </p:ext>
            </p:extLst>
          </p:nvPr>
        </p:nvGraphicFramePr>
        <p:xfrm>
          <a:off x="635000" y="1713749"/>
          <a:ext cx="3937000" cy="1320800"/>
        </p:xfrm>
        <a:graphic>
          <a:graphicData uri="http://schemas.openxmlformats.org/presentationml/2006/ole">
            <mc:AlternateContent xmlns:mc="http://schemas.openxmlformats.org/markup-compatibility/2006">
              <mc:Choice xmlns:v="urn:schemas-microsoft-com:vml" Requires="v">
                <p:oleObj spid="_x0000_s23603" name="Equation" r:id="rId4" imgW="3936960" imgH="1320480" progId="Equation.DSMT4">
                  <p:embed/>
                </p:oleObj>
              </mc:Choice>
              <mc:Fallback>
                <p:oleObj name="Equation" r:id="rId4" imgW="3936960" imgH="1320480" progId="Equation.DSMT4">
                  <p:embed/>
                  <p:pic>
                    <p:nvPicPr>
                      <p:cNvPr id="0" name=""/>
                      <p:cNvPicPr/>
                      <p:nvPr/>
                    </p:nvPicPr>
                    <p:blipFill>
                      <a:blip r:embed="rId5"/>
                      <a:stretch>
                        <a:fillRect/>
                      </a:stretch>
                    </p:blipFill>
                    <p:spPr>
                      <a:xfrm>
                        <a:off x="635000" y="1713749"/>
                        <a:ext cx="3937000" cy="1320800"/>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08E3F1EA-6EB4-4FFF-AC6B-F2C168D20A14}"/>
              </a:ext>
            </a:extLst>
          </p:cNvPr>
          <p:cNvSpPr>
            <a:spLocks noGrp="1"/>
          </p:cNvSpPr>
          <p:nvPr>
            <p:ph sz="quarter" idx="11"/>
          </p:nvPr>
        </p:nvSpPr>
        <p:spPr>
          <a:xfrm>
            <a:off x="342900" y="3300705"/>
            <a:ext cx="8458200" cy="894204"/>
          </a:xfrm>
        </p:spPr>
        <p:txBody>
          <a:bodyPr/>
          <a:lstStyle/>
          <a:p>
            <a:pPr>
              <a:lnSpc>
                <a:spcPct val="90000"/>
              </a:lnSpc>
              <a:spcBef>
                <a:spcPts val="1000"/>
              </a:spcBef>
              <a:spcAft>
                <a:spcPts val="0"/>
              </a:spcAft>
            </a:pPr>
            <a:r>
              <a:rPr lang="en-US" sz="2600" dirty="0">
                <a:latin typeface="Arial" panose="020B0604020202020204" pitchFamily="34" charset="0"/>
                <a:cs typeface="Arial" panose="020B0604020202020204" pitchFamily="34" charset="0"/>
              </a:rPr>
              <a:t>Bond value = Present value of the coupons + Present value of the face amount</a:t>
            </a:r>
          </a:p>
        </p:txBody>
      </p:sp>
      <p:sp>
        <p:nvSpPr>
          <p:cNvPr id="6" name="Slide Number Placeholder 5">
            <a:extLst>
              <a:ext uri="{FF2B5EF4-FFF2-40B4-BE49-F238E27FC236}">
                <a16:creationId xmlns:a16="http://schemas.microsoft.com/office/drawing/2014/main" id="{CD3DA7A8-4280-4BEB-869D-B998443F3CCA}"/>
              </a:ext>
            </a:extLst>
          </p:cNvPr>
          <p:cNvSpPr>
            <a:spLocks noGrp="1"/>
          </p:cNvSpPr>
          <p:nvPr>
            <p:ph type="sldNum" sz="quarter" idx="10"/>
          </p:nvPr>
        </p:nvSpPr>
        <p:spPr/>
        <p:txBody>
          <a:bodyPr/>
          <a:lstStyle/>
          <a:p>
            <a:fld id="{68151E55-6873-49E2-B8D5-2F265E6F1973}" type="slidenum">
              <a:rPr lang="en-US" smtClean="0"/>
              <a:t>6</a:t>
            </a:fld>
            <a:endParaRPr lang="en-US" dirty="0"/>
          </a:p>
        </p:txBody>
      </p:sp>
    </p:spTree>
    <p:extLst>
      <p:ext uri="{BB962C8B-B14F-4D97-AF65-F5344CB8AC3E}">
        <p14:creationId xmlns:p14="http://schemas.microsoft.com/office/powerpoint/2010/main" val="381783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6229-621B-4AC9-A57D-3FA7E852E056}"/>
              </a:ext>
            </a:extLst>
          </p:cNvPr>
          <p:cNvSpPr>
            <a:spLocks noGrp="1"/>
          </p:cNvSpPr>
          <p:nvPr>
            <p:ph type="title"/>
          </p:nvPr>
        </p:nvSpPr>
        <p:spPr/>
        <p:txBody>
          <a:bodyPr/>
          <a:lstStyle/>
          <a:p>
            <a:r>
              <a:rPr lang="en-US" dirty="0"/>
              <a:t>Bond Example - I</a:t>
            </a:r>
          </a:p>
        </p:txBody>
      </p:sp>
      <p:sp>
        <p:nvSpPr>
          <p:cNvPr id="12" name="Content Placeholder 11">
            <a:extLst>
              <a:ext uri="{FF2B5EF4-FFF2-40B4-BE49-F238E27FC236}">
                <a16:creationId xmlns:a16="http://schemas.microsoft.com/office/drawing/2014/main" id="{C68CC582-291B-4DAB-9DA8-33A0D78C27A6}"/>
              </a:ext>
            </a:extLst>
          </p:cNvPr>
          <p:cNvSpPr>
            <a:spLocks noGrp="1"/>
          </p:cNvSpPr>
          <p:nvPr>
            <p:ph sz="quarter" idx="11"/>
          </p:nvPr>
        </p:nvSpPr>
        <p:spPr>
          <a:xfrm>
            <a:off x="342900" y="1276710"/>
            <a:ext cx="8458200" cy="3531264"/>
          </a:xfrm>
        </p:spPr>
        <p:txBody>
          <a:bodyPr/>
          <a:lstStyle/>
          <a:p>
            <a:pPr>
              <a:lnSpc>
                <a:spcPct val="90000"/>
              </a:lnSpc>
              <a:spcBef>
                <a:spcPts val="1000"/>
              </a:spcBef>
              <a:spcAft>
                <a:spcPts val="0"/>
              </a:spcAft>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Consider a U.S. government bond with as 6.375 percent coupon that expires in December 2025.</a:t>
            </a:r>
          </a:p>
          <a:p>
            <a:pPr marL="292608" indent="-292608">
              <a:spcBef>
                <a:spcPts val="1000"/>
              </a:spcBef>
              <a:spcAft>
                <a:spcPts val="0"/>
              </a:spcAft>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The </a:t>
            </a:r>
            <a:r>
              <a:rPr lang="en-US" altLang="en-US" sz="2400" i="1" dirty="0">
                <a:latin typeface="Arial" panose="020B0604020202020204" pitchFamily="34" charset="0"/>
                <a:ea typeface="ＭＳ Ｐゴシック" panose="020B0600070205080204" pitchFamily="34" charset="-128"/>
                <a:cs typeface="Arial" panose="020B0604020202020204" pitchFamily="34" charset="0"/>
              </a:rPr>
              <a:t>par value</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 of the bond is $1,000.</a:t>
            </a:r>
          </a:p>
          <a:p>
            <a:pPr marL="292608" indent="-292608">
              <a:spcBef>
                <a:spcPts val="1000"/>
              </a:spcBef>
              <a:spcAft>
                <a:spcPts val="0"/>
              </a:spcAft>
              <a:buFont typeface="Arial" panose="020B0604020202020204" pitchFamily="34" charset="0"/>
              <a:buChar char="•"/>
            </a:pPr>
            <a:r>
              <a:rPr lang="en-US" altLang="en-US" sz="2400" i="1" dirty="0">
                <a:latin typeface="Arial" panose="020B0604020202020204" pitchFamily="34" charset="0"/>
                <a:ea typeface="ＭＳ Ｐゴシック" panose="020B0600070205080204" pitchFamily="34" charset="-128"/>
                <a:cs typeface="Arial" panose="020B0604020202020204" pitchFamily="34" charset="0"/>
              </a:rPr>
              <a:t>Coupon payments</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 are made semiannually (June 30 and December 31 for this particular bond).</a:t>
            </a:r>
          </a:p>
          <a:p>
            <a:pPr marL="292608" indent="-292608">
              <a:spcBef>
                <a:spcPts val="1000"/>
              </a:spcBef>
              <a:spcAft>
                <a:spcPts val="0"/>
              </a:spcAft>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Since the </a:t>
            </a:r>
            <a:r>
              <a:rPr lang="en-US" altLang="en-US" sz="2400" i="1" dirty="0">
                <a:latin typeface="Arial" panose="020B0604020202020204" pitchFamily="34" charset="0"/>
                <a:ea typeface="ＭＳ Ｐゴシック" panose="020B0600070205080204" pitchFamily="34" charset="-128"/>
                <a:cs typeface="Arial" panose="020B0604020202020204" pitchFamily="34" charset="0"/>
              </a:rPr>
              <a:t>coupon rate</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 is 6.375 percent, the semiannual payment is $31.875.</a:t>
            </a:r>
          </a:p>
          <a:p>
            <a:pPr marL="292608" indent="-292608">
              <a:spcBef>
                <a:spcPts val="1000"/>
              </a:spcBef>
              <a:spcAft>
                <a:spcPts val="0"/>
              </a:spcAft>
              <a:buFont typeface="Arial" panose="020B0604020202020204" pitchFamily="34" charset="0"/>
              <a:buChar char="•"/>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On January 1, 2021, the size and timing of cash flows are:</a:t>
            </a:r>
          </a:p>
        </p:txBody>
      </p:sp>
      <p:pic>
        <p:nvPicPr>
          <p:cNvPr id="15" name="Picture 14" descr="A timeline diagram.">
            <a:extLst>
              <a:ext uri="{FF2B5EF4-FFF2-40B4-BE49-F238E27FC236}">
                <a16:creationId xmlns:a16="http://schemas.microsoft.com/office/drawing/2014/main" id="{7A463387-A7D8-4682-818C-0EDAB7385E51}"/>
              </a:ext>
            </a:extLst>
          </p:cNvPr>
          <p:cNvPicPr>
            <a:picLocks noChangeAspect="1"/>
          </p:cNvPicPr>
          <p:nvPr/>
        </p:nvPicPr>
        <p:blipFill>
          <a:blip r:embed="rId3"/>
          <a:stretch>
            <a:fillRect/>
          </a:stretch>
        </p:blipFill>
        <p:spPr>
          <a:xfrm>
            <a:off x="2319333" y="5288533"/>
            <a:ext cx="4505334" cy="786452"/>
          </a:xfrm>
          <a:prstGeom prst="rect">
            <a:avLst/>
          </a:prstGeom>
        </p:spPr>
      </p:pic>
      <p:sp>
        <p:nvSpPr>
          <p:cNvPr id="6" name="Text Placeholder 7">
            <a:extLst>
              <a:ext uri="{FF2B5EF4-FFF2-40B4-BE49-F238E27FC236}">
                <a16:creationId xmlns:a16="http://schemas.microsoft.com/office/drawing/2014/main" id="{C5A11AD3-B90E-4CF4-AB47-7457AC6F9290}"/>
              </a:ext>
            </a:extLst>
          </p:cNvPr>
          <p:cNvSpPr>
            <a:spLocks noGrp="1"/>
          </p:cNvSpPr>
          <p:nvPr>
            <p:ph type="body" sz="quarter" idx="14"/>
          </p:nvPr>
        </p:nvSpPr>
        <p:spPr>
          <a:xfrm>
            <a:off x="2928045" y="6331527"/>
            <a:ext cx="3287910" cy="260843"/>
          </a:xfrm>
        </p:spPr>
        <p:txBody>
          <a:bodyPr/>
          <a:lstStyle/>
          <a:p>
            <a:r>
              <a:rPr lang="en-IN" sz="1200" dirty="0">
                <a:hlinkClick r:id="rId4" action="ppaction://hlinksldjump"/>
              </a:rPr>
              <a:t>Access the text alternative for slide images</a:t>
            </a:r>
            <a:endParaRPr lang="en-IN" sz="1200" dirty="0">
              <a:hlinkClick r:id="rId5" action="ppaction://hlinksldjump"/>
            </a:endParaRPr>
          </a:p>
        </p:txBody>
      </p:sp>
      <p:sp>
        <p:nvSpPr>
          <p:cNvPr id="11" name="Slide Number Placeholder 10">
            <a:extLst>
              <a:ext uri="{FF2B5EF4-FFF2-40B4-BE49-F238E27FC236}">
                <a16:creationId xmlns:a16="http://schemas.microsoft.com/office/drawing/2014/main" id="{7994CC3A-9C9B-4CDC-836C-4C21FAC8D718}"/>
              </a:ext>
            </a:extLst>
          </p:cNvPr>
          <p:cNvSpPr>
            <a:spLocks noGrp="1"/>
          </p:cNvSpPr>
          <p:nvPr>
            <p:ph type="sldNum" sz="quarter" idx="10"/>
          </p:nvPr>
        </p:nvSpPr>
        <p:spPr/>
        <p:txBody>
          <a:bodyPr/>
          <a:lstStyle/>
          <a:p>
            <a:fld id="{68151E55-6873-49E2-B8D5-2F265E6F1973}" type="slidenum">
              <a:rPr lang="en-US" smtClean="0"/>
              <a:t>7</a:t>
            </a:fld>
            <a:endParaRPr lang="en-US" dirty="0"/>
          </a:p>
        </p:txBody>
      </p:sp>
    </p:spTree>
    <p:extLst>
      <p:ext uri="{BB962C8B-B14F-4D97-AF65-F5344CB8AC3E}">
        <p14:creationId xmlns:p14="http://schemas.microsoft.com/office/powerpoint/2010/main" val="200612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E0ECE-748A-4083-9BF2-7473CBF953F7}"/>
              </a:ext>
            </a:extLst>
          </p:cNvPr>
          <p:cNvSpPr>
            <a:spLocks noGrp="1"/>
          </p:cNvSpPr>
          <p:nvPr>
            <p:ph type="title"/>
          </p:nvPr>
        </p:nvSpPr>
        <p:spPr/>
        <p:txBody>
          <a:bodyPr/>
          <a:lstStyle/>
          <a:p>
            <a:r>
              <a:rPr lang="en-US" dirty="0"/>
              <a:t>Bond Example – II</a:t>
            </a:r>
          </a:p>
        </p:txBody>
      </p:sp>
      <p:sp>
        <p:nvSpPr>
          <p:cNvPr id="3" name="Content Placeholder 2">
            <a:extLst>
              <a:ext uri="{FF2B5EF4-FFF2-40B4-BE49-F238E27FC236}">
                <a16:creationId xmlns:a16="http://schemas.microsoft.com/office/drawing/2014/main" id="{6CCBAA4E-465C-4614-B1D9-9AD7895B38FC}"/>
              </a:ext>
            </a:extLst>
          </p:cNvPr>
          <p:cNvSpPr>
            <a:spLocks noGrp="1"/>
          </p:cNvSpPr>
          <p:nvPr>
            <p:ph sz="quarter" idx="11"/>
          </p:nvPr>
        </p:nvSpPr>
        <p:spPr>
          <a:xfrm>
            <a:off x="342900" y="1276709"/>
            <a:ext cx="8458200" cy="1024039"/>
          </a:xfrm>
        </p:spPr>
        <p:txBody>
          <a:bodyPr/>
          <a:lstStyle/>
          <a:p>
            <a:pPr>
              <a:lnSpc>
                <a:spcPct val="90000"/>
              </a:lnSpc>
              <a:spcBef>
                <a:spcPts val="1000"/>
              </a:spcBef>
              <a:spcAft>
                <a:spcPts val="0"/>
              </a:spcAft>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On January 1, 2021, the required yield is 5 percent.</a:t>
            </a:r>
          </a:p>
          <a:p>
            <a:pPr>
              <a:lnSpc>
                <a:spcPct val="90000"/>
              </a:lnSpc>
              <a:spcBef>
                <a:spcPts val="1000"/>
              </a:spcBef>
              <a:spcAft>
                <a:spcPts val="0"/>
              </a:spcAft>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The current value is:</a:t>
            </a:r>
          </a:p>
        </p:txBody>
      </p:sp>
      <p:graphicFrame>
        <p:nvGraphicFramePr>
          <p:cNvPr id="7" name="Object 6">
            <a:extLst>
              <a:ext uri="{FF2B5EF4-FFF2-40B4-BE49-F238E27FC236}">
                <a16:creationId xmlns:a16="http://schemas.microsoft.com/office/drawing/2014/main" id="{6210F64E-7A7D-454F-9483-EC85F007686E}"/>
              </a:ext>
            </a:extLst>
          </p:cNvPr>
          <p:cNvGraphicFramePr>
            <a:graphicFrameLocks noChangeAspect="1"/>
          </p:cNvGraphicFramePr>
          <p:nvPr>
            <p:extLst>
              <p:ext uri="{D42A27DB-BD31-4B8C-83A1-F6EECF244321}">
                <p14:modId xmlns:p14="http://schemas.microsoft.com/office/powerpoint/2010/main" val="2830806654"/>
              </p:ext>
            </p:extLst>
          </p:nvPr>
        </p:nvGraphicFramePr>
        <p:xfrm>
          <a:off x="661630" y="2522792"/>
          <a:ext cx="5105400" cy="965200"/>
        </p:xfrm>
        <a:graphic>
          <a:graphicData uri="http://schemas.openxmlformats.org/presentationml/2006/ole">
            <mc:AlternateContent xmlns:mc="http://schemas.openxmlformats.org/markup-compatibility/2006">
              <mc:Choice xmlns:v="urn:schemas-microsoft-com:vml" Requires="v">
                <p:oleObj spid="_x0000_s25654" name="Equation" r:id="rId4" imgW="5105160" imgH="965160" progId="Equation.DSMT4">
                  <p:embed/>
                </p:oleObj>
              </mc:Choice>
              <mc:Fallback>
                <p:oleObj name="Equation" r:id="rId4" imgW="5105160" imgH="965160" progId="Equation.DSMT4">
                  <p:embed/>
                  <p:pic>
                    <p:nvPicPr>
                      <p:cNvPr id="0" name=""/>
                      <p:cNvPicPr/>
                      <p:nvPr/>
                    </p:nvPicPr>
                    <p:blipFill>
                      <a:blip r:embed="rId5"/>
                      <a:stretch>
                        <a:fillRect/>
                      </a:stretch>
                    </p:blipFill>
                    <p:spPr>
                      <a:xfrm>
                        <a:off x="661630" y="2522792"/>
                        <a:ext cx="5105400" cy="965200"/>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162761C2-440D-4B9F-BD03-2A200C067F3E}"/>
              </a:ext>
            </a:extLst>
          </p:cNvPr>
          <p:cNvSpPr>
            <a:spLocks noGrp="1"/>
          </p:cNvSpPr>
          <p:nvPr>
            <p:ph type="sldNum" sz="quarter" idx="10"/>
          </p:nvPr>
        </p:nvSpPr>
        <p:spPr/>
        <p:txBody>
          <a:bodyPr/>
          <a:lstStyle/>
          <a:p>
            <a:fld id="{68151E55-6873-49E2-B8D5-2F265E6F1973}" type="slidenum">
              <a:rPr lang="en-US" smtClean="0"/>
              <a:t>8</a:t>
            </a:fld>
            <a:endParaRPr lang="en-US" dirty="0"/>
          </a:p>
        </p:txBody>
      </p:sp>
    </p:spTree>
    <p:extLst>
      <p:ext uri="{BB962C8B-B14F-4D97-AF65-F5344CB8AC3E}">
        <p14:creationId xmlns:p14="http://schemas.microsoft.com/office/powerpoint/2010/main" val="2487415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E0ECE-748A-4083-9BF2-7473CBF953F7}"/>
              </a:ext>
            </a:extLst>
          </p:cNvPr>
          <p:cNvSpPr>
            <a:spLocks noGrp="1"/>
          </p:cNvSpPr>
          <p:nvPr>
            <p:ph type="title"/>
          </p:nvPr>
        </p:nvSpPr>
        <p:spPr/>
        <p:txBody>
          <a:bodyPr/>
          <a:lstStyle/>
          <a:p>
            <a:r>
              <a:rPr lang="en-US" dirty="0"/>
              <a:t>Bond Example: Calculator</a:t>
            </a:r>
          </a:p>
        </p:txBody>
      </p:sp>
      <p:sp>
        <p:nvSpPr>
          <p:cNvPr id="3" name="Content Placeholder 2">
            <a:extLst>
              <a:ext uri="{FF2B5EF4-FFF2-40B4-BE49-F238E27FC236}">
                <a16:creationId xmlns:a16="http://schemas.microsoft.com/office/drawing/2014/main" id="{6CCBAA4E-465C-4614-B1D9-9AD7895B38FC}"/>
              </a:ext>
            </a:extLst>
          </p:cNvPr>
          <p:cNvSpPr>
            <a:spLocks noGrp="1"/>
          </p:cNvSpPr>
          <p:nvPr>
            <p:ph sz="quarter" idx="11"/>
          </p:nvPr>
        </p:nvSpPr>
        <p:spPr>
          <a:xfrm>
            <a:off x="342900" y="1276710"/>
            <a:ext cx="8458200" cy="1569729"/>
          </a:xfrm>
        </p:spPr>
        <p:txBody>
          <a:bodyPr/>
          <a:lstStyle/>
          <a:p>
            <a:pPr>
              <a:lnSpc>
                <a:spcPct val="90000"/>
              </a:lnSpc>
              <a:spcBef>
                <a:spcPts val="1000"/>
              </a:spcBef>
              <a:spcAft>
                <a:spcPts val="0"/>
              </a:spcAft>
            </a:pPr>
            <a:r>
              <a:rPr lang="en-IN" altLang="en-US" sz="2600" dirty="0">
                <a:latin typeface="Arial" panose="020B0604020202020204" pitchFamily="34" charset="0"/>
                <a:ea typeface="ＭＳ Ｐゴシック" panose="020B0600070205080204" pitchFamily="34" charset="-128"/>
                <a:cs typeface="Arial" panose="020B0604020202020204" pitchFamily="34" charset="0"/>
              </a:rPr>
              <a:t>Find the present value (as of January 1, 2021) of a 6.375 percent coupon bond with </a:t>
            </a:r>
            <a:r>
              <a:rPr lang="en-IN" altLang="en-US" sz="2600" dirty="0" err="1">
                <a:latin typeface="Arial" panose="020B0604020202020204" pitchFamily="34" charset="0"/>
                <a:ea typeface="ＭＳ Ｐゴシック" panose="020B0600070205080204" pitchFamily="34" charset="-128"/>
                <a:cs typeface="Arial" panose="020B0604020202020204" pitchFamily="34" charset="0"/>
              </a:rPr>
              <a:t>semiannual</a:t>
            </a:r>
            <a:r>
              <a:rPr lang="en-IN" altLang="en-US" sz="2600" dirty="0">
                <a:latin typeface="Arial" panose="020B0604020202020204" pitchFamily="34" charset="0"/>
                <a:ea typeface="ＭＳ Ｐゴシック" panose="020B0600070205080204" pitchFamily="34" charset="-128"/>
                <a:cs typeface="Arial" panose="020B0604020202020204" pitchFamily="34" charset="0"/>
              </a:rPr>
              <a:t> payments and a maturity date of December 2025 if the YTM is 5 percent.</a:t>
            </a:r>
          </a:p>
        </p:txBody>
      </p:sp>
      <p:pic>
        <p:nvPicPr>
          <p:cNvPr id="4" name="Picture 3" descr="A bond example with calculation notations.">
            <a:extLst>
              <a:ext uri="{FF2B5EF4-FFF2-40B4-BE49-F238E27FC236}">
                <a16:creationId xmlns:a16="http://schemas.microsoft.com/office/drawing/2014/main" id="{D4EC61C4-D671-4E68-9B7B-B4DD80FB999F}"/>
              </a:ext>
            </a:extLst>
          </p:cNvPr>
          <p:cNvPicPr>
            <a:picLocks noChangeAspect="1"/>
          </p:cNvPicPr>
          <p:nvPr/>
        </p:nvPicPr>
        <p:blipFill>
          <a:blip r:embed="rId3"/>
          <a:stretch>
            <a:fillRect/>
          </a:stretch>
        </p:blipFill>
        <p:spPr>
          <a:xfrm>
            <a:off x="2483024" y="3424035"/>
            <a:ext cx="4177951" cy="2259983"/>
          </a:xfrm>
          <a:prstGeom prst="rect">
            <a:avLst/>
          </a:prstGeom>
        </p:spPr>
      </p:pic>
      <p:sp>
        <p:nvSpPr>
          <p:cNvPr id="8" name="Text Placeholder 7">
            <a:extLst>
              <a:ext uri="{FF2B5EF4-FFF2-40B4-BE49-F238E27FC236}">
                <a16:creationId xmlns:a16="http://schemas.microsoft.com/office/drawing/2014/main" id="{C5A11AD3-B90E-4CF4-AB47-7457AC6F9290}"/>
              </a:ext>
            </a:extLst>
          </p:cNvPr>
          <p:cNvSpPr>
            <a:spLocks noGrp="1"/>
          </p:cNvSpPr>
          <p:nvPr>
            <p:ph type="body" sz="quarter" idx="14"/>
          </p:nvPr>
        </p:nvSpPr>
        <p:spPr/>
        <p:txBody>
          <a:bodyPr/>
          <a:lstStyle/>
          <a:p>
            <a:r>
              <a:rPr lang="en-IN" sz="1200" dirty="0">
                <a:hlinkClick r:id="rId4" action="ppaction://hlinksldjump"/>
              </a:rPr>
              <a:t>Access the text alternative for slide images</a:t>
            </a:r>
          </a:p>
        </p:txBody>
      </p:sp>
      <p:sp>
        <p:nvSpPr>
          <p:cNvPr id="6" name="Slide Number Placeholder 5">
            <a:extLst>
              <a:ext uri="{FF2B5EF4-FFF2-40B4-BE49-F238E27FC236}">
                <a16:creationId xmlns:a16="http://schemas.microsoft.com/office/drawing/2014/main" id="{162761C2-440D-4B9F-BD03-2A200C067F3E}"/>
              </a:ext>
            </a:extLst>
          </p:cNvPr>
          <p:cNvSpPr>
            <a:spLocks noGrp="1"/>
          </p:cNvSpPr>
          <p:nvPr>
            <p:ph type="sldNum" sz="quarter" idx="10"/>
          </p:nvPr>
        </p:nvSpPr>
        <p:spPr/>
        <p:txBody>
          <a:bodyPr/>
          <a:lstStyle/>
          <a:p>
            <a:fld id="{68151E55-6873-49E2-B8D5-2F265E6F1973}" type="slidenum">
              <a:rPr lang="en-US" smtClean="0"/>
              <a:t>9</a:t>
            </a:fld>
            <a:endParaRPr lang="en-US" dirty="0"/>
          </a:p>
        </p:txBody>
      </p:sp>
    </p:spTree>
    <p:extLst>
      <p:ext uri="{BB962C8B-B14F-4D97-AF65-F5344CB8AC3E}">
        <p14:creationId xmlns:p14="http://schemas.microsoft.com/office/powerpoint/2010/main" val="3290120700"/>
      </p:ext>
    </p:extLst>
  </p:cSld>
  <p:clrMapOvr>
    <a:masterClrMapping/>
  </p:clrMapOvr>
</p:sld>
</file>

<file path=ppt/theme/theme1.xml><?xml version="1.0" encoding="utf-8"?>
<a:theme xmlns:a="http://schemas.openxmlformats.org/drawingml/2006/main" name="Title Slides 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E7BC6287-1E57-46F8-B46D-CC0ECE7CEE8E}"/>
    </a:ext>
  </a:extLst>
</a:theme>
</file>

<file path=ppt/theme/theme2.xml><?xml version="1.0" encoding="utf-8"?>
<a:theme xmlns:a="http://schemas.openxmlformats.org/drawingml/2006/main" name="MainContentSlideMaster">
  <a:themeElements>
    <a:clrScheme name="Custom 201">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B9FDA032-B3B1-4FDF-8A44-9303BC60C76A}"/>
    </a:ext>
  </a:extLst>
</a:theme>
</file>

<file path=ppt/theme/theme3.xml><?xml version="1.0" encoding="utf-8"?>
<a:theme xmlns:a="http://schemas.openxmlformats.org/drawingml/2006/main" name="Closing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AD8FA8EE-38E3-45B4-B8A8-91E7376F22D2}"/>
    </a:ext>
  </a:extLst>
</a:theme>
</file>

<file path=ppt/theme/theme4.xml><?xml version="1.0" encoding="utf-8"?>
<a:theme xmlns:a="http://schemas.openxmlformats.org/drawingml/2006/main" name="DividerSlide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59A53402-BF8D-4356-9B02-35501F8B049D}"/>
    </a:ext>
  </a:extLst>
</a:theme>
</file>

<file path=ppt/theme/theme5.xml><?xml version="1.0" encoding="utf-8"?>
<a:theme xmlns:a="http://schemas.openxmlformats.org/drawingml/2006/main" name="ImageDescriptionAppendixSlideMaster">
  <a:themeElements>
    <a:clrScheme name="Custom 202">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002D0E3A-676D-4160-97AC-45FBF1A959AE}"/>
    </a:ext>
  </a:extLst>
</a:theme>
</file>

<file path=ppt/theme/theme6.xml><?xml version="1.0" encoding="utf-8"?>
<a:theme xmlns:a="http://schemas.openxmlformats.org/drawingml/2006/main" name="1_ImageDescriptionAppendixSlideMaster">
  <a:themeElements>
    <a:clrScheme name="Custom 202">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002D0E3A-676D-4160-97AC-45FBF1A959AE}"/>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MHHE_Generic Accessible PPT Template_Editorial_v11_2020</Template>
  <TotalTime>1842</TotalTime>
  <Words>3640</Words>
  <Application>Microsoft Macintosh PowerPoint</Application>
  <PresentationFormat>On-screen Show (4:3)</PresentationFormat>
  <Paragraphs>386</Paragraphs>
  <Slides>47</Slides>
  <Notes>25</Notes>
  <HiddenSlides>6</HiddenSlides>
  <MMClips>0</MMClips>
  <ScaleCrop>false</ScaleCrop>
  <HeadingPairs>
    <vt:vector size="8" baseType="variant">
      <vt:variant>
        <vt:lpstr>Fonts Used</vt:lpstr>
      </vt:variant>
      <vt:variant>
        <vt:i4>3</vt:i4>
      </vt:variant>
      <vt:variant>
        <vt:lpstr>Theme</vt:lpstr>
      </vt:variant>
      <vt:variant>
        <vt:i4>6</vt:i4>
      </vt:variant>
      <vt:variant>
        <vt:lpstr>Embedded OLE Servers</vt:lpstr>
      </vt:variant>
      <vt:variant>
        <vt:i4>1</vt:i4>
      </vt:variant>
      <vt:variant>
        <vt:lpstr>Slide Titles</vt:lpstr>
      </vt:variant>
      <vt:variant>
        <vt:i4>47</vt:i4>
      </vt:variant>
    </vt:vector>
  </HeadingPairs>
  <TitlesOfParts>
    <vt:vector size="57" baseType="lpstr">
      <vt:lpstr>ＭＳ Ｐゴシック</vt:lpstr>
      <vt:lpstr>Arial</vt:lpstr>
      <vt:lpstr>Calibri</vt:lpstr>
      <vt:lpstr>Title Slides Master</vt:lpstr>
      <vt:lpstr>MainContentSlideMaster</vt:lpstr>
      <vt:lpstr>ClosingMaster</vt:lpstr>
      <vt:lpstr>DividerSlideMaster</vt:lpstr>
      <vt:lpstr>ImageDescriptionAppendixSlideMaster</vt:lpstr>
      <vt:lpstr>1_ImageDescriptionAppendixSlideMaster</vt:lpstr>
      <vt:lpstr>Equation</vt:lpstr>
      <vt:lpstr>Corporate Finance Thirteenth Edition  Stephen A. Ross / Randolph W. Westerfield / Jeffrey F. Jaffe / Bradford D. Jordan </vt:lpstr>
      <vt:lpstr>Key Concepts and Skills</vt:lpstr>
      <vt:lpstr>Chapter Outline</vt:lpstr>
      <vt:lpstr>8.1 Bonds and Bond Valuation</vt:lpstr>
      <vt:lpstr>Bond Valuation</vt:lpstr>
      <vt:lpstr>The Bond-Pricing Equation</vt:lpstr>
      <vt:lpstr>Bond Example - I</vt:lpstr>
      <vt:lpstr>Bond Example – II</vt:lpstr>
      <vt:lpstr>Bond Example: Calculator</vt:lpstr>
      <vt:lpstr>Bond Example: Price Change</vt:lpstr>
      <vt:lpstr>Y T M and Bond Value</vt:lpstr>
      <vt:lpstr>Bond Concepts</vt:lpstr>
      <vt:lpstr>Interest Rate Risk</vt:lpstr>
      <vt:lpstr>Maturity and Bond Price Volatility</vt:lpstr>
      <vt:lpstr>Coupon Rates and Bond Prices</vt:lpstr>
      <vt:lpstr>Computing Yield to Maturity</vt:lpstr>
      <vt:lpstr>Y T M with Annual Coupons</vt:lpstr>
      <vt:lpstr>Y T M with Semiannual Coupons</vt:lpstr>
      <vt:lpstr>Current Yield versus Yield to Maturity</vt:lpstr>
      <vt:lpstr>Bond Pricing Theorems</vt:lpstr>
      <vt:lpstr>Zero Coupon Bonds</vt:lpstr>
      <vt:lpstr>Pure Discount Bonds</vt:lpstr>
      <vt:lpstr>Pure Discount Bonds: Example</vt:lpstr>
      <vt:lpstr>Bond Pricing with a Spreadsheet 1</vt:lpstr>
      <vt:lpstr>Bond Pricing with a Spreadsheet 2</vt:lpstr>
      <vt:lpstr>8.2 Government and Corporate Bonds</vt:lpstr>
      <vt:lpstr>Aftertax Yields</vt:lpstr>
      <vt:lpstr>Corporate Bonds</vt:lpstr>
      <vt:lpstr>Bond Ratings—Investment Quality</vt:lpstr>
      <vt:lpstr>Bond Ratings—Speculative</vt:lpstr>
      <vt:lpstr>8.3 Bond Markets</vt:lpstr>
      <vt:lpstr>Treasury Quotations</vt:lpstr>
      <vt:lpstr>Clean versus Dirty Prices</vt:lpstr>
      <vt:lpstr>8.4 Inflation and Interest Rates</vt:lpstr>
      <vt:lpstr>Real versus Nominal Rates</vt:lpstr>
      <vt:lpstr>Inflation-Linked Bonds</vt:lpstr>
      <vt:lpstr>The Fisher Effect: Example</vt:lpstr>
      <vt:lpstr>8.5 Determinants of Bond Yields</vt:lpstr>
      <vt:lpstr>Factors Affecting Required Return</vt:lpstr>
      <vt:lpstr>Quick Quiz</vt:lpstr>
      <vt:lpstr>End of Main Content</vt:lpstr>
      <vt:lpstr>Accessibility Content: Text Alternatives for Images</vt:lpstr>
      <vt:lpstr>Bond Example - I – Text Alternative</vt:lpstr>
      <vt:lpstr>Bond Example: Calculator – Text Alternative</vt:lpstr>
      <vt:lpstr>Y T M and Bond Value – Text Alternative</vt:lpstr>
      <vt:lpstr>Maturity and Bond Price Volatility – Text Alternative</vt:lpstr>
      <vt:lpstr>Coupon Rates and Bond Prices – Text Alternative</vt:lpstr>
    </vt:vector>
  </TitlesOfParts>
  <Company>McGraw Hill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Finance  Thirteenth Edition Stephen A. Ross / Randolph W. Westerfield / Jeffrey F. Jaffe / Bradford D. Jordan </dc:title>
  <dc:creator/>
  <cp:keywords/>
  <cp:lastModifiedBy>Dr. Saad S. Alzoba (ARCO)</cp:lastModifiedBy>
  <cp:revision>290</cp:revision>
  <dcterms:created xsi:type="dcterms:W3CDTF">2021-07-01T13:49:16Z</dcterms:created>
  <dcterms:modified xsi:type="dcterms:W3CDTF">2024-11-03T14:35:23Z</dcterms:modified>
</cp:coreProperties>
</file>