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9" r:id="rId1"/>
    <p:sldMasterId id="2147483691" r:id="rId2"/>
    <p:sldMasterId id="2147483684" r:id="rId3"/>
    <p:sldMasterId id="2147483686" r:id="rId4"/>
    <p:sldMasterId id="2147483701" r:id="rId5"/>
    <p:sldMasterId id="2147483706" r:id="rId6"/>
  </p:sldMasterIdLst>
  <p:notesMasterIdLst>
    <p:notesMasterId r:id="rId41"/>
  </p:notesMasterIdLst>
  <p:sldIdLst>
    <p:sldId id="520" r:id="rId7"/>
    <p:sldId id="500" r:id="rId8"/>
    <p:sldId id="521" r:id="rId9"/>
    <p:sldId id="522" r:id="rId10"/>
    <p:sldId id="550" r:id="rId11"/>
    <p:sldId id="551" r:id="rId12"/>
    <p:sldId id="523" r:id="rId13"/>
    <p:sldId id="524" r:id="rId14"/>
    <p:sldId id="525" r:id="rId15"/>
    <p:sldId id="526" r:id="rId16"/>
    <p:sldId id="527" r:id="rId17"/>
    <p:sldId id="528" r:id="rId18"/>
    <p:sldId id="530" r:id="rId19"/>
    <p:sldId id="529" r:id="rId20"/>
    <p:sldId id="531" r:id="rId21"/>
    <p:sldId id="532" r:id="rId22"/>
    <p:sldId id="533" r:id="rId23"/>
    <p:sldId id="534" r:id="rId24"/>
    <p:sldId id="535" r:id="rId25"/>
    <p:sldId id="536" r:id="rId26"/>
    <p:sldId id="537" r:id="rId27"/>
    <p:sldId id="538" r:id="rId28"/>
    <p:sldId id="539" r:id="rId29"/>
    <p:sldId id="540" r:id="rId30"/>
    <p:sldId id="541" r:id="rId31"/>
    <p:sldId id="542" r:id="rId32"/>
    <p:sldId id="543" r:id="rId33"/>
    <p:sldId id="544" r:id="rId34"/>
    <p:sldId id="545" r:id="rId35"/>
    <p:sldId id="546" r:id="rId36"/>
    <p:sldId id="547" r:id="rId37"/>
    <p:sldId id="548" r:id="rId38"/>
    <p:sldId id="549" r:id="rId39"/>
    <p:sldId id="26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Content" id="{5973D931-3BAC-4F30-9C16-B7461F574E40}">
          <p14:sldIdLst>
            <p14:sldId id="520"/>
            <p14:sldId id="500"/>
            <p14:sldId id="521"/>
            <p14:sldId id="522"/>
            <p14:sldId id="550"/>
            <p14:sldId id="551"/>
            <p14:sldId id="523"/>
            <p14:sldId id="524"/>
            <p14:sldId id="525"/>
            <p14:sldId id="526"/>
            <p14:sldId id="527"/>
            <p14:sldId id="528"/>
            <p14:sldId id="530"/>
            <p14:sldId id="529"/>
            <p14:sldId id="531"/>
            <p14:sldId id="532"/>
            <p14:sldId id="533"/>
            <p14:sldId id="534"/>
            <p14:sldId id="535"/>
            <p14:sldId id="536"/>
            <p14:sldId id="537"/>
            <p14:sldId id="538"/>
            <p14:sldId id="539"/>
            <p14:sldId id="540"/>
            <p14:sldId id="541"/>
            <p14:sldId id="542"/>
            <p14:sldId id="543"/>
            <p14:sldId id="544"/>
            <p14:sldId id="545"/>
            <p14:sldId id="546"/>
            <p14:sldId id="547"/>
            <p14:sldId id="548"/>
            <p14:sldId id="549"/>
            <p14:sldId id="260"/>
          </p14:sldIdLst>
        </p14:section>
      </p14:sectionLst>
    </p:ext>
    <p:ext uri="{EFAFB233-063F-42B5-8137-9DF3F51BA10A}">
      <p15:sldGuideLst xmlns:p15="http://schemas.microsoft.com/office/powerpoint/2012/main">
        <p15:guide id="2" pos="3264" userDrawn="1">
          <p15:clr>
            <a:srgbClr val="A4A3A4"/>
          </p15:clr>
        </p15:guide>
        <p15:guide id="3" orient="horz" pos="2256" userDrawn="1">
          <p15:clr>
            <a:srgbClr val="A4A3A4"/>
          </p15:clr>
        </p15:guide>
        <p15:guide id="4" pos="56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poren, Laura" initials="CL" lastIdx="4" clrIdx="0">
    <p:extLst>
      <p:ext uri="{19B8F6BF-5375-455C-9EA6-DF929625EA0E}">
        <p15:presenceInfo xmlns:p15="http://schemas.microsoft.com/office/powerpoint/2012/main" userId="S-1-5-21-1645522239-1123561945-839522115-1006658" providerId="AD"/>
      </p:ext>
    </p:extLst>
  </p:cmAuthor>
  <p:cmAuthor id="2" name="Ciporen, Laura" initials="CL [2]" lastIdx="2" clrIdx="1">
    <p:extLst>
      <p:ext uri="{19B8F6BF-5375-455C-9EA6-DF929625EA0E}">
        <p15:presenceInfo xmlns:p15="http://schemas.microsoft.com/office/powerpoint/2012/main" userId="S::laura.ciporen@mheducation.com::567f631f-0624-4179-9d16-569ddce488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CCCC"/>
    <a:srgbClr val="75757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302" autoAdjust="0"/>
    <p:restoredTop sz="76950" autoAdjust="0"/>
  </p:normalViewPr>
  <p:slideViewPr>
    <p:cSldViewPr snapToGrid="0" showGuides="1">
      <p:cViewPr varScale="1">
        <p:scale>
          <a:sx n="94" d="100"/>
          <a:sy n="94" d="100"/>
        </p:scale>
        <p:origin x="1240" y="200"/>
      </p:cViewPr>
      <p:guideLst>
        <p:guide pos="3264"/>
        <p:guide orient="horz" pos="2256"/>
        <p:guide pos="56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063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commentAuthors" Target="commentAuthors.xml"/><Relationship Id="rId7" Type="http://schemas.openxmlformats.org/officeDocument/2006/relationships/slide" Target="slides/slide1.xml"/><Relationship Id="rId2" Type="http://schemas.openxmlformats.org/officeDocument/2006/relationships/slideMaster" Target="slideMasters/slideMaster2.xml"/><Relationship Id="rId16" Type="http://schemas.openxmlformats.org/officeDocument/2006/relationships/slide" Target="slides/slide10.xml"/><Relationship Id="rId29" Type="http://schemas.openxmlformats.org/officeDocument/2006/relationships/slide" Target="slides/slide23.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presProps" Target="presProps.xml"/><Relationship Id="rId8" Type="http://schemas.openxmlformats.org/officeDocument/2006/relationships/slide" Target="slides/slide2.xml"/><Relationship Id="rId3" Type="http://schemas.openxmlformats.org/officeDocument/2006/relationships/slideMaster" Target="slideMasters/slideMaster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tableStyles" Target="tableStyles.xml"/><Relationship Id="rId20" Type="http://schemas.openxmlformats.org/officeDocument/2006/relationships/slide" Target="slides/slide14.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 Id="rId5" Type="http://schemas.openxmlformats.org/officeDocument/2006/relationships/image" Target="../media/image61.wmf"/><Relationship Id="rId4" Type="http://schemas.openxmlformats.org/officeDocument/2006/relationships/image" Target="../media/image60.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64.wmf"/><Relationship Id="rId2" Type="http://schemas.openxmlformats.org/officeDocument/2006/relationships/image" Target="../media/image63.wmf"/><Relationship Id="rId1" Type="http://schemas.openxmlformats.org/officeDocument/2006/relationships/image" Target="../media/image62.wmf"/><Relationship Id="rId5" Type="http://schemas.openxmlformats.org/officeDocument/2006/relationships/image" Target="../media/image66.wmf"/><Relationship Id="rId4" Type="http://schemas.openxmlformats.org/officeDocument/2006/relationships/image" Target="../media/image6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 Id="rId4" Type="http://schemas.openxmlformats.org/officeDocument/2006/relationships/image" Target="../media/image25.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image" Target="../media/image27.wmf"/><Relationship Id="rId1" Type="http://schemas.openxmlformats.org/officeDocument/2006/relationships/image" Target="../media/image26.wmf"/><Relationship Id="rId4" Type="http://schemas.openxmlformats.org/officeDocument/2006/relationships/image" Target="../media/image29.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9.wmf"/><Relationship Id="rId3" Type="http://schemas.openxmlformats.org/officeDocument/2006/relationships/image" Target="../media/image34.wmf"/><Relationship Id="rId7" Type="http://schemas.openxmlformats.org/officeDocument/2006/relationships/image" Target="../media/image38.wmf"/><Relationship Id="rId2" Type="http://schemas.openxmlformats.org/officeDocument/2006/relationships/image" Target="../media/image33.wmf"/><Relationship Id="rId1" Type="http://schemas.openxmlformats.org/officeDocument/2006/relationships/image" Target="../media/image32.wmf"/><Relationship Id="rId6" Type="http://schemas.openxmlformats.org/officeDocument/2006/relationships/image" Target="../media/image37.wmf"/><Relationship Id="rId5" Type="http://schemas.openxmlformats.org/officeDocument/2006/relationships/image" Target="../media/image36.wmf"/><Relationship Id="rId4" Type="http://schemas.openxmlformats.org/officeDocument/2006/relationships/image" Target="../media/image35.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image" Target="../media/image42.wmf"/><Relationship Id="rId7" Type="http://schemas.openxmlformats.org/officeDocument/2006/relationships/image" Target="../media/image46.wmf"/><Relationship Id="rId2" Type="http://schemas.openxmlformats.org/officeDocument/2006/relationships/image" Target="../media/image41.wmf"/><Relationship Id="rId1" Type="http://schemas.openxmlformats.org/officeDocument/2006/relationships/image" Target="../media/image40.wmf"/><Relationship Id="rId6" Type="http://schemas.openxmlformats.org/officeDocument/2006/relationships/image" Target="../media/image45.wmf"/><Relationship Id="rId5" Type="http://schemas.openxmlformats.org/officeDocument/2006/relationships/image" Target="../media/image44.wmf"/><Relationship Id="rId10" Type="http://schemas.openxmlformats.org/officeDocument/2006/relationships/image" Target="../media/image49.wmf"/><Relationship Id="rId4" Type="http://schemas.openxmlformats.org/officeDocument/2006/relationships/image" Target="../media/image43.wmf"/><Relationship Id="rId9" Type="http://schemas.openxmlformats.org/officeDocument/2006/relationships/image" Target="../media/image4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1.wmf"/><Relationship Id="rId1" Type="http://schemas.openxmlformats.org/officeDocument/2006/relationships/image" Target="../media/image50.wmf"/><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15294-8BCE-4B15-84C9-4E8D5074478D}" type="datetimeFigureOut">
              <a:rPr lang="en-US" smtClean="0"/>
              <a:t>2/18/24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356329-1779-487C-B587-BBABA473AA7C}" type="slidenum">
              <a:rPr lang="en-US" smtClean="0"/>
              <a:t>‹#›</a:t>
            </a:fld>
            <a:endParaRPr lang="en-US"/>
          </a:p>
        </p:txBody>
      </p:sp>
    </p:spTree>
    <p:extLst>
      <p:ext uri="{BB962C8B-B14F-4D97-AF65-F5344CB8AC3E}">
        <p14:creationId xmlns:p14="http://schemas.microsoft.com/office/powerpoint/2010/main" val="1955805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4</a:t>
            </a:fld>
            <a:endParaRPr lang="en-US"/>
          </a:p>
        </p:txBody>
      </p:sp>
    </p:spTree>
    <p:extLst>
      <p:ext uri="{BB962C8B-B14F-4D97-AF65-F5344CB8AC3E}">
        <p14:creationId xmlns:p14="http://schemas.microsoft.com/office/powerpoint/2010/main" val="12110143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You can also compute the gross profit margin and the operating profit margin.</a:t>
            </a:r>
          </a:p>
          <a:p>
            <a:pPr eaLnBrk="1" hangingPunct="1"/>
            <a:r>
              <a:rPr lang="en-US" altLang="en-US" dirty="0"/>
              <a:t>	GPM = (Sales – COGS)/Sales </a:t>
            </a:r>
          </a:p>
          <a:p>
            <a:pPr eaLnBrk="1" hangingPunct="1"/>
            <a:r>
              <a:rPr lang="en-US" altLang="en-US" dirty="0"/>
              <a:t>	OPM = EBIT/Sales</a:t>
            </a:r>
          </a:p>
          <a:p>
            <a:pPr eaLnBrk="1" hangingPunct="1"/>
            <a:endParaRPr lang="en-US" altLang="en-US" dirty="0"/>
          </a:p>
          <a:p>
            <a:pPr eaLnBrk="1" hangingPunct="1"/>
            <a:r>
              <a:rPr lang="en-US" altLang="en-US" dirty="0"/>
              <a:t>Profit margin is one of the components of the Du Pont identity and is a measure of operating efficiency. It measures how well the firm controls the costs required to generate the revenues. It tells how much the firm earns for every dollar in sales. In the example, the firm earns almost $.16 for each dollar in sales.</a:t>
            </a:r>
          </a:p>
          <a:p>
            <a:pPr eaLnBrk="1" hangingPunct="1"/>
            <a:endParaRPr lang="en-US" altLang="en-US" dirty="0"/>
          </a:p>
          <a:p>
            <a:pPr eaLnBrk="1" hangingPunct="1"/>
            <a:r>
              <a:rPr lang="en-US" altLang="en-US" dirty="0"/>
              <a:t>Note that the ROA and ROE are returns on accounting numbers. As such, they are not directly comparable with returns found in the marketplace. ROA is sometimes referred to as ROI (return on investment). As with many of the ratios, there are variations in how they can be computed. The most important thing is to make sure that you are computing them the same way as the benchmark you are using.</a:t>
            </a:r>
          </a:p>
          <a:p>
            <a:pPr eaLnBrk="1" hangingPunct="1"/>
            <a:endParaRPr lang="en-US" altLang="en-US" dirty="0"/>
          </a:p>
          <a:p>
            <a:pPr eaLnBrk="1" hangingPunct="1"/>
            <a:r>
              <a:rPr lang="en-US" altLang="en-US" dirty="0"/>
              <a:t>ROE will always be higher than ROA as long as the firm has debt (and ROA is positive). The greater the leverage, the larger the difference will be. ROE is often used as a measure of how well management is attaining the goal of owner wealth maximization. The Du Pont identity is used to identify factors that affect the ROE.</a:t>
            </a:r>
          </a:p>
        </p:txBody>
      </p:sp>
      <p:sp>
        <p:nvSpPr>
          <p:cNvPr id="4" name="Slide Number Placeholder 3"/>
          <p:cNvSpPr>
            <a:spLocks noGrp="1"/>
          </p:cNvSpPr>
          <p:nvPr>
            <p:ph type="sldNum" sz="quarter" idx="5"/>
          </p:nvPr>
        </p:nvSpPr>
        <p:spPr/>
        <p:txBody>
          <a:bodyPr/>
          <a:lstStyle/>
          <a:p>
            <a:fld id="{35356329-1779-487C-B587-BBABA473AA7C}" type="slidenum">
              <a:rPr lang="en-US" smtClean="0"/>
              <a:t>15</a:t>
            </a:fld>
            <a:endParaRPr lang="en-US"/>
          </a:p>
        </p:txBody>
      </p:sp>
    </p:spTree>
    <p:extLst>
      <p:ext uri="{BB962C8B-B14F-4D97-AF65-F5344CB8AC3E}">
        <p14:creationId xmlns:p14="http://schemas.microsoft.com/office/powerpoint/2010/main" val="459044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See Table 3.6, as well as the instructor’s manual (chapter 3 appendix), for a summary list of financial ratios.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rtl="1"/>
            <a:r>
              <a:rPr lang="en-US" sz="1200" kern="1200" dirty="0">
                <a:solidFill>
                  <a:schemeClr val="tx1"/>
                </a:solidFill>
                <a:effectLst/>
                <a:latin typeface="+mn-lt"/>
                <a:ea typeface="+mn-ea"/>
                <a:cs typeface="+mn-cs"/>
              </a:rPr>
              <a:t>Notice that book value per share is total equity (not just common stock) divided by the number of shares outstanding.</a:t>
            </a:r>
          </a:p>
          <a:p>
            <a:pPr rtl="1"/>
            <a:r>
              <a:rPr lang="en-US" sz="1200" kern="1200" dirty="0">
                <a:solidFill>
                  <a:schemeClr val="tx1"/>
                </a:solidFill>
                <a:effectLst/>
                <a:latin typeface="+mn-lt"/>
                <a:ea typeface="+mn-ea"/>
                <a:cs typeface="+mn-cs"/>
              </a:rPr>
              <a:t>Book value per share is an accounting number that reflects historical costs. In a loose sense, the market-to-book ratio therefore compares the market value of the firm's investments to their cost. A value less than I could mean that the firm has not been successful overall in creating value for its stockholders.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a:p>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Enterprise Value</a:t>
            </a:r>
          </a:p>
          <a:p>
            <a:r>
              <a:rPr lang="en-US" sz="1200" kern="1200" dirty="0">
                <a:solidFill>
                  <a:schemeClr val="tx1"/>
                </a:solidFill>
                <a:effectLst/>
                <a:latin typeface="+mn-lt"/>
                <a:ea typeface="+mn-ea"/>
                <a:cs typeface="+mn-cs"/>
              </a:rPr>
              <a:t>Enterprise value is a measure of firm value that is very closely related to market capitalization. Instead of focusing on only the market value of outstanding shares of stock, it measures the market value of outstanding shares of stock plus the market value of outstanding interest-bearing debt less cash on hand. We know the market capitalization of Prufrock but we do not know the market value of its outstanding interest-bearing debt. In this situation, the common practice is to use the book value of outstanding interest-bearing debt less cash on hand as an approximation. For Prufrock, enterprise value is (in millions):</a:t>
            </a:r>
          </a:p>
          <a:p>
            <a:r>
              <a:rPr lang="en-US" sz="1200" kern="1200" dirty="0">
                <a:solidFill>
                  <a:schemeClr val="tx1"/>
                </a:solidFill>
                <a:effectLst/>
                <a:latin typeface="+mn-lt"/>
                <a:ea typeface="+mn-ea"/>
                <a:cs typeface="+mn-cs"/>
              </a:rPr>
              <a:t>EV = Market capitalization + Market value of interest-bearing debt - Cash</a:t>
            </a:r>
          </a:p>
          <a:p>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$2.904 ÷ (196 + 457) - 98 = $3,459 million</a:t>
            </a:r>
          </a:p>
          <a:p>
            <a:br>
              <a:rPr lang="en-US" sz="1200" kern="1200" dirty="0">
                <a:solidFill>
                  <a:schemeClr val="tx1"/>
                </a:solidFill>
                <a:effectLst/>
                <a:latin typeface="+mn-lt"/>
                <a:ea typeface="+mn-ea"/>
                <a:cs typeface="+mn-cs"/>
              </a:rPr>
            </a:b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purpose of the EV measure is to better estimate how much it would take to buy all of the outstanding stock of a firm and also to pay off the debt. The </a:t>
            </a:r>
            <a:r>
              <a:rPr lang="en-US" sz="1200" kern="1200" dirty="0" err="1">
                <a:solidFill>
                  <a:schemeClr val="tx1"/>
                </a:solidFill>
                <a:effectLst/>
                <a:latin typeface="+mn-lt"/>
                <a:ea typeface="+mn-ea"/>
                <a:cs typeface="+mn-cs"/>
              </a:rPr>
              <a:t>adiustment</a:t>
            </a:r>
            <a:r>
              <a:rPr lang="en-US" sz="1200" kern="1200" dirty="0">
                <a:solidFill>
                  <a:schemeClr val="tx1"/>
                </a:solidFill>
                <a:effectLst/>
                <a:latin typeface="+mn-lt"/>
                <a:ea typeface="+mn-ea"/>
                <a:cs typeface="+mn-cs"/>
              </a:rPr>
              <a:t> for cash is to recognize that if we were a buyer, the cash could be used immediately to buy back debt or pay a dividend.</a:t>
            </a:r>
          </a:p>
          <a:p>
            <a:endParaRPr lang="en-US" sz="1200" kern="1200" dirty="0">
              <a:solidFill>
                <a:schemeClr val="tx1"/>
              </a:solidFill>
              <a:effectLst/>
              <a:latin typeface="+mn-lt"/>
              <a:ea typeface="+mn-ea"/>
              <a:cs typeface="+mn-cs"/>
            </a:endParaRPr>
          </a:p>
          <a:p>
            <a:r>
              <a:rPr lang="en-US" sz="1200" b="0" i="0" u="none" strike="noStrike" kern="1200" dirty="0">
                <a:solidFill>
                  <a:schemeClr val="tx1"/>
                </a:solidFill>
                <a:effectLst/>
                <a:latin typeface="+mn-lt"/>
                <a:ea typeface="+mn-ea"/>
                <a:cs typeface="+mn-cs"/>
              </a:rPr>
              <a:t>For every dollar of EBITDA the company generates, the company is valued at $3.95 in the market</a:t>
            </a: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16</a:t>
            </a:fld>
            <a:endParaRPr lang="en-US"/>
          </a:p>
        </p:txBody>
      </p:sp>
    </p:spTree>
    <p:extLst>
      <p:ext uri="{BB962C8B-B14F-4D97-AF65-F5344CB8AC3E}">
        <p14:creationId xmlns:p14="http://schemas.microsoft.com/office/powerpoint/2010/main" val="30356140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If ROE is unsatisfactory by some measure </a:t>
            </a:r>
            <a:r>
              <a:rPr lang="en-US" altLang="en-US"/>
              <a:t>, then the </a:t>
            </a:r>
            <a:r>
              <a:rPr lang="en-US" altLang="en-US" dirty="0" err="1"/>
              <a:t>dupont</a:t>
            </a:r>
            <a:r>
              <a:rPr lang="en-US" altLang="en-US" dirty="0"/>
              <a:t> </a:t>
            </a:r>
            <a:r>
              <a:rPr lang="en-US" altLang="en-US" dirty="0" err="1"/>
              <a:t>ideneity</a:t>
            </a:r>
            <a:r>
              <a:rPr lang="en-US" altLang="en-US" dirty="0"/>
              <a:t> tells you where to start looking for the reasons.</a:t>
            </a:r>
          </a:p>
          <a:p>
            <a:pPr eaLnBrk="1" hangingPunct="1"/>
            <a:r>
              <a:rPr lang="en-US" altLang="en-US" dirty="0"/>
              <a:t>Improving our operating efficiency or our asset use efficiency will improve our return on equity. If the TAT is low compared to our benchmark, then we can break it down into more detail by looking at inventory turnover and receivables turnover. If those areas are strong, then we can look at fixed asset turnover and cash management.</a:t>
            </a:r>
          </a:p>
          <a:p>
            <a:pPr eaLnBrk="1" hangingPunct="1"/>
            <a:r>
              <a:rPr lang="en-US" altLang="en-US" dirty="0"/>
              <a:t>We can also improve our ROE by increasing our leverage—up to a point. Debt affects a lot of other factors, including profit margin, so we have to be a little careful here. We want to make sure we have enough debt to utilize our interest tax credit effectively, but we don’t want to overdo it.</a:t>
            </a:r>
          </a:p>
        </p:txBody>
      </p:sp>
      <p:sp>
        <p:nvSpPr>
          <p:cNvPr id="4" name="Slide Number Placeholder 3"/>
          <p:cNvSpPr>
            <a:spLocks noGrp="1"/>
          </p:cNvSpPr>
          <p:nvPr>
            <p:ph type="sldNum" sz="quarter" idx="5"/>
          </p:nvPr>
        </p:nvSpPr>
        <p:spPr/>
        <p:txBody>
          <a:bodyPr/>
          <a:lstStyle/>
          <a:p>
            <a:fld id="{35356329-1779-487C-B587-BBABA473AA7C}" type="slidenum">
              <a:rPr lang="en-US" smtClean="0"/>
              <a:t>19</a:t>
            </a:fld>
            <a:endParaRPr lang="en-US"/>
          </a:p>
        </p:txBody>
      </p:sp>
    </p:spTree>
    <p:extLst>
      <p:ext uri="{BB962C8B-B14F-4D97-AF65-F5344CB8AC3E}">
        <p14:creationId xmlns:p14="http://schemas.microsoft.com/office/powerpoint/2010/main" val="2384237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alt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20</a:t>
            </a:fld>
            <a:endParaRPr lang="en-US"/>
          </a:p>
        </p:txBody>
      </p:sp>
    </p:spTree>
    <p:extLst>
      <p:ext uri="{BB962C8B-B14F-4D97-AF65-F5344CB8AC3E}">
        <p14:creationId xmlns:p14="http://schemas.microsoft.com/office/powerpoint/2010/main" val="21106583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first term measures the increase in assets, which is based on the capital intensity ratio. The second and third terms capture the increase in liabilities and equity, respectively.</a:t>
            </a:r>
          </a:p>
        </p:txBody>
      </p:sp>
      <p:sp>
        <p:nvSpPr>
          <p:cNvPr id="4" name="Slide Number Placeholder 3"/>
          <p:cNvSpPr>
            <a:spLocks noGrp="1"/>
          </p:cNvSpPr>
          <p:nvPr>
            <p:ph type="sldNum" sz="quarter" idx="5"/>
          </p:nvPr>
        </p:nvSpPr>
        <p:spPr/>
        <p:txBody>
          <a:bodyPr/>
          <a:lstStyle/>
          <a:p>
            <a:fld id="{35356329-1779-487C-B587-BBABA473AA7C}" type="slidenum">
              <a:rPr lang="en-US" smtClean="0"/>
              <a:t>26</a:t>
            </a:fld>
            <a:endParaRPr lang="en-US"/>
          </a:p>
        </p:txBody>
      </p:sp>
    </p:spTree>
    <p:extLst>
      <p:ext uri="{BB962C8B-B14F-4D97-AF65-F5344CB8AC3E}">
        <p14:creationId xmlns:p14="http://schemas.microsoft.com/office/powerpoint/2010/main" val="3766191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 information for these calculations is given in Table 3.14. This firm could grow assets at 9.64</a:t>
            </a:r>
            <a:r>
              <a:rPr lang="en-US" altLang="en-US" baseline="0" dirty="0"/>
              <a:t> percent</a:t>
            </a:r>
            <a:r>
              <a:rPr lang="en-US" altLang="en-US" dirty="0"/>
              <a:t> without raising additional external capital.</a:t>
            </a:r>
          </a:p>
          <a:p>
            <a:pPr eaLnBrk="1" hangingPunct="1"/>
            <a:endParaRPr lang="en-US" altLang="en-US" dirty="0"/>
          </a:p>
          <a:p>
            <a:pPr eaLnBrk="1" hangingPunct="1"/>
            <a:r>
              <a:rPr lang="en-US" altLang="en-US" dirty="0"/>
              <a:t>Relying solely on internally generated funds will increase equity (retained earnings are part of equity) and assets without an increase in debt. Consequently, the firm’s leverage will decrease over time. If there is an optimal amount of leverage, as we will discuss in later chapters, then the firm may want to borrow to maintain that optimal level of leverage. This idea leads us to the sustainable growth rate.</a:t>
            </a:r>
          </a:p>
        </p:txBody>
      </p:sp>
      <p:sp>
        <p:nvSpPr>
          <p:cNvPr id="4" name="Slide Number Placeholder 3"/>
          <p:cNvSpPr>
            <a:spLocks noGrp="1"/>
          </p:cNvSpPr>
          <p:nvPr>
            <p:ph type="sldNum" sz="quarter" idx="5"/>
          </p:nvPr>
        </p:nvSpPr>
        <p:spPr/>
        <p:txBody>
          <a:bodyPr/>
          <a:lstStyle/>
          <a:p>
            <a:fld id="{35356329-1779-487C-B587-BBABA473AA7C}" type="slidenum">
              <a:rPr lang="en-US" smtClean="0"/>
              <a:t>28</a:t>
            </a:fld>
            <a:endParaRPr lang="en-US"/>
          </a:p>
        </p:txBody>
      </p:sp>
    </p:spTree>
    <p:extLst>
      <p:ext uri="{BB962C8B-B14F-4D97-AF65-F5344CB8AC3E}">
        <p14:creationId xmlns:p14="http://schemas.microsoft.com/office/powerpoint/2010/main" val="1761317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Note that no new equity is issued.</a:t>
            </a:r>
          </a:p>
          <a:p>
            <a:pPr eaLnBrk="1" hangingPunct="1"/>
            <a:endParaRPr lang="en-US" altLang="en-US" dirty="0"/>
          </a:p>
          <a:p>
            <a:pPr eaLnBrk="1" hangingPunct="1"/>
            <a:r>
              <a:rPr lang="en-US" altLang="en-US" dirty="0"/>
              <a:t>The sustainable growth rate is substantially higher than the internal growth rate. This is because we are allowing the company to issue debt as well as use internal funds.</a:t>
            </a:r>
          </a:p>
          <a:p>
            <a:pPr eaLnBrk="1" hangingPunct="1"/>
            <a:endParaRPr lang="en-US" altLang="en-US" dirty="0"/>
          </a:p>
          <a:p>
            <a:pPr eaLnBrk="1" hangingPunct="1"/>
            <a:r>
              <a:rPr lang="en-US" altLang="en-US" dirty="0"/>
              <a:t>Commonly, sustainable growth is calculated as only the numerator of our formula (ROE × </a:t>
            </a:r>
            <a:r>
              <a:rPr lang="en-US" altLang="en-US" i="1" dirty="0"/>
              <a:t>b</a:t>
            </a:r>
            <a:r>
              <a:rPr lang="en-US" altLang="en-US" dirty="0"/>
              <a:t>), but this assumes we calculate ROE based on beginning, rather than ending, equity.</a:t>
            </a:r>
          </a:p>
        </p:txBody>
      </p:sp>
      <p:sp>
        <p:nvSpPr>
          <p:cNvPr id="4" name="Slide Number Placeholder 3"/>
          <p:cNvSpPr>
            <a:spLocks noGrp="1"/>
          </p:cNvSpPr>
          <p:nvPr>
            <p:ph type="sldNum" sz="quarter" idx="5"/>
          </p:nvPr>
        </p:nvSpPr>
        <p:spPr/>
        <p:txBody>
          <a:bodyPr/>
          <a:lstStyle/>
          <a:p>
            <a:fld id="{35356329-1779-487C-B587-BBABA473AA7C}" type="slidenum">
              <a:rPr lang="en-US" smtClean="0"/>
              <a:t>29</a:t>
            </a:fld>
            <a:endParaRPr lang="en-US"/>
          </a:p>
        </p:txBody>
      </p:sp>
    </p:spTree>
    <p:extLst>
      <p:ext uri="{BB962C8B-B14F-4D97-AF65-F5344CB8AC3E}">
        <p14:creationId xmlns:p14="http://schemas.microsoft.com/office/powerpoint/2010/main" val="2449294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 first three components come from the ROE and the DuPont identity.</a:t>
            </a:r>
          </a:p>
          <a:p>
            <a:pPr eaLnBrk="1" hangingPunct="1"/>
            <a:r>
              <a:rPr lang="en-US" altLang="en-US" dirty="0"/>
              <a:t>It is important to note at this point that growth is not the goal of a firm in and of itself. Growth is only important so long as it continues to maximize shareholder value.</a:t>
            </a:r>
          </a:p>
        </p:txBody>
      </p:sp>
      <p:sp>
        <p:nvSpPr>
          <p:cNvPr id="4" name="Slide Number Placeholder 3"/>
          <p:cNvSpPr>
            <a:spLocks noGrp="1"/>
          </p:cNvSpPr>
          <p:nvPr>
            <p:ph type="sldNum" sz="quarter" idx="5"/>
          </p:nvPr>
        </p:nvSpPr>
        <p:spPr/>
        <p:txBody>
          <a:bodyPr/>
          <a:lstStyle/>
          <a:p>
            <a:fld id="{35356329-1779-487C-B587-BBABA473AA7C}" type="slidenum">
              <a:rPr lang="en-US" smtClean="0"/>
              <a:t>30</a:t>
            </a:fld>
            <a:endParaRPr lang="en-US"/>
          </a:p>
        </p:txBody>
      </p:sp>
    </p:spTree>
    <p:extLst>
      <p:ext uri="{BB962C8B-B14F-4D97-AF65-F5344CB8AC3E}">
        <p14:creationId xmlns:p14="http://schemas.microsoft.com/office/powerpoint/2010/main" val="28717471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6</a:t>
            </a:fld>
            <a:endParaRPr lang="en-US"/>
          </a:p>
        </p:txBody>
      </p:sp>
    </p:spTree>
    <p:extLst>
      <p:ext uri="{BB962C8B-B14F-4D97-AF65-F5344CB8AC3E}">
        <p14:creationId xmlns:p14="http://schemas.microsoft.com/office/powerpoint/2010/main" val="2552735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t>The ratios in the following slides will be computed using the 2022 information from the Balance Sheet (Table 3.1) and Income Statement (Table 3.4) given in the text.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8</a:t>
            </a:fld>
            <a:endParaRPr lang="en-US"/>
          </a:p>
        </p:txBody>
      </p:sp>
    </p:spTree>
    <p:extLst>
      <p:ext uri="{BB962C8B-B14F-4D97-AF65-F5344CB8AC3E}">
        <p14:creationId xmlns:p14="http://schemas.microsoft.com/office/powerpoint/2010/main" val="38018095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The firm is able to cover current liabilities with its current assets by a factor of 1.3 to 1. The ratio should be compared to the industry—it’s possible that this industry has a substantial amount of cash flow and that they can meet their current liabilities out of cash flow instead of relying solely on the liquidation of current assets that are on the books. </a:t>
            </a:r>
          </a:p>
          <a:p>
            <a:pPr eaLnBrk="1" hangingPunct="1"/>
            <a:endParaRPr lang="en-US" altLang="en-US" dirty="0"/>
          </a:p>
          <a:p>
            <a:pPr eaLnBrk="1" hangingPunct="1"/>
            <a:r>
              <a:rPr lang="en-US" altLang="en-US" dirty="0"/>
              <a:t>The quick ratio is quite a bit lower than the current ratio, so inventory seems to be an important component of current assets.</a:t>
            </a:r>
          </a:p>
          <a:p>
            <a:pPr eaLnBrk="1" hangingPunct="1"/>
            <a:endParaRPr lang="en-US" altLang="en-US" dirty="0"/>
          </a:p>
          <a:p>
            <a:pPr eaLnBrk="1" hangingPunct="1"/>
            <a:r>
              <a:rPr lang="en-US" altLang="en-US" dirty="0"/>
              <a:t>This company carries a low cash balance. This may be an indication that it is aggressively investing in assets that will provide higher returns. We need to make sure that we have enough cash to meet our obligations, but too much cash reduces the return earned by the company.</a:t>
            </a:r>
          </a:p>
        </p:txBody>
      </p:sp>
      <p:sp>
        <p:nvSpPr>
          <p:cNvPr id="4" name="Slide Number Placeholder 3"/>
          <p:cNvSpPr>
            <a:spLocks noGrp="1"/>
          </p:cNvSpPr>
          <p:nvPr>
            <p:ph type="sldNum" sz="quarter" idx="5"/>
          </p:nvPr>
        </p:nvSpPr>
        <p:spPr/>
        <p:txBody>
          <a:bodyPr/>
          <a:lstStyle/>
          <a:p>
            <a:fld id="{35356329-1779-487C-B587-BBABA473AA7C}" type="slidenum">
              <a:rPr lang="en-US" smtClean="0"/>
              <a:t>9</a:t>
            </a:fld>
            <a:endParaRPr lang="en-US"/>
          </a:p>
        </p:txBody>
      </p:sp>
    </p:spTree>
    <p:extLst>
      <p:ext uri="{BB962C8B-B14F-4D97-AF65-F5344CB8AC3E}">
        <p14:creationId xmlns:p14="http://schemas.microsoft.com/office/powerpoint/2010/main" val="294038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Note that these are often called solvency ratios.</a:t>
            </a:r>
          </a:p>
          <a:p>
            <a:pPr eaLnBrk="1" hangingPunct="1"/>
            <a:endParaRPr lang="en-US" altLang="en-US" dirty="0"/>
          </a:p>
          <a:p>
            <a:pPr eaLnBrk="1" hangingPunct="1"/>
            <a:r>
              <a:rPr lang="en-US" altLang="en-US" dirty="0"/>
              <a:t>TE = total equity, and TA = total assets. The numerator in the total debt ratio could also be found by adding all of the current and long-term liabilities.</a:t>
            </a:r>
          </a:p>
          <a:p>
            <a:pPr eaLnBrk="1" hangingPunct="1"/>
            <a:endParaRPr lang="en-US" altLang="en-US" dirty="0"/>
          </a:p>
          <a:p>
            <a:pPr eaLnBrk="1" hangingPunct="1"/>
            <a:r>
              <a:rPr lang="en-US" altLang="en-US" dirty="0"/>
              <a:t>The firm finances approximately 28 percent of its assets with debt. </a:t>
            </a:r>
          </a:p>
          <a:p>
            <a:pPr eaLnBrk="1" hangingPunct="1"/>
            <a:endParaRPr lang="en-US" altLang="en-US" dirty="0"/>
          </a:p>
          <a:p>
            <a:pPr eaLnBrk="1" hangingPunct="1"/>
            <a:r>
              <a:rPr lang="en-US" altLang="en-US" dirty="0"/>
              <a:t>Another way to compute the D-E ratio if you already have the total debt ratio:</a:t>
            </a:r>
          </a:p>
          <a:p>
            <a:pPr eaLnBrk="1" hangingPunct="1"/>
            <a:r>
              <a:rPr lang="en-US" altLang="en-US" dirty="0"/>
              <a:t>D/E = Total debt ratio/(1 – total debt ratio) = $.28/$.72 = .38</a:t>
            </a:r>
          </a:p>
          <a:p>
            <a:pPr eaLnBrk="1" hangingPunct="1"/>
            <a:endParaRPr lang="en-US" altLang="en-US" dirty="0"/>
          </a:p>
          <a:p>
            <a:pPr eaLnBrk="1" hangingPunct="1"/>
            <a:r>
              <a:rPr lang="en-US" altLang="en-US" dirty="0"/>
              <a:t>The EM is one of the ratios that is used in the DuPont identity as a measure of the firm’s financial leverage.</a:t>
            </a:r>
          </a:p>
          <a:p>
            <a:pPr eaLnBrk="1" hangingPunct="1"/>
            <a:endParaRPr lang="en-US" altLang="en-US" dirty="0"/>
          </a:p>
          <a:p>
            <a:r>
              <a:rPr lang="en-US" sz="1200" b="0" i="0" u="none" strike="noStrike" kern="1200" dirty="0">
                <a:solidFill>
                  <a:schemeClr val="tx1"/>
                </a:solidFill>
                <a:effectLst/>
                <a:latin typeface="+mn-lt"/>
                <a:ea typeface="+mn-ea"/>
                <a:cs typeface="+mn-cs"/>
              </a:rPr>
              <a:t>EM, a high equity multiplier indicates that a company is using a high amount of debt to finance assets. A low equity multiplier means that the company has less reliance on debt.</a:t>
            </a:r>
          </a:p>
          <a:p>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a:solidFill>
                  <a:schemeClr val="tx1"/>
                </a:solidFill>
                <a:effectLst/>
                <a:latin typeface="+mn-lt"/>
                <a:ea typeface="+mn-ea"/>
                <a:cs typeface="+mn-cs"/>
              </a:rPr>
              <a:t>* Investors will often modify the D/E ratio to focus on long-term debt only because the risks associated with long-term liabilities are different than short-term debt and payables.</a:t>
            </a:r>
          </a:p>
          <a:p>
            <a:pPr eaLnBrk="1" hangingPunct="1"/>
            <a:endParaRPr lang="en-US" alt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10</a:t>
            </a:fld>
            <a:endParaRPr lang="en-US"/>
          </a:p>
        </p:txBody>
      </p:sp>
    </p:spTree>
    <p:extLst>
      <p:ext uri="{BB962C8B-B14F-4D97-AF65-F5344CB8AC3E}">
        <p14:creationId xmlns:p14="http://schemas.microsoft.com/office/powerpoint/2010/main" val="14200292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Remember that depreciation (and amortization) is a noncash deduction. A better indication of a firm’s ability to meet interest payments may be to add back the depreciation and amortization to get an estimate of cash flow before taxes.</a:t>
            </a:r>
          </a:p>
          <a:p>
            <a:pPr eaLnBrk="1" hangingPunct="1"/>
            <a:endParaRPr lang="en-US" altLang="en-US" dirty="0"/>
          </a:p>
          <a:p>
            <a:pPr eaLnBrk="1" hangingPunct="1"/>
            <a:r>
              <a:rPr lang="en-US" altLang="en-US" dirty="0"/>
              <a:t>You can also calculate a type of inverse value as follows:</a:t>
            </a:r>
          </a:p>
          <a:p>
            <a:pPr eaLnBrk="1" hangingPunct="1"/>
            <a:r>
              <a:rPr lang="en-US" altLang="en-US" dirty="0"/>
              <a:t>	Interest-Bearing Debt/EBITDA = ($196 + 457)/$876 = .75</a:t>
            </a:r>
          </a:p>
          <a:p>
            <a:pPr eaLnBrk="1" hangingPunct="1"/>
            <a:r>
              <a:rPr lang="en-US" altLang="en-US" dirty="0"/>
              <a:t>	Values less than one are indicative of a stable position.</a:t>
            </a:r>
          </a:p>
        </p:txBody>
      </p:sp>
      <p:sp>
        <p:nvSpPr>
          <p:cNvPr id="4" name="Slide Number Placeholder 3"/>
          <p:cNvSpPr>
            <a:spLocks noGrp="1"/>
          </p:cNvSpPr>
          <p:nvPr>
            <p:ph type="sldNum" sz="quarter" idx="5"/>
          </p:nvPr>
        </p:nvSpPr>
        <p:spPr/>
        <p:txBody>
          <a:bodyPr/>
          <a:lstStyle/>
          <a:p>
            <a:fld id="{35356329-1779-487C-B587-BBABA473AA7C}" type="slidenum">
              <a:rPr lang="en-US" smtClean="0"/>
              <a:t>11</a:t>
            </a:fld>
            <a:endParaRPr lang="en-US"/>
          </a:p>
        </p:txBody>
      </p:sp>
    </p:spTree>
    <p:extLst>
      <p:ext uri="{BB962C8B-B14F-4D97-AF65-F5344CB8AC3E}">
        <p14:creationId xmlns:p14="http://schemas.microsoft.com/office/powerpoint/2010/main" val="2962932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Inventory turnover can be computed using either ending inventory or average inventory when you have both beginning and ending figures. It is important to be consistent with whatever benchmark you are using to analyze the company’s strengths or weaknesses.</a:t>
            </a:r>
          </a:p>
          <a:p>
            <a:pPr eaLnBrk="1" hangingPunct="1"/>
            <a:endParaRPr lang="en-US" altLang="en-US" dirty="0"/>
          </a:p>
          <a:p>
            <a:pPr eaLnBrk="1" hangingPunct="1"/>
            <a:r>
              <a:rPr lang="en-US" altLang="en-US" dirty="0"/>
              <a:t>It is also important to consider seasonality in sales. If the balance sheet is prepared at a time when there is a large inventory build-up to meet seasonal demand, then the inventory turnover will be understated and you might believe that the company is not performing as well as it is. On the other hand, if the balance sheet is prepared when inventory has been drawn down due to seasonal sales, then the inventory turnover would be overstated and the company may appear to be doing better than it really is. Averages using annual data may not fix this problem. If a company has seasonal sales, you may want to look at quarterly averages to get a better indication of turnover.</a:t>
            </a:r>
          </a:p>
        </p:txBody>
      </p:sp>
      <p:sp>
        <p:nvSpPr>
          <p:cNvPr id="4" name="Slide Number Placeholder 3"/>
          <p:cNvSpPr>
            <a:spLocks noGrp="1"/>
          </p:cNvSpPr>
          <p:nvPr>
            <p:ph type="sldNum" sz="quarter" idx="5"/>
          </p:nvPr>
        </p:nvSpPr>
        <p:spPr/>
        <p:txBody>
          <a:bodyPr/>
          <a:lstStyle/>
          <a:p>
            <a:fld id="{35356329-1779-487C-B587-BBABA473AA7C}" type="slidenum">
              <a:rPr lang="en-US" smtClean="0"/>
              <a:t>12</a:t>
            </a:fld>
            <a:endParaRPr lang="en-US"/>
          </a:p>
        </p:txBody>
      </p:sp>
    </p:spTree>
    <p:extLst>
      <p:ext uri="{BB962C8B-B14F-4D97-AF65-F5344CB8AC3E}">
        <p14:creationId xmlns:p14="http://schemas.microsoft.com/office/powerpoint/2010/main" val="315789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Technically, the sales figure should be credit sales. This is often difficult to determine from the income statements provided in annual reports. If you use total sales instead of credit sales, you will overstate your turnover level. You need to recognize this bias when credit sales are unavailable, particularly if a large portion of the sales are cash sales.</a:t>
            </a:r>
          </a:p>
          <a:p>
            <a:pPr eaLnBrk="1" hangingPunct="1"/>
            <a:endParaRPr lang="en-US" altLang="en-US" dirty="0"/>
          </a:p>
          <a:p>
            <a:pPr eaLnBrk="1" hangingPunct="1"/>
            <a:r>
              <a:rPr lang="en-US" altLang="en-US" dirty="0"/>
              <a:t>As with inventory turnover, you can use either ending receivables or an average of beginning and ending.</a:t>
            </a:r>
          </a:p>
          <a:p>
            <a:pPr eaLnBrk="1" hangingPunct="1"/>
            <a:endParaRPr lang="en-US" altLang="en-US" dirty="0"/>
          </a:p>
          <a:p>
            <a:pPr eaLnBrk="1" hangingPunct="1"/>
            <a:r>
              <a:rPr lang="en-US" altLang="en-US" dirty="0"/>
              <a:t>You also run into the same seasonal issues as discussed with inventory.</a:t>
            </a:r>
          </a:p>
          <a:p>
            <a:pPr eaLnBrk="1" hangingPunct="1"/>
            <a:endParaRPr lang="en-US" altLang="en-US" dirty="0"/>
          </a:p>
          <a:p>
            <a:pPr eaLnBrk="1" hangingPunct="1"/>
            <a:r>
              <a:rPr lang="en-US" altLang="en-US" dirty="0"/>
              <a:t>Probably the best benchmark for days’ sales in receivables is the company’s credit terms. If the company offers a discount (1/10 net 30), then you would like to see days’ sales in receivables less than 30. If the company does not offer a discount (net 30), then you would like to see days’ sales in receivables close to the net terms. If days’ sales in receivables is substantially larger than the net terms, then you first need to look for biases, such as seasonality in sales. If this does not provide an explanation for the difference, then the company may need to take another look at its credit policy (who it grants credit to and its collection procedures).</a:t>
            </a:r>
          </a:p>
        </p:txBody>
      </p:sp>
      <p:sp>
        <p:nvSpPr>
          <p:cNvPr id="4" name="Slide Number Placeholder 3"/>
          <p:cNvSpPr>
            <a:spLocks noGrp="1"/>
          </p:cNvSpPr>
          <p:nvPr>
            <p:ph type="sldNum" sz="quarter" idx="5"/>
          </p:nvPr>
        </p:nvSpPr>
        <p:spPr/>
        <p:txBody>
          <a:bodyPr/>
          <a:lstStyle/>
          <a:p>
            <a:fld id="{35356329-1779-487C-B587-BBABA473AA7C}" type="slidenum">
              <a:rPr lang="en-US" smtClean="0"/>
              <a:t>13</a:t>
            </a:fld>
            <a:endParaRPr lang="en-US"/>
          </a:p>
        </p:txBody>
      </p:sp>
    </p:spTree>
    <p:extLst>
      <p:ext uri="{BB962C8B-B14F-4D97-AF65-F5344CB8AC3E}">
        <p14:creationId xmlns:p14="http://schemas.microsoft.com/office/powerpoint/2010/main" val="33215987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altLang="en-US" dirty="0"/>
              <a:t>Having a TAT of less than one is not a problem for most firms. Fixed assets are expensive and are meant to provide sales over a long period of time. This is why the matching principle indicates that they should be depreciated instead of immediately expensed.</a:t>
            </a:r>
          </a:p>
          <a:p>
            <a:pPr eaLnBrk="1" hangingPunct="1"/>
            <a:r>
              <a:rPr lang="en-US" altLang="en-US" dirty="0"/>
              <a:t>This is one of the ratios that will be used in the Du Pont identity.</a:t>
            </a:r>
          </a:p>
          <a:p>
            <a:pPr eaLnBrk="1" hangingPunct="1"/>
            <a:endParaRPr lang="en-US" altLang="en-US" dirty="0"/>
          </a:p>
          <a:p>
            <a:pPr eaLnBrk="1" hangingPunct="1"/>
            <a:r>
              <a:rPr lang="en-US" altLang="en-US" dirty="0"/>
              <a:t>For every Riyal in Assets, we generate 0.64 </a:t>
            </a:r>
            <a:r>
              <a:rPr lang="en-US" altLang="en-US" dirty="0" err="1"/>
              <a:t>Halalas</a:t>
            </a:r>
            <a:r>
              <a:rPr lang="en-US" altLang="en-US" dirty="0"/>
              <a:t>.</a:t>
            </a:r>
          </a:p>
          <a:p>
            <a:pPr eaLnBrk="1" hangingPunct="1"/>
            <a:r>
              <a:rPr lang="en-US" altLang="en-US" dirty="0"/>
              <a:t> In other words, </a:t>
            </a:r>
            <a:r>
              <a:rPr lang="en-US" sz="1200" b="0" i="0" u="none" strike="noStrike" kern="1200" dirty="0">
                <a:solidFill>
                  <a:schemeClr val="tx1"/>
                </a:solidFill>
                <a:effectLst/>
                <a:latin typeface="+mn-lt"/>
                <a:ea typeface="+mn-ea"/>
                <a:cs typeface="+mn-cs"/>
              </a:rPr>
              <a:t>The total asset turnover ratio of 0.64 means that for every Riyal of assets a company has, it generates 64 </a:t>
            </a:r>
            <a:r>
              <a:rPr lang="en-US" sz="1200" b="0" i="0" u="none" strike="noStrike" kern="1200" dirty="0" err="1">
                <a:solidFill>
                  <a:schemeClr val="tx1"/>
                </a:solidFill>
                <a:effectLst/>
                <a:latin typeface="+mn-lt"/>
                <a:ea typeface="+mn-ea"/>
                <a:cs typeface="+mn-cs"/>
              </a:rPr>
              <a:t>Halalas</a:t>
            </a:r>
            <a:r>
              <a:rPr lang="en-US" sz="1200" b="0" i="0" u="none" strike="noStrike" kern="1200" dirty="0">
                <a:solidFill>
                  <a:schemeClr val="tx1"/>
                </a:solidFill>
                <a:effectLst/>
                <a:latin typeface="+mn-lt"/>
                <a:ea typeface="+mn-ea"/>
                <a:cs typeface="+mn-cs"/>
              </a:rPr>
              <a:t> in sales.</a:t>
            </a:r>
            <a:endParaRPr lang="en-US" altLang="en-US" dirty="0"/>
          </a:p>
        </p:txBody>
      </p:sp>
      <p:sp>
        <p:nvSpPr>
          <p:cNvPr id="4" name="Slide Number Placeholder 3"/>
          <p:cNvSpPr>
            <a:spLocks noGrp="1"/>
          </p:cNvSpPr>
          <p:nvPr>
            <p:ph type="sldNum" sz="quarter" idx="5"/>
          </p:nvPr>
        </p:nvSpPr>
        <p:spPr/>
        <p:txBody>
          <a:bodyPr/>
          <a:lstStyle/>
          <a:p>
            <a:fld id="{35356329-1779-487C-B587-BBABA473AA7C}" type="slidenum">
              <a:rPr lang="en-US" smtClean="0"/>
              <a:t>14</a:t>
            </a:fld>
            <a:endParaRPr lang="en-US"/>
          </a:p>
        </p:txBody>
      </p:sp>
    </p:spTree>
    <p:extLst>
      <p:ext uri="{BB962C8B-B14F-4D97-AF65-F5344CB8AC3E}">
        <p14:creationId xmlns:p14="http://schemas.microsoft.com/office/powerpoint/2010/main" val="1085698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W/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346105" y="2099014"/>
            <a:ext cx="3863458" cy="3863458"/>
            <a:chOff x="331115" y="2099014"/>
            <a:chExt cx="3863458" cy="3863458"/>
          </a:xfrm>
        </p:grpSpPr>
        <p:sp>
          <p:nvSpPr>
            <p:cNvPr id="13" name="Rectangle 12">
              <a:extLst>
                <a:ext uri="{FF2B5EF4-FFF2-40B4-BE49-F238E27FC236}">
                  <a16:creationId xmlns:a16="http://schemas.microsoft.com/office/drawing/2014/main" id="{FD9DDEA9-6897-2B48-BA6A-9075880AA615}"/>
                </a:ext>
              </a:extLst>
            </p:cNvPr>
            <p:cNvSpPr/>
            <p:nvPr userDrawn="1"/>
          </p:nvSpPr>
          <p:spPr>
            <a:xfrm>
              <a:off x="331115" y="2099014"/>
              <a:ext cx="3863458" cy="386345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52AD1ADE-6D88-5C48-9EEF-7E081C733011}"/>
                </a:ext>
              </a:extLst>
            </p:cNvPr>
            <p:cNvSpPr/>
            <p:nvPr userDrawn="1"/>
          </p:nvSpPr>
          <p:spPr>
            <a:xfrm>
              <a:off x="467612" y="2368353"/>
              <a:ext cx="3457621" cy="3457621"/>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599258" y="2898475"/>
              <a:ext cx="2793799" cy="2792652"/>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p:ph type="ctrTitle" hasCustomPrompt="1"/>
          </p:nvPr>
        </p:nvSpPr>
        <p:spPr>
          <a:xfrm>
            <a:off x="621792" y="3140014"/>
            <a:ext cx="2788920" cy="1157665"/>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p:ph type="subTitle" idx="1" hasCustomPrompt="1"/>
          </p:nvPr>
        </p:nvSpPr>
        <p:spPr>
          <a:xfrm>
            <a:off x="621792" y="4261103"/>
            <a:ext cx="2788920" cy="612821"/>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p:ph type="body" sz="quarter" idx="10" hasCustomPrompt="1"/>
          </p:nvPr>
        </p:nvSpPr>
        <p:spPr>
          <a:xfrm>
            <a:off x="621792" y="5093208"/>
            <a:ext cx="2788920" cy="576185"/>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8AC4EEC4-5547-4185-92E7-A6CAF888043F}"/>
              </a:ext>
            </a:extLst>
          </p:cNvPr>
          <p:cNvSpPr>
            <a:spLocks noGrp="1"/>
          </p:cNvSpPr>
          <p:nvPr>
            <p:ph type="ftr" sz="quarter" idx="12"/>
          </p:nvPr>
        </p:nvSpPr>
        <p:spPr>
          <a:xfrm>
            <a:off x="0" y="6478438"/>
            <a:ext cx="9144000" cy="374266"/>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001655917"/>
      </p:ext>
    </p:extLst>
  </p:cSld>
  <p:clrMapOvr>
    <a:masterClrMapping/>
  </p:clrMapOvr>
  <p:extLst>
    <p:ext uri="{DCECCB84-F9BA-43D5-87BE-67443E8EF086}">
      <p15:sldGuideLst xmlns:p15="http://schemas.microsoft.com/office/powerpoint/2012/main">
        <p15:guide id="1" orient="horz" pos="957">
          <p15:clr>
            <a:srgbClr val="FBAE40"/>
          </p15:clr>
        </p15:guide>
        <p15:guide id="2" orient="horz" pos="410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with Third as Accent">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1" y="4343400"/>
            <a:ext cx="5791200" cy="19050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22432755-BCF5-451F-968D-CFFD10D87BE2}"/>
              </a:ext>
            </a:extLst>
          </p:cNvPr>
          <p:cNvSpPr>
            <a:spLocks noGrp="1"/>
          </p:cNvSpPr>
          <p:nvPr>
            <p:ph sz="quarter" idx="15" hasCustomPrompt="1"/>
          </p:nvPr>
        </p:nvSpPr>
        <p:spPr>
          <a:xfrm>
            <a:off x="6400800" y="4343400"/>
            <a:ext cx="2400300" cy="19050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10" name="Appendix Link">
            <a:extLst>
              <a:ext uri="{FF2B5EF4-FFF2-40B4-BE49-F238E27FC236}">
                <a16:creationId xmlns:a16="http://schemas.microsoft.com/office/drawing/2014/main" id="{CA880A79-A85B-437C-BC20-FC23BDD36F54}"/>
              </a:ext>
            </a:extLst>
          </p:cNvPr>
          <p:cNvSpPr>
            <a:spLocks noGrp="1"/>
          </p:cNvSpPr>
          <p:nvPr>
            <p:ph type="body" sz="quarter" idx="16"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100005588"/>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p15:clr>
            <a:srgbClr val="FBAE40"/>
          </p15:clr>
        </p15:guide>
        <p15:guide id="5" pos="3864">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8458200" cy="61247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8458200" cy="649138"/>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8458200" cy="6731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8458200" cy="698500"/>
          </a:xfrm>
        </p:spPr>
        <p:txBody>
          <a:bodyPr/>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8458200" cy="698500"/>
          </a:xfrm>
        </p:spPr>
        <p:txBody>
          <a:bodyPr/>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8458200" cy="733425"/>
          </a:xfrm>
        </p:spPr>
        <p:txBody>
          <a:bodyPr/>
          <a:lstStyle>
            <a:lvl1pPr>
              <a:defRPr/>
            </a:lvl1pPr>
          </a:lstStyle>
          <a:p>
            <a:pPr lvl="0"/>
            <a:r>
              <a:rPr lang="en-US" dirty="0"/>
              <a:t>Slide Content 6</a:t>
            </a:r>
          </a:p>
          <a:p>
            <a:pPr lvl="1"/>
            <a:r>
              <a:rPr lang="en-US" dirty="0"/>
              <a:t>Second level</a:t>
            </a:r>
          </a:p>
          <a:p>
            <a:pPr lvl="2"/>
            <a:r>
              <a:rPr lang="en-US" dirty="0"/>
              <a:t>Third level</a:t>
            </a:r>
          </a:p>
        </p:txBody>
      </p:sp>
      <p:sp>
        <p:nvSpPr>
          <p:cNvPr id="12" name="Appendix Link">
            <a:extLst>
              <a:ext uri="{FF2B5EF4-FFF2-40B4-BE49-F238E27FC236}">
                <a16:creationId xmlns:a16="http://schemas.microsoft.com/office/drawing/2014/main" id="{9893AC4A-29B0-44AE-8CE5-26A7096591D7}"/>
              </a:ext>
            </a:extLst>
          </p:cNvPr>
          <p:cNvSpPr>
            <a:spLocks noGrp="1"/>
          </p:cNvSpPr>
          <p:nvPr>
            <p:ph type="body" sz="quarter" idx="19"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07061431"/>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ix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10"/>
            <a:ext cx="8458200" cy="61247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2070496"/>
            <a:ext cx="8458200" cy="649138"/>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Content Placeholder 3">
            <a:extLst>
              <a:ext uri="{FF2B5EF4-FFF2-40B4-BE49-F238E27FC236}">
                <a16:creationId xmlns:a16="http://schemas.microsoft.com/office/drawing/2014/main" id="{3356A590-66B5-4770-8441-82DC031F56EA}"/>
              </a:ext>
            </a:extLst>
          </p:cNvPr>
          <p:cNvSpPr>
            <a:spLocks noGrp="1"/>
          </p:cNvSpPr>
          <p:nvPr>
            <p:ph sz="quarter" idx="15" hasCustomPrompt="1"/>
          </p:nvPr>
        </p:nvSpPr>
        <p:spPr>
          <a:xfrm>
            <a:off x="342900" y="2900944"/>
            <a:ext cx="8458200" cy="673100"/>
          </a:xfrm>
        </p:spPr>
        <p:txBody>
          <a:bodyPr/>
          <a:lstStyle>
            <a:lvl1pPr>
              <a:defRPr/>
            </a:lvl1pPr>
          </a:lstStyle>
          <a:p>
            <a:pPr lvl="0"/>
            <a:r>
              <a:rPr lang="en-US" dirty="0"/>
              <a:t>Slide Content 3</a:t>
            </a:r>
          </a:p>
          <a:p>
            <a:pPr lvl="1"/>
            <a:r>
              <a:rPr lang="en-US" dirty="0"/>
              <a:t>Second level</a:t>
            </a:r>
          </a:p>
          <a:p>
            <a:pPr lvl="2"/>
            <a:r>
              <a:rPr lang="en-US" dirty="0"/>
              <a:t>Third level</a:t>
            </a:r>
          </a:p>
        </p:txBody>
      </p:sp>
      <p:sp>
        <p:nvSpPr>
          <p:cNvPr id="11" name="Content Placeholder 4">
            <a:extLst>
              <a:ext uri="{FF2B5EF4-FFF2-40B4-BE49-F238E27FC236}">
                <a16:creationId xmlns:a16="http://schemas.microsoft.com/office/drawing/2014/main" id="{30BD29E5-BD7B-4CD0-9B09-8F8B24F89FBE}"/>
              </a:ext>
            </a:extLst>
          </p:cNvPr>
          <p:cNvSpPr>
            <a:spLocks noGrp="1"/>
          </p:cNvSpPr>
          <p:nvPr>
            <p:ph sz="quarter" idx="16" hasCustomPrompt="1"/>
          </p:nvPr>
        </p:nvSpPr>
        <p:spPr>
          <a:xfrm>
            <a:off x="342900" y="3755354"/>
            <a:ext cx="8458200" cy="698500"/>
          </a:xfrm>
        </p:spPr>
        <p:txBody>
          <a:bodyPr/>
          <a:lstStyle>
            <a:lvl1pPr>
              <a:defRPr/>
            </a:lvl1pPr>
          </a:lstStyle>
          <a:p>
            <a:pPr lvl="0"/>
            <a:r>
              <a:rPr lang="en-US" dirty="0"/>
              <a:t>Slide Content 4</a:t>
            </a:r>
          </a:p>
          <a:p>
            <a:pPr lvl="1"/>
            <a:r>
              <a:rPr lang="en-US" dirty="0"/>
              <a:t>Second level</a:t>
            </a:r>
          </a:p>
          <a:p>
            <a:pPr lvl="2"/>
            <a:r>
              <a:rPr lang="en-US" dirty="0"/>
              <a:t>Third level</a:t>
            </a:r>
          </a:p>
        </p:txBody>
      </p:sp>
      <p:sp>
        <p:nvSpPr>
          <p:cNvPr id="13" name="Content Placeholder 5">
            <a:extLst>
              <a:ext uri="{FF2B5EF4-FFF2-40B4-BE49-F238E27FC236}">
                <a16:creationId xmlns:a16="http://schemas.microsoft.com/office/drawing/2014/main" id="{E908CA92-5DB2-4DC0-937B-1B178AA91781}"/>
              </a:ext>
            </a:extLst>
          </p:cNvPr>
          <p:cNvSpPr>
            <a:spLocks noGrp="1"/>
          </p:cNvSpPr>
          <p:nvPr>
            <p:ph sz="quarter" idx="17" hasCustomPrompt="1"/>
          </p:nvPr>
        </p:nvSpPr>
        <p:spPr>
          <a:xfrm>
            <a:off x="342900" y="4635164"/>
            <a:ext cx="8458200" cy="553357"/>
          </a:xfrm>
        </p:spPr>
        <p:txBody>
          <a:bodyPr/>
          <a:lstStyle>
            <a:lvl1pPr>
              <a:defRPr/>
            </a:lvl1pPr>
          </a:lstStyle>
          <a:p>
            <a:pPr lvl="0"/>
            <a:r>
              <a:rPr lang="en-US" dirty="0"/>
              <a:t>Slide Content 5</a:t>
            </a:r>
          </a:p>
          <a:p>
            <a:pPr lvl="1"/>
            <a:r>
              <a:rPr lang="en-US" dirty="0"/>
              <a:t>Second level</a:t>
            </a:r>
          </a:p>
          <a:p>
            <a:pPr lvl="2"/>
            <a:r>
              <a:rPr lang="en-US" dirty="0"/>
              <a:t>Third level</a:t>
            </a:r>
          </a:p>
        </p:txBody>
      </p:sp>
      <p:sp>
        <p:nvSpPr>
          <p:cNvPr id="15" name="Content Placeholder 6">
            <a:extLst>
              <a:ext uri="{FF2B5EF4-FFF2-40B4-BE49-F238E27FC236}">
                <a16:creationId xmlns:a16="http://schemas.microsoft.com/office/drawing/2014/main" id="{8B728CCD-2639-461B-9841-57505AC13467}"/>
              </a:ext>
            </a:extLst>
          </p:cNvPr>
          <p:cNvSpPr>
            <a:spLocks noGrp="1"/>
          </p:cNvSpPr>
          <p:nvPr>
            <p:ph sz="quarter" idx="18" hasCustomPrompt="1"/>
          </p:nvPr>
        </p:nvSpPr>
        <p:spPr>
          <a:xfrm>
            <a:off x="342900" y="5514975"/>
            <a:ext cx="8458200" cy="581025"/>
          </a:xfrm>
        </p:spPr>
        <p:txBody>
          <a:bodyPr/>
          <a:lstStyle>
            <a:lvl1pPr>
              <a:defRPr/>
            </a:lvl1pPr>
          </a:lstStyle>
          <a:p>
            <a:pPr lvl="0"/>
            <a:r>
              <a:rPr lang="en-US" dirty="0"/>
              <a:t>Slide Content 6</a:t>
            </a:r>
          </a:p>
          <a:p>
            <a:pPr lvl="1"/>
            <a:r>
              <a:rPr lang="en-US" dirty="0"/>
              <a:t>Second level</a:t>
            </a:r>
          </a:p>
          <a:p>
            <a:pPr lvl="2"/>
            <a:r>
              <a:rPr lang="en-US" dirty="0"/>
              <a:t>Third level</a:t>
            </a:r>
          </a:p>
        </p:txBody>
      </p:sp>
      <p:sp>
        <p:nvSpPr>
          <p:cNvPr id="14" name="Appendix Link">
            <a:extLst>
              <a:ext uri="{FF2B5EF4-FFF2-40B4-BE49-F238E27FC236}">
                <a16:creationId xmlns:a16="http://schemas.microsoft.com/office/drawing/2014/main" id="{2C2257D7-2308-4360-85BA-37F9E2351455}"/>
              </a:ext>
            </a:extLst>
          </p:cNvPr>
          <p:cNvSpPr>
            <a:spLocks noGrp="1"/>
          </p:cNvSpPr>
          <p:nvPr>
            <p:ph type="body" sz="quarter" idx="12"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347466809"/>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3" name="Long Copyright">
            <a:extLst>
              <a:ext uri="{FF2B5EF4-FFF2-40B4-BE49-F238E27FC236}">
                <a16:creationId xmlns:a16="http://schemas.microsoft.com/office/drawing/2014/main" id="{9AB572CE-E262-4FA6-8D47-02F068ADD1BE}"/>
              </a:ext>
            </a:extLst>
          </p:cNvPr>
          <p:cNvSpPr>
            <a:spLocks noGrp="1"/>
          </p:cNvSpPr>
          <p:nvPr>
            <p:ph type="ftr" sz="quarter" idx="10"/>
          </p:nvPr>
        </p:nvSpPr>
        <p:spPr>
          <a:xfrm>
            <a:off x="0" y="6487064"/>
            <a:ext cx="9144000" cy="370936"/>
          </a:xfrm>
        </p:spPr>
        <p:txBody>
          <a:bodyPr/>
          <a:lstStyle>
            <a:lvl1pPr algn="ctr">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Tree>
    <p:extLst>
      <p:ext uri="{BB962C8B-B14F-4D97-AF65-F5344CB8AC3E}">
        <p14:creationId xmlns:p14="http://schemas.microsoft.com/office/powerpoint/2010/main" val="7443668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ClosingSlide">
    <p:spTree>
      <p:nvGrpSpPr>
        <p:cNvPr id="1" name=""/>
        <p:cNvGrpSpPr/>
        <p:nvPr/>
      </p:nvGrpSpPr>
      <p:grpSpPr>
        <a:xfrm>
          <a:off x="0" y="0"/>
          <a:ext cx="0" cy="0"/>
          <a:chOff x="0" y="0"/>
          <a:chExt cx="0" cy="0"/>
        </a:xfrm>
      </p:grpSpPr>
      <p:sp>
        <p:nvSpPr>
          <p:cNvPr id="2" name="Hidden Slide Title">
            <a:extLst>
              <a:ext uri="{FF2B5EF4-FFF2-40B4-BE49-F238E27FC236}">
                <a16:creationId xmlns:a16="http://schemas.microsoft.com/office/drawing/2014/main" id="{D3229D0C-04EF-482F-B26C-8D49CD33DBE3}"/>
              </a:ext>
            </a:extLst>
          </p:cNvPr>
          <p:cNvSpPr>
            <a:spLocks noGrp="1"/>
          </p:cNvSpPr>
          <p:nvPr>
            <p:ph type="title" hasCustomPrompt="1"/>
          </p:nvPr>
        </p:nvSpPr>
        <p:spPr>
          <a:xfrm>
            <a:off x="3425949" y="418391"/>
            <a:ext cx="2292103" cy="291823"/>
          </a:xfrm>
          <a:prstGeom prst="rect">
            <a:avLst/>
          </a:prstGeom>
        </p:spPr>
        <p:txBody>
          <a:bodyPr/>
          <a:lstStyle>
            <a:lvl1pPr>
              <a:defRPr>
                <a:solidFill>
                  <a:schemeClr val="tx1"/>
                </a:solidFill>
              </a:defRPr>
            </a:lvl1pPr>
          </a:lstStyle>
          <a:p>
            <a:r>
              <a:rPr lang="en-US" dirty="0"/>
              <a:t>Add hidden title here </a:t>
            </a:r>
          </a:p>
        </p:txBody>
      </p:sp>
      <p:pic>
        <p:nvPicPr>
          <p:cNvPr id="6" name="MGH Logo">
            <a:extLst>
              <a:ext uri="{FF2B5EF4-FFF2-40B4-BE49-F238E27FC236}">
                <a16:creationId xmlns:a16="http://schemas.microsoft.com/office/drawing/2014/main" id="{60DCFDF5-2A5B-440E-888A-BC0BFEF9FF5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50211" y="1005697"/>
            <a:ext cx="2443579" cy="2443579"/>
          </a:xfrm>
          <a:prstGeom prst="rect">
            <a:avLst/>
          </a:prstGeom>
        </p:spPr>
      </p:pic>
      <p:sp>
        <p:nvSpPr>
          <p:cNvPr id="9" name="MGH Tagline">
            <a:extLst>
              <a:ext uri="{FF2B5EF4-FFF2-40B4-BE49-F238E27FC236}">
                <a16:creationId xmlns:a16="http://schemas.microsoft.com/office/drawing/2014/main" id="{F040BF5C-A78D-440C-93DF-72F3F641F3F1}"/>
              </a:ext>
            </a:extLst>
          </p:cNvPr>
          <p:cNvSpPr txBox="1"/>
          <p:nvPr userDrawn="1"/>
        </p:nvSpPr>
        <p:spPr>
          <a:xfrm>
            <a:off x="1730746" y="3796682"/>
            <a:ext cx="5682508" cy="4690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40" normalizeH="0" baseline="0" noProof="0" dirty="0">
                <a:ln>
                  <a:noFill/>
                </a:ln>
                <a:solidFill>
                  <a:srgbClr val="000000"/>
                </a:solidFill>
                <a:effectLst/>
                <a:uLnTx/>
                <a:uFillTx/>
                <a:latin typeface="Arial" panose="020B0604020202020204" pitchFamily="34" charset="0"/>
                <a:ea typeface="Calibri" panose="020F0502020204030204" pitchFamily="34" charset="0"/>
                <a:cs typeface="+mn-cs"/>
              </a:rPr>
              <a:t>Because learning changes everything.</a:t>
            </a:r>
            <a:r>
              <a:rPr kumimoji="0" lang="en-US" sz="1400" b="0" i="0" u="none" strike="noStrike" kern="1200" cap="none" spc="40" normalizeH="0" baseline="60000" noProof="0" dirty="0">
                <a:ln>
                  <a:noFill/>
                </a:ln>
                <a:solidFill>
                  <a:srgbClr val="000000"/>
                </a:solidFill>
                <a:effectLst/>
                <a:uLnTx/>
                <a:uFillTx/>
                <a:latin typeface="Arial" panose="020B0604020202020204" pitchFamily="34" charset="0"/>
                <a:ea typeface="Calibri" panose="020F0502020204030204" pitchFamily="34" charset="0"/>
                <a:cs typeface="+mn-cs"/>
              </a:rPr>
              <a:t>®</a:t>
            </a:r>
            <a:endParaRPr kumimoji="0" lang="en-US" sz="2400" b="0" i="0" u="none" strike="noStrike" kern="1200" cap="none" spc="40" normalizeH="0" baseline="60000" noProof="0" dirty="0">
              <a:ln>
                <a:noFill/>
              </a:ln>
              <a:solidFill>
                <a:srgbClr val="000000"/>
              </a:solidFill>
              <a:effectLst/>
              <a:uLnTx/>
              <a:uFillTx/>
              <a:latin typeface="+mn-lt"/>
              <a:ea typeface="+mn-ea"/>
              <a:cs typeface="+mn-cs"/>
            </a:endParaRPr>
          </a:p>
        </p:txBody>
      </p:sp>
      <p:sp>
        <p:nvSpPr>
          <p:cNvPr id="10" name="MGH URL">
            <a:extLst>
              <a:ext uri="{FF2B5EF4-FFF2-40B4-BE49-F238E27FC236}">
                <a16:creationId xmlns:a16="http://schemas.microsoft.com/office/drawing/2014/main" id="{2215B5DD-E18E-478F-81B9-79BA83A9A251}"/>
              </a:ext>
            </a:extLst>
          </p:cNvPr>
          <p:cNvSpPr txBox="1"/>
          <p:nvPr userDrawn="1"/>
        </p:nvSpPr>
        <p:spPr>
          <a:xfrm>
            <a:off x="3269085" y="5329121"/>
            <a:ext cx="2605831"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dirty="0">
                <a:ln>
                  <a:noFill/>
                </a:ln>
                <a:solidFill>
                  <a:srgbClr val="000000"/>
                </a:solidFill>
                <a:effectLst/>
                <a:uLnTx/>
                <a:uFillTx/>
                <a:latin typeface="+mn-lt"/>
                <a:ea typeface="+mn-ea"/>
                <a:cs typeface="+mn-cs"/>
              </a:rPr>
              <a:t>www.mheducation.com</a:t>
            </a:r>
            <a:endParaRPr kumimoji="0" lang="en-US" sz="2000" b="0" i="0" u="none" strike="noStrike" kern="1200" cap="none" spc="0" normalizeH="0" baseline="0" noProof="0" dirty="0">
              <a:ln>
                <a:noFill/>
              </a:ln>
              <a:solidFill>
                <a:srgbClr val="000000"/>
              </a:solidFill>
              <a:effectLst/>
              <a:uLnTx/>
              <a:uFillTx/>
              <a:latin typeface="+mn-lt"/>
              <a:ea typeface="+mn-ea"/>
              <a:cs typeface="+mn-cs"/>
            </a:endParaRPr>
          </a:p>
        </p:txBody>
      </p:sp>
      <p:sp>
        <p:nvSpPr>
          <p:cNvPr id="5" name="Content Placeholder 4">
            <a:extLst>
              <a:ext uri="{FF2B5EF4-FFF2-40B4-BE49-F238E27FC236}">
                <a16:creationId xmlns:a16="http://schemas.microsoft.com/office/drawing/2014/main" id="{BF25DC59-5AB2-417D-B46A-F09F380F8F67}"/>
              </a:ext>
            </a:extLst>
          </p:cNvPr>
          <p:cNvSpPr>
            <a:spLocks noGrp="1"/>
          </p:cNvSpPr>
          <p:nvPr>
            <p:ph sz="quarter" idx="10"/>
          </p:nvPr>
        </p:nvSpPr>
        <p:spPr>
          <a:xfrm>
            <a:off x="277813" y="6526213"/>
            <a:ext cx="8699500" cy="20478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83395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ppendix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6CA9270-FD0E-4B64-B0D8-24095E6A2959}"/>
              </a:ext>
            </a:extLst>
          </p:cNvPr>
          <p:cNvSpPr>
            <a:spLocks noGrp="1"/>
          </p:cNvSpPr>
          <p:nvPr>
            <p:ph type="title" hasCustomPrompt="1"/>
          </p:nvPr>
        </p:nvSpPr>
        <p:spPr>
          <a:xfrm>
            <a:off x="342899" y="2366309"/>
            <a:ext cx="7696919" cy="526936"/>
          </a:xfrm>
          <a:prstGeom prst="rect">
            <a:avLst/>
          </a:prstGeom>
        </p:spPr>
        <p:txBody>
          <a:bodyPr anchor="ctr"/>
          <a:lstStyle>
            <a:lvl1pPr>
              <a:defRPr/>
            </a:lvl1pPr>
          </a:lstStyle>
          <a:p>
            <a:r>
              <a:rPr lang="en-US" dirty="0"/>
              <a:t>Accessibility Content: Text Alternatives for Images</a:t>
            </a:r>
          </a:p>
        </p:txBody>
      </p:sp>
      <p:sp>
        <p:nvSpPr>
          <p:cNvPr id="3" name="Slide Number Placeholder">
            <a:extLst>
              <a:ext uri="{FF2B5EF4-FFF2-40B4-BE49-F238E27FC236}">
                <a16:creationId xmlns:a16="http://schemas.microsoft.com/office/drawing/2014/main" id="{0B6E1DCB-9B8A-423D-B48B-2CCDE624B45C}"/>
              </a:ext>
            </a:extLst>
          </p:cNvPr>
          <p:cNvSpPr>
            <a:spLocks noGrp="1"/>
          </p:cNvSpPr>
          <p:nvPr>
            <p:ph type="sldNum" sz="quarter" idx="10"/>
          </p:nvPr>
        </p:nvSpPr>
        <p:spPr>
          <a:xfrm>
            <a:off x="8637202" y="6682314"/>
            <a:ext cx="342900" cy="143831"/>
          </a:xfr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6925710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isc. Divi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C0136BE0-3F2D-44D5-B125-B7A30D2C8896}"/>
              </a:ext>
            </a:extLst>
          </p:cNvPr>
          <p:cNvSpPr>
            <a:spLocks noGrp="1"/>
          </p:cNvSpPr>
          <p:nvPr>
            <p:ph type="title"/>
          </p:nvPr>
        </p:nvSpPr>
        <p:spPr>
          <a:xfrm>
            <a:off x="339450" y="117244"/>
            <a:ext cx="6065851" cy="730970"/>
          </a:xfrm>
          <a:prstGeom prst="rect">
            <a:avLst/>
          </a:prstGeom>
        </p:spPr>
        <p:txBody>
          <a:bodyPr/>
          <a:lstStyle/>
          <a:p>
            <a:r>
              <a:rPr lang="en-US" dirty="0"/>
              <a:t>Click to edit Master title style</a:t>
            </a:r>
          </a:p>
        </p:txBody>
      </p:sp>
      <p:sp>
        <p:nvSpPr>
          <p:cNvPr id="3" name="Slide Number Placeholder">
            <a:extLst>
              <a:ext uri="{FF2B5EF4-FFF2-40B4-BE49-F238E27FC236}">
                <a16:creationId xmlns:a16="http://schemas.microsoft.com/office/drawing/2014/main" id="{FA117DCA-6A6D-48B9-9002-DA1E4814BF99}"/>
              </a:ext>
            </a:extLst>
          </p:cNvPr>
          <p:cNvSpPr>
            <a:spLocks noGrp="1"/>
          </p:cNvSpPr>
          <p:nvPr>
            <p:ph type="sldNum" sz="quarter" idx="10"/>
          </p:nvPr>
        </p:nvSpPr>
        <p:spPr/>
        <p:txBody>
          <a:bodyPr/>
          <a:lstStyle/>
          <a:p>
            <a:fld id="{68151E55-6873-49E2-B8D5-2F265E6F1973}" type="slidenum">
              <a:rPr lang="en-US" smtClean="0"/>
              <a:pPr/>
              <a:t>‹#›</a:t>
            </a:fld>
            <a:endParaRPr lang="en-US" dirty="0"/>
          </a:p>
        </p:txBody>
      </p:sp>
      <p:sp>
        <p:nvSpPr>
          <p:cNvPr id="5" name="Content Placeholder">
            <a:extLst>
              <a:ext uri="{FF2B5EF4-FFF2-40B4-BE49-F238E27FC236}">
                <a16:creationId xmlns:a16="http://schemas.microsoft.com/office/drawing/2014/main" id="{DA8444E8-1445-4AB7-85DD-90449330C005}"/>
              </a:ext>
            </a:extLst>
          </p:cNvPr>
          <p:cNvSpPr>
            <a:spLocks noGrp="1"/>
          </p:cNvSpPr>
          <p:nvPr>
            <p:ph sz="quarter" idx="11" hasCustomPrompt="1"/>
          </p:nvPr>
        </p:nvSpPr>
        <p:spPr>
          <a:xfrm>
            <a:off x="342900" y="1973249"/>
            <a:ext cx="6477000" cy="4343400"/>
          </a:xfrm>
        </p:spPr>
        <p:txBody>
          <a:bodyPr/>
          <a:lstStyle>
            <a:lvl1pPr>
              <a:defRPr/>
            </a:lvl1pPr>
            <a:lvl2pPr marL="344488" indent="-342900">
              <a:buFont typeface="Arial" panose="020B0604020202020204" pitchFamily="34" charset="0"/>
              <a:buChar char="•"/>
              <a:defRPr/>
            </a:lvl2pPr>
            <a:lvl3pPr>
              <a:defRPr/>
            </a:lvl3pPr>
            <a:lvl4pPr>
              <a:defRPr/>
            </a:lvl4pPr>
          </a:lstStyle>
          <a:p>
            <a:pPr lvl="0"/>
            <a:r>
              <a:rPr lang="en-US" dirty="0"/>
              <a:t>Slide Content</a:t>
            </a:r>
          </a:p>
          <a:p>
            <a:pPr lvl="2"/>
            <a:r>
              <a:rPr lang="en-US" dirty="0"/>
              <a:t>Second level</a:t>
            </a:r>
          </a:p>
          <a:p>
            <a:pPr lvl="3"/>
            <a:r>
              <a:rPr lang="en-US" dirty="0"/>
              <a:t>Third level</a:t>
            </a:r>
          </a:p>
        </p:txBody>
      </p:sp>
    </p:spTree>
    <p:extLst>
      <p:ext uri="{BB962C8B-B14F-4D97-AF65-F5344CB8AC3E}">
        <p14:creationId xmlns:p14="http://schemas.microsoft.com/office/powerpoint/2010/main" val="44541601"/>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5525"/>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040524"/>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371601"/>
            <a:ext cx="8458200" cy="4876800"/>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842702864"/>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ppendix-Two Comparison Placeholders With Identifi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9" name="Return to main slide Link 1">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3081528" y="1059828"/>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8" name="Image Identifier 1">
            <a:extLst>
              <a:ext uri="{FF2B5EF4-FFF2-40B4-BE49-F238E27FC236}">
                <a16:creationId xmlns:a16="http://schemas.microsoft.com/office/drawing/2014/main" id="{C828D23C-A7ED-420E-B199-2D8CCF24D6BE}"/>
              </a:ext>
            </a:extLst>
          </p:cNvPr>
          <p:cNvSpPr>
            <a:spLocks noGrp="1"/>
          </p:cNvSpPr>
          <p:nvPr>
            <p:ph type="body" sz="quarter" idx="15" hasCustomPrompt="1"/>
          </p:nvPr>
        </p:nvSpPr>
        <p:spPr>
          <a:xfrm>
            <a:off x="365125" y="1410562"/>
            <a:ext cx="4076700" cy="392112"/>
          </a:xfrm>
        </p:spPr>
        <p:txBody>
          <a:bodyPr/>
          <a:lstStyle>
            <a:lvl1pPr>
              <a:defRPr/>
            </a:lvl1pPr>
          </a:lstStyle>
          <a:p>
            <a:pPr lvl="0"/>
            <a:r>
              <a:rPr lang="en-US" dirty="0"/>
              <a:t>Image Identifier 1</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933303"/>
            <a:ext cx="4076700" cy="4315097"/>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1" name="Image Identifier 2">
            <a:extLst>
              <a:ext uri="{FF2B5EF4-FFF2-40B4-BE49-F238E27FC236}">
                <a16:creationId xmlns:a16="http://schemas.microsoft.com/office/drawing/2014/main" id="{7DBCEA22-E8D2-4B8A-B55C-3FFA6FAB317C}"/>
              </a:ext>
            </a:extLst>
          </p:cNvPr>
          <p:cNvSpPr>
            <a:spLocks noGrp="1"/>
          </p:cNvSpPr>
          <p:nvPr>
            <p:ph type="body" sz="quarter" idx="16" hasCustomPrompt="1"/>
          </p:nvPr>
        </p:nvSpPr>
        <p:spPr>
          <a:xfrm>
            <a:off x="4715145" y="1410562"/>
            <a:ext cx="4078224" cy="393192"/>
          </a:xfrm>
        </p:spPr>
        <p:txBody>
          <a:bodyPr/>
          <a:lstStyle>
            <a:lvl1pPr>
              <a:defRPr/>
            </a:lvl1pPr>
          </a:lstStyle>
          <a:p>
            <a:pPr lvl="0"/>
            <a:r>
              <a:rPr lang="en-US" dirty="0"/>
              <a:t>Image Identifier 2</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933303"/>
            <a:ext cx="4076700" cy="4315097"/>
          </a:xfrm>
          <a:prstGeom prst="rect">
            <a:avLst/>
          </a:prstGeo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Return to main slide Link 2">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081528" y="6348550"/>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505933215"/>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ppendix-One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49380"/>
            <a:ext cx="8458200" cy="822237"/>
          </a:xfrm>
          <a:prstGeom prst="rect">
            <a:avLst/>
          </a:prstGeom>
        </p:spPr>
        <p:txBody>
          <a:bodyPr anchor="ctr"/>
          <a:lstStyle>
            <a:lvl1pPr>
              <a:defRPr sz="2400"/>
            </a:lvl1pPr>
          </a:lstStyle>
          <a:p>
            <a:r>
              <a:rPr lang="en-US" dirty="0"/>
              <a:t>Slide Title</a:t>
            </a:r>
            <a:br>
              <a:rPr lang="en-US" dirty="0"/>
            </a:br>
            <a:endParaRPr lang="en-US" dirty="0"/>
          </a:p>
        </p:txBody>
      </p:sp>
      <p:sp>
        <p:nvSpPr>
          <p:cNvPr id="6" name="Return to main slide Link 1">
            <a:extLst>
              <a:ext uri="{FF2B5EF4-FFF2-40B4-BE49-F238E27FC236}">
                <a16:creationId xmlns:a16="http://schemas.microsoft.com/office/drawing/2014/main" id="{F538FEEA-434F-404A-8A40-5F717D6CB596}"/>
              </a:ext>
            </a:extLst>
          </p:cNvPr>
          <p:cNvSpPr>
            <a:spLocks noGrp="1"/>
          </p:cNvSpPr>
          <p:nvPr>
            <p:ph type="body" sz="quarter" idx="14" hasCustomPrompt="1"/>
          </p:nvPr>
        </p:nvSpPr>
        <p:spPr>
          <a:xfrm>
            <a:off x="3081587" y="1201138"/>
            <a:ext cx="2980826" cy="225425"/>
          </a:xfrm>
        </p:spPr>
        <p:txBody>
          <a:bodyPr anchor="ctr">
            <a:noAutofit/>
          </a:bodyPr>
          <a:lstStyle>
            <a:lvl1pPr algn="ctr">
              <a:defRPr sz="1200"/>
            </a:lvl1pPr>
          </a:lstStyle>
          <a:p>
            <a:pPr lvl="0"/>
            <a:r>
              <a:rPr lang="en-US" dirty="0"/>
              <a:t>Return to parent-slide containing images.</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556084"/>
            <a:ext cx="8458200" cy="4692316"/>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0" name="Return to main slide Link 2">
            <a:extLst>
              <a:ext uri="{FF2B5EF4-FFF2-40B4-BE49-F238E27FC236}">
                <a16:creationId xmlns:a16="http://schemas.microsoft.com/office/drawing/2014/main" id="{D8AF3780-479B-4486-8AEE-B0E29BE2F870}"/>
              </a:ext>
            </a:extLst>
          </p:cNvPr>
          <p:cNvSpPr>
            <a:spLocks noGrp="1"/>
          </p:cNvSpPr>
          <p:nvPr>
            <p:ph type="body" sz="quarter" idx="15" hasCustomPrompt="1"/>
          </p:nvPr>
        </p:nvSpPr>
        <p:spPr>
          <a:xfrm>
            <a:off x="3092111" y="6350211"/>
            <a:ext cx="2959779" cy="228600"/>
          </a:xfr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258908001"/>
      </p:ext>
    </p:extLst>
  </p:cSld>
  <p:clrMapOvr>
    <a:masterClrMapping/>
  </p:clrMapOvr>
  <p:extLst>
    <p:ext uri="{DCECCB84-F9BA-43D5-87BE-67443E8EF086}">
      <p15:sldGuideLst xmlns:p15="http://schemas.microsoft.com/office/powerpoint/2012/main">
        <p15:guide id="1" pos="2880">
          <p15:clr>
            <a:srgbClr val="FBAE40"/>
          </p15:clr>
        </p15:guide>
        <p15:guide id="2" orient="horz" pos="360">
          <p15:clr>
            <a:srgbClr val="FBAE40"/>
          </p15:clr>
        </p15:guide>
        <p15:guide id="3" pos="264">
          <p15:clr>
            <a:srgbClr val="FBAE40"/>
          </p15:clr>
        </p15:guide>
        <p15:guide id="4"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2" name="Long Copyright">
            <a:extLst>
              <a:ext uri="{FF2B5EF4-FFF2-40B4-BE49-F238E27FC236}">
                <a16:creationId xmlns:a16="http://schemas.microsoft.com/office/drawing/2014/main" id="{F4607C07-D864-4A1A-8061-D12997CC50CE}"/>
              </a:ext>
            </a:extLst>
          </p:cNvPr>
          <p:cNvSpPr>
            <a:spLocks noGrp="1"/>
          </p:cNvSpPr>
          <p:nvPr>
            <p:ph type="ftr" sz="quarter" idx="12"/>
          </p:nvPr>
        </p:nvSpPr>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248906892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ppendix-Two Comparison Placeholders With Identifiers">
    <p:spTree>
      <p:nvGrpSpPr>
        <p:cNvPr id="1" name=""/>
        <p:cNvGrpSpPr/>
        <p:nvPr/>
      </p:nvGrpSpPr>
      <p:grpSpPr>
        <a:xfrm>
          <a:off x="0" y="0"/>
          <a:ext cx="0" cy="0"/>
          <a:chOff x="0" y="0"/>
          <a:chExt cx="0" cy="0"/>
        </a:xfrm>
      </p:grpSpPr>
      <p:sp>
        <p:nvSpPr>
          <p:cNvPr id="10" name="Slide Title">
            <a:extLst>
              <a:ext uri="{FF2B5EF4-FFF2-40B4-BE49-F238E27FC236}">
                <a16:creationId xmlns:a16="http://schemas.microsoft.com/office/drawing/2014/main" id="{4D3A09E2-C861-4D48-B4DB-F718B64FF46D}"/>
              </a:ext>
            </a:extLst>
          </p:cNvPr>
          <p:cNvSpPr txBox="1">
            <a:spLocks/>
          </p:cNvSpPr>
          <p:nvPr userDrawn="1"/>
        </p:nvSpPr>
        <p:spPr>
          <a:xfrm>
            <a:off x="342900" y="235525"/>
            <a:ext cx="8458200" cy="822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a:lstStyle>
          <a:p>
            <a:r>
              <a:rPr lang="en-US" dirty="0"/>
              <a:t>Slide Title</a:t>
            </a:r>
            <a:br>
              <a:rPr lang="en-US" dirty="0"/>
            </a:br>
            <a:endParaRPr lang="en-US" dirty="0"/>
          </a:p>
        </p:txBody>
      </p:sp>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304800"/>
            <a:ext cx="8458200" cy="678611"/>
          </a:xfrm>
          <a:prstGeom prst="rect">
            <a:avLst/>
          </a:prstGeom>
        </p:spPr>
        <p:txBody>
          <a:bodyPr anchor="ctr"/>
          <a:lstStyle>
            <a:lvl1pPr>
              <a:defRPr sz="2400"/>
            </a:lvl1pPr>
          </a:lstStyle>
          <a:p>
            <a:r>
              <a:rPr lang="en-US" dirty="0"/>
              <a:t>Slide Title</a:t>
            </a:r>
            <a:br>
              <a:rPr lang="en-US" dirty="0"/>
            </a:br>
            <a:endParaRPr lang="en-US" dirty="0"/>
          </a:p>
        </p:txBody>
      </p:sp>
      <p:sp>
        <p:nvSpPr>
          <p:cNvPr id="9" name="Return to main slide Link 1">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3081528" y="1059828"/>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8" name="Image Identifier 1">
            <a:extLst>
              <a:ext uri="{FF2B5EF4-FFF2-40B4-BE49-F238E27FC236}">
                <a16:creationId xmlns:a16="http://schemas.microsoft.com/office/drawing/2014/main" id="{C828D23C-A7ED-420E-B199-2D8CCF24D6BE}"/>
              </a:ext>
            </a:extLst>
          </p:cNvPr>
          <p:cNvSpPr>
            <a:spLocks noGrp="1"/>
          </p:cNvSpPr>
          <p:nvPr>
            <p:ph type="body" sz="quarter" idx="15" hasCustomPrompt="1"/>
          </p:nvPr>
        </p:nvSpPr>
        <p:spPr>
          <a:xfrm>
            <a:off x="365125" y="1410562"/>
            <a:ext cx="4076700" cy="392112"/>
          </a:xfrm>
        </p:spPr>
        <p:txBody>
          <a:bodyPr/>
          <a:lstStyle>
            <a:lvl1pPr>
              <a:defRPr/>
            </a:lvl1pPr>
          </a:lstStyle>
          <a:p>
            <a:pPr lvl="0"/>
            <a:r>
              <a:rPr lang="en-US" dirty="0"/>
              <a:t>Image Identifier 1</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933303"/>
            <a:ext cx="4076700" cy="4315097"/>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11" name="Image Identifier 2">
            <a:extLst>
              <a:ext uri="{FF2B5EF4-FFF2-40B4-BE49-F238E27FC236}">
                <a16:creationId xmlns:a16="http://schemas.microsoft.com/office/drawing/2014/main" id="{7DBCEA22-E8D2-4B8A-B55C-3FFA6FAB317C}"/>
              </a:ext>
            </a:extLst>
          </p:cNvPr>
          <p:cNvSpPr>
            <a:spLocks noGrp="1"/>
          </p:cNvSpPr>
          <p:nvPr>
            <p:ph type="body" sz="quarter" idx="16" hasCustomPrompt="1"/>
          </p:nvPr>
        </p:nvSpPr>
        <p:spPr>
          <a:xfrm>
            <a:off x="4715145" y="1410562"/>
            <a:ext cx="4078224" cy="393192"/>
          </a:xfrm>
        </p:spPr>
        <p:txBody>
          <a:bodyPr/>
          <a:lstStyle>
            <a:lvl1pPr>
              <a:defRPr/>
            </a:lvl1pPr>
          </a:lstStyle>
          <a:p>
            <a:pPr lvl="0"/>
            <a:r>
              <a:rPr lang="en-US" dirty="0"/>
              <a:t>Image Identifier 2</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933303"/>
            <a:ext cx="4076700" cy="4315097"/>
          </a:xfrm>
          <a:prstGeom prst="rect">
            <a:avLst/>
          </a:prstGeo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7" name="Return to main slide Link 2">
            <a:extLst>
              <a:ext uri="{FF2B5EF4-FFF2-40B4-BE49-F238E27FC236}">
                <a16:creationId xmlns:a16="http://schemas.microsoft.com/office/drawing/2014/main" id="{24E3FC7A-8095-4466-BF43-4B6D04A5D884}"/>
              </a:ext>
            </a:extLst>
          </p:cNvPr>
          <p:cNvSpPr>
            <a:spLocks noGrp="1"/>
          </p:cNvSpPr>
          <p:nvPr>
            <p:ph type="body" sz="quarter" idx="12" hasCustomPrompt="1"/>
          </p:nvPr>
        </p:nvSpPr>
        <p:spPr>
          <a:xfrm>
            <a:off x="3081528" y="6348550"/>
            <a:ext cx="2980944" cy="228600"/>
          </a:xfrm>
          <a:prstGeom prst="rect">
            <a:avLst/>
          </a:prstGeom>
        </p:spPr>
        <p:txBody>
          <a:bodyPr vert="horz" lIns="91440" tIns="45720" rIns="91440" bIns="45720" rtlCol="0" anchor="ctr">
            <a:noAutofit/>
          </a:bodyPr>
          <a:lstStyle>
            <a:lvl1pPr>
              <a:defRPr lang="en-US" sz="1200" dirty="0"/>
            </a:lvl1pPr>
          </a:lstStyle>
          <a:p>
            <a:pPr lvl="0" algn="ctr"/>
            <a:r>
              <a:rPr lang="en-US" dirty="0"/>
              <a:t>Return to parent-slide containing images.</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a:xfrm>
            <a:off x="8626412" y="6673531"/>
            <a:ext cx="355840" cy="161396"/>
          </a:xfrm>
          <a:prstGeom prst="rect">
            <a:avLst/>
          </a:prstGeom>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2658578842"/>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Title Slide W/Cover">
    <p:spTree>
      <p:nvGrpSpPr>
        <p:cNvPr id="1" name=""/>
        <p:cNvGrpSpPr/>
        <p:nvPr/>
      </p:nvGrpSpPr>
      <p:grpSpPr>
        <a:xfrm>
          <a:off x="0" y="0"/>
          <a:ext cx="0" cy="0"/>
          <a:chOff x="0" y="0"/>
          <a:chExt cx="0" cy="0"/>
        </a:xfrm>
      </p:grpSpPr>
      <p:grpSp>
        <p:nvGrpSpPr>
          <p:cNvPr id="4" name="MHE Altered Background, fixed">
            <a:extLst>
              <a:ext uri="{FF2B5EF4-FFF2-40B4-BE49-F238E27FC236}">
                <a16:creationId xmlns:a16="http://schemas.microsoft.com/office/drawing/2014/main" id="{E2D8ACCF-E5FC-4FE9-9E84-B2A0A6B1EEBA}"/>
              </a:ext>
              <a:ext uri="{C183D7F6-B498-43B3-948B-1728B52AA6E4}">
                <adec:decorative xmlns:adec="http://schemas.microsoft.com/office/drawing/2017/decorative" val="1"/>
              </a:ext>
            </a:extLst>
          </p:cNvPr>
          <p:cNvGrpSpPr/>
          <p:nvPr userDrawn="1"/>
        </p:nvGrpSpPr>
        <p:grpSpPr>
          <a:xfrm>
            <a:off x="342900" y="2095500"/>
            <a:ext cx="3886199" cy="3886199"/>
            <a:chOff x="342900" y="2095500"/>
            <a:chExt cx="3886199" cy="3886199"/>
          </a:xfrm>
        </p:grpSpPr>
        <p:sp>
          <p:nvSpPr>
            <p:cNvPr id="14" name="Rectangle 13">
              <a:extLst>
                <a:ext uri="{FF2B5EF4-FFF2-40B4-BE49-F238E27FC236}">
                  <a16:creationId xmlns:a16="http://schemas.microsoft.com/office/drawing/2014/main" id="{52AD1ADE-6D88-5C48-9EEF-7E081C733011}"/>
                </a:ext>
              </a:extLst>
            </p:cNvPr>
            <p:cNvSpPr/>
            <p:nvPr userDrawn="1"/>
          </p:nvSpPr>
          <p:spPr>
            <a:xfrm>
              <a:off x="342900" y="2095500"/>
              <a:ext cx="3886199" cy="3886199"/>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AFE6DE48-1064-2849-AF2D-2E29711B1885}"/>
                </a:ext>
              </a:extLst>
            </p:cNvPr>
            <p:cNvSpPr/>
            <p:nvPr userDrawn="1"/>
          </p:nvSpPr>
          <p:spPr>
            <a:xfrm>
              <a:off x="495300" y="2362200"/>
              <a:ext cx="3429000" cy="34671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7" name="Title"/>
          <p:cNvSpPr>
            <a:spLocks noGrp="1"/>
          </p:cNvSpPr>
          <p:nvPr userDrawn="1">
            <p:ph type="ctrTitle" hasCustomPrompt="1"/>
          </p:nvPr>
        </p:nvSpPr>
        <p:spPr>
          <a:xfrm>
            <a:off x="621792" y="2608290"/>
            <a:ext cx="3035808" cy="1394084"/>
          </a:xfrm>
          <a:prstGeom prst="rect">
            <a:avLst/>
          </a:prstGeom>
        </p:spPr>
        <p:txBody>
          <a:bodyPr anchor="b">
            <a:noAutofit/>
          </a:bodyPr>
          <a:lstStyle>
            <a:lvl1pPr algn="l">
              <a:lnSpc>
                <a:spcPct val="100000"/>
              </a:lnSpc>
              <a:defRPr sz="2600" b="1">
                <a:solidFill>
                  <a:schemeClr val="bg1"/>
                </a:solidFill>
              </a:defRPr>
            </a:lvl1pPr>
          </a:lstStyle>
          <a:p>
            <a:r>
              <a:rPr lang="en-US" dirty="0"/>
              <a:t>Presentation Title</a:t>
            </a:r>
          </a:p>
        </p:txBody>
      </p:sp>
      <p:sp>
        <p:nvSpPr>
          <p:cNvPr id="8" name="Subtitle"/>
          <p:cNvSpPr>
            <a:spLocks noGrp="1"/>
          </p:cNvSpPr>
          <p:nvPr userDrawn="1">
            <p:ph type="subTitle" idx="1" hasCustomPrompt="1"/>
          </p:nvPr>
        </p:nvSpPr>
        <p:spPr>
          <a:xfrm>
            <a:off x="621792" y="4069830"/>
            <a:ext cx="3035808" cy="804094"/>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Presentation Subtitle</a:t>
            </a:r>
          </a:p>
        </p:txBody>
      </p:sp>
      <p:cxnSp>
        <p:nvCxnSpPr>
          <p:cNvPr id="9"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13232" y="4919472"/>
            <a:ext cx="253288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23" name="Text Placeholder"/>
          <p:cNvSpPr>
            <a:spLocks noGrp="1"/>
          </p:cNvSpPr>
          <p:nvPr userDrawn="1">
            <p:ph type="body" sz="quarter" idx="10" hasCustomPrompt="1"/>
          </p:nvPr>
        </p:nvSpPr>
        <p:spPr>
          <a:xfrm>
            <a:off x="621791" y="5096656"/>
            <a:ext cx="3043303" cy="569626"/>
          </a:xfrm>
          <a:prstGeom prst="rect">
            <a:avLst/>
          </a:prstGeom>
        </p:spPr>
        <p:txBody>
          <a:bodyPr/>
          <a:lstStyle>
            <a:lvl1pPr>
              <a:spcBef>
                <a:spcPts val="0"/>
              </a:spcBef>
              <a:defRPr sz="1200" b="1">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dirty="0"/>
              <a:t>Extra Text</a:t>
            </a:r>
          </a:p>
        </p:txBody>
      </p:sp>
      <p:sp>
        <p:nvSpPr>
          <p:cNvPr id="3" name="Cover Placeholder">
            <a:extLst>
              <a:ext uri="{FF2B5EF4-FFF2-40B4-BE49-F238E27FC236}">
                <a16:creationId xmlns:a16="http://schemas.microsoft.com/office/drawing/2014/main" id="{67C61915-1FDF-4DF1-95F4-8BAC894B4DC1}"/>
              </a:ext>
            </a:extLst>
          </p:cNvPr>
          <p:cNvSpPr>
            <a:spLocks noGrp="1"/>
          </p:cNvSpPr>
          <p:nvPr userDrawn="1">
            <p:ph type="pic" sz="quarter" idx="11" hasCustomPrompt="1"/>
          </p:nvPr>
        </p:nvSpPr>
        <p:spPr>
          <a:xfrm>
            <a:off x="4572000" y="1450229"/>
            <a:ext cx="4229100" cy="4976453"/>
          </a:xfrm>
          <a:prstGeom prst="rect">
            <a:avLst/>
          </a:prstGeom>
        </p:spPr>
        <p:txBody>
          <a:bodyPr/>
          <a:lstStyle>
            <a:lvl1pPr>
              <a:defRPr/>
            </a:lvl1pPr>
          </a:lstStyle>
          <a:p>
            <a:r>
              <a:rPr lang="en-US" dirty="0"/>
              <a:t>Optional: Include Cover Here</a:t>
            </a:r>
          </a:p>
        </p:txBody>
      </p:sp>
      <p:sp>
        <p:nvSpPr>
          <p:cNvPr id="6" name="Content Placeholder 5">
            <a:extLst>
              <a:ext uri="{FF2B5EF4-FFF2-40B4-BE49-F238E27FC236}">
                <a16:creationId xmlns:a16="http://schemas.microsoft.com/office/drawing/2014/main" id="{95FB06C8-11A0-4E73-A5CE-7801EB091162}"/>
              </a:ext>
            </a:extLst>
          </p:cNvPr>
          <p:cNvSpPr>
            <a:spLocks noGrp="1"/>
          </p:cNvSpPr>
          <p:nvPr>
            <p:ph sz="quarter" idx="12"/>
          </p:nvPr>
        </p:nvSpPr>
        <p:spPr>
          <a:xfrm>
            <a:off x="166688" y="6426200"/>
            <a:ext cx="8505825" cy="3111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5159651"/>
      </p:ext>
    </p:extLst>
  </p:cSld>
  <p:clrMapOvr>
    <a:masterClrMapping/>
  </p:clrMapOvr>
  <p:extLst>
    <p:ext uri="{DCECCB84-F9BA-43D5-87BE-67443E8EF086}">
      <p15:sldGuideLst xmlns:p15="http://schemas.microsoft.com/office/powerpoint/2012/main">
        <p15:guide id="1" orient="horz" pos="1320">
          <p15:clr>
            <a:srgbClr val="FBAE40"/>
          </p15:clr>
        </p15:guide>
        <p15:guide id="2" orient="horz" pos="3768">
          <p15:clr>
            <a:srgbClr val="FBAE40"/>
          </p15:clr>
        </p15:guide>
        <p15:guide id="3" pos="2664">
          <p15:clr>
            <a:srgbClr val="FBAE40"/>
          </p15:clr>
        </p15:guide>
        <p15:guide id="4" pos="2880">
          <p15:clr>
            <a:srgbClr val="FBAE40"/>
          </p15:clr>
        </p15:guide>
        <p15:guide id="5" pos="2472">
          <p15:clr>
            <a:srgbClr val="FBAE40"/>
          </p15:clr>
        </p15:guide>
        <p15:guide id="6" pos="312">
          <p15:clr>
            <a:srgbClr val="FBAE40"/>
          </p15:clr>
        </p15:guide>
        <p15:guide id="7" orient="horz" pos="1488">
          <p15:clr>
            <a:srgbClr val="FBAE40"/>
          </p15:clr>
        </p15:guide>
        <p15:guide id="8" orient="horz" pos="36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NO Cover">
    <p:spTree>
      <p:nvGrpSpPr>
        <p:cNvPr id="1" name=""/>
        <p:cNvGrpSpPr/>
        <p:nvPr/>
      </p:nvGrpSpPr>
      <p:grpSpPr>
        <a:xfrm>
          <a:off x="0" y="0"/>
          <a:ext cx="0" cy="0"/>
          <a:chOff x="0" y="0"/>
          <a:chExt cx="0" cy="0"/>
        </a:xfrm>
      </p:grpSpPr>
      <p:grpSp>
        <p:nvGrpSpPr>
          <p:cNvPr id="20" name="MHE Official Background, fixed">
            <a:extLst>
              <a:ext uri="{C183D7F6-B498-43B3-948B-1728B52AA6E4}">
                <adec:decorative xmlns:adec="http://schemas.microsoft.com/office/drawing/2017/decorative" val="1"/>
              </a:ext>
            </a:extLst>
          </p:cNvPr>
          <p:cNvGrpSpPr/>
          <p:nvPr userDrawn="1"/>
        </p:nvGrpSpPr>
        <p:grpSpPr>
          <a:xfrm>
            <a:off x="0" y="1452559"/>
            <a:ext cx="9144000" cy="4982750"/>
            <a:chOff x="0" y="1521567"/>
            <a:chExt cx="9144000" cy="4846438"/>
          </a:xfrm>
        </p:grpSpPr>
        <p:sp>
          <p:nvSpPr>
            <p:cNvPr id="11" name="Rectangle 10">
              <a:extLst>
                <a:ext uri="{FF2B5EF4-FFF2-40B4-BE49-F238E27FC236}">
                  <a16:creationId xmlns:a16="http://schemas.microsoft.com/office/drawing/2014/main" id="{23FD8DC8-1EF1-6B48-9F31-D9D254F85818}"/>
                </a:ext>
              </a:extLst>
            </p:cNvPr>
            <p:cNvSpPr/>
            <p:nvPr userDrawn="1"/>
          </p:nvSpPr>
          <p:spPr>
            <a:xfrm>
              <a:off x="0" y="1521567"/>
              <a:ext cx="9144000" cy="4846438"/>
            </a:xfrm>
            <a:prstGeom prst="rect">
              <a:avLst/>
            </a:prstGeom>
            <a:solidFill>
              <a:srgbClr val="720F1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9500492E-5EBE-C745-8EEE-F17D4BB4582E}"/>
                </a:ext>
              </a:extLst>
            </p:cNvPr>
            <p:cNvSpPr/>
            <p:nvPr userDrawn="1"/>
          </p:nvSpPr>
          <p:spPr>
            <a:xfrm>
              <a:off x="185629" y="2001422"/>
              <a:ext cx="8493233" cy="4166364"/>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364385" y="2475809"/>
              <a:ext cx="7858340" cy="3513221"/>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777240" y="2985555"/>
            <a:ext cx="6521640" cy="873214"/>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p:ph type="subTitle" idx="1"/>
          </p:nvPr>
        </p:nvSpPr>
        <p:spPr>
          <a:xfrm>
            <a:off x="782058" y="3986784"/>
            <a:ext cx="4297680" cy="517585"/>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867202" y="465003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p:ph type="body" sz="quarter" idx="10"/>
          </p:nvPr>
        </p:nvSpPr>
        <p:spPr>
          <a:xfrm>
            <a:off x="777240" y="4718304"/>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14" name="Content Placeholder 5">
            <a:extLst>
              <a:ext uri="{FF2B5EF4-FFF2-40B4-BE49-F238E27FC236}">
                <a16:creationId xmlns:a16="http://schemas.microsoft.com/office/drawing/2014/main" id="{693BA5A3-DAB5-45C2-AE6D-5271B0A7976C}"/>
              </a:ext>
            </a:extLst>
          </p:cNvPr>
          <p:cNvSpPr>
            <a:spLocks noGrp="1"/>
          </p:cNvSpPr>
          <p:nvPr>
            <p:ph sz="quarter" idx="12"/>
          </p:nvPr>
        </p:nvSpPr>
        <p:spPr>
          <a:xfrm>
            <a:off x="166688" y="6426200"/>
            <a:ext cx="8505825" cy="3111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643474"/>
      </p:ext>
    </p:extLst>
  </p:cSld>
  <p:clrMapOvr>
    <a:masterClrMapping/>
  </p:clrMapOvr>
  <p:extLst>
    <p:ext uri="{DCECCB84-F9BA-43D5-87BE-67443E8EF086}">
      <p15:sldGuideLst xmlns:p15="http://schemas.microsoft.com/office/powerpoint/2012/main">
        <p15:guide id="1" orient="horz" pos="959">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NO Cover">
    <p:spTree>
      <p:nvGrpSpPr>
        <p:cNvPr id="1" name=""/>
        <p:cNvGrpSpPr/>
        <p:nvPr/>
      </p:nvGrpSpPr>
      <p:grpSpPr>
        <a:xfrm>
          <a:off x="0" y="0"/>
          <a:ext cx="0" cy="0"/>
          <a:chOff x="0" y="0"/>
          <a:chExt cx="0" cy="0"/>
        </a:xfrm>
      </p:grpSpPr>
      <p:grpSp>
        <p:nvGrpSpPr>
          <p:cNvPr id="5" name="MHE altered Background, fixed">
            <a:extLst>
              <a:ext uri="{FF2B5EF4-FFF2-40B4-BE49-F238E27FC236}">
                <a16:creationId xmlns:a16="http://schemas.microsoft.com/office/drawing/2014/main" id="{7A14A7A9-A9D7-4A08-A24F-4D1C1F4C29CE}"/>
              </a:ext>
              <a:ext uri="{C183D7F6-B498-43B3-948B-1728B52AA6E4}">
                <adec:decorative xmlns:adec="http://schemas.microsoft.com/office/drawing/2017/decorative" val="1"/>
              </a:ext>
            </a:extLst>
          </p:cNvPr>
          <p:cNvGrpSpPr/>
          <p:nvPr userDrawn="1"/>
        </p:nvGrpSpPr>
        <p:grpSpPr>
          <a:xfrm>
            <a:off x="0" y="1446366"/>
            <a:ext cx="9143999" cy="4991100"/>
            <a:chOff x="0" y="1524000"/>
            <a:chExt cx="9143999" cy="4991100"/>
          </a:xfrm>
        </p:grpSpPr>
        <p:sp>
          <p:nvSpPr>
            <p:cNvPr id="12" name="Rectangle 11">
              <a:extLst>
                <a:ext uri="{FF2B5EF4-FFF2-40B4-BE49-F238E27FC236}">
                  <a16:creationId xmlns:a16="http://schemas.microsoft.com/office/drawing/2014/main" id="{9500492E-5EBE-C745-8EEE-F17D4BB4582E}"/>
                </a:ext>
              </a:extLst>
            </p:cNvPr>
            <p:cNvSpPr/>
            <p:nvPr userDrawn="1"/>
          </p:nvSpPr>
          <p:spPr>
            <a:xfrm>
              <a:off x="0" y="1524000"/>
              <a:ext cx="9143999" cy="4991100"/>
            </a:xfrm>
            <a:prstGeom prst="rect">
              <a:avLst/>
            </a:prstGeom>
            <a:solidFill>
              <a:srgbClr val="9F2241"/>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6D976C39-0B94-D44F-9108-A52DD0916B5A}"/>
                </a:ext>
              </a:extLst>
            </p:cNvPr>
            <p:cNvSpPr/>
            <p:nvPr userDrawn="1"/>
          </p:nvSpPr>
          <p:spPr>
            <a:xfrm>
              <a:off x="190500" y="2019300"/>
              <a:ext cx="8496300" cy="4267200"/>
            </a:xfrm>
            <a:prstGeom prst="rect">
              <a:avLst/>
            </a:prstGeom>
            <a:solidFill>
              <a:srgbClr val="E21A23"/>
            </a:solidFill>
            <a:ln>
              <a:no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dirty="0"/>
            </a:p>
          </p:txBody>
        </p:sp>
      </p:grpSp>
      <p:sp>
        <p:nvSpPr>
          <p:cNvPr id="2" name="Title"/>
          <p:cNvSpPr>
            <a:spLocks noGrp="1"/>
          </p:cNvSpPr>
          <p:nvPr userDrawn="1">
            <p:ph type="ctrTitle"/>
          </p:nvPr>
        </p:nvSpPr>
        <p:spPr>
          <a:xfrm>
            <a:off x="567378" y="2593298"/>
            <a:ext cx="6980170" cy="1130559"/>
          </a:xfrm>
          <a:prstGeom prst="rect">
            <a:avLst/>
          </a:prstGeom>
        </p:spPr>
        <p:txBody>
          <a:bodyPr anchor="t">
            <a:noAutofit/>
          </a:bodyPr>
          <a:lstStyle>
            <a:lvl1pPr algn="l">
              <a:lnSpc>
                <a:spcPct val="100000"/>
              </a:lnSpc>
              <a:defRPr sz="2600" b="1">
                <a:solidFill>
                  <a:schemeClr val="bg1"/>
                </a:solidFill>
              </a:defRPr>
            </a:lvl1pPr>
          </a:lstStyle>
          <a:p>
            <a:r>
              <a:rPr lang="en-US"/>
              <a:t>Click to edit Master title style</a:t>
            </a:r>
            <a:endParaRPr lang="en-US" dirty="0"/>
          </a:p>
        </p:txBody>
      </p:sp>
      <p:sp>
        <p:nvSpPr>
          <p:cNvPr id="3" name="Subtitle"/>
          <p:cNvSpPr>
            <a:spLocks noGrp="1"/>
          </p:cNvSpPr>
          <p:nvPr userDrawn="1">
            <p:ph type="subTitle" idx="1"/>
          </p:nvPr>
        </p:nvSpPr>
        <p:spPr>
          <a:xfrm>
            <a:off x="567378" y="3807503"/>
            <a:ext cx="4542020" cy="719352"/>
          </a:xfrm>
          <a:prstGeom prst="rect">
            <a:avLst/>
          </a:prstGeom>
        </p:spPr>
        <p:txBody>
          <a:bodyPr/>
          <a:lstStyle>
            <a:lvl1pPr marL="0" indent="0" algn="l">
              <a:buNone/>
              <a:defRPr sz="1800" b="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cxnSp>
        <p:nvCxnSpPr>
          <p:cNvPr id="21" name="MHE line separating subtitles from text">
            <a:extLst>
              <a:ext uri="{FF2B5EF4-FFF2-40B4-BE49-F238E27FC236}">
                <a16:creationId xmlns:a16="http://schemas.microsoft.com/office/drawing/2014/main" id="{EC86C884-D766-9149-B40E-B86A943DE6D1}"/>
              </a:ext>
              <a:ext uri="{C183D7F6-B498-43B3-948B-1728B52AA6E4}">
                <adec:decorative xmlns:adec="http://schemas.microsoft.com/office/drawing/2017/decorative" val="1"/>
              </a:ext>
            </a:extLst>
          </p:cNvPr>
          <p:cNvCxnSpPr>
            <a:cxnSpLocks/>
          </p:cNvCxnSpPr>
          <p:nvPr userDrawn="1"/>
        </p:nvCxnSpPr>
        <p:spPr>
          <a:xfrm>
            <a:off x="702310" y="4665027"/>
            <a:ext cx="357478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3" name="Text Placeholder"/>
          <p:cNvSpPr>
            <a:spLocks noGrp="1"/>
          </p:cNvSpPr>
          <p:nvPr userDrawn="1">
            <p:ph type="body" sz="quarter" idx="10"/>
          </p:nvPr>
        </p:nvSpPr>
        <p:spPr>
          <a:xfrm>
            <a:off x="567378" y="4770769"/>
            <a:ext cx="4443413" cy="576185"/>
          </a:xfrm>
          <a:prstGeom prst="rect">
            <a:avLst/>
          </a:prstGeom>
        </p:spPr>
        <p:txBody>
          <a:bodyPr/>
          <a:lstStyle>
            <a:lvl1pPr>
              <a:spcBef>
                <a:spcPts val="0"/>
              </a:spcBef>
              <a:defRPr sz="1600">
                <a:solidFill>
                  <a:schemeClr val="bg1"/>
                </a:solidFill>
              </a:defRPr>
            </a:lvl1pPr>
            <a:lvl2pPr>
              <a:defRPr sz="1400">
                <a:solidFill>
                  <a:schemeClr val="bg1"/>
                </a:solidFill>
              </a:defRPr>
            </a:lvl2pPr>
            <a:lvl3pPr>
              <a:defRPr sz="1400">
                <a:solidFill>
                  <a:schemeClr val="bg1"/>
                </a:solidFill>
              </a:defRPr>
            </a:lvl3pPr>
            <a:lvl4pPr>
              <a:defRPr sz="1400">
                <a:solidFill>
                  <a:schemeClr val="bg1"/>
                </a:solidFill>
              </a:defRPr>
            </a:lvl4pPr>
            <a:lvl5pPr>
              <a:defRPr sz="1400">
                <a:solidFill>
                  <a:schemeClr val="bg1"/>
                </a:solidFill>
              </a:defRPr>
            </a:lvl5pPr>
          </a:lstStyle>
          <a:p>
            <a:pPr lvl="0"/>
            <a:r>
              <a:rPr lang="en-US"/>
              <a:t>Click to edit Master text styles</a:t>
            </a:r>
          </a:p>
        </p:txBody>
      </p:sp>
      <p:sp>
        <p:nvSpPr>
          <p:cNvPr id="4" name="Long Copyright">
            <a:extLst>
              <a:ext uri="{FF2B5EF4-FFF2-40B4-BE49-F238E27FC236}">
                <a16:creationId xmlns:a16="http://schemas.microsoft.com/office/drawing/2014/main" id="{54514DA3-A928-4CD1-BFAE-B5DF399C4B36}"/>
              </a:ext>
            </a:extLst>
          </p:cNvPr>
          <p:cNvSpPr>
            <a:spLocks noGrp="1"/>
          </p:cNvSpPr>
          <p:nvPr userDrawn="1">
            <p:ph type="ftr" sz="quarter" idx="11"/>
          </p:nvPr>
        </p:nvSpPr>
        <p:spPr>
          <a:xfrm>
            <a:off x="0" y="6487064"/>
            <a:ext cx="9144000" cy="370935"/>
          </a:xfrm>
        </p:spPr>
        <p:txBody>
          <a:bodyPr/>
          <a:lstStyle>
            <a:lvl1pPr algn="ctr">
              <a:defRPr>
                <a:solidFill>
                  <a:schemeClr val="tx1"/>
                </a:solidFill>
              </a:defRPr>
            </a:lvl1pPr>
          </a:lstStyle>
          <a:p>
            <a:pPr defTabSz="457200">
              <a:spcBef>
                <a:spcPct val="20000"/>
              </a:spcBef>
              <a:defRPr/>
            </a:pPr>
            <a:r>
              <a:rPr lang="en-US" dirty="0"/>
              <a:t>© &lt; add the year&gt; McGraw Hill, LLC. All rights reserved. Authorized only for instructor use in the classroom.</a:t>
            </a:r>
          </a:p>
          <a:p>
            <a:pPr defTabSz="457200">
              <a:spcBef>
                <a:spcPct val="20000"/>
              </a:spcBef>
              <a:defRPr/>
            </a:pPr>
            <a:r>
              <a:rPr lang="en-US" dirty="0"/>
              <a:t>No reproduction or further distribution permitted without the prior written consent of McGraw Hill, LLC.</a:t>
            </a:r>
          </a:p>
        </p:txBody>
      </p:sp>
    </p:spTree>
    <p:extLst>
      <p:ext uri="{BB962C8B-B14F-4D97-AF65-F5344CB8AC3E}">
        <p14:creationId xmlns:p14="http://schemas.microsoft.com/office/powerpoint/2010/main" val="1233895555"/>
      </p:ext>
    </p:extLst>
  </p:cSld>
  <p:clrMapOvr>
    <a:masterClrMapping/>
  </p:clrMapOvr>
  <p:extLst>
    <p:ext uri="{DCECCB84-F9BA-43D5-87BE-67443E8EF086}">
      <p15:sldGuideLst xmlns:p15="http://schemas.microsoft.com/office/powerpoint/2012/main">
        <p15:guide id="1" orient="horz" pos="1272">
          <p15:clr>
            <a:srgbClr val="FBAE40"/>
          </p15:clr>
        </p15:guide>
        <p15:guide id="2" orient="horz" pos="3960">
          <p15:clr>
            <a:srgbClr val="FBAE40"/>
          </p15:clr>
        </p15:guide>
        <p15:guide id="3" pos="120">
          <p15:clr>
            <a:srgbClr val="FBAE40"/>
          </p15:clr>
        </p15:guide>
        <p15:guide id="4" pos="5472">
          <p15:clr>
            <a:srgbClr val="FBAE40"/>
          </p15:clr>
        </p15:guide>
        <p15:guide id="5" orient="horz" pos="22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e Main Placeholder">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03133A46-43F0-4734-A847-009F11688B7F}"/>
              </a:ext>
            </a:extLst>
          </p:cNvPr>
          <p:cNvSpPr>
            <a:spLocks noGrp="1"/>
          </p:cNvSpPr>
          <p:nvPr>
            <p:ph type="body" sz="quarter" idx="14"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745085821"/>
      </p:ext>
    </p:extLst>
  </p:cSld>
  <p:clrMapOvr>
    <a:masterClrMapping/>
  </p:clrMapOvr>
  <p:extLst>
    <p:ext uri="{DCECCB84-F9BA-43D5-87BE-67443E8EF086}">
      <p15:sldGuideLst xmlns:p15="http://schemas.microsoft.com/office/powerpoint/2012/main">
        <p15:guide id="1" pos="2880" userDrawn="1">
          <p15:clr>
            <a:srgbClr val="FBAE40"/>
          </p15:clr>
        </p15:guide>
        <p15:guide id="2" orient="horz" pos="360" userDrawn="1">
          <p15:clr>
            <a:srgbClr val="FBAE40"/>
          </p15:clr>
        </p15:guide>
        <p15:guide id="3" pos="264" userDrawn="1">
          <p15:clr>
            <a:srgbClr val="FBAE40"/>
          </p15:clr>
        </p15:guide>
        <p15:guide id="4" orient="horz" pos="21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Horizontal Mai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8458200" cy="28380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342900" y="4343400"/>
            <a:ext cx="8458200" cy="1905000"/>
          </a:xfrm>
        </p:spPr>
        <p:txBody>
          <a:bodyPr/>
          <a:lstStyle>
            <a:lvl1pPr>
              <a:defRPr/>
            </a:lvl1pPr>
            <a:lvl4pPr marL="455613" indent="0">
              <a:buNone/>
              <a:defRPr/>
            </a:lvl4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DF07503B-138D-44F5-84FC-A7637F059B66}"/>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0" y="6684963"/>
            <a:ext cx="6972300" cy="173037"/>
          </a:xfrm>
        </p:spPr>
        <p:txBody>
          <a:bodyPr vert="horz" lIns="91440" tIns="45720" rIns="91440" bIns="45720" rtlCol="0" anchor="ctr">
            <a:noAutofit/>
          </a:bodyPr>
          <a:lstStyle>
            <a:lvl1pPr>
              <a:defRPr lang="en-US" sz="800" dirty="0">
                <a:solidFill>
                  <a:schemeClr val="tx1"/>
                </a:solidFill>
              </a:defRPr>
            </a:lvl1pPr>
          </a:lstStyle>
          <a:p>
            <a:pPr lvl="0" algn="r"/>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3422933013"/>
      </p:ext>
    </p:extLst>
  </p:cSld>
  <p:clrMapOvr>
    <a:masterClrMapping/>
  </p:clrMapOvr>
  <p:extLst>
    <p:ext uri="{DCECCB84-F9BA-43D5-87BE-67443E8EF086}">
      <p15:sldGuideLst xmlns:p15="http://schemas.microsoft.com/office/powerpoint/2012/main">
        <p15:guide id="1" orient="horz" pos="2592" userDrawn="1">
          <p15:clr>
            <a:srgbClr val="FBAE40"/>
          </p15:clr>
        </p15:guide>
        <p15:guide id="2" orient="horz" pos="273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mparison Placeholders">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40767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4724400" y="1257300"/>
            <a:ext cx="4076700" cy="49911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D5840A85-FE10-45F4-81E4-A52DE2319ED9}"/>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099" y="6684963"/>
            <a:ext cx="6972301"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478815702"/>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3" pos="2880">
          <p15:clr>
            <a:srgbClr val="FBAE40"/>
          </p15:clr>
        </p15:guide>
        <p15:guide id="4" pos="2976">
          <p15:clr>
            <a:srgbClr val="FBAE40"/>
          </p15:clr>
        </p15:guide>
        <p15:guide id="5" pos="2784">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e Main One Secondary">
    <p:spTree>
      <p:nvGrpSpPr>
        <p:cNvPr id="1" name=""/>
        <p:cNvGrpSpPr/>
        <p:nvPr/>
      </p:nvGrpSpPr>
      <p:grpSpPr>
        <a:xfrm>
          <a:off x="0" y="0"/>
          <a:ext cx="0" cy="0"/>
          <a:chOff x="0" y="0"/>
          <a:chExt cx="0" cy="0"/>
        </a:xfrm>
      </p:grpSpPr>
      <p:sp>
        <p:nvSpPr>
          <p:cNvPr id="2" name="Slide Title">
            <a:extLst>
              <a:ext uri="{FF2B5EF4-FFF2-40B4-BE49-F238E27FC236}">
                <a16:creationId xmlns:a16="http://schemas.microsoft.com/office/drawing/2014/main" id="{A4407840-F6A4-4638-BB2F-9FBAA1A81461}"/>
              </a:ext>
            </a:extLst>
          </p:cNvPr>
          <p:cNvSpPr>
            <a:spLocks noGrp="1"/>
          </p:cNvSpPr>
          <p:nvPr>
            <p:ph type="title" hasCustomPrompt="1"/>
          </p:nvPr>
        </p:nvSpPr>
        <p:spPr>
          <a:xfrm>
            <a:off x="342900" y="233546"/>
            <a:ext cx="8458200" cy="821119"/>
          </a:xfrm>
          <a:prstGeom prst="rect">
            <a:avLst/>
          </a:prstGeom>
        </p:spPr>
        <p:txBody>
          <a:bodyPr anchor="ctr">
            <a:normAutofit/>
          </a:bodyPr>
          <a:lstStyle>
            <a:lvl1pPr>
              <a:defRPr sz="3600"/>
            </a:lvl1pPr>
          </a:lstStyle>
          <a:p>
            <a:r>
              <a:rPr lang="en-US" dirty="0"/>
              <a:t>Slide Title</a:t>
            </a:r>
          </a:p>
        </p:txBody>
      </p:sp>
      <p:sp>
        <p:nvSpPr>
          <p:cNvPr id="5" name="Content Placeholder 1">
            <a:extLst>
              <a:ext uri="{FF2B5EF4-FFF2-40B4-BE49-F238E27FC236}">
                <a16:creationId xmlns:a16="http://schemas.microsoft.com/office/drawing/2014/main" id="{D13536C2-DC17-4031-9948-17E37EF99112}"/>
              </a:ext>
            </a:extLst>
          </p:cNvPr>
          <p:cNvSpPr>
            <a:spLocks noGrp="1"/>
          </p:cNvSpPr>
          <p:nvPr>
            <p:ph sz="quarter" idx="11" hasCustomPrompt="1"/>
          </p:nvPr>
        </p:nvSpPr>
        <p:spPr>
          <a:xfrm>
            <a:off x="342900" y="1276709"/>
            <a:ext cx="5791200" cy="4971691"/>
          </a:xfrm>
          <a:prstGeom prst="rect">
            <a:avLst/>
          </a:prstGeom>
        </p:spPr>
        <p:txBody>
          <a:bodyPr/>
          <a:lstStyle>
            <a:lvl1pPr>
              <a:defRPr/>
            </a:lvl1pPr>
          </a:lstStyle>
          <a:p>
            <a:pPr lvl="0"/>
            <a:r>
              <a:rPr lang="en-US" dirty="0"/>
              <a:t>Slide Content</a:t>
            </a:r>
          </a:p>
          <a:p>
            <a:pPr lvl="1"/>
            <a:r>
              <a:rPr lang="en-US" dirty="0"/>
              <a:t>Second level</a:t>
            </a:r>
          </a:p>
          <a:p>
            <a:pPr lvl="2"/>
            <a:r>
              <a:rPr lang="en-US" dirty="0"/>
              <a:t>Third level</a:t>
            </a:r>
          </a:p>
        </p:txBody>
      </p:sp>
      <p:sp>
        <p:nvSpPr>
          <p:cNvPr id="6" name="Content Placeholder 2">
            <a:extLst>
              <a:ext uri="{FF2B5EF4-FFF2-40B4-BE49-F238E27FC236}">
                <a16:creationId xmlns:a16="http://schemas.microsoft.com/office/drawing/2014/main" id="{0B2D170F-7AF9-40BB-A11B-08474DF5C3AA}"/>
              </a:ext>
            </a:extLst>
          </p:cNvPr>
          <p:cNvSpPr>
            <a:spLocks noGrp="1"/>
          </p:cNvSpPr>
          <p:nvPr>
            <p:ph sz="quarter" idx="14" hasCustomPrompt="1"/>
          </p:nvPr>
        </p:nvSpPr>
        <p:spPr>
          <a:xfrm>
            <a:off x="6418052" y="1257300"/>
            <a:ext cx="2383047" cy="4991100"/>
          </a:xfrm>
        </p:spPr>
        <p:txBody>
          <a:bodyPr/>
          <a:lstStyle>
            <a:lvl1pPr>
              <a:defRPr/>
            </a:lvl1pPr>
          </a:lstStyle>
          <a:p>
            <a:pPr lvl="0"/>
            <a:r>
              <a:rPr lang="en-US" dirty="0"/>
              <a:t>Slide Content 2</a:t>
            </a:r>
          </a:p>
          <a:p>
            <a:pPr lvl="1"/>
            <a:r>
              <a:rPr lang="en-US" dirty="0"/>
              <a:t>Second level</a:t>
            </a:r>
          </a:p>
          <a:p>
            <a:pPr lvl="2"/>
            <a:r>
              <a:rPr lang="en-US" dirty="0"/>
              <a:t>Third level</a:t>
            </a:r>
          </a:p>
        </p:txBody>
      </p:sp>
      <p:sp>
        <p:nvSpPr>
          <p:cNvPr id="8" name="Appendix Link">
            <a:extLst>
              <a:ext uri="{FF2B5EF4-FFF2-40B4-BE49-F238E27FC236}">
                <a16:creationId xmlns:a16="http://schemas.microsoft.com/office/drawing/2014/main" id="{72A1E447-C26A-4D25-8792-9B7C6A839F37}"/>
              </a:ext>
            </a:extLst>
          </p:cNvPr>
          <p:cNvSpPr>
            <a:spLocks noGrp="1"/>
          </p:cNvSpPr>
          <p:nvPr>
            <p:ph type="body" sz="quarter" idx="15" hasCustomPrompt="1"/>
          </p:nvPr>
        </p:nvSpPr>
        <p:spPr>
          <a:xfrm>
            <a:off x="2928045" y="6331527"/>
            <a:ext cx="3287910" cy="260843"/>
          </a:xfrm>
        </p:spPr>
        <p:txBody>
          <a:bodyPr anchor="ctr">
            <a:noAutofit/>
          </a:bodyPr>
          <a:lstStyle>
            <a:lvl1pPr algn="ctr">
              <a:defRPr sz="900"/>
            </a:lvl1pPr>
          </a:lstStyle>
          <a:p>
            <a:pPr lvl="0"/>
            <a:r>
              <a:rPr lang="en-US" dirty="0"/>
              <a:t>Add text alternative link, if needed.</a:t>
            </a:r>
          </a:p>
        </p:txBody>
      </p:sp>
      <p:sp>
        <p:nvSpPr>
          <p:cNvPr id="9" name="Image Credit">
            <a:extLst>
              <a:ext uri="{FF2B5EF4-FFF2-40B4-BE49-F238E27FC236}">
                <a16:creationId xmlns:a16="http://schemas.microsoft.com/office/drawing/2014/main" id="{29651301-3A88-4CBC-9B7F-A569599DC51F}"/>
              </a:ext>
            </a:extLst>
          </p:cNvPr>
          <p:cNvSpPr>
            <a:spLocks noGrp="1"/>
          </p:cNvSpPr>
          <p:nvPr>
            <p:ph type="body" sz="quarter" idx="13" hasCustomPrompt="1"/>
          </p:nvPr>
        </p:nvSpPr>
        <p:spPr>
          <a:xfrm>
            <a:off x="1562101" y="6684963"/>
            <a:ext cx="6972299" cy="173037"/>
          </a:xfrm>
        </p:spPr>
        <p:txBody>
          <a:bodyPr anchor="ctr">
            <a:noAutofit/>
          </a:bodyPr>
          <a:lstStyle>
            <a:lvl1pPr algn="r">
              <a:defRPr sz="800">
                <a:solidFill>
                  <a:schemeClr val="tx1"/>
                </a:solidFill>
              </a:defRPr>
            </a:lvl1pPr>
            <a:lvl2pPr algn="r">
              <a:defRPr sz="900"/>
            </a:lvl2pPr>
            <a:lvl3pPr algn="r">
              <a:defRPr sz="900"/>
            </a:lvl3pPr>
            <a:lvl4pPr algn="r">
              <a:defRPr sz="900"/>
            </a:lvl4pPr>
            <a:lvl5pPr algn="r">
              <a:defRPr sz="900"/>
            </a:lvl5pPr>
          </a:lstStyle>
          <a:p>
            <a:pPr lvl="0"/>
            <a:r>
              <a:rPr lang="en-US" dirty="0"/>
              <a:t>Insert Image Credit Here</a:t>
            </a:r>
          </a:p>
        </p:txBody>
      </p:sp>
      <p:sp>
        <p:nvSpPr>
          <p:cNvPr id="3" name="Slide Number Placeholder">
            <a:extLst>
              <a:ext uri="{FF2B5EF4-FFF2-40B4-BE49-F238E27FC236}">
                <a16:creationId xmlns:a16="http://schemas.microsoft.com/office/drawing/2014/main" id="{745DF60F-BF33-428F-883B-9C19F83780BF}"/>
              </a:ext>
            </a:extLst>
          </p:cNvPr>
          <p:cNvSpPr>
            <a:spLocks noGrp="1"/>
          </p:cNvSpPr>
          <p:nvPr>
            <p:ph type="sldNum" sz="quarter" idx="10"/>
          </p:nvPr>
        </p:nvSpPr>
        <p:spPr/>
        <p:txBody>
          <a:bodyPr/>
          <a:lstStyle/>
          <a:p>
            <a:fld id="{68151E55-6873-49E2-B8D5-2F265E6F1973}" type="slidenum">
              <a:rPr lang="en-US" smtClean="0"/>
              <a:t>‹#›</a:t>
            </a:fld>
            <a:endParaRPr lang="en-US" dirty="0"/>
          </a:p>
        </p:txBody>
      </p:sp>
    </p:spTree>
    <p:extLst>
      <p:ext uri="{BB962C8B-B14F-4D97-AF65-F5344CB8AC3E}">
        <p14:creationId xmlns:p14="http://schemas.microsoft.com/office/powerpoint/2010/main" val="1446962700"/>
      </p:ext>
    </p:extLst>
  </p:cSld>
  <p:clrMapOvr>
    <a:masterClrMapping/>
  </p:clrMapOvr>
  <p:extLst>
    <p:ext uri="{DCECCB84-F9BA-43D5-87BE-67443E8EF086}">
      <p15:sldGuideLst xmlns:p15="http://schemas.microsoft.com/office/powerpoint/2012/main">
        <p15:guide id="1" orient="horz" pos="2592">
          <p15:clr>
            <a:srgbClr val="FBAE40"/>
          </p15:clr>
        </p15:guide>
        <p15:guide id="2" orient="horz" pos="2736">
          <p15:clr>
            <a:srgbClr val="FBAE40"/>
          </p15:clr>
        </p15:guide>
        <p15:guide id="4" pos="4032" userDrawn="1">
          <p15:clr>
            <a:srgbClr val="FBAE40"/>
          </p15:clr>
        </p15:guide>
        <p15:guide id="5" pos="3864"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0.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MGH logo">
            <a:extLst>
              <a:ext uri="{FF2B5EF4-FFF2-40B4-BE49-F238E27FC236}">
                <a16:creationId xmlns:a16="http://schemas.microsoft.com/office/drawing/2014/main" id="{BF372B49-B6F5-4826-B4F8-2F8A4FFF8894}"/>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94106" y="283845"/>
            <a:ext cx="999514" cy="999514"/>
          </a:xfrm>
          <a:prstGeom prst="rect">
            <a:avLst/>
          </a:prstGeom>
        </p:spPr>
      </p:pic>
      <p:sp>
        <p:nvSpPr>
          <p:cNvPr id="3" name="MGH Tagline">
            <a:extLst>
              <a:ext uri="{FF2B5EF4-FFF2-40B4-BE49-F238E27FC236}">
                <a16:creationId xmlns:a16="http://schemas.microsoft.com/office/drawing/2014/main" id="{70E12349-CEA7-4006-B6E3-3E283BDBD258}"/>
              </a:ext>
            </a:extLst>
          </p:cNvPr>
          <p:cNvSpPr txBox="1"/>
          <p:nvPr userDrawn="1"/>
        </p:nvSpPr>
        <p:spPr>
          <a:xfrm>
            <a:off x="5060273" y="337349"/>
            <a:ext cx="3873993" cy="338554"/>
          </a:xfrm>
          <a:prstGeom prst="rect">
            <a:avLst/>
          </a:prstGeom>
          <a:noFill/>
        </p:spPr>
        <p:txBody>
          <a:bodyPr wrap="square" lIns="45720" rIns="45720"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pc="40" dirty="0">
                <a:effectLst/>
                <a:latin typeface="Arial" panose="020B0604020202020204" pitchFamily="34" charset="0"/>
                <a:ea typeface="Calibri" panose="020F0502020204030204" pitchFamily="34" charset="0"/>
              </a:rPr>
              <a:t>Because learning changes everything.</a:t>
            </a:r>
            <a:r>
              <a:rPr lang="en-US" sz="1050" spc="40" baseline="60000" dirty="0">
                <a:effectLst/>
                <a:latin typeface="Arial" panose="020B0604020202020204" pitchFamily="34" charset="0"/>
                <a:ea typeface="Calibri" panose="020F0502020204030204" pitchFamily="34" charset="0"/>
              </a:rPr>
              <a:t>®</a:t>
            </a:r>
            <a:endParaRPr lang="en-US" sz="1600" spc="40" baseline="60000" dirty="0"/>
          </a:p>
        </p:txBody>
      </p:sp>
      <p:sp>
        <p:nvSpPr>
          <p:cNvPr id="5" name="Long Copyright"/>
          <p:cNvSpPr>
            <a:spLocks noGrp="1"/>
          </p:cNvSpPr>
          <p:nvPr>
            <p:ph type="ftr" sz="quarter" idx="3"/>
          </p:nvPr>
        </p:nvSpPr>
        <p:spPr>
          <a:xfrm>
            <a:off x="0" y="6478439"/>
            <a:ext cx="9144000" cy="379562"/>
          </a:xfrm>
          <a:prstGeom prst="rect">
            <a:avLst/>
          </a:prstGeom>
        </p:spPr>
        <p:txBody>
          <a:bodyPr vert="horz" lIns="91440" tIns="45720" rIns="91440" bIns="45720" rtlCol="0" anchor="ctr"/>
          <a:lstStyle>
            <a:lvl1pPr algn="ctr">
              <a:defRPr sz="800">
                <a:solidFill>
                  <a:schemeClr val="tx1"/>
                </a:solidFill>
              </a:defRPr>
            </a:lvl1pPr>
          </a:lstStyle>
          <a:p>
            <a:pPr defTabSz="457200">
              <a:spcBef>
                <a:spcPct val="20000"/>
              </a:spcBef>
              <a:defRPr/>
            </a:pPr>
            <a:r>
              <a:rPr lang="en-US" dirty="0"/>
              <a:t>Add long copyright</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89545871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704" r:id="rId3"/>
    <p:sldLayoutId id="2147483682" r:id="rId4"/>
    <p:sldLayoutId id="2147483683" r:id="rId5"/>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1200"/>
        </a:spcBef>
        <a:spcAft>
          <a:spcPts val="0"/>
        </a:spcAft>
        <a:buClrTx/>
        <a:buSzTx/>
        <a:buFont typeface="Arial" panose="020B0604020202020204" pitchFamily="34" charset="0"/>
        <a:buNone/>
        <a:tabLst/>
        <a:defRPr sz="1400" kern="1200" baseline="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880">
          <p15:clr>
            <a:srgbClr val="F26B43"/>
          </p15:clr>
        </p15:guide>
        <p15:guide id="6" pos="216">
          <p15:clr>
            <a:srgbClr val="F26B43"/>
          </p15:clr>
        </p15:guide>
        <p15:guide id="7" pos="5544">
          <p15:clr>
            <a:srgbClr val="F26B43"/>
          </p15:clr>
        </p15:guide>
        <p15:guide id="9" orient="horz" pos="4211">
          <p15:clr>
            <a:srgbClr val="F26B43"/>
          </p15:clr>
        </p15:guide>
        <p15:guide id="10" orient="horz" pos="960">
          <p15:clr>
            <a:srgbClr val="F26B43"/>
          </p15:clr>
        </p15:guide>
        <p15:guide id="11" orient="horz" pos="4104">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273877"/>
            <a:ext cx="8458200" cy="494437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
        <p:nvSpPr>
          <p:cNvPr id="7" name="Short Copyright">
            <a:extLst>
              <a:ext uri="{FF2B5EF4-FFF2-40B4-BE49-F238E27FC236}">
                <a16:creationId xmlns:a16="http://schemas.microsoft.com/office/drawing/2014/main" id="{F7BFBE01-8512-49BF-81D6-10C5E13594C9}"/>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Tree>
    <p:extLst>
      <p:ext uri="{BB962C8B-B14F-4D97-AF65-F5344CB8AC3E}">
        <p14:creationId xmlns:p14="http://schemas.microsoft.com/office/powerpoint/2010/main" val="881564708"/>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9" r:id="rId3"/>
    <p:sldLayoutId id="2147483695" r:id="rId4"/>
    <p:sldLayoutId id="2147483696" r:id="rId5"/>
    <p:sldLayoutId id="2147483697" r:id="rId6"/>
    <p:sldLayoutId id="2147483709" r:id="rId7"/>
  </p:sldLayoutIdLst>
  <p:hf hdr="0" dt="0"/>
  <p:txStyles>
    <p:titleStyle>
      <a:lvl1pPr algn="l" defTabSz="914400" rtl="0" eaLnBrk="1" latinLnBrk="0" hangingPunct="1">
        <a:lnSpc>
          <a:spcPct val="90000"/>
        </a:lnSpc>
        <a:spcBef>
          <a:spcPct val="0"/>
        </a:spcBef>
        <a:buNone/>
        <a:defRPr sz="36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864" userDrawn="1">
          <p15:clr>
            <a:srgbClr val="F26B43"/>
          </p15:clr>
        </p15:guide>
        <p15:guide id="13" orient="horz" pos="360" userDrawn="1">
          <p15:clr>
            <a:srgbClr val="F26B43"/>
          </p15:clr>
        </p15:guide>
        <p15:guide id="14" orient="horz" pos="3936" userDrawn="1">
          <p15:clr>
            <a:srgbClr val="F26B43"/>
          </p15:clr>
        </p15:guide>
        <p15:guide id="15" pos="984" userDrawn="1">
          <p15:clr>
            <a:srgbClr val="F26B43"/>
          </p15:clr>
        </p15:guide>
        <p15:guide id="16" pos="5376" userDrawn="1">
          <p15:clr>
            <a:srgbClr val="F26B43"/>
          </p15:clr>
        </p15:guide>
        <p15:guide id="17" pos="264"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0" y="6495691"/>
            <a:ext cx="9144000" cy="362309"/>
          </a:xfrm>
          <a:prstGeom prst="rect">
            <a:avLst/>
          </a:prstGeom>
        </p:spPr>
        <p:txBody>
          <a:bodyPr vert="horz" lIns="91440" tIns="45720" rIns="91440" bIns="45720" rtlCol="0" anchor="ctr"/>
          <a:lstStyle>
            <a:lvl1pPr algn="ctr">
              <a:defRPr sz="800">
                <a:solidFill>
                  <a:schemeClr val="tx1"/>
                </a:solidFill>
              </a:defRPr>
            </a:lvl1pPr>
          </a:lstStyle>
          <a:p>
            <a:r>
              <a:rPr lang="en-US"/>
              <a:t>Add long copyright line here</a:t>
            </a:r>
            <a:endParaRPr lang="en-US" dirty="0"/>
          </a:p>
        </p:txBody>
      </p:sp>
      <p:sp>
        <p:nvSpPr>
          <p:cNvPr id="6" name="MGH Yellow Line">
            <a:extLst>
              <a:ext uri="{FF2B5EF4-FFF2-40B4-BE49-F238E27FC236}">
                <a16:creationId xmlns:a16="http://schemas.microsoft.com/office/drawing/2014/main" id="{F20163A4-4644-4B17-9C8A-EF42A992331B}"/>
              </a:ext>
              <a:ext uri="{C183D7F6-B498-43B3-948B-1728B52AA6E4}">
                <adec:decorative xmlns:adec="http://schemas.microsoft.com/office/drawing/2017/decorative" val="1"/>
              </a:ext>
            </a:extLst>
          </p:cNvPr>
          <p:cNvSpPr/>
          <p:nvPr userDrawn="1"/>
        </p:nvSpPr>
        <p:spPr>
          <a:xfrm>
            <a:off x="0" y="6432547"/>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7998185"/>
      </p:ext>
    </p:extLst>
  </p:cSld>
  <p:clrMap bg1="lt1" tx1="dk1" bg2="lt2" tx2="dk2" accent1="accent1" accent2="accent2" accent3="accent3" accent4="accent4" accent5="accent5" accent6="accent6" hlink="hlink" folHlink="folHlink"/>
  <p:sldLayoutIdLst>
    <p:sldLayoutId id="2147483685" r:id="rId1"/>
    <p:sldLayoutId id="2147483705" r:id="rId2"/>
  </p:sldLayoutIdLst>
  <p:hf hdr="0" dt="0"/>
  <p:txStyles>
    <p:titleStyle>
      <a:lvl1pPr algn="ctr" defTabSz="914400" rtl="0" eaLnBrk="1" latinLnBrk="0" hangingPunct="1">
        <a:lnSpc>
          <a:spcPct val="90000"/>
        </a:lnSpc>
        <a:spcBef>
          <a:spcPct val="0"/>
        </a:spcBef>
        <a:buNone/>
        <a:defRPr sz="1600" b="0" kern="1200">
          <a:solidFill>
            <a:schemeClr val="tx2"/>
          </a:solidFill>
          <a:latin typeface="+mj-lt"/>
          <a:ea typeface="+mj-ea"/>
          <a:cs typeface="+mj-cs"/>
        </a:defRPr>
      </a:lvl1pPr>
    </p:titleStyle>
    <p:bodyStyle>
      <a:lvl1pPr marL="0" marR="0" indent="0" algn="ctr" defTabSz="914400" rtl="0" eaLnBrk="1" fontAlgn="auto" latinLnBrk="0" hangingPunct="1">
        <a:lnSpc>
          <a:spcPct val="100000"/>
        </a:lnSpc>
        <a:spcBef>
          <a:spcPts val="0"/>
        </a:spcBef>
        <a:spcAft>
          <a:spcPts val="0"/>
        </a:spcAft>
        <a:buClrTx/>
        <a:buSzTx/>
        <a:buFontTx/>
        <a:buNone/>
        <a:tabLst/>
        <a:defRPr sz="2000" kern="1200">
          <a:solidFill>
            <a:schemeClr val="tx2"/>
          </a:solidFill>
          <a:latin typeface="+mn-lt"/>
          <a:ea typeface="+mn-ea"/>
          <a:cs typeface="+mn-cs"/>
        </a:defRPr>
      </a:lvl1pPr>
      <a:lvl2pPr marL="230188" indent="-228600" algn="l" defTabSz="914400" rtl="0" eaLnBrk="1" latinLnBrk="0" hangingPunct="1">
        <a:lnSpc>
          <a:spcPct val="100000"/>
        </a:lnSpc>
        <a:spcBef>
          <a:spcPts val="800"/>
        </a:spcBef>
        <a:buClrTx/>
        <a:buFont typeface="Arial" panose="020B0604020202020204" pitchFamily="34" charset="0"/>
        <a:buChar char="•"/>
        <a:defRPr sz="2000" kern="1200">
          <a:solidFill>
            <a:schemeClr val="tx2"/>
          </a:solidFill>
          <a:latin typeface="+mn-lt"/>
          <a:ea typeface="+mn-ea"/>
          <a:cs typeface="+mn-cs"/>
        </a:defRPr>
      </a:lvl2pPr>
      <a:lvl3pPr marL="460375" indent="-228600" algn="l" defTabSz="914400" rtl="0" eaLnBrk="1" latinLnBrk="0" hangingPunct="1">
        <a:lnSpc>
          <a:spcPct val="100000"/>
        </a:lnSpc>
        <a:spcBef>
          <a:spcPts val="800"/>
        </a:spcBef>
        <a:buFont typeface="Arial" panose="020B0604020202020204" pitchFamily="34" charset="0"/>
        <a:buChar char="•"/>
        <a:defRPr sz="1800" kern="1200">
          <a:solidFill>
            <a:schemeClr val="tx2"/>
          </a:solidFill>
          <a:latin typeface="+mn-lt"/>
          <a:ea typeface="+mn-ea"/>
          <a:cs typeface="+mn-cs"/>
        </a:defRPr>
      </a:lvl3pPr>
      <a:lvl4pPr marL="455613"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2112" userDrawn="1">
          <p15:clr>
            <a:srgbClr val="F26B43"/>
          </p15:clr>
        </p15:guide>
        <p15:guide id="6" pos="216">
          <p15:clr>
            <a:srgbClr val="F26B43"/>
          </p15:clr>
        </p15:guide>
        <p15:guide id="7" pos="5544">
          <p15:clr>
            <a:srgbClr val="F26B43"/>
          </p15:clr>
        </p15:guide>
        <p15:guide id="9" orient="horz" pos="4211">
          <p15:clr>
            <a:srgbClr val="F26B43"/>
          </p15:clr>
        </p15:guide>
        <p15:guide id="10" orient="horz" pos="624" userDrawn="1">
          <p15:clr>
            <a:srgbClr val="F26B43"/>
          </p15:clr>
        </p15:guide>
        <p15:guide id="11" orient="horz" pos="4104">
          <p15:clr>
            <a:srgbClr val="F26B43"/>
          </p15:clr>
        </p15:guide>
        <p15:guide id="12" orient="horz" pos="2160" userDrawn="1">
          <p15:clr>
            <a:srgbClr val="F26B43"/>
          </p15:clr>
        </p15:guide>
        <p15:guide id="13" pos="3648"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Text Placeholder">
            <a:extLst>
              <a:ext uri="{FF2B5EF4-FFF2-40B4-BE49-F238E27FC236}">
                <a16:creationId xmlns:a16="http://schemas.microsoft.com/office/drawing/2014/main" id="{BEB99B55-73FB-42B4-93ED-C5E818675C31}"/>
              </a:ext>
            </a:extLst>
          </p:cNvPr>
          <p:cNvSpPr>
            <a:spLocks noGrp="1"/>
          </p:cNvSpPr>
          <p:nvPr>
            <p:ph type="body" idx="1"/>
          </p:nvPr>
        </p:nvSpPr>
        <p:spPr>
          <a:xfrm>
            <a:off x="342901" y="1976546"/>
            <a:ext cx="6480593" cy="4351338"/>
          </a:xfrm>
          <a:prstGeom prst="rect">
            <a:avLst/>
          </a:prstGeom>
        </p:spPr>
        <p:txBody>
          <a:bodyPr vert="horz" lIns="91440" tIns="45720" rIns="91440" bIns="45720" rtlCol="0">
            <a:normAutofit/>
          </a:bodyPr>
          <a:lstStyle/>
          <a:p>
            <a:pPr lvl="0"/>
            <a:r>
              <a:rPr lang="en-US" dirty="0"/>
              <a:t>Slide Content</a:t>
            </a:r>
          </a:p>
          <a:p>
            <a:pPr lvl="2"/>
            <a:r>
              <a:rPr lang="en-US" dirty="0"/>
              <a:t>Second level</a:t>
            </a:r>
          </a:p>
          <a:p>
            <a:pPr lvl="3"/>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24279" y="6660234"/>
            <a:ext cx="1285344"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37202" y="6682314"/>
            <a:ext cx="342900" cy="143831"/>
          </a:xfrm>
          <a:prstGeom prst="rect">
            <a:avLst/>
          </a:prstGeom>
        </p:spPr>
        <p:txBody>
          <a:bodyPr vert="horz" lIns="45720" tIns="45720" rIns="45720" bIns="45720" rtlCol="0" anchor="ctr"/>
          <a:lstStyle>
            <a:lvl1pPr algn="r">
              <a:defRPr lang="en-US" sz="800" smtClean="0">
                <a:solidFill>
                  <a:schemeClr val="tx1"/>
                </a:solidFill>
              </a:defRPr>
            </a:lvl1pPr>
          </a:lstStyle>
          <a:p>
            <a:fld id="{68151E55-6873-49E2-B8D5-2F265E6F1973}" type="slidenum">
              <a:rPr lang="en-US" smtClean="0"/>
              <a:pPr/>
              <a:t>‹#›</a:t>
            </a:fld>
            <a:endParaRPr lang="en-US" dirty="0"/>
          </a:p>
        </p:txBody>
      </p:sp>
      <p:grpSp>
        <p:nvGrpSpPr>
          <p:cNvPr id="6" name="MGH Shape">
            <a:extLst>
              <a:ext uri="{FF2B5EF4-FFF2-40B4-BE49-F238E27FC236}">
                <a16:creationId xmlns:a16="http://schemas.microsoft.com/office/drawing/2014/main" id="{B719ECBD-8119-4217-9D58-2638FA4365C1}"/>
              </a:ext>
              <a:ext uri="{C183D7F6-B498-43B3-948B-1728B52AA6E4}">
                <adec:decorative xmlns:adec="http://schemas.microsoft.com/office/drawing/2017/decorative" val="1"/>
              </a:ext>
            </a:extLst>
          </p:cNvPr>
          <p:cNvGrpSpPr/>
          <p:nvPr userDrawn="1"/>
        </p:nvGrpSpPr>
        <p:grpSpPr>
          <a:xfrm>
            <a:off x="6622742" y="0"/>
            <a:ext cx="2521258" cy="6623843"/>
            <a:chOff x="3491346" y="0"/>
            <a:chExt cx="2508933" cy="6367263"/>
          </a:xfrm>
        </p:grpSpPr>
        <p:sp>
          <p:nvSpPr>
            <p:cNvPr id="9" name="Freeform 11">
              <a:extLst>
                <a:ext uri="{FF2B5EF4-FFF2-40B4-BE49-F238E27FC236}">
                  <a16:creationId xmlns:a16="http://schemas.microsoft.com/office/drawing/2014/main" id="{FCAD01AC-30CD-4728-B0FD-543493B2CE55}"/>
                </a:ext>
              </a:extLst>
            </p:cNvPr>
            <p:cNvSpPr/>
            <p:nvPr/>
          </p:nvSpPr>
          <p:spPr>
            <a:xfrm rot="10800000">
              <a:off x="5468761" y="1352709"/>
              <a:ext cx="531517" cy="1821241"/>
            </a:xfrm>
            <a:custGeom>
              <a:avLst/>
              <a:gdLst>
                <a:gd name="connsiteX0" fmla="*/ 0 w 531517"/>
                <a:gd name="connsiteY0" fmla="*/ 1821241 h 1821241"/>
                <a:gd name="connsiteX1" fmla="*/ 0 w 531517"/>
                <a:gd name="connsiteY1" fmla="*/ 0 h 1821241"/>
                <a:gd name="connsiteX2" fmla="*/ 531517 w 531517"/>
                <a:gd name="connsiteY2" fmla="*/ 672400 h 1821241"/>
                <a:gd name="connsiteX3" fmla="*/ 0 w 531517"/>
                <a:gd name="connsiteY3" fmla="*/ 1821241 h 1821241"/>
              </a:gdLst>
              <a:ahLst/>
              <a:cxnLst>
                <a:cxn ang="0">
                  <a:pos x="connsiteX0" y="connsiteY0"/>
                </a:cxn>
                <a:cxn ang="0">
                  <a:pos x="connsiteX1" y="connsiteY1"/>
                </a:cxn>
                <a:cxn ang="0">
                  <a:pos x="connsiteX2" y="connsiteY2"/>
                </a:cxn>
                <a:cxn ang="0">
                  <a:pos x="connsiteX3" y="connsiteY3"/>
                </a:cxn>
              </a:cxnLst>
              <a:rect l="l" t="t" r="r" b="b"/>
              <a:pathLst>
                <a:path w="531517" h="1821241">
                  <a:moveTo>
                    <a:pt x="0" y="1821241"/>
                  </a:moveTo>
                  <a:lnTo>
                    <a:pt x="0" y="0"/>
                  </a:lnTo>
                  <a:lnTo>
                    <a:pt x="531517" y="672400"/>
                  </a:lnTo>
                  <a:lnTo>
                    <a:pt x="0" y="1821241"/>
                  </a:lnTo>
                  <a:close/>
                </a:path>
              </a:pathLst>
            </a:custGeom>
            <a:solidFill>
              <a:srgbClr val="9F22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0" name="Freeform 12">
              <a:extLst>
                <a:ext uri="{FF2B5EF4-FFF2-40B4-BE49-F238E27FC236}">
                  <a16:creationId xmlns:a16="http://schemas.microsoft.com/office/drawing/2014/main" id="{9A51DD71-B849-456F-A479-25728C0B26F4}"/>
                </a:ext>
              </a:extLst>
            </p:cNvPr>
            <p:cNvSpPr/>
            <p:nvPr/>
          </p:nvSpPr>
          <p:spPr>
            <a:xfrm rot="10800000">
              <a:off x="3491346" y="0"/>
              <a:ext cx="2508932" cy="2501550"/>
            </a:xfrm>
            <a:custGeom>
              <a:avLst/>
              <a:gdLst>
                <a:gd name="connsiteX0" fmla="*/ 2508932 w 2508932"/>
                <a:gd name="connsiteY0" fmla="*/ 2501550 h 2501550"/>
                <a:gd name="connsiteX1" fmla="*/ 0 w 2508932"/>
                <a:gd name="connsiteY1" fmla="*/ 2501550 h 2501550"/>
                <a:gd name="connsiteX2" fmla="*/ 0 w 2508932"/>
                <a:gd name="connsiteY2" fmla="*/ 1148841 h 2501550"/>
                <a:gd name="connsiteX3" fmla="*/ 531517 w 2508932"/>
                <a:gd name="connsiteY3" fmla="*/ 0 h 2501550"/>
                <a:gd name="connsiteX4" fmla="*/ 2508932 w 2508932"/>
                <a:gd name="connsiteY4" fmla="*/ 2501550 h 25015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8932" h="2501550">
                  <a:moveTo>
                    <a:pt x="2508932" y="2501550"/>
                  </a:moveTo>
                  <a:lnTo>
                    <a:pt x="0" y="2501550"/>
                  </a:lnTo>
                  <a:lnTo>
                    <a:pt x="0" y="1148841"/>
                  </a:lnTo>
                  <a:lnTo>
                    <a:pt x="531517" y="0"/>
                  </a:lnTo>
                  <a:lnTo>
                    <a:pt x="2508932" y="2501550"/>
                  </a:lnTo>
                  <a:close/>
                </a:path>
              </a:pathLst>
            </a:custGeom>
            <a:solidFill>
              <a:srgbClr val="E2DF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sp>
          <p:nvSpPr>
            <p:cNvPr id="11" name="Freeform 13">
              <a:extLst>
                <a:ext uri="{FF2B5EF4-FFF2-40B4-BE49-F238E27FC236}">
                  <a16:creationId xmlns:a16="http://schemas.microsoft.com/office/drawing/2014/main" id="{CE349BEA-4244-4589-91D3-1DECC6AB1E90}"/>
                </a:ext>
              </a:extLst>
            </p:cNvPr>
            <p:cNvSpPr/>
            <p:nvPr/>
          </p:nvSpPr>
          <p:spPr>
            <a:xfrm rot="10800000">
              <a:off x="3680272" y="1352707"/>
              <a:ext cx="2320007" cy="5014556"/>
            </a:xfrm>
            <a:custGeom>
              <a:avLst/>
              <a:gdLst>
                <a:gd name="connsiteX0" fmla="*/ 0 w 2320007"/>
                <a:gd name="connsiteY0" fmla="*/ 5014556 h 5014556"/>
                <a:gd name="connsiteX1" fmla="*/ 0 w 2320007"/>
                <a:gd name="connsiteY1" fmla="*/ 0 h 5014556"/>
                <a:gd name="connsiteX2" fmla="*/ 2320007 w 2320007"/>
                <a:gd name="connsiteY2" fmla="*/ 0 h 5014556"/>
                <a:gd name="connsiteX3" fmla="*/ 531518 w 2320007"/>
                <a:gd name="connsiteY3" fmla="*/ 3865713 h 5014556"/>
                <a:gd name="connsiteX4" fmla="*/ 1 w 2320007"/>
                <a:gd name="connsiteY4" fmla="*/ 3193313 h 5014556"/>
                <a:gd name="connsiteX5" fmla="*/ 1 w 2320007"/>
                <a:gd name="connsiteY5" fmla="*/ 5014554 h 5014556"/>
                <a:gd name="connsiteX6" fmla="*/ 0 w 2320007"/>
                <a:gd name="connsiteY6" fmla="*/ 5014556 h 5014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20007" h="5014556">
                  <a:moveTo>
                    <a:pt x="0" y="5014556"/>
                  </a:moveTo>
                  <a:lnTo>
                    <a:pt x="0" y="0"/>
                  </a:lnTo>
                  <a:lnTo>
                    <a:pt x="2320007" y="0"/>
                  </a:lnTo>
                  <a:lnTo>
                    <a:pt x="531518" y="3865713"/>
                  </a:lnTo>
                  <a:lnTo>
                    <a:pt x="1" y="3193313"/>
                  </a:lnTo>
                  <a:lnTo>
                    <a:pt x="1" y="5014554"/>
                  </a:lnTo>
                  <a:lnTo>
                    <a:pt x="0" y="501455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endParaRPr>
            </a:p>
          </p:txBody>
        </p:sp>
      </p:grpSp>
      <p:sp>
        <p:nvSpPr>
          <p:cNvPr id="13" name="Title Placeholder">
            <a:extLst>
              <a:ext uri="{FF2B5EF4-FFF2-40B4-BE49-F238E27FC236}">
                <a16:creationId xmlns:a16="http://schemas.microsoft.com/office/drawing/2014/main" id="{34622483-C344-43F3-82BE-D7AE2DFFFAB0}"/>
              </a:ext>
            </a:extLst>
          </p:cNvPr>
          <p:cNvSpPr>
            <a:spLocks noGrp="1"/>
          </p:cNvSpPr>
          <p:nvPr>
            <p:ph type="title"/>
          </p:nvPr>
        </p:nvSpPr>
        <p:spPr>
          <a:xfrm>
            <a:off x="342900" y="136257"/>
            <a:ext cx="6073803" cy="685800"/>
          </a:xfrm>
          <a:prstGeom prst="rect">
            <a:avLst/>
          </a:prstGeom>
        </p:spPr>
        <p:txBody>
          <a:bodyPr vert="horz" lIns="91440" tIns="45720" rIns="91440" bIns="45720" rtlCol="0" anchor="ctr">
            <a:normAutofit/>
          </a:bodyPr>
          <a:lstStyle/>
          <a:p>
            <a:r>
              <a:rPr lang="en-US" dirty="0"/>
              <a:t>Title goes here</a:t>
            </a:r>
          </a:p>
        </p:txBody>
      </p:sp>
    </p:spTree>
    <p:extLst>
      <p:ext uri="{BB962C8B-B14F-4D97-AF65-F5344CB8AC3E}">
        <p14:creationId xmlns:p14="http://schemas.microsoft.com/office/powerpoint/2010/main" val="3690558099"/>
      </p:ext>
    </p:extLst>
  </p:cSld>
  <p:clrMap bg1="lt1" tx1="dk1" bg2="lt2" tx2="dk2" accent1="accent1" accent2="accent2" accent3="accent3" accent4="accent4" accent5="accent5" accent6="accent6" hlink="hlink" folHlink="folHlink"/>
  <p:sldLayoutIdLst>
    <p:sldLayoutId id="2147483690" r:id="rId1"/>
    <p:sldLayoutId id="2147483698"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sz="2000" kern="1200">
          <a:solidFill>
            <a:schemeClr val="tx2"/>
          </a:solidFill>
          <a:latin typeface="+mn-lt"/>
          <a:ea typeface="+mn-ea"/>
          <a:cs typeface="+mn-cs"/>
        </a:defRPr>
      </a:lvl1pPr>
      <a:lvl2pPr marL="1588" indent="0" algn="l" defTabSz="914400" rtl="0" eaLnBrk="1" latinLnBrk="0" hangingPunct="1">
        <a:lnSpc>
          <a:spcPct val="100000"/>
        </a:lnSpc>
        <a:spcBef>
          <a:spcPts val="800"/>
        </a:spcBef>
        <a:buClrTx/>
        <a:buFont typeface="Arial" panose="020B0604020202020204" pitchFamily="34" charset="0"/>
        <a:buNone/>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buFont typeface="Arial" panose="020B0604020202020204" pitchFamily="34" charset="0"/>
        <a:buChar char="•"/>
        <a:defRPr sz="20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buFont typeface="Arial" panose="020B0604020202020204" pitchFamily="34" charset="0"/>
        <a:buChar char="•"/>
        <a:defRPr sz="1800" kern="1200">
          <a:solidFill>
            <a:schemeClr val="tx1"/>
          </a:solidFill>
          <a:latin typeface="+mn-lt"/>
          <a:ea typeface="+mn-ea"/>
          <a:cs typeface="+mn-cs"/>
        </a:defRPr>
      </a:lvl4pPr>
      <a:lvl5pPr marL="685800" indent="0" algn="l" defTabSz="914400" rtl="0" eaLnBrk="1" latinLnBrk="0" hangingPunct="1">
        <a:lnSpc>
          <a:spcPct val="100000"/>
        </a:lnSpc>
        <a:spcBef>
          <a:spcPts val="800"/>
        </a:spcBef>
        <a:buFont typeface="Arial" panose="020B0604020202020204" pitchFamily="34" charset="0"/>
        <a:buNone/>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60">
          <p15:clr>
            <a:srgbClr val="F26B43"/>
          </p15:clr>
        </p15:guide>
        <p15:guide id="2" orient="horz" pos="192">
          <p15:clr>
            <a:srgbClr val="F26B43"/>
          </p15:clr>
        </p15:guide>
        <p15:guide id="5" pos="5544" userDrawn="1">
          <p15:clr>
            <a:srgbClr val="F26B43"/>
          </p15:clr>
        </p15:guide>
        <p15:guide id="6" pos="216">
          <p15:clr>
            <a:srgbClr val="F26B43"/>
          </p15:clr>
        </p15:guide>
        <p15:guide id="7" pos="4296" userDrawn="1">
          <p15:clr>
            <a:srgbClr val="F26B43"/>
          </p15:clr>
        </p15:guide>
        <p15:guide id="9" orient="horz" pos="4211">
          <p15:clr>
            <a:srgbClr val="F26B43"/>
          </p15:clr>
        </p15:guide>
        <p15:guide id="10" orient="horz" pos="1248" userDrawn="1">
          <p15:clr>
            <a:srgbClr val="F26B43"/>
          </p15:clr>
        </p15:guide>
        <p15:guide id="11" orient="horz" pos="3984" userDrawn="1">
          <p15:clr>
            <a:srgbClr val="F26B43"/>
          </p15:clr>
        </p15:guide>
        <p15:guide id="12" orient="horz" pos="1656" userDrawn="1">
          <p15:clr>
            <a:srgbClr val="F26B43"/>
          </p15:clr>
        </p15:guide>
        <p15:guide id="13" pos="2980">
          <p15:clr>
            <a:srgbClr val="F26B43"/>
          </p15:clr>
        </p15:guide>
        <p15:guide id="14" orient="horz" pos="2260" userDrawn="1">
          <p15:clr>
            <a:srgbClr val="F26B43"/>
          </p15:clr>
        </p15:guide>
        <p15:guide id="15" pos="264"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371599"/>
            <a:ext cx="8458200" cy="48768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2924093042"/>
      </p:ext>
    </p:extLst>
  </p:cSld>
  <p:clrMap bg1="lt1" tx1="dk1" bg2="lt2" tx2="dk2" accent1="accent1" accent2="accent2" accent3="accent3" accent4="accent4" accent5="accent5" accent6="accent6" hlink="hlink" folHlink="folHlink"/>
  <p:sldLayoutIdLst>
    <p:sldLayoutId id="2147483702" r:id="rId1"/>
    <p:sldLayoutId id="2147483703"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p15:clr>
            <a:srgbClr val="F26B43"/>
          </p15:clr>
        </p15:guide>
        <p15:guide id="11" orient="horz" pos="4104">
          <p15:clr>
            <a:srgbClr val="F26B43"/>
          </p15:clr>
        </p15:guide>
        <p15:guide id="12" orient="horz" pos="864">
          <p15:clr>
            <a:srgbClr val="F26B43"/>
          </p15:clr>
        </p15:guide>
        <p15:guide id="13" orient="horz" pos="360">
          <p15:clr>
            <a:srgbClr val="F26B43"/>
          </p15:clr>
        </p15:guide>
        <p15:guide id="14" orient="horz" pos="3936">
          <p15:clr>
            <a:srgbClr val="F26B43"/>
          </p15:clr>
        </p15:guide>
        <p15:guide id="15" pos="984">
          <p15:clr>
            <a:srgbClr val="F26B43"/>
          </p15:clr>
        </p15:guide>
        <p15:guide id="16" pos="5376">
          <p15:clr>
            <a:srgbClr val="F26B43"/>
          </p15:clr>
        </p15:guide>
        <p15:guide id="17" pos="264">
          <p15:clr>
            <a:srgbClr val="F26B43"/>
          </p15:clr>
        </p15:guide>
      </p15:sldGuideLst>
    </p:ext>
  </p:extLst>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itle Placeholder">
            <a:extLst>
              <a:ext uri="{FF2B5EF4-FFF2-40B4-BE49-F238E27FC236}">
                <a16:creationId xmlns:a16="http://schemas.microsoft.com/office/drawing/2014/main" id="{881C4C4E-EEEF-442A-AE3B-63C7E062F18C}"/>
              </a:ext>
            </a:extLst>
          </p:cNvPr>
          <p:cNvSpPr>
            <a:spLocks noGrp="1"/>
          </p:cNvSpPr>
          <p:nvPr>
            <p:ph type="title"/>
          </p:nvPr>
        </p:nvSpPr>
        <p:spPr>
          <a:xfrm>
            <a:off x="342900" y="136257"/>
            <a:ext cx="8458200" cy="685800"/>
          </a:xfrm>
          <a:prstGeom prst="rect">
            <a:avLst/>
          </a:prstGeom>
        </p:spPr>
        <p:txBody>
          <a:bodyPr vert="horz" lIns="91440" tIns="45720" rIns="91440" bIns="45720" rtlCol="0" anchor="ctr">
            <a:normAutofit/>
          </a:bodyPr>
          <a:lstStyle/>
          <a:p>
            <a:r>
              <a:rPr lang="en-US" dirty="0"/>
              <a:t>Title goes here</a:t>
            </a:r>
          </a:p>
        </p:txBody>
      </p:sp>
      <p:sp>
        <p:nvSpPr>
          <p:cNvPr id="5" name="Text Placeholder">
            <a:extLst>
              <a:ext uri="{FF2B5EF4-FFF2-40B4-BE49-F238E27FC236}">
                <a16:creationId xmlns:a16="http://schemas.microsoft.com/office/drawing/2014/main" id="{4F2C87DD-ADFA-433D-B7C8-4E9E42BC9E0F}"/>
              </a:ext>
            </a:extLst>
          </p:cNvPr>
          <p:cNvSpPr>
            <a:spLocks noGrp="1"/>
          </p:cNvSpPr>
          <p:nvPr>
            <p:ph type="body" idx="1"/>
          </p:nvPr>
        </p:nvSpPr>
        <p:spPr>
          <a:xfrm>
            <a:off x="342900" y="1371599"/>
            <a:ext cx="8458200" cy="48768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p:txBody>
      </p:sp>
      <p:sp>
        <p:nvSpPr>
          <p:cNvPr id="8" name="MGH Yellow Line">
            <a:extLst>
              <a:ext uri="{FF2B5EF4-FFF2-40B4-BE49-F238E27FC236}">
                <a16:creationId xmlns:a16="http://schemas.microsoft.com/office/drawing/2014/main" id="{86E6E250-D1F9-6444-A77C-4DC8C64A97D7}"/>
              </a:ext>
              <a:ext uri="{C183D7F6-B498-43B3-948B-1728B52AA6E4}">
                <adec:decorative xmlns:adec="http://schemas.microsoft.com/office/drawing/2017/decorative" val="1"/>
              </a:ext>
            </a:extLst>
          </p:cNvPr>
          <p:cNvSpPr/>
          <p:nvPr userDrawn="1"/>
        </p:nvSpPr>
        <p:spPr>
          <a:xfrm>
            <a:off x="0" y="6622319"/>
            <a:ext cx="9144000" cy="545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Short Copyright">
            <a:extLst>
              <a:ext uri="{FF2B5EF4-FFF2-40B4-BE49-F238E27FC236}">
                <a16:creationId xmlns:a16="http://schemas.microsoft.com/office/drawing/2014/main" id="{36838A37-515E-4F5C-BF9F-CE51891A9C27}"/>
              </a:ext>
            </a:extLst>
          </p:cNvPr>
          <p:cNvSpPr txBox="1"/>
          <p:nvPr userDrawn="1"/>
        </p:nvSpPr>
        <p:spPr>
          <a:xfrm>
            <a:off x="215658" y="6664280"/>
            <a:ext cx="1233578" cy="215444"/>
          </a:xfrm>
          <a:prstGeom prst="rect">
            <a:avLst/>
          </a:prstGeom>
          <a:noFill/>
        </p:spPr>
        <p:txBody>
          <a:bodyPr wrap="square" lIns="45720" rIns="45720" rtlCol="0" anchor="ctr">
            <a:spAutoFit/>
          </a:bodyPr>
          <a:lstStyle/>
          <a:p>
            <a:r>
              <a:rPr lang="en-US" sz="800" b="0" dirty="0">
                <a:solidFill>
                  <a:schemeClr val="tx1"/>
                </a:solidFill>
              </a:rPr>
              <a:t>© McGraw Hill, LLC</a:t>
            </a:r>
          </a:p>
        </p:txBody>
      </p:sp>
      <p:sp>
        <p:nvSpPr>
          <p:cNvPr id="12" name="Slide Number Placeholder">
            <a:extLst>
              <a:ext uri="{FF2B5EF4-FFF2-40B4-BE49-F238E27FC236}">
                <a16:creationId xmlns:a16="http://schemas.microsoft.com/office/drawing/2014/main" id="{C2E4AF62-4201-4F5D-966F-4A59CD13C9F3}"/>
              </a:ext>
            </a:extLst>
          </p:cNvPr>
          <p:cNvSpPr>
            <a:spLocks noGrp="1"/>
          </p:cNvSpPr>
          <p:nvPr>
            <p:ph type="sldNum" sz="quarter" idx="4"/>
          </p:nvPr>
        </p:nvSpPr>
        <p:spPr>
          <a:xfrm>
            <a:off x="8626412" y="6673531"/>
            <a:ext cx="355840" cy="161396"/>
          </a:xfrm>
          <a:prstGeom prst="rect">
            <a:avLst/>
          </a:prstGeom>
        </p:spPr>
        <p:txBody>
          <a:bodyPr vert="horz" lIns="45720" tIns="45720" rIns="45720" bIns="45720" rtlCol="0" anchor="ctr"/>
          <a:lstStyle>
            <a:lvl1pPr algn="r">
              <a:defRPr sz="800">
                <a:solidFill>
                  <a:schemeClr val="tx1"/>
                </a:solidFill>
              </a:defRPr>
            </a:lvl1pPr>
          </a:lstStyle>
          <a:p>
            <a:fld id="{68151E55-6873-49E2-B8D5-2F265E6F1973}" type="slidenum">
              <a:rPr lang="en-US" smtClean="0"/>
              <a:pPr/>
              <a:t>‹#›</a:t>
            </a:fld>
            <a:endParaRPr lang="en-US" dirty="0"/>
          </a:p>
        </p:txBody>
      </p:sp>
    </p:spTree>
    <p:extLst>
      <p:ext uri="{BB962C8B-B14F-4D97-AF65-F5344CB8AC3E}">
        <p14:creationId xmlns:p14="http://schemas.microsoft.com/office/powerpoint/2010/main" val="2841519326"/>
      </p:ext>
    </p:extLst>
  </p:cSld>
  <p:clrMap bg1="lt1" tx1="dk1" bg2="lt2" tx2="dk2" accent1="accent1" accent2="accent2" accent3="accent3" accent4="accent4" accent5="accent5" accent6="accent6" hlink="hlink" folHlink="folHlink"/>
  <p:sldLayoutIdLst>
    <p:sldLayoutId id="2147483707" r:id="rId1"/>
    <p:sldLayoutId id="2147483708" r:id="rId2"/>
  </p:sldLayoutIdLst>
  <p:hf hdr="0" dt="0"/>
  <p:txStyles>
    <p:titleStyle>
      <a:lvl1pPr algn="l" defTabSz="914400" rtl="0" eaLnBrk="1" latinLnBrk="0" hangingPunct="1">
        <a:lnSpc>
          <a:spcPct val="90000"/>
        </a:lnSpc>
        <a:spcBef>
          <a:spcPct val="0"/>
        </a:spcBef>
        <a:buNone/>
        <a:defRPr sz="2400" b="1" kern="1200">
          <a:solidFill>
            <a:schemeClr val="tx2"/>
          </a:solidFill>
          <a:latin typeface="+mj-lt"/>
          <a:ea typeface="+mj-ea"/>
          <a:cs typeface="+mj-cs"/>
        </a:defRPr>
      </a:lvl1pPr>
    </p:titleStyle>
    <p:bodyStyle>
      <a:lvl1pPr marL="0" marR="0" indent="0" algn="l" defTabSz="914400" rtl="0" eaLnBrk="1" fontAlgn="auto" latinLnBrk="0" hangingPunct="1">
        <a:lnSpc>
          <a:spcPct val="100000"/>
        </a:lnSpc>
        <a:spcBef>
          <a:spcPts val="0"/>
        </a:spcBef>
        <a:spcAft>
          <a:spcPts val="800"/>
        </a:spcAft>
        <a:buClrTx/>
        <a:buSzTx/>
        <a:buFont typeface="Arial" panose="020B0604020202020204" pitchFamily="34" charset="0"/>
        <a:buNone/>
        <a:tabLst/>
        <a:defRPr sz="2000" kern="1200">
          <a:solidFill>
            <a:schemeClr val="tx2"/>
          </a:solidFill>
          <a:latin typeface="+mn-lt"/>
          <a:ea typeface="+mn-ea"/>
          <a:cs typeface="+mn-cs"/>
        </a:defRPr>
      </a:lvl1pPr>
      <a:lvl2pPr marL="344488" indent="-342900" algn="l" defTabSz="914400" rtl="0" eaLnBrk="1" latinLnBrk="0" hangingPunct="1">
        <a:lnSpc>
          <a:spcPct val="100000"/>
        </a:lnSpc>
        <a:spcBef>
          <a:spcPts val="800"/>
        </a:spcBef>
        <a:spcAft>
          <a:spcPts val="800"/>
        </a:spcAft>
        <a:buClrTx/>
        <a:buFont typeface="Arial" panose="020B0604020202020204" pitchFamily="34" charset="0"/>
        <a:buChar char="•"/>
        <a:defRPr sz="2000" kern="1200">
          <a:solidFill>
            <a:schemeClr val="tx2"/>
          </a:solidFill>
          <a:latin typeface="+mn-lt"/>
          <a:ea typeface="+mn-ea"/>
          <a:cs typeface="+mn-cs"/>
        </a:defRPr>
      </a:lvl2pPr>
      <a:lvl3pPr marL="517525" indent="-285750" algn="l" defTabSz="914400" rtl="0" eaLnBrk="1" latinLnBrk="0" hangingPunct="1">
        <a:lnSpc>
          <a:spcPct val="100000"/>
        </a:lnSpc>
        <a:spcBef>
          <a:spcPts val="800"/>
        </a:spcBef>
        <a:spcAft>
          <a:spcPts val="800"/>
        </a:spcAft>
        <a:buFont typeface="Arial" panose="020B0604020202020204" pitchFamily="34" charset="0"/>
        <a:buChar char="•"/>
        <a:defRPr sz="1800" kern="1200">
          <a:solidFill>
            <a:schemeClr val="tx2"/>
          </a:solidFill>
          <a:latin typeface="+mn-lt"/>
          <a:ea typeface="+mn-ea"/>
          <a:cs typeface="+mn-cs"/>
        </a:defRPr>
      </a:lvl3pPr>
      <a:lvl4pPr marL="741363" indent="-285750" algn="l" defTabSz="914400" rtl="0" eaLnBrk="1" latinLnBrk="0" hangingPunct="1">
        <a:lnSpc>
          <a:spcPct val="100000"/>
        </a:lnSpc>
        <a:spcBef>
          <a:spcPts val="800"/>
        </a:spcBef>
        <a:spcAft>
          <a:spcPts val="800"/>
        </a:spcAft>
        <a:buFont typeface="Arial" panose="020B0604020202020204" pitchFamily="34" charset="0"/>
        <a:buChar char="•"/>
        <a:defRPr sz="1200" kern="1200">
          <a:solidFill>
            <a:schemeClr val="tx1"/>
          </a:solidFill>
          <a:latin typeface="+mn-lt"/>
          <a:ea typeface="+mn-ea"/>
          <a:cs typeface="+mn-cs"/>
        </a:defRPr>
      </a:lvl4pPr>
      <a:lvl5pPr marL="971550" indent="-285750" algn="l" defTabSz="914400" rtl="0" eaLnBrk="1" latinLnBrk="0" hangingPunct="1">
        <a:lnSpc>
          <a:spcPct val="100000"/>
        </a:lnSpc>
        <a:spcBef>
          <a:spcPts val="8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92">
          <p15:clr>
            <a:srgbClr val="F26B43"/>
          </p15:clr>
        </p15:guide>
        <p15:guide id="6" pos="216">
          <p15:clr>
            <a:srgbClr val="F26B43"/>
          </p15:clr>
        </p15:guide>
        <p15:guide id="7" pos="5544">
          <p15:clr>
            <a:srgbClr val="F26B43"/>
          </p15:clr>
        </p15:guide>
        <p15:guide id="9" orient="horz" pos="4211">
          <p15:clr>
            <a:srgbClr val="F26B43"/>
          </p15:clr>
        </p15:guide>
        <p15:guide id="10" orient="horz" pos="624">
          <p15:clr>
            <a:srgbClr val="F26B43"/>
          </p15:clr>
        </p15:guide>
        <p15:guide id="11" orient="horz" pos="4104">
          <p15:clr>
            <a:srgbClr val="F26B43"/>
          </p15:clr>
        </p15:guide>
        <p15:guide id="12" orient="horz" pos="864">
          <p15:clr>
            <a:srgbClr val="F26B43"/>
          </p15:clr>
        </p15:guide>
        <p15:guide id="13" orient="horz" pos="360">
          <p15:clr>
            <a:srgbClr val="F26B43"/>
          </p15:clr>
        </p15:guide>
        <p15:guide id="14" orient="horz" pos="3936">
          <p15:clr>
            <a:srgbClr val="F26B43"/>
          </p15:clr>
        </p15:guide>
        <p15:guide id="15" pos="984">
          <p15:clr>
            <a:srgbClr val="F26B43"/>
          </p15:clr>
        </p15:guide>
        <p15:guide id="16" pos="5376">
          <p15:clr>
            <a:srgbClr val="F26B43"/>
          </p15:clr>
        </p15:guide>
        <p15:guide id="17" pos="2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16.wmf"/><Relationship Id="rId3" Type="http://schemas.openxmlformats.org/officeDocument/2006/relationships/notesSlide" Target="../notesSlides/notesSlide5.xml"/><Relationship Id="rId7" Type="http://schemas.openxmlformats.org/officeDocument/2006/relationships/image" Target="../media/image13.wmf"/><Relationship Id="rId12" Type="http://schemas.openxmlformats.org/officeDocument/2006/relationships/oleObject" Target="../embeddings/oleObject11.bin"/><Relationship Id="rId2" Type="http://schemas.openxmlformats.org/officeDocument/2006/relationships/slideLayout" Target="../slideLayouts/slideLayout11.xml"/><Relationship Id="rId1" Type="http://schemas.openxmlformats.org/officeDocument/2006/relationships/vmlDrawing" Target="../drawings/vmlDrawing2.vml"/><Relationship Id="rId6" Type="http://schemas.openxmlformats.org/officeDocument/2006/relationships/oleObject" Target="../embeddings/oleObject8.bin"/><Relationship Id="rId11" Type="http://schemas.openxmlformats.org/officeDocument/2006/relationships/image" Target="../media/image15.wmf"/><Relationship Id="rId5" Type="http://schemas.openxmlformats.org/officeDocument/2006/relationships/image" Target="../media/image12.wmf"/><Relationship Id="rId15" Type="http://schemas.openxmlformats.org/officeDocument/2006/relationships/image" Target="../media/image17.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4.wmf"/><Relationship Id="rId14" Type="http://schemas.openxmlformats.org/officeDocument/2006/relationships/oleObject" Target="../embeddings/oleObject12.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5.bin"/><Relationship Id="rId3" Type="http://schemas.openxmlformats.org/officeDocument/2006/relationships/notesSlide" Target="../notesSlides/notesSlide6.xml"/><Relationship Id="rId7" Type="http://schemas.openxmlformats.org/officeDocument/2006/relationships/image" Target="../media/image19.wmf"/><Relationship Id="rId2" Type="http://schemas.openxmlformats.org/officeDocument/2006/relationships/slideLayout" Target="../slideLayouts/slideLayout11.xml"/><Relationship Id="rId1" Type="http://schemas.openxmlformats.org/officeDocument/2006/relationships/vmlDrawing" Target="../drawings/vmlDrawing3.vml"/><Relationship Id="rId6" Type="http://schemas.openxmlformats.org/officeDocument/2006/relationships/oleObject" Target="../embeddings/oleObject14.bin"/><Relationship Id="rId11" Type="http://schemas.openxmlformats.org/officeDocument/2006/relationships/image" Target="../media/image21.wmf"/><Relationship Id="rId5" Type="http://schemas.openxmlformats.org/officeDocument/2006/relationships/image" Target="../media/image18.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20.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7.xml"/><Relationship Id="rId7" Type="http://schemas.openxmlformats.org/officeDocument/2006/relationships/image" Target="../media/image23.wmf"/><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18.bin"/><Relationship Id="rId11" Type="http://schemas.openxmlformats.org/officeDocument/2006/relationships/image" Target="../media/image25.wmf"/><Relationship Id="rId5" Type="http://schemas.openxmlformats.org/officeDocument/2006/relationships/image" Target="../media/image22.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24.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8.xml"/><Relationship Id="rId7" Type="http://schemas.openxmlformats.org/officeDocument/2006/relationships/image" Target="../media/image27.wmf"/><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22.bin"/><Relationship Id="rId11" Type="http://schemas.openxmlformats.org/officeDocument/2006/relationships/image" Target="../media/image29.wmf"/><Relationship Id="rId5" Type="http://schemas.openxmlformats.org/officeDocument/2006/relationships/image" Target="../media/image26.wmf"/><Relationship Id="rId10" Type="http://schemas.openxmlformats.org/officeDocument/2006/relationships/oleObject" Target="../embeddings/oleObject24.bin"/><Relationship Id="rId4" Type="http://schemas.openxmlformats.org/officeDocument/2006/relationships/oleObject" Target="../embeddings/oleObject21.bin"/><Relationship Id="rId9" Type="http://schemas.openxmlformats.org/officeDocument/2006/relationships/image" Target="../media/image28.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31.wmf"/><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26.bin"/><Relationship Id="rId5" Type="http://schemas.openxmlformats.org/officeDocument/2006/relationships/image" Target="../media/image30.wmf"/><Relationship Id="rId4" Type="http://schemas.openxmlformats.org/officeDocument/2006/relationships/oleObject" Target="../embeddings/oleObject25.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36.wmf"/><Relationship Id="rId18" Type="http://schemas.openxmlformats.org/officeDocument/2006/relationships/oleObject" Target="../embeddings/oleObject34.bin"/><Relationship Id="rId3" Type="http://schemas.openxmlformats.org/officeDocument/2006/relationships/notesSlide" Target="../notesSlides/notesSlide10.xml"/><Relationship Id="rId7" Type="http://schemas.openxmlformats.org/officeDocument/2006/relationships/image" Target="../media/image33.wmf"/><Relationship Id="rId12" Type="http://schemas.openxmlformats.org/officeDocument/2006/relationships/oleObject" Target="../embeddings/oleObject31.bin"/><Relationship Id="rId17" Type="http://schemas.openxmlformats.org/officeDocument/2006/relationships/image" Target="../media/image38.wmf"/><Relationship Id="rId2" Type="http://schemas.openxmlformats.org/officeDocument/2006/relationships/slideLayout" Target="../slideLayouts/slideLayout6.xml"/><Relationship Id="rId16" Type="http://schemas.openxmlformats.org/officeDocument/2006/relationships/oleObject" Target="../embeddings/oleObject33.bin"/><Relationship Id="rId1" Type="http://schemas.openxmlformats.org/officeDocument/2006/relationships/vmlDrawing" Target="../drawings/vmlDrawing7.vml"/><Relationship Id="rId6" Type="http://schemas.openxmlformats.org/officeDocument/2006/relationships/oleObject" Target="../embeddings/oleObject28.bin"/><Relationship Id="rId11" Type="http://schemas.openxmlformats.org/officeDocument/2006/relationships/image" Target="../media/image35.wmf"/><Relationship Id="rId5" Type="http://schemas.openxmlformats.org/officeDocument/2006/relationships/image" Target="../media/image32.wmf"/><Relationship Id="rId15" Type="http://schemas.openxmlformats.org/officeDocument/2006/relationships/image" Target="../media/image37.wmf"/><Relationship Id="rId10" Type="http://schemas.openxmlformats.org/officeDocument/2006/relationships/oleObject" Target="../embeddings/oleObject30.bin"/><Relationship Id="rId19" Type="http://schemas.openxmlformats.org/officeDocument/2006/relationships/image" Target="../media/image39.wmf"/><Relationship Id="rId4" Type="http://schemas.openxmlformats.org/officeDocument/2006/relationships/oleObject" Target="../embeddings/oleObject27.bin"/><Relationship Id="rId9" Type="http://schemas.openxmlformats.org/officeDocument/2006/relationships/image" Target="../media/image34.wmf"/><Relationship Id="rId14" Type="http://schemas.openxmlformats.org/officeDocument/2006/relationships/oleObject" Target="../embeddings/oleObject32.bin"/></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44.wmf"/><Relationship Id="rId18" Type="http://schemas.openxmlformats.org/officeDocument/2006/relationships/oleObject" Target="../embeddings/oleObject42.bin"/><Relationship Id="rId3" Type="http://schemas.openxmlformats.org/officeDocument/2006/relationships/notesSlide" Target="../notesSlides/notesSlide11.xml"/><Relationship Id="rId21" Type="http://schemas.openxmlformats.org/officeDocument/2006/relationships/image" Target="../media/image48.wmf"/><Relationship Id="rId7" Type="http://schemas.openxmlformats.org/officeDocument/2006/relationships/image" Target="../media/image41.wmf"/><Relationship Id="rId12" Type="http://schemas.openxmlformats.org/officeDocument/2006/relationships/oleObject" Target="../embeddings/oleObject39.bin"/><Relationship Id="rId17" Type="http://schemas.openxmlformats.org/officeDocument/2006/relationships/image" Target="../media/image46.wmf"/><Relationship Id="rId2" Type="http://schemas.openxmlformats.org/officeDocument/2006/relationships/slideLayout" Target="../slideLayouts/slideLayout6.xml"/><Relationship Id="rId16" Type="http://schemas.openxmlformats.org/officeDocument/2006/relationships/oleObject" Target="../embeddings/oleObject41.bin"/><Relationship Id="rId20" Type="http://schemas.openxmlformats.org/officeDocument/2006/relationships/oleObject" Target="../embeddings/oleObject43.bin"/><Relationship Id="rId1" Type="http://schemas.openxmlformats.org/officeDocument/2006/relationships/vmlDrawing" Target="../drawings/vmlDrawing8.vml"/><Relationship Id="rId6" Type="http://schemas.openxmlformats.org/officeDocument/2006/relationships/oleObject" Target="../embeddings/oleObject36.bin"/><Relationship Id="rId11" Type="http://schemas.openxmlformats.org/officeDocument/2006/relationships/image" Target="../media/image43.wmf"/><Relationship Id="rId5" Type="http://schemas.openxmlformats.org/officeDocument/2006/relationships/image" Target="../media/image40.wmf"/><Relationship Id="rId15" Type="http://schemas.openxmlformats.org/officeDocument/2006/relationships/image" Target="../media/image45.wmf"/><Relationship Id="rId23" Type="http://schemas.openxmlformats.org/officeDocument/2006/relationships/image" Target="../media/image49.wmf"/><Relationship Id="rId10" Type="http://schemas.openxmlformats.org/officeDocument/2006/relationships/oleObject" Target="../embeddings/oleObject38.bin"/><Relationship Id="rId19" Type="http://schemas.openxmlformats.org/officeDocument/2006/relationships/image" Target="../media/image47.wmf"/><Relationship Id="rId4" Type="http://schemas.openxmlformats.org/officeDocument/2006/relationships/oleObject" Target="../embeddings/oleObject35.bin"/><Relationship Id="rId9" Type="http://schemas.openxmlformats.org/officeDocument/2006/relationships/image" Target="../media/image42.wmf"/><Relationship Id="rId14" Type="http://schemas.openxmlformats.org/officeDocument/2006/relationships/oleObject" Target="../embeddings/oleObject40.bin"/><Relationship Id="rId22" Type="http://schemas.openxmlformats.org/officeDocument/2006/relationships/oleObject" Target="../embeddings/oleObject44.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openxmlformats.org/officeDocument/2006/relationships/image" Target="../media/image52.wmf"/><Relationship Id="rId13" Type="http://schemas.openxmlformats.org/officeDocument/2006/relationships/oleObject" Target="../embeddings/oleObject50.bin"/><Relationship Id="rId3" Type="http://schemas.openxmlformats.org/officeDocument/2006/relationships/oleObject" Target="../embeddings/oleObject45.bin"/><Relationship Id="rId7" Type="http://schemas.openxmlformats.org/officeDocument/2006/relationships/oleObject" Target="../embeddings/oleObject47.bin"/><Relationship Id="rId12" Type="http://schemas.openxmlformats.org/officeDocument/2006/relationships/image" Target="../media/image54.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51.wmf"/><Relationship Id="rId11" Type="http://schemas.openxmlformats.org/officeDocument/2006/relationships/oleObject" Target="../embeddings/oleObject49.bin"/><Relationship Id="rId5" Type="http://schemas.openxmlformats.org/officeDocument/2006/relationships/oleObject" Target="../embeddings/oleObject46.bin"/><Relationship Id="rId10" Type="http://schemas.openxmlformats.org/officeDocument/2006/relationships/image" Target="../media/image53.wmf"/><Relationship Id="rId4" Type="http://schemas.openxmlformats.org/officeDocument/2006/relationships/image" Target="../media/image50.wmf"/><Relationship Id="rId9" Type="http://schemas.openxmlformats.org/officeDocument/2006/relationships/oleObject" Target="../embeddings/oleObject48.bin"/><Relationship Id="rId14" Type="http://schemas.openxmlformats.org/officeDocument/2006/relationships/image" Target="../media/image55.wmf"/></Relationships>
</file>

<file path=ppt/slides/_rels/slide19.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8" Type="http://schemas.openxmlformats.org/officeDocument/2006/relationships/oleObject" Target="../embeddings/oleObject53.bin"/><Relationship Id="rId13" Type="http://schemas.openxmlformats.org/officeDocument/2006/relationships/image" Target="../media/image61.wmf"/><Relationship Id="rId3" Type="http://schemas.openxmlformats.org/officeDocument/2006/relationships/notesSlide" Target="../notesSlides/notesSlide15.xml"/><Relationship Id="rId7" Type="http://schemas.openxmlformats.org/officeDocument/2006/relationships/image" Target="../media/image58.wmf"/><Relationship Id="rId12" Type="http://schemas.openxmlformats.org/officeDocument/2006/relationships/oleObject" Target="../embeddings/oleObject55.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oleObject" Target="../embeddings/oleObject52.bin"/><Relationship Id="rId11" Type="http://schemas.openxmlformats.org/officeDocument/2006/relationships/image" Target="../media/image60.wmf"/><Relationship Id="rId5" Type="http://schemas.openxmlformats.org/officeDocument/2006/relationships/image" Target="../media/image57.wmf"/><Relationship Id="rId10" Type="http://schemas.openxmlformats.org/officeDocument/2006/relationships/oleObject" Target="../embeddings/oleObject54.bin"/><Relationship Id="rId4" Type="http://schemas.openxmlformats.org/officeDocument/2006/relationships/oleObject" Target="../embeddings/oleObject51.bin"/><Relationship Id="rId9" Type="http://schemas.openxmlformats.org/officeDocument/2006/relationships/image" Target="../media/image59.wmf"/></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58.bin"/><Relationship Id="rId13" Type="http://schemas.openxmlformats.org/officeDocument/2006/relationships/image" Target="../media/image66.wmf"/><Relationship Id="rId3" Type="http://schemas.openxmlformats.org/officeDocument/2006/relationships/notesSlide" Target="../notesSlides/notesSlide16.xml"/><Relationship Id="rId7" Type="http://schemas.openxmlformats.org/officeDocument/2006/relationships/image" Target="../media/image63.wmf"/><Relationship Id="rId12" Type="http://schemas.openxmlformats.org/officeDocument/2006/relationships/oleObject" Target="../embeddings/oleObject60.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oleObject" Target="../embeddings/oleObject57.bin"/><Relationship Id="rId11" Type="http://schemas.openxmlformats.org/officeDocument/2006/relationships/image" Target="../media/image65.wmf"/><Relationship Id="rId5" Type="http://schemas.openxmlformats.org/officeDocument/2006/relationships/image" Target="../media/image62.wmf"/><Relationship Id="rId10" Type="http://schemas.openxmlformats.org/officeDocument/2006/relationships/oleObject" Target="../embeddings/oleObject59.bin"/><Relationship Id="rId4" Type="http://schemas.openxmlformats.org/officeDocument/2006/relationships/oleObject" Target="../embeddings/oleObject56.bin"/><Relationship Id="rId9" Type="http://schemas.openxmlformats.org/officeDocument/2006/relationships/image" Target="../media/image6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10.wmf"/><Relationship Id="rId3" Type="http://schemas.openxmlformats.org/officeDocument/2006/relationships/notesSlide" Target="../notesSlides/notesSlide4.xml"/><Relationship Id="rId7" Type="http://schemas.openxmlformats.org/officeDocument/2006/relationships/image" Target="../media/image7.wmf"/><Relationship Id="rId12" Type="http://schemas.openxmlformats.org/officeDocument/2006/relationships/oleObject" Target="../embeddings/oleObject5.bin"/><Relationship Id="rId2" Type="http://schemas.openxmlformats.org/officeDocument/2006/relationships/slideLayout" Target="../slideLayouts/slideLayout11.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8.wmf"/><Relationship Id="rId1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F8660-5222-40C4-AA78-E5281D0AE4ED}"/>
              </a:ext>
            </a:extLst>
          </p:cNvPr>
          <p:cNvSpPr>
            <a:spLocks noGrp="1"/>
          </p:cNvSpPr>
          <p:nvPr>
            <p:ph type="ctrTitle"/>
          </p:nvPr>
        </p:nvSpPr>
        <p:spPr>
          <a:xfrm>
            <a:off x="777240" y="2545080"/>
            <a:ext cx="6521640" cy="1313689"/>
          </a:xfrm>
        </p:spPr>
        <p:txBody>
          <a:bodyPr/>
          <a:lstStyle/>
          <a:p>
            <a:r>
              <a:rPr lang="en-US" altLang="en-US" noProof="0" dirty="0">
                <a:latin typeface="Arial" panose="020B0604020202020204" pitchFamily="34" charset="0"/>
                <a:cs typeface="Arial" panose="020B0604020202020204" pitchFamily="34" charset="0"/>
              </a:rPr>
              <a:t>Corporate Finance </a:t>
            </a:r>
            <a:br>
              <a:rPr lang="en-US" altLang="en-US" noProof="0" dirty="0">
                <a:latin typeface="Arial" panose="020B0604020202020204" pitchFamily="34" charset="0"/>
                <a:cs typeface="Arial" panose="020B0604020202020204" pitchFamily="34" charset="0"/>
              </a:rPr>
            </a:br>
            <a:r>
              <a:rPr lang="en-US" altLang="en-US" sz="2000" noProof="0" dirty="0">
                <a:latin typeface="Arial" panose="020B0604020202020204" pitchFamily="34" charset="0"/>
                <a:cs typeface="Arial" panose="020B0604020202020204" pitchFamily="34" charset="0"/>
              </a:rPr>
              <a:t>Thirteenth Edition</a:t>
            </a:r>
            <a:br>
              <a:rPr lang="en-US" altLang="en-US" noProof="0" dirty="0">
                <a:latin typeface="Arial" panose="020B0604020202020204" pitchFamily="34" charset="0"/>
                <a:cs typeface="Arial" panose="020B0604020202020204" pitchFamily="34" charset="0"/>
              </a:rPr>
            </a:br>
            <a:r>
              <a:rPr lang="en-US" altLang="en-US" sz="1600" noProof="0" dirty="0">
                <a:latin typeface="Arial" panose="020B0604020202020204" pitchFamily="34" charset="0"/>
                <a:cs typeface="Arial" panose="020B0604020202020204" pitchFamily="34" charset="0"/>
              </a:rPr>
              <a:t>Stephen A. Ross / Randolph W. </a:t>
            </a:r>
            <a:r>
              <a:rPr lang="en-US" altLang="en-US" sz="1600" noProof="0" dirty="0" err="1">
                <a:latin typeface="Arial" panose="020B0604020202020204" pitchFamily="34" charset="0"/>
                <a:cs typeface="Arial" panose="020B0604020202020204" pitchFamily="34" charset="0"/>
              </a:rPr>
              <a:t>Westerfield</a:t>
            </a:r>
            <a:r>
              <a:rPr lang="en-US" altLang="en-US" sz="1600" noProof="0" dirty="0">
                <a:latin typeface="Arial" panose="020B0604020202020204" pitchFamily="34" charset="0"/>
                <a:cs typeface="Arial" panose="020B0604020202020204" pitchFamily="34" charset="0"/>
              </a:rPr>
              <a:t> / Jeffrey F. Jaffe / Bradford D. Jordan </a:t>
            </a:r>
            <a:endParaRPr lang="en-US" sz="1600" noProof="0" dirty="0"/>
          </a:p>
        </p:txBody>
      </p:sp>
      <p:sp>
        <p:nvSpPr>
          <p:cNvPr id="3" name="Subtitle 2">
            <a:extLst>
              <a:ext uri="{FF2B5EF4-FFF2-40B4-BE49-F238E27FC236}">
                <a16:creationId xmlns:a16="http://schemas.microsoft.com/office/drawing/2014/main" id="{22E5C068-5B96-4E53-A623-FAD4C405004D}"/>
              </a:ext>
            </a:extLst>
          </p:cNvPr>
          <p:cNvSpPr>
            <a:spLocks noGrp="1"/>
          </p:cNvSpPr>
          <p:nvPr>
            <p:ph type="subTitle" idx="1"/>
          </p:nvPr>
        </p:nvSpPr>
        <p:spPr/>
        <p:txBody>
          <a:bodyPr/>
          <a:lstStyle/>
          <a:p>
            <a:r>
              <a:rPr lang="en-US" altLang="en-US" sz="2400" b="1" noProof="0" dirty="0">
                <a:latin typeface="Arial" panose="020B0604020202020204" pitchFamily="34" charset="0"/>
                <a:ea typeface="Calibri" pitchFamily="34" charset="0"/>
                <a:cs typeface="Arial" panose="020B0604020202020204" pitchFamily="34" charset="0"/>
              </a:rPr>
              <a:t>Chapter 3</a:t>
            </a:r>
            <a:endParaRPr lang="en-US" sz="2400" noProof="0" dirty="0"/>
          </a:p>
        </p:txBody>
      </p:sp>
      <p:sp>
        <p:nvSpPr>
          <p:cNvPr id="4" name="Text Placeholder 3">
            <a:extLst>
              <a:ext uri="{FF2B5EF4-FFF2-40B4-BE49-F238E27FC236}">
                <a16:creationId xmlns:a16="http://schemas.microsoft.com/office/drawing/2014/main" id="{E4EB5E82-0326-4776-A8AD-A62F61B95052}"/>
              </a:ext>
            </a:extLst>
          </p:cNvPr>
          <p:cNvSpPr>
            <a:spLocks noGrp="1"/>
          </p:cNvSpPr>
          <p:nvPr>
            <p:ph type="body" sz="quarter" idx="10"/>
          </p:nvPr>
        </p:nvSpPr>
        <p:spPr>
          <a:xfrm>
            <a:off x="777240" y="4718304"/>
            <a:ext cx="5105400" cy="576185"/>
          </a:xfrm>
        </p:spPr>
        <p:txBody>
          <a:bodyPr/>
          <a:lstStyle/>
          <a:p>
            <a:r>
              <a:rPr lang="en-US" altLang="en-US" sz="1600" noProof="0" dirty="0">
                <a:latin typeface="Arial" panose="020B0604020202020204" pitchFamily="34" charset="0"/>
                <a:cs typeface="Arial" panose="020B0604020202020204" pitchFamily="34" charset="0"/>
              </a:rPr>
              <a:t>Financial Statements Analysis and Financial Models</a:t>
            </a:r>
            <a:endParaRPr lang="en-US" noProof="0" dirty="0"/>
          </a:p>
        </p:txBody>
      </p:sp>
      <p:sp>
        <p:nvSpPr>
          <p:cNvPr id="5" name="Content Placeholder 4">
            <a:extLst>
              <a:ext uri="{FF2B5EF4-FFF2-40B4-BE49-F238E27FC236}">
                <a16:creationId xmlns:a16="http://schemas.microsoft.com/office/drawing/2014/main" id="{7CF0216D-6E57-4321-904E-4C5466DC6E4F}"/>
              </a:ext>
            </a:extLst>
          </p:cNvPr>
          <p:cNvSpPr>
            <a:spLocks noGrp="1"/>
          </p:cNvSpPr>
          <p:nvPr>
            <p:ph sz="quarter" idx="12"/>
          </p:nvPr>
        </p:nvSpPr>
        <p:spPr>
          <a:xfrm>
            <a:off x="-30480" y="6546549"/>
            <a:ext cx="9281160" cy="221582"/>
          </a:xfrm>
        </p:spPr>
        <p:txBody>
          <a:bodyPr/>
          <a:lstStyle/>
          <a:p>
            <a:pPr algn="ctr"/>
            <a:r>
              <a:rPr lang="en-US" sz="800"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34343965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Leverage Ratios</a:t>
            </a:r>
            <a:endParaRPr lang="en-US" noProof="0" dirty="0"/>
          </a:p>
        </p:txBody>
      </p:sp>
      <p:graphicFrame>
        <p:nvGraphicFramePr>
          <p:cNvPr id="6" name="Object 5">
            <a:extLst>
              <a:ext uri="{FF2B5EF4-FFF2-40B4-BE49-F238E27FC236}">
                <a16:creationId xmlns:a16="http://schemas.microsoft.com/office/drawing/2014/main" id="{BC97715C-FF17-4935-8880-AA764B6F35C6}"/>
              </a:ext>
            </a:extLst>
          </p:cNvPr>
          <p:cNvGraphicFramePr>
            <a:graphicFrameLocks noChangeAspect="1"/>
          </p:cNvGraphicFramePr>
          <p:nvPr>
            <p:extLst>
              <p:ext uri="{D42A27DB-BD31-4B8C-83A1-F6EECF244321}">
                <p14:modId xmlns:p14="http://schemas.microsoft.com/office/powerpoint/2010/main" val="3864173329"/>
              </p:ext>
            </p:extLst>
          </p:nvPr>
        </p:nvGraphicFramePr>
        <p:xfrm>
          <a:off x="613999" y="1176150"/>
          <a:ext cx="3921125" cy="842963"/>
        </p:xfrm>
        <a:graphic>
          <a:graphicData uri="http://schemas.openxmlformats.org/presentationml/2006/ole">
            <mc:AlternateContent xmlns:mc="http://schemas.openxmlformats.org/markup-compatibility/2006">
              <mc:Choice xmlns:v="urn:schemas-microsoft-com:vml" Requires="v">
                <p:oleObj spid="_x0000_s2164" name="Equation" r:id="rId4" imgW="1828800" imgH="393480" progId="Equation.DSMT4">
                  <p:embed/>
                </p:oleObj>
              </mc:Choice>
              <mc:Fallback>
                <p:oleObj name="Equation" r:id="rId4" imgW="1828800" imgH="393480" progId="Equation.DSMT4">
                  <p:embed/>
                  <p:pic>
                    <p:nvPicPr>
                      <p:cNvPr id="6" name="Object 5">
                        <a:extLst>
                          <a:ext uri="{FF2B5EF4-FFF2-40B4-BE49-F238E27FC236}">
                            <a16:creationId xmlns:a16="http://schemas.microsoft.com/office/drawing/2014/main" id="{BC97715C-FF17-4935-8880-AA764B6F35C6}"/>
                          </a:ext>
                        </a:extLst>
                      </p:cNvPr>
                      <p:cNvPicPr/>
                      <p:nvPr/>
                    </p:nvPicPr>
                    <p:blipFill>
                      <a:blip r:embed="rId5"/>
                      <a:stretch>
                        <a:fillRect/>
                      </a:stretch>
                    </p:blipFill>
                    <p:spPr>
                      <a:xfrm>
                        <a:off x="613999" y="1176150"/>
                        <a:ext cx="3921125" cy="84296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B5C5B61-5671-4B47-BD63-BF105D563EAD}"/>
              </a:ext>
            </a:extLst>
          </p:cNvPr>
          <p:cNvGraphicFramePr>
            <a:graphicFrameLocks noChangeAspect="1"/>
          </p:cNvGraphicFramePr>
          <p:nvPr>
            <p:extLst>
              <p:ext uri="{D42A27DB-BD31-4B8C-83A1-F6EECF244321}">
                <p14:modId xmlns:p14="http://schemas.microsoft.com/office/powerpoint/2010/main" val="3763081181"/>
              </p:ext>
            </p:extLst>
          </p:nvPr>
        </p:nvGraphicFramePr>
        <p:xfrm>
          <a:off x="638865" y="2104200"/>
          <a:ext cx="3811588" cy="898525"/>
        </p:xfrm>
        <a:graphic>
          <a:graphicData uri="http://schemas.openxmlformats.org/presentationml/2006/ole">
            <mc:AlternateContent xmlns:mc="http://schemas.openxmlformats.org/markup-compatibility/2006">
              <mc:Choice xmlns:v="urn:schemas-microsoft-com:vml" Requires="v">
                <p:oleObj spid="_x0000_s2165" name="Equation" r:id="rId6" imgW="1777680" imgH="419040" progId="Equation.DSMT4">
                  <p:embed/>
                </p:oleObj>
              </mc:Choice>
              <mc:Fallback>
                <p:oleObj name="Equation" r:id="rId6" imgW="1777680" imgH="419040" progId="Equation.DSMT4">
                  <p:embed/>
                  <p:pic>
                    <p:nvPicPr>
                      <p:cNvPr id="7" name="Object 6">
                        <a:extLst>
                          <a:ext uri="{FF2B5EF4-FFF2-40B4-BE49-F238E27FC236}">
                            <a16:creationId xmlns:a16="http://schemas.microsoft.com/office/drawing/2014/main" id="{AB5C5B61-5671-4B47-BD63-BF105D563EAD}"/>
                          </a:ext>
                        </a:extLst>
                      </p:cNvPr>
                      <p:cNvPicPr/>
                      <p:nvPr/>
                    </p:nvPicPr>
                    <p:blipFill>
                      <a:blip r:embed="rId7"/>
                      <a:stretch>
                        <a:fillRect/>
                      </a:stretch>
                    </p:blipFill>
                    <p:spPr>
                      <a:xfrm>
                        <a:off x="638865" y="2104200"/>
                        <a:ext cx="3811588" cy="89852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EB0BBB5-038F-4E08-8AFC-B532129DFB9A}"/>
              </a:ext>
            </a:extLst>
          </p:cNvPr>
          <p:cNvGraphicFramePr>
            <a:graphicFrameLocks noChangeAspect="1"/>
          </p:cNvGraphicFramePr>
          <p:nvPr>
            <p:extLst>
              <p:ext uri="{D42A27DB-BD31-4B8C-83A1-F6EECF244321}">
                <p14:modId xmlns:p14="http://schemas.microsoft.com/office/powerpoint/2010/main" val="1616834666"/>
              </p:ext>
            </p:extLst>
          </p:nvPr>
        </p:nvGraphicFramePr>
        <p:xfrm>
          <a:off x="613999" y="3096699"/>
          <a:ext cx="3484563" cy="844550"/>
        </p:xfrm>
        <a:graphic>
          <a:graphicData uri="http://schemas.openxmlformats.org/presentationml/2006/ole">
            <mc:AlternateContent xmlns:mc="http://schemas.openxmlformats.org/markup-compatibility/2006">
              <mc:Choice xmlns:v="urn:schemas-microsoft-com:vml" Requires="v">
                <p:oleObj spid="_x0000_s2166" name="Equation" r:id="rId8" imgW="1625400" imgH="393480" progId="Equation.DSMT4">
                  <p:embed/>
                </p:oleObj>
              </mc:Choice>
              <mc:Fallback>
                <p:oleObj name="Equation" r:id="rId8" imgW="1625400" imgH="393480" progId="Equation.DSMT4">
                  <p:embed/>
                  <p:pic>
                    <p:nvPicPr>
                      <p:cNvPr id="9" name="Object 8">
                        <a:extLst>
                          <a:ext uri="{FF2B5EF4-FFF2-40B4-BE49-F238E27FC236}">
                            <a16:creationId xmlns:a16="http://schemas.microsoft.com/office/drawing/2014/main" id="{0EB0BBB5-038F-4E08-8AFC-B532129DFB9A}"/>
                          </a:ext>
                        </a:extLst>
                      </p:cNvPr>
                      <p:cNvPicPr/>
                      <p:nvPr/>
                    </p:nvPicPr>
                    <p:blipFill>
                      <a:blip r:embed="rId9"/>
                      <a:stretch>
                        <a:fillRect/>
                      </a:stretch>
                    </p:blipFill>
                    <p:spPr>
                      <a:xfrm>
                        <a:off x="613999" y="3096699"/>
                        <a:ext cx="3484563" cy="8445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7A1D5C53-4429-447E-AA21-7FD76D9FB386}"/>
              </a:ext>
            </a:extLst>
          </p:cNvPr>
          <p:cNvGraphicFramePr>
            <a:graphicFrameLocks noChangeAspect="1"/>
          </p:cNvGraphicFramePr>
          <p:nvPr>
            <p:extLst>
              <p:ext uri="{D42A27DB-BD31-4B8C-83A1-F6EECF244321}">
                <p14:modId xmlns:p14="http://schemas.microsoft.com/office/powerpoint/2010/main" val="1798826550"/>
              </p:ext>
            </p:extLst>
          </p:nvPr>
        </p:nvGraphicFramePr>
        <p:xfrm>
          <a:off x="613999" y="4028042"/>
          <a:ext cx="2233612" cy="871537"/>
        </p:xfrm>
        <a:graphic>
          <a:graphicData uri="http://schemas.openxmlformats.org/presentationml/2006/ole">
            <mc:AlternateContent xmlns:mc="http://schemas.openxmlformats.org/markup-compatibility/2006">
              <mc:Choice xmlns:v="urn:schemas-microsoft-com:vml" Requires="v">
                <p:oleObj spid="_x0000_s2167" name="Equation" r:id="rId10" imgW="1041120" imgH="406080" progId="Equation.DSMT4">
                  <p:embed/>
                </p:oleObj>
              </mc:Choice>
              <mc:Fallback>
                <p:oleObj name="Equation" r:id="rId10" imgW="1041120" imgH="406080" progId="Equation.DSMT4">
                  <p:embed/>
                  <p:pic>
                    <p:nvPicPr>
                      <p:cNvPr id="10" name="Object 9">
                        <a:extLst>
                          <a:ext uri="{FF2B5EF4-FFF2-40B4-BE49-F238E27FC236}">
                            <a16:creationId xmlns:a16="http://schemas.microsoft.com/office/drawing/2014/main" id="{7A1D5C53-4429-447E-AA21-7FD76D9FB386}"/>
                          </a:ext>
                        </a:extLst>
                      </p:cNvPr>
                      <p:cNvPicPr/>
                      <p:nvPr/>
                    </p:nvPicPr>
                    <p:blipFill>
                      <a:blip r:embed="rId11"/>
                      <a:stretch>
                        <a:fillRect/>
                      </a:stretch>
                    </p:blipFill>
                    <p:spPr>
                      <a:xfrm>
                        <a:off x="613999" y="4028042"/>
                        <a:ext cx="2233612" cy="871537"/>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2439AE29-99FD-4F16-9154-89FA62FDAA42}"/>
              </a:ext>
            </a:extLst>
          </p:cNvPr>
          <p:cNvGraphicFramePr>
            <a:graphicFrameLocks noChangeAspect="1"/>
          </p:cNvGraphicFramePr>
          <p:nvPr>
            <p:extLst>
              <p:ext uri="{D42A27DB-BD31-4B8C-83A1-F6EECF244321}">
                <p14:modId xmlns:p14="http://schemas.microsoft.com/office/powerpoint/2010/main" val="4068940131"/>
              </p:ext>
            </p:extLst>
          </p:nvPr>
        </p:nvGraphicFramePr>
        <p:xfrm>
          <a:off x="613999" y="5024978"/>
          <a:ext cx="4627563" cy="844550"/>
        </p:xfrm>
        <a:graphic>
          <a:graphicData uri="http://schemas.openxmlformats.org/presentationml/2006/ole">
            <mc:AlternateContent xmlns:mc="http://schemas.openxmlformats.org/markup-compatibility/2006">
              <mc:Choice xmlns:v="urn:schemas-microsoft-com:vml" Requires="v">
                <p:oleObj spid="_x0000_s2168" name="Equation" r:id="rId12" imgW="2158920" imgH="393480" progId="Equation.DSMT4">
                  <p:embed/>
                </p:oleObj>
              </mc:Choice>
              <mc:Fallback>
                <p:oleObj name="Equation" r:id="rId12" imgW="2158920" imgH="393480" progId="Equation.DSMT4">
                  <p:embed/>
                  <p:pic>
                    <p:nvPicPr>
                      <p:cNvPr id="12" name="Object 11">
                        <a:extLst>
                          <a:ext uri="{FF2B5EF4-FFF2-40B4-BE49-F238E27FC236}">
                            <a16:creationId xmlns:a16="http://schemas.microsoft.com/office/drawing/2014/main" id="{2439AE29-99FD-4F16-9154-89FA62FDAA42}"/>
                          </a:ext>
                        </a:extLst>
                      </p:cNvPr>
                      <p:cNvPicPr/>
                      <p:nvPr/>
                    </p:nvPicPr>
                    <p:blipFill>
                      <a:blip r:embed="rId13"/>
                      <a:stretch>
                        <a:fillRect/>
                      </a:stretch>
                    </p:blipFill>
                    <p:spPr>
                      <a:xfrm>
                        <a:off x="613999" y="5024978"/>
                        <a:ext cx="4627563" cy="844550"/>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0F397A9F-3DF7-445E-B246-9124BCD14D2F}"/>
              </a:ext>
            </a:extLst>
          </p:cNvPr>
          <p:cNvGraphicFramePr>
            <a:graphicFrameLocks noChangeAspect="1"/>
          </p:cNvGraphicFramePr>
          <p:nvPr>
            <p:extLst>
              <p:ext uri="{D42A27DB-BD31-4B8C-83A1-F6EECF244321}">
                <p14:modId xmlns:p14="http://schemas.microsoft.com/office/powerpoint/2010/main" val="3691501048"/>
              </p:ext>
            </p:extLst>
          </p:nvPr>
        </p:nvGraphicFramePr>
        <p:xfrm>
          <a:off x="613999" y="6116847"/>
          <a:ext cx="2785269" cy="420672"/>
        </p:xfrm>
        <a:graphic>
          <a:graphicData uri="http://schemas.openxmlformats.org/presentationml/2006/ole">
            <mc:AlternateContent xmlns:mc="http://schemas.openxmlformats.org/markup-compatibility/2006">
              <mc:Choice xmlns:v="urn:schemas-microsoft-com:vml" Requires="v">
                <p:oleObj spid="_x0000_s2169" name="Equation" r:id="rId14" imgW="1180800" imgH="177480" progId="Equation.DSMT4">
                  <p:embed/>
                </p:oleObj>
              </mc:Choice>
              <mc:Fallback>
                <p:oleObj name="Equation" r:id="rId14" imgW="1180800" imgH="177480" progId="Equation.DSMT4">
                  <p:embed/>
                  <p:pic>
                    <p:nvPicPr>
                      <p:cNvPr id="13" name="Object 12">
                        <a:extLst>
                          <a:ext uri="{FF2B5EF4-FFF2-40B4-BE49-F238E27FC236}">
                            <a16:creationId xmlns:a16="http://schemas.microsoft.com/office/drawing/2014/main" id="{0F397A9F-3DF7-445E-B246-9124BCD14D2F}"/>
                          </a:ext>
                        </a:extLst>
                      </p:cNvPr>
                      <p:cNvPicPr/>
                      <p:nvPr/>
                    </p:nvPicPr>
                    <p:blipFill>
                      <a:blip r:embed="rId15"/>
                      <a:stretch>
                        <a:fillRect/>
                      </a:stretch>
                    </p:blipFill>
                    <p:spPr>
                      <a:xfrm>
                        <a:off x="613999" y="6116847"/>
                        <a:ext cx="2785269" cy="420672"/>
                      </a:xfrm>
                      <a:prstGeom prst="rect">
                        <a:avLst/>
                      </a:prstGeom>
                    </p:spPr>
                  </p:pic>
                </p:oleObj>
              </mc:Fallback>
            </mc:AlternateContent>
          </a:graphicData>
        </a:graphic>
      </p:graphicFrame>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10</a:t>
            </a:fld>
            <a:endParaRPr lang="en-US" dirty="0"/>
          </a:p>
        </p:txBody>
      </p:sp>
    </p:spTree>
    <p:extLst>
      <p:ext uri="{BB962C8B-B14F-4D97-AF65-F5344CB8AC3E}">
        <p14:creationId xmlns:p14="http://schemas.microsoft.com/office/powerpoint/2010/main" val="12756227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Coverage Ratios</a:t>
            </a:r>
            <a:endParaRPr lang="en-US" noProof="0" dirty="0"/>
          </a:p>
        </p:txBody>
      </p:sp>
      <p:graphicFrame>
        <p:nvGraphicFramePr>
          <p:cNvPr id="6" name="Object 5">
            <a:extLst>
              <a:ext uri="{FF2B5EF4-FFF2-40B4-BE49-F238E27FC236}">
                <a16:creationId xmlns:a16="http://schemas.microsoft.com/office/drawing/2014/main" id="{BC97715C-FF17-4935-8880-AA764B6F35C6}"/>
              </a:ext>
            </a:extLst>
          </p:cNvPr>
          <p:cNvGraphicFramePr>
            <a:graphicFrameLocks noChangeAspect="1"/>
          </p:cNvGraphicFramePr>
          <p:nvPr>
            <p:extLst>
              <p:ext uri="{D42A27DB-BD31-4B8C-83A1-F6EECF244321}">
                <p14:modId xmlns:p14="http://schemas.microsoft.com/office/powerpoint/2010/main" val="1431368891"/>
              </p:ext>
            </p:extLst>
          </p:nvPr>
        </p:nvGraphicFramePr>
        <p:xfrm>
          <a:off x="609219" y="1518247"/>
          <a:ext cx="4329113" cy="842962"/>
        </p:xfrm>
        <a:graphic>
          <a:graphicData uri="http://schemas.openxmlformats.org/presentationml/2006/ole">
            <mc:AlternateContent xmlns:mc="http://schemas.openxmlformats.org/markup-compatibility/2006">
              <mc:Choice xmlns:v="urn:schemas-microsoft-com:vml" Requires="v">
                <p:oleObj spid="_x0000_s3150" name="Equation" r:id="rId4" imgW="2019240" imgH="393480" progId="Equation.DSMT4">
                  <p:embed/>
                </p:oleObj>
              </mc:Choice>
              <mc:Fallback>
                <p:oleObj name="Equation" r:id="rId4" imgW="2019240" imgH="393480" progId="Equation.DSMT4">
                  <p:embed/>
                  <p:pic>
                    <p:nvPicPr>
                      <p:cNvPr id="6" name="Object 5">
                        <a:extLst>
                          <a:ext uri="{FF2B5EF4-FFF2-40B4-BE49-F238E27FC236}">
                            <a16:creationId xmlns:a16="http://schemas.microsoft.com/office/drawing/2014/main" id="{BC97715C-FF17-4935-8880-AA764B6F35C6}"/>
                          </a:ext>
                        </a:extLst>
                      </p:cNvPr>
                      <p:cNvPicPr/>
                      <p:nvPr/>
                    </p:nvPicPr>
                    <p:blipFill>
                      <a:blip r:embed="rId5"/>
                      <a:stretch>
                        <a:fillRect/>
                      </a:stretch>
                    </p:blipFill>
                    <p:spPr>
                      <a:xfrm>
                        <a:off x="609219" y="1518247"/>
                        <a:ext cx="4329113" cy="84296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B5C5B61-5671-4B47-BD63-BF105D563EAD}"/>
              </a:ext>
            </a:extLst>
          </p:cNvPr>
          <p:cNvGraphicFramePr>
            <a:graphicFrameLocks noChangeAspect="1"/>
          </p:cNvGraphicFramePr>
          <p:nvPr>
            <p:extLst>
              <p:ext uri="{D42A27DB-BD31-4B8C-83A1-F6EECF244321}">
                <p14:modId xmlns:p14="http://schemas.microsoft.com/office/powerpoint/2010/main" val="3607505860"/>
              </p:ext>
            </p:extLst>
          </p:nvPr>
        </p:nvGraphicFramePr>
        <p:xfrm>
          <a:off x="609219" y="2604673"/>
          <a:ext cx="2505075" cy="871538"/>
        </p:xfrm>
        <a:graphic>
          <a:graphicData uri="http://schemas.openxmlformats.org/presentationml/2006/ole">
            <mc:AlternateContent xmlns:mc="http://schemas.openxmlformats.org/markup-compatibility/2006">
              <mc:Choice xmlns:v="urn:schemas-microsoft-com:vml" Requires="v">
                <p:oleObj spid="_x0000_s3151" name="Equation" r:id="rId6" imgW="1168200" imgH="406080" progId="Equation.DSMT4">
                  <p:embed/>
                </p:oleObj>
              </mc:Choice>
              <mc:Fallback>
                <p:oleObj name="Equation" r:id="rId6" imgW="1168200" imgH="406080" progId="Equation.DSMT4">
                  <p:embed/>
                  <p:pic>
                    <p:nvPicPr>
                      <p:cNvPr id="7" name="Object 6">
                        <a:extLst>
                          <a:ext uri="{FF2B5EF4-FFF2-40B4-BE49-F238E27FC236}">
                            <a16:creationId xmlns:a16="http://schemas.microsoft.com/office/drawing/2014/main" id="{AB5C5B61-5671-4B47-BD63-BF105D563EAD}"/>
                          </a:ext>
                        </a:extLst>
                      </p:cNvPr>
                      <p:cNvPicPr/>
                      <p:nvPr/>
                    </p:nvPicPr>
                    <p:blipFill>
                      <a:blip r:embed="rId7"/>
                      <a:stretch>
                        <a:fillRect/>
                      </a:stretch>
                    </p:blipFill>
                    <p:spPr>
                      <a:xfrm>
                        <a:off x="609219" y="2604673"/>
                        <a:ext cx="2505075" cy="87153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EB0BBB5-038F-4E08-8AFC-B532129DFB9A}"/>
              </a:ext>
            </a:extLst>
          </p:cNvPr>
          <p:cNvGraphicFramePr>
            <a:graphicFrameLocks noChangeAspect="1"/>
          </p:cNvGraphicFramePr>
          <p:nvPr>
            <p:extLst>
              <p:ext uri="{D42A27DB-BD31-4B8C-83A1-F6EECF244321}">
                <p14:modId xmlns:p14="http://schemas.microsoft.com/office/powerpoint/2010/main" val="2861672198"/>
              </p:ext>
            </p:extLst>
          </p:nvPr>
        </p:nvGraphicFramePr>
        <p:xfrm>
          <a:off x="609219" y="3801983"/>
          <a:ext cx="7758113" cy="844550"/>
        </p:xfrm>
        <a:graphic>
          <a:graphicData uri="http://schemas.openxmlformats.org/presentationml/2006/ole">
            <mc:AlternateContent xmlns:mc="http://schemas.openxmlformats.org/markup-compatibility/2006">
              <mc:Choice xmlns:v="urn:schemas-microsoft-com:vml" Requires="v">
                <p:oleObj spid="_x0000_s3152" name="Equation" r:id="rId8" imgW="3619440" imgH="393480" progId="Equation.DSMT4">
                  <p:embed/>
                </p:oleObj>
              </mc:Choice>
              <mc:Fallback>
                <p:oleObj name="Equation" r:id="rId8" imgW="3619440" imgH="393480" progId="Equation.DSMT4">
                  <p:embed/>
                  <p:pic>
                    <p:nvPicPr>
                      <p:cNvPr id="9" name="Object 8">
                        <a:extLst>
                          <a:ext uri="{FF2B5EF4-FFF2-40B4-BE49-F238E27FC236}">
                            <a16:creationId xmlns:a16="http://schemas.microsoft.com/office/drawing/2014/main" id="{0EB0BBB5-038F-4E08-8AFC-B532129DFB9A}"/>
                          </a:ext>
                        </a:extLst>
                      </p:cNvPr>
                      <p:cNvPicPr/>
                      <p:nvPr/>
                    </p:nvPicPr>
                    <p:blipFill>
                      <a:blip r:embed="rId9"/>
                      <a:stretch>
                        <a:fillRect/>
                      </a:stretch>
                    </p:blipFill>
                    <p:spPr>
                      <a:xfrm>
                        <a:off x="609219" y="3801983"/>
                        <a:ext cx="7758113" cy="8445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7A1D5C53-4429-447E-AA21-7FD76D9FB386}"/>
              </a:ext>
            </a:extLst>
          </p:cNvPr>
          <p:cNvGraphicFramePr>
            <a:graphicFrameLocks noChangeAspect="1"/>
          </p:cNvGraphicFramePr>
          <p:nvPr>
            <p:extLst>
              <p:ext uri="{D42A27DB-BD31-4B8C-83A1-F6EECF244321}">
                <p14:modId xmlns:p14="http://schemas.microsoft.com/office/powerpoint/2010/main" val="3631712644"/>
              </p:ext>
            </p:extLst>
          </p:nvPr>
        </p:nvGraphicFramePr>
        <p:xfrm>
          <a:off x="609219" y="5093770"/>
          <a:ext cx="3486150" cy="871538"/>
        </p:xfrm>
        <a:graphic>
          <a:graphicData uri="http://schemas.openxmlformats.org/presentationml/2006/ole">
            <mc:AlternateContent xmlns:mc="http://schemas.openxmlformats.org/markup-compatibility/2006">
              <mc:Choice xmlns:v="urn:schemas-microsoft-com:vml" Requires="v">
                <p:oleObj spid="_x0000_s3153" name="Equation" r:id="rId10" imgW="1625400" imgH="406080" progId="Equation.DSMT4">
                  <p:embed/>
                </p:oleObj>
              </mc:Choice>
              <mc:Fallback>
                <p:oleObj name="Equation" r:id="rId10" imgW="1625400" imgH="406080" progId="Equation.DSMT4">
                  <p:embed/>
                  <p:pic>
                    <p:nvPicPr>
                      <p:cNvPr id="10" name="Object 9">
                        <a:extLst>
                          <a:ext uri="{FF2B5EF4-FFF2-40B4-BE49-F238E27FC236}">
                            <a16:creationId xmlns:a16="http://schemas.microsoft.com/office/drawing/2014/main" id="{7A1D5C53-4429-447E-AA21-7FD76D9FB386}"/>
                          </a:ext>
                        </a:extLst>
                      </p:cNvPr>
                      <p:cNvPicPr/>
                      <p:nvPr/>
                    </p:nvPicPr>
                    <p:blipFill>
                      <a:blip r:embed="rId11"/>
                      <a:stretch>
                        <a:fillRect/>
                      </a:stretch>
                    </p:blipFill>
                    <p:spPr>
                      <a:xfrm>
                        <a:off x="609219" y="5093770"/>
                        <a:ext cx="3486150" cy="871538"/>
                      </a:xfrm>
                      <a:prstGeom prst="rect">
                        <a:avLst/>
                      </a:prstGeom>
                    </p:spPr>
                  </p:pic>
                </p:oleObj>
              </mc:Fallback>
            </mc:AlternateContent>
          </a:graphicData>
        </a:graphic>
      </p:graphicFrame>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11</a:t>
            </a:fld>
            <a:endParaRPr lang="en-US" dirty="0"/>
          </a:p>
        </p:txBody>
      </p:sp>
    </p:spTree>
    <p:extLst>
      <p:ext uri="{BB962C8B-B14F-4D97-AF65-F5344CB8AC3E}">
        <p14:creationId xmlns:p14="http://schemas.microsoft.com/office/powerpoint/2010/main" val="19640480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63A0A-1512-4343-A7B4-C9F8903337F6}"/>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Inventory Ratios</a:t>
            </a:r>
            <a:endParaRPr lang="en-US" noProof="0" dirty="0"/>
          </a:p>
        </p:txBody>
      </p:sp>
      <p:graphicFrame>
        <p:nvGraphicFramePr>
          <p:cNvPr id="7" name="Object 6">
            <a:extLst>
              <a:ext uri="{FF2B5EF4-FFF2-40B4-BE49-F238E27FC236}">
                <a16:creationId xmlns:a16="http://schemas.microsoft.com/office/drawing/2014/main" id="{73A69A30-CC72-4937-A040-0F3EB3B725EA}"/>
              </a:ext>
            </a:extLst>
          </p:cNvPr>
          <p:cNvGraphicFramePr>
            <a:graphicFrameLocks noChangeAspect="1"/>
          </p:cNvGraphicFramePr>
          <p:nvPr>
            <p:extLst>
              <p:ext uri="{D42A27DB-BD31-4B8C-83A1-F6EECF244321}">
                <p14:modId xmlns:p14="http://schemas.microsoft.com/office/powerpoint/2010/main" val="304216760"/>
              </p:ext>
            </p:extLst>
          </p:nvPr>
        </p:nvGraphicFramePr>
        <p:xfrm>
          <a:off x="595313" y="1519238"/>
          <a:ext cx="5026025" cy="820737"/>
        </p:xfrm>
        <a:graphic>
          <a:graphicData uri="http://schemas.openxmlformats.org/presentationml/2006/ole">
            <mc:AlternateContent xmlns:mc="http://schemas.openxmlformats.org/markup-compatibility/2006">
              <mc:Choice xmlns:v="urn:schemas-microsoft-com:vml" Requires="v">
                <p:oleObj spid="_x0000_s4174" name="Equation" r:id="rId4" imgW="2565360" imgH="419040" progId="Equation.DSMT4">
                  <p:embed/>
                </p:oleObj>
              </mc:Choice>
              <mc:Fallback>
                <p:oleObj name="Equation" r:id="rId4" imgW="2565360" imgH="419040" progId="Equation.DSMT4">
                  <p:embed/>
                  <p:pic>
                    <p:nvPicPr>
                      <p:cNvPr id="6" name="Object 5">
                        <a:extLst>
                          <a:ext uri="{FF2B5EF4-FFF2-40B4-BE49-F238E27FC236}">
                            <a16:creationId xmlns:a16="http://schemas.microsoft.com/office/drawing/2014/main" id="{BC97715C-FF17-4935-8880-AA764B6F35C6}"/>
                          </a:ext>
                        </a:extLst>
                      </p:cNvPr>
                      <p:cNvPicPr/>
                      <p:nvPr/>
                    </p:nvPicPr>
                    <p:blipFill>
                      <a:blip r:embed="rId5"/>
                      <a:stretch>
                        <a:fillRect/>
                      </a:stretch>
                    </p:blipFill>
                    <p:spPr>
                      <a:xfrm>
                        <a:off x="595313" y="1519238"/>
                        <a:ext cx="5026025" cy="820737"/>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119C0321-9712-4AE7-BFA3-959F1AF8A876}"/>
              </a:ext>
            </a:extLst>
          </p:cNvPr>
          <p:cNvGraphicFramePr>
            <a:graphicFrameLocks noChangeAspect="1"/>
          </p:cNvGraphicFramePr>
          <p:nvPr>
            <p:extLst>
              <p:ext uri="{D42A27DB-BD31-4B8C-83A1-F6EECF244321}">
                <p14:modId xmlns:p14="http://schemas.microsoft.com/office/powerpoint/2010/main" val="2892284292"/>
              </p:ext>
            </p:extLst>
          </p:nvPr>
        </p:nvGraphicFramePr>
        <p:xfrm>
          <a:off x="619578" y="2672206"/>
          <a:ext cx="2497615" cy="815550"/>
        </p:xfrm>
        <a:graphic>
          <a:graphicData uri="http://schemas.openxmlformats.org/presentationml/2006/ole">
            <mc:AlternateContent xmlns:mc="http://schemas.openxmlformats.org/markup-compatibility/2006">
              <mc:Choice xmlns:v="urn:schemas-microsoft-com:vml" Requires="v">
                <p:oleObj spid="_x0000_s4175" name="Equation" r:id="rId6" imgW="1244520" imgH="406080" progId="Equation.DSMT4">
                  <p:embed/>
                </p:oleObj>
              </mc:Choice>
              <mc:Fallback>
                <p:oleObj name="Equation" r:id="rId6" imgW="1244520" imgH="406080" progId="Equation.DSMT4">
                  <p:embed/>
                  <p:pic>
                    <p:nvPicPr>
                      <p:cNvPr id="0" name=""/>
                      <p:cNvPicPr/>
                      <p:nvPr/>
                    </p:nvPicPr>
                    <p:blipFill>
                      <a:blip r:embed="rId7"/>
                      <a:stretch>
                        <a:fillRect/>
                      </a:stretch>
                    </p:blipFill>
                    <p:spPr>
                      <a:xfrm>
                        <a:off x="619578" y="2672206"/>
                        <a:ext cx="2497615" cy="8155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8C4F8268-2461-4BB2-B72F-70D53DF099EA}"/>
              </a:ext>
            </a:extLst>
          </p:cNvPr>
          <p:cNvGraphicFramePr>
            <a:graphicFrameLocks noChangeAspect="1"/>
          </p:cNvGraphicFramePr>
          <p:nvPr>
            <p:extLst>
              <p:ext uri="{D42A27DB-BD31-4B8C-83A1-F6EECF244321}">
                <p14:modId xmlns:p14="http://schemas.microsoft.com/office/powerpoint/2010/main" val="965007487"/>
              </p:ext>
            </p:extLst>
          </p:nvPr>
        </p:nvGraphicFramePr>
        <p:xfrm>
          <a:off x="606425" y="3935413"/>
          <a:ext cx="5632450" cy="866775"/>
        </p:xfrm>
        <a:graphic>
          <a:graphicData uri="http://schemas.openxmlformats.org/presentationml/2006/ole">
            <mc:AlternateContent xmlns:mc="http://schemas.openxmlformats.org/markup-compatibility/2006">
              <mc:Choice xmlns:v="urn:schemas-microsoft-com:vml" Requires="v">
                <p:oleObj spid="_x0000_s4176" name="Equation" r:id="rId8" imgW="2806560" imgH="431640" progId="Equation.DSMT4">
                  <p:embed/>
                </p:oleObj>
              </mc:Choice>
              <mc:Fallback>
                <p:oleObj name="Equation" r:id="rId8" imgW="2806560" imgH="431640" progId="Equation.DSMT4">
                  <p:embed/>
                  <p:pic>
                    <p:nvPicPr>
                      <p:cNvPr id="0" name=""/>
                      <p:cNvPicPr/>
                      <p:nvPr/>
                    </p:nvPicPr>
                    <p:blipFill>
                      <a:blip r:embed="rId9"/>
                      <a:stretch>
                        <a:fillRect/>
                      </a:stretch>
                    </p:blipFill>
                    <p:spPr>
                      <a:xfrm>
                        <a:off x="606425" y="3935413"/>
                        <a:ext cx="5632450" cy="86677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2C6F4A00-ECE0-48B9-BE65-3DE6A9D05385}"/>
              </a:ext>
            </a:extLst>
          </p:cNvPr>
          <p:cNvGraphicFramePr>
            <a:graphicFrameLocks noChangeAspect="1"/>
          </p:cNvGraphicFramePr>
          <p:nvPr>
            <p:extLst>
              <p:ext uri="{D42A27DB-BD31-4B8C-83A1-F6EECF244321}">
                <p14:modId xmlns:p14="http://schemas.microsoft.com/office/powerpoint/2010/main" val="89723279"/>
              </p:ext>
            </p:extLst>
          </p:nvPr>
        </p:nvGraphicFramePr>
        <p:xfrm>
          <a:off x="606425" y="5208588"/>
          <a:ext cx="2370138" cy="790575"/>
        </p:xfrm>
        <a:graphic>
          <a:graphicData uri="http://schemas.openxmlformats.org/presentationml/2006/ole">
            <mc:AlternateContent xmlns:mc="http://schemas.openxmlformats.org/markup-compatibility/2006">
              <mc:Choice xmlns:v="urn:schemas-microsoft-com:vml" Requires="v">
                <p:oleObj spid="_x0000_s4177" name="Equation" r:id="rId10" imgW="1180800" imgH="393480" progId="Equation.DSMT4">
                  <p:embed/>
                </p:oleObj>
              </mc:Choice>
              <mc:Fallback>
                <p:oleObj name="Equation" r:id="rId10" imgW="1180800" imgH="393480" progId="Equation.DSMT4">
                  <p:embed/>
                  <p:pic>
                    <p:nvPicPr>
                      <p:cNvPr id="0" name=""/>
                      <p:cNvPicPr/>
                      <p:nvPr/>
                    </p:nvPicPr>
                    <p:blipFill>
                      <a:blip r:embed="rId11"/>
                      <a:stretch>
                        <a:fillRect/>
                      </a:stretch>
                    </p:blipFill>
                    <p:spPr>
                      <a:xfrm>
                        <a:off x="606425" y="5208588"/>
                        <a:ext cx="2370138" cy="790575"/>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8E48C5B6-5453-4E90-92B3-EA3751290DD6}"/>
              </a:ext>
            </a:extLst>
          </p:cNvPr>
          <p:cNvSpPr>
            <a:spLocks noGrp="1"/>
          </p:cNvSpPr>
          <p:nvPr>
            <p:ph type="sldNum" sz="quarter" idx="10"/>
          </p:nvPr>
        </p:nvSpPr>
        <p:spPr/>
        <p:txBody>
          <a:bodyPr/>
          <a:lstStyle/>
          <a:p>
            <a:fld id="{68151E55-6873-49E2-B8D5-2F265E6F1973}" type="slidenum">
              <a:rPr lang="en-US" smtClean="0"/>
              <a:t>12</a:t>
            </a:fld>
            <a:endParaRPr lang="en-US" dirty="0"/>
          </a:p>
        </p:txBody>
      </p:sp>
    </p:spTree>
    <p:extLst>
      <p:ext uri="{BB962C8B-B14F-4D97-AF65-F5344CB8AC3E}">
        <p14:creationId xmlns:p14="http://schemas.microsoft.com/office/powerpoint/2010/main" val="28959327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63A0A-1512-4343-A7B4-C9F8903337F6}"/>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Receivables Ratios</a:t>
            </a:r>
            <a:endParaRPr lang="en-US" noProof="0" dirty="0"/>
          </a:p>
        </p:txBody>
      </p:sp>
      <p:graphicFrame>
        <p:nvGraphicFramePr>
          <p:cNvPr id="7" name="Object 6">
            <a:extLst>
              <a:ext uri="{FF2B5EF4-FFF2-40B4-BE49-F238E27FC236}">
                <a16:creationId xmlns:a16="http://schemas.microsoft.com/office/drawing/2014/main" id="{73A69A30-CC72-4937-A040-0F3EB3B725EA}"/>
              </a:ext>
            </a:extLst>
          </p:cNvPr>
          <p:cNvGraphicFramePr>
            <a:graphicFrameLocks noChangeAspect="1"/>
          </p:cNvGraphicFramePr>
          <p:nvPr>
            <p:extLst>
              <p:ext uri="{D42A27DB-BD31-4B8C-83A1-F6EECF244321}">
                <p14:modId xmlns:p14="http://schemas.microsoft.com/office/powerpoint/2010/main" val="3300964549"/>
              </p:ext>
            </p:extLst>
          </p:nvPr>
        </p:nvGraphicFramePr>
        <p:xfrm>
          <a:off x="541338" y="1439863"/>
          <a:ext cx="5497512" cy="844550"/>
        </p:xfrm>
        <a:graphic>
          <a:graphicData uri="http://schemas.openxmlformats.org/presentationml/2006/ole">
            <mc:AlternateContent xmlns:mc="http://schemas.openxmlformats.org/markup-compatibility/2006">
              <mc:Choice xmlns:v="urn:schemas-microsoft-com:vml" Requires="v">
                <p:oleObj spid="_x0000_s5198" name="Equation" r:id="rId4" imgW="2806560" imgH="431640" progId="Equation.DSMT4">
                  <p:embed/>
                </p:oleObj>
              </mc:Choice>
              <mc:Fallback>
                <p:oleObj name="Equation" r:id="rId4" imgW="2806560" imgH="431640" progId="Equation.DSMT4">
                  <p:embed/>
                  <p:pic>
                    <p:nvPicPr>
                      <p:cNvPr id="7" name="Object 6">
                        <a:extLst>
                          <a:ext uri="{FF2B5EF4-FFF2-40B4-BE49-F238E27FC236}">
                            <a16:creationId xmlns:a16="http://schemas.microsoft.com/office/drawing/2014/main" id="{73A69A30-CC72-4937-A040-0F3EB3B725EA}"/>
                          </a:ext>
                        </a:extLst>
                      </p:cNvPr>
                      <p:cNvPicPr/>
                      <p:nvPr/>
                    </p:nvPicPr>
                    <p:blipFill>
                      <a:blip r:embed="rId5"/>
                      <a:stretch>
                        <a:fillRect/>
                      </a:stretch>
                    </p:blipFill>
                    <p:spPr>
                      <a:xfrm>
                        <a:off x="541338" y="1439863"/>
                        <a:ext cx="5497512" cy="84455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119C0321-9712-4AE7-BFA3-959F1AF8A876}"/>
              </a:ext>
            </a:extLst>
          </p:cNvPr>
          <p:cNvGraphicFramePr>
            <a:graphicFrameLocks noChangeAspect="1"/>
          </p:cNvGraphicFramePr>
          <p:nvPr>
            <p:extLst>
              <p:ext uri="{D42A27DB-BD31-4B8C-83A1-F6EECF244321}">
                <p14:modId xmlns:p14="http://schemas.microsoft.com/office/powerpoint/2010/main" val="1064547686"/>
              </p:ext>
            </p:extLst>
          </p:nvPr>
        </p:nvGraphicFramePr>
        <p:xfrm>
          <a:off x="554038" y="2646363"/>
          <a:ext cx="2652712" cy="814387"/>
        </p:xfrm>
        <a:graphic>
          <a:graphicData uri="http://schemas.openxmlformats.org/presentationml/2006/ole">
            <mc:AlternateContent xmlns:mc="http://schemas.openxmlformats.org/markup-compatibility/2006">
              <mc:Choice xmlns:v="urn:schemas-microsoft-com:vml" Requires="v">
                <p:oleObj spid="_x0000_s5199" name="Equation" r:id="rId6" imgW="1320480" imgH="406080" progId="Equation.DSMT4">
                  <p:embed/>
                </p:oleObj>
              </mc:Choice>
              <mc:Fallback>
                <p:oleObj name="Equation" r:id="rId6" imgW="1320480" imgH="406080" progId="Equation.DSMT4">
                  <p:embed/>
                  <p:pic>
                    <p:nvPicPr>
                      <p:cNvPr id="10" name="Object 9">
                        <a:extLst>
                          <a:ext uri="{FF2B5EF4-FFF2-40B4-BE49-F238E27FC236}">
                            <a16:creationId xmlns:a16="http://schemas.microsoft.com/office/drawing/2014/main" id="{119C0321-9712-4AE7-BFA3-959F1AF8A876}"/>
                          </a:ext>
                        </a:extLst>
                      </p:cNvPr>
                      <p:cNvPicPr/>
                      <p:nvPr/>
                    </p:nvPicPr>
                    <p:blipFill>
                      <a:blip r:embed="rId7"/>
                      <a:stretch>
                        <a:fillRect/>
                      </a:stretch>
                    </p:blipFill>
                    <p:spPr>
                      <a:xfrm>
                        <a:off x="554038" y="2646363"/>
                        <a:ext cx="2652712" cy="814387"/>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8C4F8268-2461-4BB2-B72F-70D53DF099EA}"/>
              </a:ext>
            </a:extLst>
          </p:cNvPr>
          <p:cNvGraphicFramePr>
            <a:graphicFrameLocks noChangeAspect="1"/>
          </p:cNvGraphicFramePr>
          <p:nvPr>
            <p:extLst>
              <p:ext uri="{D42A27DB-BD31-4B8C-83A1-F6EECF244321}">
                <p14:modId xmlns:p14="http://schemas.microsoft.com/office/powerpoint/2010/main" val="3636672965"/>
              </p:ext>
            </p:extLst>
          </p:nvPr>
        </p:nvGraphicFramePr>
        <p:xfrm>
          <a:off x="541338" y="3783013"/>
          <a:ext cx="5046662" cy="790575"/>
        </p:xfrm>
        <a:graphic>
          <a:graphicData uri="http://schemas.openxmlformats.org/presentationml/2006/ole">
            <mc:AlternateContent xmlns:mc="http://schemas.openxmlformats.org/markup-compatibility/2006">
              <mc:Choice xmlns:v="urn:schemas-microsoft-com:vml" Requires="v">
                <p:oleObj spid="_x0000_s5200" name="Equation" r:id="rId8" imgW="2514600" imgH="393480" progId="Equation.DSMT4">
                  <p:embed/>
                </p:oleObj>
              </mc:Choice>
              <mc:Fallback>
                <p:oleObj name="Equation" r:id="rId8" imgW="2514600" imgH="393480" progId="Equation.DSMT4">
                  <p:embed/>
                  <p:pic>
                    <p:nvPicPr>
                      <p:cNvPr id="9" name="Object 8">
                        <a:extLst>
                          <a:ext uri="{FF2B5EF4-FFF2-40B4-BE49-F238E27FC236}">
                            <a16:creationId xmlns:a16="http://schemas.microsoft.com/office/drawing/2014/main" id="{8C4F8268-2461-4BB2-B72F-70D53DF099EA}"/>
                          </a:ext>
                        </a:extLst>
                      </p:cNvPr>
                      <p:cNvPicPr/>
                      <p:nvPr/>
                    </p:nvPicPr>
                    <p:blipFill>
                      <a:blip r:embed="rId9"/>
                      <a:stretch>
                        <a:fillRect/>
                      </a:stretch>
                    </p:blipFill>
                    <p:spPr>
                      <a:xfrm>
                        <a:off x="541338" y="3783013"/>
                        <a:ext cx="5046662" cy="790575"/>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2C6F4A00-ECE0-48B9-BE65-3DE6A9D05385}"/>
              </a:ext>
            </a:extLst>
          </p:cNvPr>
          <p:cNvGraphicFramePr>
            <a:graphicFrameLocks noChangeAspect="1"/>
          </p:cNvGraphicFramePr>
          <p:nvPr>
            <p:extLst>
              <p:ext uri="{D42A27DB-BD31-4B8C-83A1-F6EECF244321}">
                <p14:modId xmlns:p14="http://schemas.microsoft.com/office/powerpoint/2010/main" val="309465034"/>
              </p:ext>
            </p:extLst>
          </p:nvPr>
        </p:nvGraphicFramePr>
        <p:xfrm>
          <a:off x="554038" y="4959350"/>
          <a:ext cx="2370137" cy="790575"/>
        </p:xfrm>
        <a:graphic>
          <a:graphicData uri="http://schemas.openxmlformats.org/presentationml/2006/ole">
            <mc:AlternateContent xmlns:mc="http://schemas.openxmlformats.org/markup-compatibility/2006">
              <mc:Choice xmlns:v="urn:schemas-microsoft-com:vml" Requires="v">
                <p:oleObj spid="_x0000_s5201" name="Equation" r:id="rId10" imgW="1180800" imgH="393480" progId="Equation.DSMT4">
                  <p:embed/>
                </p:oleObj>
              </mc:Choice>
              <mc:Fallback>
                <p:oleObj name="Equation" r:id="rId10" imgW="1180800" imgH="393480" progId="Equation.DSMT4">
                  <p:embed/>
                  <p:pic>
                    <p:nvPicPr>
                      <p:cNvPr id="8" name="Object 7">
                        <a:extLst>
                          <a:ext uri="{FF2B5EF4-FFF2-40B4-BE49-F238E27FC236}">
                            <a16:creationId xmlns:a16="http://schemas.microsoft.com/office/drawing/2014/main" id="{2C6F4A00-ECE0-48B9-BE65-3DE6A9D05385}"/>
                          </a:ext>
                        </a:extLst>
                      </p:cNvPr>
                      <p:cNvPicPr/>
                      <p:nvPr/>
                    </p:nvPicPr>
                    <p:blipFill>
                      <a:blip r:embed="rId11"/>
                      <a:stretch>
                        <a:fillRect/>
                      </a:stretch>
                    </p:blipFill>
                    <p:spPr>
                      <a:xfrm>
                        <a:off x="554038" y="4959350"/>
                        <a:ext cx="2370137" cy="790575"/>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8E48C5B6-5453-4E90-92B3-EA3751290DD6}"/>
              </a:ext>
            </a:extLst>
          </p:cNvPr>
          <p:cNvSpPr>
            <a:spLocks noGrp="1"/>
          </p:cNvSpPr>
          <p:nvPr>
            <p:ph type="sldNum" sz="quarter" idx="10"/>
          </p:nvPr>
        </p:nvSpPr>
        <p:spPr/>
        <p:txBody>
          <a:bodyPr/>
          <a:lstStyle/>
          <a:p>
            <a:fld id="{68151E55-6873-49E2-B8D5-2F265E6F1973}" type="slidenum">
              <a:rPr lang="en-US" smtClean="0"/>
              <a:t>13</a:t>
            </a:fld>
            <a:endParaRPr lang="en-US" dirty="0"/>
          </a:p>
        </p:txBody>
      </p:sp>
    </p:spTree>
    <p:extLst>
      <p:ext uri="{BB962C8B-B14F-4D97-AF65-F5344CB8AC3E}">
        <p14:creationId xmlns:p14="http://schemas.microsoft.com/office/powerpoint/2010/main" val="22602875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35CF6-E464-4EF0-A3E9-55A2DBFE6A1E}"/>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Total Asset Turnover</a:t>
            </a:r>
            <a:endParaRPr lang="en-US" noProof="0" dirty="0"/>
          </a:p>
        </p:txBody>
      </p:sp>
      <p:graphicFrame>
        <p:nvGraphicFramePr>
          <p:cNvPr id="7" name="Object 6">
            <a:extLst>
              <a:ext uri="{FF2B5EF4-FFF2-40B4-BE49-F238E27FC236}">
                <a16:creationId xmlns:a16="http://schemas.microsoft.com/office/drawing/2014/main" id="{4D907281-A5A7-4CA0-9FA6-D13A5F0622AC}"/>
              </a:ext>
            </a:extLst>
          </p:cNvPr>
          <p:cNvGraphicFramePr>
            <a:graphicFrameLocks noChangeAspect="1"/>
          </p:cNvGraphicFramePr>
          <p:nvPr>
            <p:extLst>
              <p:ext uri="{D42A27DB-BD31-4B8C-83A1-F6EECF244321}">
                <p14:modId xmlns:p14="http://schemas.microsoft.com/office/powerpoint/2010/main" val="3863842380"/>
              </p:ext>
            </p:extLst>
          </p:nvPr>
        </p:nvGraphicFramePr>
        <p:xfrm>
          <a:off x="482600" y="1384300"/>
          <a:ext cx="4376738" cy="844550"/>
        </p:xfrm>
        <a:graphic>
          <a:graphicData uri="http://schemas.openxmlformats.org/presentationml/2006/ole">
            <mc:AlternateContent xmlns:mc="http://schemas.openxmlformats.org/markup-compatibility/2006">
              <mc:Choice xmlns:v="urn:schemas-microsoft-com:vml" Requires="v">
                <p:oleObj spid="_x0000_s6184" name="Equation" r:id="rId4" imgW="2234880" imgH="431640" progId="Equation.DSMT4">
                  <p:embed/>
                </p:oleObj>
              </mc:Choice>
              <mc:Fallback>
                <p:oleObj name="Equation" r:id="rId4" imgW="2234880" imgH="431640" progId="Equation.DSMT4">
                  <p:embed/>
                  <p:pic>
                    <p:nvPicPr>
                      <p:cNvPr id="7" name="Object 6">
                        <a:extLst>
                          <a:ext uri="{FF2B5EF4-FFF2-40B4-BE49-F238E27FC236}">
                            <a16:creationId xmlns:a16="http://schemas.microsoft.com/office/drawing/2014/main" id="{73A69A30-CC72-4937-A040-0F3EB3B725EA}"/>
                          </a:ext>
                        </a:extLst>
                      </p:cNvPr>
                      <p:cNvPicPr/>
                      <p:nvPr/>
                    </p:nvPicPr>
                    <p:blipFill>
                      <a:blip r:embed="rId5"/>
                      <a:stretch>
                        <a:fillRect/>
                      </a:stretch>
                    </p:blipFill>
                    <p:spPr>
                      <a:xfrm>
                        <a:off x="482600" y="1384300"/>
                        <a:ext cx="4376738" cy="8445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0E207BC0-5485-4865-9F43-3703F0149760}"/>
              </a:ext>
            </a:extLst>
          </p:cNvPr>
          <p:cNvGraphicFramePr>
            <a:graphicFrameLocks noChangeAspect="1"/>
          </p:cNvGraphicFramePr>
          <p:nvPr>
            <p:extLst>
              <p:ext uri="{D42A27DB-BD31-4B8C-83A1-F6EECF244321}">
                <p14:modId xmlns:p14="http://schemas.microsoft.com/office/powerpoint/2010/main" val="4273774626"/>
              </p:ext>
            </p:extLst>
          </p:nvPr>
        </p:nvGraphicFramePr>
        <p:xfrm>
          <a:off x="481013" y="2522538"/>
          <a:ext cx="2371725" cy="839787"/>
        </p:xfrm>
        <a:graphic>
          <a:graphicData uri="http://schemas.openxmlformats.org/presentationml/2006/ole">
            <mc:AlternateContent xmlns:mc="http://schemas.openxmlformats.org/markup-compatibility/2006">
              <mc:Choice xmlns:v="urn:schemas-microsoft-com:vml" Requires="v">
                <p:oleObj spid="_x0000_s6185" name="Equation" r:id="rId6" imgW="1180800" imgH="419040" progId="Equation.DSMT4">
                  <p:embed/>
                </p:oleObj>
              </mc:Choice>
              <mc:Fallback>
                <p:oleObj name="Equation" r:id="rId6" imgW="1180800" imgH="419040" progId="Equation.DSMT4">
                  <p:embed/>
                  <p:pic>
                    <p:nvPicPr>
                      <p:cNvPr id="10" name="Object 9">
                        <a:extLst>
                          <a:ext uri="{FF2B5EF4-FFF2-40B4-BE49-F238E27FC236}">
                            <a16:creationId xmlns:a16="http://schemas.microsoft.com/office/drawing/2014/main" id="{119C0321-9712-4AE7-BFA3-959F1AF8A876}"/>
                          </a:ext>
                        </a:extLst>
                      </p:cNvPr>
                      <p:cNvPicPr/>
                      <p:nvPr/>
                    </p:nvPicPr>
                    <p:blipFill>
                      <a:blip r:embed="rId7"/>
                      <a:stretch>
                        <a:fillRect/>
                      </a:stretch>
                    </p:blipFill>
                    <p:spPr>
                      <a:xfrm>
                        <a:off x="481013" y="2522538"/>
                        <a:ext cx="2371725" cy="839787"/>
                      </a:xfrm>
                      <a:prstGeom prst="rect">
                        <a:avLst/>
                      </a:prstGeom>
                    </p:spPr>
                  </p:pic>
                </p:oleObj>
              </mc:Fallback>
            </mc:AlternateContent>
          </a:graphicData>
        </a:graphic>
      </p:graphicFrame>
      <p:sp>
        <p:nvSpPr>
          <p:cNvPr id="3" name="Content Placeholder 2">
            <a:extLst>
              <a:ext uri="{FF2B5EF4-FFF2-40B4-BE49-F238E27FC236}">
                <a16:creationId xmlns:a16="http://schemas.microsoft.com/office/drawing/2014/main" id="{D9D68649-0C5F-45EE-9DF0-6D1E9F3BA77A}"/>
              </a:ext>
            </a:extLst>
          </p:cNvPr>
          <p:cNvSpPr>
            <a:spLocks noGrp="1"/>
          </p:cNvSpPr>
          <p:nvPr>
            <p:ph sz="quarter" idx="11"/>
          </p:nvPr>
        </p:nvSpPr>
        <p:spPr>
          <a:xfrm>
            <a:off x="342900" y="3915471"/>
            <a:ext cx="8458200" cy="821119"/>
          </a:xfrm>
        </p:spPr>
        <p:txBody>
          <a:bodyPr>
            <a:normAutofit lnSpcReduction="10000"/>
          </a:bodyPr>
          <a:lstStyle/>
          <a:p>
            <a:r>
              <a:rPr lang="en-US" altLang="en-US" sz="2400" noProof="0" dirty="0">
                <a:latin typeface="Arial" panose="020B0604020202020204" pitchFamily="34" charset="0"/>
                <a:cs typeface="Arial" panose="020B0604020202020204" pitchFamily="34" charset="0"/>
              </a:rPr>
              <a:t>It is not unusual for T</a:t>
            </a:r>
            <a:r>
              <a:rPr lang="en-US" altLang="en-US" sz="100" noProof="0" dirty="0">
                <a:latin typeface="Arial" panose="020B0604020202020204" pitchFamily="34" charset="0"/>
                <a:cs typeface="Arial" panose="020B0604020202020204" pitchFamily="34" charset="0"/>
              </a:rPr>
              <a:t> </a:t>
            </a:r>
            <a:r>
              <a:rPr lang="en-US" altLang="en-US" sz="2400" noProof="0" dirty="0">
                <a:latin typeface="Arial" panose="020B0604020202020204" pitchFamily="34" charset="0"/>
                <a:cs typeface="Arial" panose="020B0604020202020204" pitchFamily="34" charset="0"/>
              </a:rPr>
              <a:t>A</a:t>
            </a:r>
            <a:r>
              <a:rPr lang="en-US" altLang="en-US" sz="100" noProof="0" dirty="0">
                <a:latin typeface="Arial" panose="020B0604020202020204" pitchFamily="34" charset="0"/>
                <a:cs typeface="Arial" panose="020B0604020202020204" pitchFamily="34" charset="0"/>
              </a:rPr>
              <a:t> </a:t>
            </a:r>
            <a:r>
              <a:rPr lang="en-US" altLang="en-US" sz="2400" noProof="0" dirty="0">
                <a:latin typeface="Arial" panose="020B0604020202020204" pitchFamily="34" charset="0"/>
                <a:cs typeface="Arial" panose="020B0604020202020204" pitchFamily="34" charset="0"/>
              </a:rPr>
              <a:t>T &lt; 1, especially if a firm has a large amount of fixed assets.</a:t>
            </a:r>
          </a:p>
        </p:txBody>
      </p:sp>
      <p:sp>
        <p:nvSpPr>
          <p:cNvPr id="6" name="Slide Number Placeholder 5">
            <a:extLst>
              <a:ext uri="{FF2B5EF4-FFF2-40B4-BE49-F238E27FC236}">
                <a16:creationId xmlns:a16="http://schemas.microsoft.com/office/drawing/2014/main" id="{2D982CB8-167B-4E5A-B350-8343F3940255}"/>
              </a:ext>
            </a:extLst>
          </p:cNvPr>
          <p:cNvSpPr>
            <a:spLocks noGrp="1"/>
          </p:cNvSpPr>
          <p:nvPr>
            <p:ph type="sldNum" sz="quarter" idx="10"/>
          </p:nvPr>
        </p:nvSpPr>
        <p:spPr/>
        <p:txBody>
          <a:bodyPr/>
          <a:lstStyle/>
          <a:p>
            <a:fld id="{68151E55-6873-49E2-B8D5-2F265E6F1973}" type="slidenum">
              <a:rPr lang="en-US" smtClean="0"/>
              <a:t>14</a:t>
            </a:fld>
            <a:endParaRPr lang="en-US" dirty="0"/>
          </a:p>
        </p:txBody>
      </p:sp>
    </p:spTree>
    <p:extLst>
      <p:ext uri="{BB962C8B-B14F-4D97-AF65-F5344CB8AC3E}">
        <p14:creationId xmlns:p14="http://schemas.microsoft.com/office/powerpoint/2010/main" val="1625156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63A0A-1512-4343-A7B4-C9F8903337F6}"/>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Profitability Measures</a:t>
            </a:r>
            <a:endParaRPr lang="en-US" noProof="0" dirty="0"/>
          </a:p>
        </p:txBody>
      </p:sp>
      <p:graphicFrame>
        <p:nvGraphicFramePr>
          <p:cNvPr id="7" name="Object 6">
            <a:extLst>
              <a:ext uri="{FF2B5EF4-FFF2-40B4-BE49-F238E27FC236}">
                <a16:creationId xmlns:a16="http://schemas.microsoft.com/office/drawing/2014/main" id="{73A69A30-CC72-4937-A040-0F3EB3B725EA}"/>
              </a:ext>
            </a:extLst>
          </p:cNvPr>
          <p:cNvGraphicFramePr>
            <a:graphicFrameLocks noChangeAspect="1"/>
          </p:cNvGraphicFramePr>
          <p:nvPr>
            <p:extLst>
              <p:ext uri="{D42A27DB-BD31-4B8C-83A1-F6EECF244321}">
                <p14:modId xmlns:p14="http://schemas.microsoft.com/office/powerpoint/2010/main" val="3395129909"/>
              </p:ext>
            </p:extLst>
          </p:nvPr>
        </p:nvGraphicFramePr>
        <p:xfrm>
          <a:off x="762000" y="1106488"/>
          <a:ext cx="3016250" cy="676275"/>
        </p:xfrm>
        <a:graphic>
          <a:graphicData uri="http://schemas.openxmlformats.org/presentationml/2006/ole">
            <mc:AlternateContent xmlns:mc="http://schemas.openxmlformats.org/markup-compatibility/2006">
              <mc:Choice xmlns:v="urn:schemas-microsoft-com:vml" Requires="v">
                <p:oleObj spid="_x0000_s7322" name="Equation" r:id="rId4" imgW="1752480" imgH="393480" progId="Equation.DSMT4">
                  <p:embed/>
                </p:oleObj>
              </mc:Choice>
              <mc:Fallback>
                <p:oleObj name="Equation" r:id="rId4" imgW="1752480" imgH="393480" progId="Equation.DSMT4">
                  <p:embed/>
                  <p:pic>
                    <p:nvPicPr>
                      <p:cNvPr id="7" name="Object 6">
                        <a:extLst>
                          <a:ext uri="{FF2B5EF4-FFF2-40B4-BE49-F238E27FC236}">
                            <a16:creationId xmlns:a16="http://schemas.microsoft.com/office/drawing/2014/main" id="{73A69A30-CC72-4937-A040-0F3EB3B725EA}"/>
                          </a:ext>
                        </a:extLst>
                      </p:cNvPr>
                      <p:cNvPicPr/>
                      <p:nvPr/>
                    </p:nvPicPr>
                    <p:blipFill>
                      <a:blip r:embed="rId5"/>
                      <a:stretch>
                        <a:fillRect/>
                      </a:stretch>
                    </p:blipFill>
                    <p:spPr>
                      <a:xfrm>
                        <a:off x="762000" y="1106488"/>
                        <a:ext cx="3016250" cy="676275"/>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119C0321-9712-4AE7-BFA3-959F1AF8A876}"/>
              </a:ext>
            </a:extLst>
          </p:cNvPr>
          <p:cNvGraphicFramePr>
            <a:graphicFrameLocks noChangeAspect="1"/>
          </p:cNvGraphicFramePr>
          <p:nvPr>
            <p:extLst>
              <p:ext uri="{D42A27DB-BD31-4B8C-83A1-F6EECF244321}">
                <p14:modId xmlns:p14="http://schemas.microsoft.com/office/powerpoint/2010/main" val="795625896"/>
              </p:ext>
            </p:extLst>
          </p:nvPr>
        </p:nvGraphicFramePr>
        <p:xfrm>
          <a:off x="773113" y="1914525"/>
          <a:ext cx="2867025" cy="738188"/>
        </p:xfrm>
        <a:graphic>
          <a:graphicData uri="http://schemas.openxmlformats.org/presentationml/2006/ole">
            <mc:AlternateContent xmlns:mc="http://schemas.openxmlformats.org/markup-compatibility/2006">
              <mc:Choice xmlns:v="urn:schemas-microsoft-com:vml" Requires="v">
                <p:oleObj spid="_x0000_s7323" name="Equation" r:id="rId6" imgW="1625400" imgH="419040" progId="Equation.DSMT4">
                  <p:embed/>
                </p:oleObj>
              </mc:Choice>
              <mc:Fallback>
                <p:oleObj name="Equation" r:id="rId6" imgW="1625400" imgH="419040" progId="Equation.DSMT4">
                  <p:embed/>
                  <p:pic>
                    <p:nvPicPr>
                      <p:cNvPr id="10" name="Object 9">
                        <a:extLst>
                          <a:ext uri="{FF2B5EF4-FFF2-40B4-BE49-F238E27FC236}">
                            <a16:creationId xmlns:a16="http://schemas.microsoft.com/office/drawing/2014/main" id="{119C0321-9712-4AE7-BFA3-959F1AF8A876}"/>
                          </a:ext>
                        </a:extLst>
                      </p:cNvPr>
                      <p:cNvPicPr/>
                      <p:nvPr/>
                    </p:nvPicPr>
                    <p:blipFill>
                      <a:blip r:embed="rId7"/>
                      <a:stretch>
                        <a:fillRect/>
                      </a:stretch>
                    </p:blipFill>
                    <p:spPr>
                      <a:xfrm>
                        <a:off x="773113" y="1914525"/>
                        <a:ext cx="2867025" cy="738188"/>
                      </a:xfrm>
                      <a:prstGeom prst="rect">
                        <a:avLst/>
                      </a:prstGeom>
                    </p:spPr>
                  </p:pic>
                </p:oleObj>
              </mc:Fallback>
            </mc:AlternateContent>
          </a:graphicData>
        </a:graphic>
      </p:graphicFrame>
      <p:graphicFrame>
        <p:nvGraphicFramePr>
          <p:cNvPr id="3" name="Object 2">
            <a:extLst>
              <a:ext uri="{FF2B5EF4-FFF2-40B4-BE49-F238E27FC236}">
                <a16:creationId xmlns:a16="http://schemas.microsoft.com/office/drawing/2014/main" id="{4B3FB510-7C55-4E41-981C-AAB1EA92AD27}"/>
              </a:ext>
            </a:extLst>
          </p:cNvPr>
          <p:cNvGraphicFramePr>
            <a:graphicFrameLocks noChangeAspect="1"/>
          </p:cNvGraphicFramePr>
          <p:nvPr>
            <p:extLst>
              <p:ext uri="{D42A27DB-BD31-4B8C-83A1-F6EECF244321}">
                <p14:modId xmlns:p14="http://schemas.microsoft.com/office/powerpoint/2010/main" val="2933725758"/>
              </p:ext>
            </p:extLst>
          </p:nvPr>
        </p:nvGraphicFramePr>
        <p:xfrm>
          <a:off x="808038" y="2700338"/>
          <a:ext cx="2970212" cy="666750"/>
        </p:xfrm>
        <a:graphic>
          <a:graphicData uri="http://schemas.openxmlformats.org/presentationml/2006/ole">
            <mc:AlternateContent xmlns:mc="http://schemas.openxmlformats.org/markup-compatibility/2006">
              <mc:Choice xmlns:v="urn:schemas-microsoft-com:vml" Requires="v">
                <p:oleObj spid="_x0000_s7324" name="Equation" r:id="rId8" imgW="1752480" imgH="393480" progId="Equation.DSMT4">
                  <p:embed/>
                </p:oleObj>
              </mc:Choice>
              <mc:Fallback>
                <p:oleObj name="Equation" r:id="rId8" imgW="1752480" imgH="393480" progId="Equation.DSMT4">
                  <p:embed/>
                  <p:pic>
                    <p:nvPicPr>
                      <p:cNvPr id="0" name=""/>
                      <p:cNvPicPr/>
                      <p:nvPr/>
                    </p:nvPicPr>
                    <p:blipFill>
                      <a:blip r:embed="rId9"/>
                      <a:stretch>
                        <a:fillRect/>
                      </a:stretch>
                    </p:blipFill>
                    <p:spPr>
                      <a:xfrm>
                        <a:off x="808038" y="2700338"/>
                        <a:ext cx="2970212" cy="666750"/>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0B2FAFC6-9388-4262-8F36-A3B654177C25}"/>
              </a:ext>
            </a:extLst>
          </p:cNvPr>
          <p:cNvGraphicFramePr>
            <a:graphicFrameLocks noChangeAspect="1"/>
          </p:cNvGraphicFramePr>
          <p:nvPr>
            <p:extLst>
              <p:ext uri="{D42A27DB-BD31-4B8C-83A1-F6EECF244321}">
                <p14:modId xmlns:p14="http://schemas.microsoft.com/office/powerpoint/2010/main" val="447588737"/>
              </p:ext>
            </p:extLst>
          </p:nvPr>
        </p:nvGraphicFramePr>
        <p:xfrm>
          <a:off x="819150" y="3384233"/>
          <a:ext cx="2620963" cy="676275"/>
        </p:xfrm>
        <a:graphic>
          <a:graphicData uri="http://schemas.openxmlformats.org/presentationml/2006/ole">
            <mc:AlternateContent xmlns:mc="http://schemas.openxmlformats.org/markup-compatibility/2006">
              <mc:Choice xmlns:v="urn:schemas-microsoft-com:vml" Requires="v">
                <p:oleObj spid="_x0000_s7325" name="Equation" r:id="rId10" imgW="1625400" imgH="419040" progId="Equation.DSMT4">
                  <p:embed/>
                </p:oleObj>
              </mc:Choice>
              <mc:Fallback>
                <p:oleObj name="Equation" r:id="rId10" imgW="1625400" imgH="419040" progId="Equation.DSMT4">
                  <p:embed/>
                  <p:pic>
                    <p:nvPicPr>
                      <p:cNvPr id="0" name=""/>
                      <p:cNvPicPr/>
                      <p:nvPr/>
                    </p:nvPicPr>
                    <p:blipFill>
                      <a:blip r:embed="rId11"/>
                      <a:stretch>
                        <a:fillRect/>
                      </a:stretch>
                    </p:blipFill>
                    <p:spPr>
                      <a:xfrm>
                        <a:off x="819150" y="3384233"/>
                        <a:ext cx="2620963" cy="676275"/>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75C27076-8AE4-4942-B411-50E0D3A435B8}"/>
              </a:ext>
            </a:extLst>
          </p:cNvPr>
          <p:cNvGraphicFramePr>
            <a:graphicFrameLocks noChangeAspect="1"/>
          </p:cNvGraphicFramePr>
          <p:nvPr>
            <p:extLst>
              <p:ext uri="{D42A27DB-BD31-4B8C-83A1-F6EECF244321}">
                <p14:modId xmlns:p14="http://schemas.microsoft.com/office/powerpoint/2010/main" val="2109856174"/>
              </p:ext>
            </p:extLst>
          </p:nvPr>
        </p:nvGraphicFramePr>
        <p:xfrm>
          <a:off x="787400" y="4066858"/>
          <a:ext cx="4010025" cy="709612"/>
        </p:xfrm>
        <a:graphic>
          <a:graphicData uri="http://schemas.openxmlformats.org/presentationml/2006/ole">
            <mc:AlternateContent xmlns:mc="http://schemas.openxmlformats.org/markup-compatibility/2006">
              <mc:Choice xmlns:v="urn:schemas-microsoft-com:vml" Requires="v">
                <p:oleObj spid="_x0000_s7326" name="Equation" r:id="rId12" imgW="2438280" imgH="431640" progId="Equation.DSMT4">
                  <p:embed/>
                </p:oleObj>
              </mc:Choice>
              <mc:Fallback>
                <p:oleObj name="Equation" r:id="rId12" imgW="2438280" imgH="431640" progId="Equation.DSMT4">
                  <p:embed/>
                  <p:pic>
                    <p:nvPicPr>
                      <p:cNvPr id="0" name=""/>
                      <p:cNvPicPr/>
                      <p:nvPr/>
                    </p:nvPicPr>
                    <p:blipFill>
                      <a:blip r:embed="rId13"/>
                      <a:stretch>
                        <a:fillRect/>
                      </a:stretch>
                    </p:blipFill>
                    <p:spPr>
                      <a:xfrm>
                        <a:off x="787400" y="4066858"/>
                        <a:ext cx="4010025" cy="709612"/>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565DE559-4859-46B9-A6A8-C1E9871E36ED}"/>
              </a:ext>
            </a:extLst>
          </p:cNvPr>
          <p:cNvGraphicFramePr>
            <a:graphicFrameLocks noChangeAspect="1"/>
          </p:cNvGraphicFramePr>
          <p:nvPr>
            <p:extLst>
              <p:ext uri="{D42A27DB-BD31-4B8C-83A1-F6EECF244321}">
                <p14:modId xmlns:p14="http://schemas.microsoft.com/office/powerpoint/2010/main" val="2569289535"/>
              </p:ext>
            </p:extLst>
          </p:nvPr>
        </p:nvGraphicFramePr>
        <p:xfrm>
          <a:off x="819150" y="4745038"/>
          <a:ext cx="2673350" cy="690562"/>
        </p:xfrm>
        <a:graphic>
          <a:graphicData uri="http://schemas.openxmlformats.org/presentationml/2006/ole">
            <mc:AlternateContent xmlns:mc="http://schemas.openxmlformats.org/markup-compatibility/2006">
              <mc:Choice xmlns:v="urn:schemas-microsoft-com:vml" Requires="v">
                <p:oleObj spid="_x0000_s7327" name="Equation" r:id="rId14" imgW="1625400" imgH="419040" progId="Equation.DSMT4">
                  <p:embed/>
                </p:oleObj>
              </mc:Choice>
              <mc:Fallback>
                <p:oleObj name="Equation" r:id="rId14" imgW="1625400" imgH="419040" progId="Equation.DSMT4">
                  <p:embed/>
                  <p:pic>
                    <p:nvPicPr>
                      <p:cNvPr id="0" name=""/>
                      <p:cNvPicPr/>
                      <p:nvPr/>
                    </p:nvPicPr>
                    <p:blipFill>
                      <a:blip r:embed="rId15"/>
                      <a:stretch>
                        <a:fillRect/>
                      </a:stretch>
                    </p:blipFill>
                    <p:spPr>
                      <a:xfrm>
                        <a:off x="819150" y="4745038"/>
                        <a:ext cx="2673350" cy="690562"/>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8C4F8268-2461-4BB2-B72F-70D53DF099EA}"/>
              </a:ext>
            </a:extLst>
          </p:cNvPr>
          <p:cNvGraphicFramePr>
            <a:graphicFrameLocks noChangeAspect="1"/>
          </p:cNvGraphicFramePr>
          <p:nvPr>
            <p:extLst>
              <p:ext uri="{D42A27DB-BD31-4B8C-83A1-F6EECF244321}">
                <p14:modId xmlns:p14="http://schemas.microsoft.com/office/powerpoint/2010/main" val="3641559268"/>
              </p:ext>
            </p:extLst>
          </p:nvPr>
        </p:nvGraphicFramePr>
        <p:xfrm>
          <a:off x="817563" y="5400675"/>
          <a:ext cx="3973512" cy="703263"/>
        </p:xfrm>
        <a:graphic>
          <a:graphicData uri="http://schemas.openxmlformats.org/presentationml/2006/ole">
            <mc:AlternateContent xmlns:mc="http://schemas.openxmlformats.org/markup-compatibility/2006">
              <mc:Choice xmlns:v="urn:schemas-microsoft-com:vml" Requires="v">
                <p:oleObj spid="_x0000_s7328" name="Equation" r:id="rId16" imgW="2438280" imgH="431640" progId="Equation.DSMT4">
                  <p:embed/>
                </p:oleObj>
              </mc:Choice>
              <mc:Fallback>
                <p:oleObj name="Equation" r:id="rId16" imgW="2438280" imgH="431640" progId="Equation.DSMT4">
                  <p:embed/>
                  <p:pic>
                    <p:nvPicPr>
                      <p:cNvPr id="9" name="Object 8">
                        <a:extLst>
                          <a:ext uri="{FF2B5EF4-FFF2-40B4-BE49-F238E27FC236}">
                            <a16:creationId xmlns:a16="http://schemas.microsoft.com/office/drawing/2014/main" id="{8C4F8268-2461-4BB2-B72F-70D53DF099EA}"/>
                          </a:ext>
                        </a:extLst>
                      </p:cNvPr>
                      <p:cNvPicPr/>
                      <p:nvPr/>
                    </p:nvPicPr>
                    <p:blipFill>
                      <a:blip r:embed="rId17"/>
                      <a:stretch>
                        <a:fillRect/>
                      </a:stretch>
                    </p:blipFill>
                    <p:spPr>
                      <a:xfrm>
                        <a:off x="817563" y="5400675"/>
                        <a:ext cx="3973512" cy="703263"/>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04CDAC08-1AC3-4462-B5C3-744512D16EC6}"/>
              </a:ext>
            </a:extLst>
          </p:cNvPr>
          <p:cNvGraphicFramePr>
            <a:graphicFrameLocks noChangeAspect="1"/>
          </p:cNvGraphicFramePr>
          <p:nvPr>
            <p:extLst>
              <p:ext uri="{D42A27DB-BD31-4B8C-83A1-F6EECF244321}">
                <p14:modId xmlns:p14="http://schemas.microsoft.com/office/powerpoint/2010/main" val="1902215579"/>
              </p:ext>
            </p:extLst>
          </p:nvPr>
        </p:nvGraphicFramePr>
        <p:xfrm>
          <a:off x="766763" y="5984875"/>
          <a:ext cx="2673350" cy="688975"/>
        </p:xfrm>
        <a:graphic>
          <a:graphicData uri="http://schemas.openxmlformats.org/presentationml/2006/ole">
            <mc:AlternateContent xmlns:mc="http://schemas.openxmlformats.org/markup-compatibility/2006">
              <mc:Choice xmlns:v="urn:schemas-microsoft-com:vml" Requires="v">
                <p:oleObj spid="_x0000_s7329" name="Equation" r:id="rId18" imgW="1625400" imgH="419040" progId="Equation.DSMT4">
                  <p:embed/>
                </p:oleObj>
              </mc:Choice>
              <mc:Fallback>
                <p:oleObj name="Equation" r:id="rId18" imgW="1625400" imgH="419040" progId="Equation.DSMT4">
                  <p:embed/>
                  <p:pic>
                    <p:nvPicPr>
                      <p:cNvPr id="0" name=""/>
                      <p:cNvPicPr/>
                      <p:nvPr/>
                    </p:nvPicPr>
                    <p:blipFill>
                      <a:blip r:embed="rId19"/>
                      <a:stretch>
                        <a:fillRect/>
                      </a:stretch>
                    </p:blipFill>
                    <p:spPr>
                      <a:xfrm>
                        <a:off x="766763" y="5984875"/>
                        <a:ext cx="2673350" cy="688975"/>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8E48C5B6-5453-4E90-92B3-EA3751290DD6}"/>
              </a:ext>
            </a:extLst>
          </p:cNvPr>
          <p:cNvSpPr>
            <a:spLocks noGrp="1"/>
          </p:cNvSpPr>
          <p:nvPr>
            <p:ph type="sldNum" sz="quarter" idx="10"/>
          </p:nvPr>
        </p:nvSpPr>
        <p:spPr/>
        <p:txBody>
          <a:bodyPr/>
          <a:lstStyle/>
          <a:p>
            <a:fld id="{68151E55-6873-49E2-B8D5-2F265E6F1973}" type="slidenum">
              <a:rPr lang="en-US" smtClean="0"/>
              <a:t>15</a:t>
            </a:fld>
            <a:endParaRPr lang="en-US" dirty="0"/>
          </a:p>
        </p:txBody>
      </p:sp>
    </p:spTree>
    <p:extLst>
      <p:ext uri="{BB962C8B-B14F-4D97-AF65-F5344CB8AC3E}">
        <p14:creationId xmlns:p14="http://schemas.microsoft.com/office/powerpoint/2010/main" val="859602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4040B-2652-4117-8A12-57FA9B02D9CD}"/>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Market Value Measures</a:t>
            </a:r>
            <a:endParaRPr lang="en-US" noProof="0" dirty="0"/>
          </a:p>
        </p:txBody>
      </p:sp>
      <p:graphicFrame>
        <p:nvGraphicFramePr>
          <p:cNvPr id="7" name="Object 6">
            <a:extLst>
              <a:ext uri="{FF2B5EF4-FFF2-40B4-BE49-F238E27FC236}">
                <a16:creationId xmlns:a16="http://schemas.microsoft.com/office/drawing/2014/main" id="{BCD81C60-6C77-4BCB-BA01-F23ABBA31ED4}"/>
              </a:ext>
            </a:extLst>
          </p:cNvPr>
          <p:cNvGraphicFramePr>
            <a:graphicFrameLocks noChangeAspect="1"/>
          </p:cNvGraphicFramePr>
          <p:nvPr>
            <p:extLst>
              <p:ext uri="{D42A27DB-BD31-4B8C-83A1-F6EECF244321}">
                <p14:modId xmlns:p14="http://schemas.microsoft.com/office/powerpoint/2010/main" val="2892393967"/>
              </p:ext>
            </p:extLst>
          </p:nvPr>
        </p:nvGraphicFramePr>
        <p:xfrm>
          <a:off x="482600" y="1108075"/>
          <a:ext cx="3494088" cy="577850"/>
        </p:xfrm>
        <a:graphic>
          <a:graphicData uri="http://schemas.openxmlformats.org/presentationml/2006/ole">
            <mc:AlternateContent xmlns:mc="http://schemas.openxmlformats.org/markup-compatibility/2006">
              <mc:Choice xmlns:v="urn:schemas-microsoft-com:vml" Requires="v">
                <p:oleObj spid="_x0000_s8384" name="Equation" r:id="rId4" imgW="2603160" imgH="431640" progId="Equation.DSMT4">
                  <p:embed/>
                </p:oleObj>
              </mc:Choice>
              <mc:Fallback>
                <p:oleObj name="Equation" r:id="rId4" imgW="2603160" imgH="431640" progId="Equation.DSMT4">
                  <p:embed/>
                  <p:pic>
                    <p:nvPicPr>
                      <p:cNvPr id="7" name="Object 6">
                        <a:extLst>
                          <a:ext uri="{FF2B5EF4-FFF2-40B4-BE49-F238E27FC236}">
                            <a16:creationId xmlns:a16="http://schemas.microsoft.com/office/drawing/2014/main" id="{73A69A30-CC72-4937-A040-0F3EB3B725EA}"/>
                          </a:ext>
                        </a:extLst>
                      </p:cNvPr>
                      <p:cNvPicPr/>
                      <p:nvPr/>
                    </p:nvPicPr>
                    <p:blipFill>
                      <a:blip r:embed="rId5"/>
                      <a:stretch>
                        <a:fillRect/>
                      </a:stretch>
                    </p:blipFill>
                    <p:spPr>
                      <a:xfrm>
                        <a:off x="482600" y="1108075"/>
                        <a:ext cx="3494088" cy="57785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35C1CC51-90F2-4D76-9EF2-DB76BEB82D1A}"/>
              </a:ext>
            </a:extLst>
          </p:cNvPr>
          <p:cNvGraphicFramePr>
            <a:graphicFrameLocks noChangeAspect="1"/>
          </p:cNvGraphicFramePr>
          <p:nvPr>
            <p:extLst>
              <p:ext uri="{D42A27DB-BD31-4B8C-83A1-F6EECF244321}">
                <p14:modId xmlns:p14="http://schemas.microsoft.com/office/powerpoint/2010/main" val="1832514769"/>
              </p:ext>
            </p:extLst>
          </p:nvPr>
        </p:nvGraphicFramePr>
        <p:xfrm>
          <a:off x="492125" y="1779588"/>
          <a:ext cx="1692275" cy="558800"/>
        </p:xfrm>
        <a:graphic>
          <a:graphicData uri="http://schemas.openxmlformats.org/presentationml/2006/ole">
            <mc:AlternateContent xmlns:mc="http://schemas.openxmlformats.org/markup-compatibility/2006">
              <mc:Choice xmlns:v="urn:schemas-microsoft-com:vml" Requires="v">
                <p:oleObj spid="_x0000_s8385" name="Equation" r:id="rId6" imgW="1231560" imgH="406080" progId="Equation.DSMT4">
                  <p:embed/>
                </p:oleObj>
              </mc:Choice>
              <mc:Fallback>
                <p:oleObj name="Equation" r:id="rId6" imgW="1231560" imgH="406080" progId="Equation.DSMT4">
                  <p:embed/>
                  <p:pic>
                    <p:nvPicPr>
                      <p:cNvPr id="10" name="Object 9">
                        <a:extLst>
                          <a:ext uri="{FF2B5EF4-FFF2-40B4-BE49-F238E27FC236}">
                            <a16:creationId xmlns:a16="http://schemas.microsoft.com/office/drawing/2014/main" id="{119C0321-9712-4AE7-BFA3-959F1AF8A876}"/>
                          </a:ext>
                        </a:extLst>
                      </p:cNvPr>
                      <p:cNvPicPr/>
                      <p:nvPr/>
                    </p:nvPicPr>
                    <p:blipFill>
                      <a:blip r:embed="rId7"/>
                      <a:stretch>
                        <a:fillRect/>
                      </a:stretch>
                    </p:blipFill>
                    <p:spPr>
                      <a:xfrm>
                        <a:off x="492125" y="1779588"/>
                        <a:ext cx="1692275" cy="5588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48B30598-9BE3-4CDE-B838-B5FDAE1850EF}"/>
              </a:ext>
            </a:extLst>
          </p:cNvPr>
          <p:cNvGraphicFramePr>
            <a:graphicFrameLocks noChangeAspect="1"/>
          </p:cNvGraphicFramePr>
          <p:nvPr>
            <p:extLst>
              <p:ext uri="{D42A27DB-BD31-4B8C-83A1-F6EECF244321}">
                <p14:modId xmlns:p14="http://schemas.microsoft.com/office/powerpoint/2010/main" val="218508934"/>
              </p:ext>
            </p:extLst>
          </p:nvPr>
        </p:nvGraphicFramePr>
        <p:xfrm>
          <a:off x="565150" y="2390775"/>
          <a:ext cx="3849688" cy="558800"/>
        </p:xfrm>
        <a:graphic>
          <a:graphicData uri="http://schemas.openxmlformats.org/presentationml/2006/ole">
            <mc:AlternateContent xmlns:mc="http://schemas.openxmlformats.org/markup-compatibility/2006">
              <mc:Choice xmlns:v="urn:schemas-microsoft-com:vml" Requires="v">
                <p:oleObj spid="_x0000_s8386" name="Equation" r:id="rId8" imgW="2971800" imgH="431640" progId="Equation.DSMT4">
                  <p:embed/>
                </p:oleObj>
              </mc:Choice>
              <mc:Fallback>
                <p:oleObj name="Equation" r:id="rId8" imgW="2971800" imgH="431640" progId="Equation.DSMT4">
                  <p:embed/>
                  <p:pic>
                    <p:nvPicPr>
                      <p:cNvPr id="0" name=""/>
                      <p:cNvPicPr/>
                      <p:nvPr/>
                    </p:nvPicPr>
                    <p:blipFill>
                      <a:blip r:embed="rId9"/>
                      <a:stretch>
                        <a:fillRect/>
                      </a:stretch>
                    </p:blipFill>
                    <p:spPr>
                      <a:xfrm>
                        <a:off x="565150" y="2390775"/>
                        <a:ext cx="3849688" cy="558800"/>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C6D83B48-45B8-479F-80DA-CB15B07516C3}"/>
              </a:ext>
            </a:extLst>
          </p:cNvPr>
          <p:cNvGraphicFramePr>
            <a:graphicFrameLocks noChangeAspect="1"/>
          </p:cNvGraphicFramePr>
          <p:nvPr>
            <p:extLst>
              <p:ext uri="{D42A27DB-BD31-4B8C-83A1-F6EECF244321}">
                <p14:modId xmlns:p14="http://schemas.microsoft.com/office/powerpoint/2010/main" val="2513446779"/>
              </p:ext>
            </p:extLst>
          </p:nvPr>
        </p:nvGraphicFramePr>
        <p:xfrm>
          <a:off x="500063" y="2967038"/>
          <a:ext cx="1846262" cy="822325"/>
        </p:xfrm>
        <a:graphic>
          <a:graphicData uri="http://schemas.openxmlformats.org/presentationml/2006/ole">
            <mc:AlternateContent xmlns:mc="http://schemas.openxmlformats.org/markup-compatibility/2006">
              <mc:Choice xmlns:v="urn:schemas-microsoft-com:vml" Requires="v">
                <p:oleObj spid="_x0000_s8387" name="Equation" r:id="rId10" imgW="1396800" imgH="622080" progId="Equation.DSMT4">
                  <p:embed/>
                </p:oleObj>
              </mc:Choice>
              <mc:Fallback>
                <p:oleObj name="Equation" r:id="rId10" imgW="1396800" imgH="622080" progId="Equation.DSMT4">
                  <p:embed/>
                  <p:pic>
                    <p:nvPicPr>
                      <p:cNvPr id="0" name=""/>
                      <p:cNvPicPr/>
                      <p:nvPr/>
                    </p:nvPicPr>
                    <p:blipFill>
                      <a:blip r:embed="rId11"/>
                      <a:stretch>
                        <a:fillRect/>
                      </a:stretch>
                    </p:blipFill>
                    <p:spPr>
                      <a:xfrm>
                        <a:off x="500063" y="2967038"/>
                        <a:ext cx="1846262" cy="82232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3731DB6D-CCA5-41E3-9799-1895C09F4A66}"/>
              </a:ext>
            </a:extLst>
          </p:cNvPr>
          <p:cNvGraphicFramePr>
            <a:graphicFrameLocks noChangeAspect="1"/>
          </p:cNvGraphicFramePr>
          <p:nvPr>
            <p:extLst>
              <p:ext uri="{D42A27DB-BD31-4B8C-83A1-F6EECF244321}">
                <p14:modId xmlns:p14="http://schemas.microsoft.com/office/powerpoint/2010/main" val="584151759"/>
              </p:ext>
            </p:extLst>
          </p:nvPr>
        </p:nvGraphicFramePr>
        <p:xfrm>
          <a:off x="481013" y="3910013"/>
          <a:ext cx="5354637" cy="300037"/>
        </p:xfrm>
        <a:graphic>
          <a:graphicData uri="http://schemas.openxmlformats.org/presentationml/2006/ole">
            <mc:AlternateContent xmlns:mc="http://schemas.openxmlformats.org/markup-compatibility/2006">
              <mc:Choice xmlns:v="urn:schemas-microsoft-com:vml" Requires="v">
                <p:oleObj spid="_x0000_s8388" name="Equation" r:id="rId12" imgW="3632040" imgH="203040" progId="Equation.DSMT4">
                  <p:embed/>
                </p:oleObj>
              </mc:Choice>
              <mc:Fallback>
                <p:oleObj name="Equation" r:id="rId12" imgW="3632040" imgH="203040" progId="Equation.DSMT4">
                  <p:embed/>
                  <p:pic>
                    <p:nvPicPr>
                      <p:cNvPr id="0" name=""/>
                      <p:cNvPicPr/>
                      <p:nvPr/>
                    </p:nvPicPr>
                    <p:blipFill>
                      <a:blip r:embed="rId13"/>
                      <a:stretch>
                        <a:fillRect/>
                      </a:stretch>
                    </p:blipFill>
                    <p:spPr>
                      <a:xfrm>
                        <a:off x="481013" y="3910013"/>
                        <a:ext cx="5354637" cy="300037"/>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0B28A748-98AB-4911-BED0-EBE23C1D4B5A}"/>
              </a:ext>
            </a:extLst>
          </p:cNvPr>
          <p:cNvGraphicFramePr>
            <a:graphicFrameLocks noChangeAspect="1"/>
          </p:cNvGraphicFramePr>
          <p:nvPr>
            <p:extLst>
              <p:ext uri="{D42A27DB-BD31-4B8C-83A1-F6EECF244321}">
                <p14:modId xmlns:p14="http://schemas.microsoft.com/office/powerpoint/2010/main" val="891484308"/>
              </p:ext>
            </p:extLst>
          </p:nvPr>
        </p:nvGraphicFramePr>
        <p:xfrm>
          <a:off x="484663" y="4284821"/>
          <a:ext cx="2860358" cy="289878"/>
        </p:xfrm>
        <a:graphic>
          <a:graphicData uri="http://schemas.openxmlformats.org/presentationml/2006/ole">
            <mc:AlternateContent xmlns:mc="http://schemas.openxmlformats.org/markup-compatibility/2006">
              <mc:Choice xmlns:v="urn:schemas-microsoft-com:vml" Requires="v">
                <p:oleObj spid="_x0000_s8389" name="Equation" r:id="rId14" imgW="2006280" imgH="203040" progId="Equation.DSMT4">
                  <p:embed/>
                </p:oleObj>
              </mc:Choice>
              <mc:Fallback>
                <p:oleObj name="Equation" r:id="rId14" imgW="2006280" imgH="203040" progId="Equation.DSMT4">
                  <p:embed/>
                  <p:pic>
                    <p:nvPicPr>
                      <p:cNvPr id="0" name=""/>
                      <p:cNvPicPr/>
                      <p:nvPr/>
                    </p:nvPicPr>
                    <p:blipFill>
                      <a:blip r:embed="rId15"/>
                      <a:stretch>
                        <a:fillRect/>
                      </a:stretch>
                    </p:blipFill>
                    <p:spPr>
                      <a:xfrm>
                        <a:off x="484663" y="4284821"/>
                        <a:ext cx="2860358" cy="289878"/>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4F22939D-CE9A-4582-9344-1C60730185CA}"/>
              </a:ext>
            </a:extLst>
          </p:cNvPr>
          <p:cNvGraphicFramePr>
            <a:graphicFrameLocks noChangeAspect="1"/>
          </p:cNvGraphicFramePr>
          <p:nvPr>
            <p:extLst>
              <p:ext uri="{D42A27DB-BD31-4B8C-83A1-F6EECF244321}">
                <p14:modId xmlns:p14="http://schemas.microsoft.com/office/powerpoint/2010/main" val="417770614"/>
              </p:ext>
            </p:extLst>
          </p:nvPr>
        </p:nvGraphicFramePr>
        <p:xfrm>
          <a:off x="463550" y="4672013"/>
          <a:ext cx="7388225" cy="265112"/>
        </p:xfrm>
        <a:graphic>
          <a:graphicData uri="http://schemas.openxmlformats.org/presentationml/2006/ole">
            <mc:AlternateContent xmlns:mc="http://schemas.openxmlformats.org/markup-compatibility/2006">
              <mc:Choice xmlns:v="urn:schemas-microsoft-com:vml" Requires="v">
                <p:oleObj spid="_x0000_s8390" name="Equation" r:id="rId16" imgW="5702040" imgH="203040" progId="Equation.DSMT4">
                  <p:embed/>
                </p:oleObj>
              </mc:Choice>
              <mc:Fallback>
                <p:oleObj name="Equation" r:id="rId16" imgW="5702040" imgH="203040" progId="Equation.DSMT4">
                  <p:embed/>
                  <p:pic>
                    <p:nvPicPr>
                      <p:cNvPr id="0" name=""/>
                      <p:cNvPicPr/>
                      <p:nvPr/>
                    </p:nvPicPr>
                    <p:blipFill>
                      <a:blip r:embed="rId17"/>
                      <a:stretch>
                        <a:fillRect/>
                      </a:stretch>
                    </p:blipFill>
                    <p:spPr>
                      <a:xfrm>
                        <a:off x="463550" y="4672013"/>
                        <a:ext cx="7388225" cy="265112"/>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EE9F42D5-D524-4837-A18D-55CF5130309B}"/>
              </a:ext>
            </a:extLst>
          </p:cNvPr>
          <p:cNvGraphicFramePr>
            <a:graphicFrameLocks noChangeAspect="1"/>
          </p:cNvGraphicFramePr>
          <p:nvPr>
            <p:extLst>
              <p:ext uri="{D42A27DB-BD31-4B8C-83A1-F6EECF244321}">
                <p14:modId xmlns:p14="http://schemas.microsoft.com/office/powerpoint/2010/main" val="893022038"/>
              </p:ext>
            </p:extLst>
          </p:nvPr>
        </p:nvGraphicFramePr>
        <p:xfrm>
          <a:off x="430213" y="5048250"/>
          <a:ext cx="4759325" cy="287338"/>
        </p:xfrm>
        <a:graphic>
          <a:graphicData uri="http://schemas.openxmlformats.org/presentationml/2006/ole">
            <mc:AlternateContent xmlns:mc="http://schemas.openxmlformats.org/markup-compatibility/2006">
              <mc:Choice xmlns:v="urn:schemas-microsoft-com:vml" Requires="v">
                <p:oleObj spid="_x0000_s8391" name="Equation" r:id="rId18" imgW="3340080" imgH="203040" progId="Equation.DSMT4">
                  <p:embed/>
                </p:oleObj>
              </mc:Choice>
              <mc:Fallback>
                <p:oleObj name="Equation" r:id="rId18" imgW="3340080" imgH="203040" progId="Equation.DSMT4">
                  <p:embed/>
                  <p:pic>
                    <p:nvPicPr>
                      <p:cNvPr id="0" name=""/>
                      <p:cNvPicPr/>
                      <p:nvPr/>
                    </p:nvPicPr>
                    <p:blipFill>
                      <a:blip r:embed="rId19"/>
                      <a:stretch>
                        <a:fillRect/>
                      </a:stretch>
                    </p:blipFill>
                    <p:spPr>
                      <a:xfrm>
                        <a:off x="430213" y="5048250"/>
                        <a:ext cx="4759325" cy="287338"/>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21C5E4CF-EC19-4C05-B8AE-061CDCE9B709}"/>
              </a:ext>
            </a:extLst>
          </p:cNvPr>
          <p:cNvGraphicFramePr>
            <a:graphicFrameLocks noChangeAspect="1"/>
          </p:cNvGraphicFramePr>
          <p:nvPr>
            <p:extLst>
              <p:ext uri="{D42A27DB-BD31-4B8C-83A1-F6EECF244321}">
                <p14:modId xmlns:p14="http://schemas.microsoft.com/office/powerpoint/2010/main" val="158555051"/>
              </p:ext>
            </p:extLst>
          </p:nvPr>
        </p:nvGraphicFramePr>
        <p:xfrm>
          <a:off x="520215" y="5421313"/>
          <a:ext cx="1958975" cy="509587"/>
        </p:xfrm>
        <a:graphic>
          <a:graphicData uri="http://schemas.openxmlformats.org/presentationml/2006/ole">
            <mc:AlternateContent xmlns:mc="http://schemas.openxmlformats.org/markup-compatibility/2006">
              <mc:Choice xmlns:v="urn:schemas-microsoft-com:vml" Requires="v">
                <p:oleObj spid="_x0000_s8392" name="Equation" r:id="rId20" imgW="1511280" imgH="393480" progId="Equation.DSMT4">
                  <p:embed/>
                </p:oleObj>
              </mc:Choice>
              <mc:Fallback>
                <p:oleObj name="Equation" r:id="rId20" imgW="1511280" imgH="393480" progId="Equation.DSMT4">
                  <p:embed/>
                  <p:pic>
                    <p:nvPicPr>
                      <p:cNvPr id="0" name=""/>
                      <p:cNvPicPr/>
                      <p:nvPr/>
                    </p:nvPicPr>
                    <p:blipFill>
                      <a:blip r:embed="rId21"/>
                      <a:stretch>
                        <a:fillRect/>
                      </a:stretch>
                    </p:blipFill>
                    <p:spPr>
                      <a:xfrm>
                        <a:off x="520215" y="5421313"/>
                        <a:ext cx="1958975" cy="509587"/>
                      </a:xfrm>
                      <a:prstGeom prst="rect">
                        <a:avLst/>
                      </a:prstGeom>
                    </p:spPr>
                  </p:pic>
                </p:oleObj>
              </mc:Fallback>
            </mc:AlternateContent>
          </a:graphicData>
        </a:graphic>
      </p:graphicFrame>
      <p:graphicFrame>
        <p:nvGraphicFramePr>
          <p:cNvPr id="17" name="Object 16">
            <a:extLst>
              <a:ext uri="{FF2B5EF4-FFF2-40B4-BE49-F238E27FC236}">
                <a16:creationId xmlns:a16="http://schemas.microsoft.com/office/drawing/2014/main" id="{B10C01C8-A14F-45C0-BD66-2CFADF680B37}"/>
              </a:ext>
            </a:extLst>
          </p:cNvPr>
          <p:cNvGraphicFramePr>
            <a:graphicFrameLocks noChangeAspect="1"/>
          </p:cNvGraphicFramePr>
          <p:nvPr>
            <p:extLst>
              <p:ext uri="{D42A27DB-BD31-4B8C-83A1-F6EECF244321}">
                <p14:modId xmlns:p14="http://schemas.microsoft.com/office/powerpoint/2010/main" val="114167365"/>
              </p:ext>
            </p:extLst>
          </p:nvPr>
        </p:nvGraphicFramePr>
        <p:xfrm>
          <a:off x="500063" y="6010275"/>
          <a:ext cx="1612900" cy="525463"/>
        </p:xfrm>
        <a:graphic>
          <a:graphicData uri="http://schemas.openxmlformats.org/presentationml/2006/ole">
            <mc:AlternateContent xmlns:mc="http://schemas.openxmlformats.org/markup-compatibility/2006">
              <mc:Choice xmlns:v="urn:schemas-microsoft-com:vml" Requires="v">
                <p:oleObj spid="_x0000_s8393" name="Equation" r:id="rId22" imgW="1244520" imgH="406080" progId="Equation.DSMT4">
                  <p:embed/>
                </p:oleObj>
              </mc:Choice>
              <mc:Fallback>
                <p:oleObj name="Equation" r:id="rId22" imgW="1244520" imgH="406080" progId="Equation.DSMT4">
                  <p:embed/>
                  <p:pic>
                    <p:nvPicPr>
                      <p:cNvPr id="0" name=""/>
                      <p:cNvPicPr/>
                      <p:nvPr/>
                    </p:nvPicPr>
                    <p:blipFill>
                      <a:blip r:embed="rId23"/>
                      <a:stretch>
                        <a:fillRect/>
                      </a:stretch>
                    </p:blipFill>
                    <p:spPr>
                      <a:xfrm>
                        <a:off x="500063" y="6010275"/>
                        <a:ext cx="1612900" cy="525463"/>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BAF26276-39DE-43ED-82C9-30AB2C776AD8}"/>
              </a:ext>
            </a:extLst>
          </p:cNvPr>
          <p:cNvSpPr>
            <a:spLocks noGrp="1"/>
          </p:cNvSpPr>
          <p:nvPr>
            <p:ph type="sldNum" sz="quarter" idx="10"/>
          </p:nvPr>
        </p:nvSpPr>
        <p:spPr/>
        <p:txBody>
          <a:bodyPr/>
          <a:lstStyle/>
          <a:p>
            <a:fld id="{68151E55-6873-49E2-B8D5-2F265E6F1973}" type="slidenum">
              <a:rPr lang="en-US" smtClean="0"/>
              <a:t>16</a:t>
            </a:fld>
            <a:endParaRPr lang="en-US" dirty="0"/>
          </a:p>
        </p:txBody>
      </p:sp>
    </p:spTree>
    <p:extLst>
      <p:ext uri="{BB962C8B-B14F-4D97-AF65-F5344CB8AC3E}">
        <p14:creationId xmlns:p14="http://schemas.microsoft.com/office/powerpoint/2010/main" val="1649174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D7C4D-8D3B-4FCD-8FD5-AEECFF4FA8B6}"/>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Using Financial Statements</a:t>
            </a:r>
            <a:endParaRPr lang="en-US" noProof="0" dirty="0"/>
          </a:p>
        </p:txBody>
      </p:sp>
      <p:sp>
        <p:nvSpPr>
          <p:cNvPr id="7" name="Content Placeholder 6">
            <a:extLst>
              <a:ext uri="{FF2B5EF4-FFF2-40B4-BE49-F238E27FC236}">
                <a16:creationId xmlns:a16="http://schemas.microsoft.com/office/drawing/2014/main" id="{0A0A74C3-764E-4CFC-9BF4-93AB2EC2277E}"/>
              </a:ext>
            </a:extLst>
          </p:cNvPr>
          <p:cNvSpPr>
            <a:spLocks noGrp="1"/>
          </p:cNvSpPr>
          <p:nvPr>
            <p:ph sz="quarter" idx="11"/>
          </p:nvPr>
        </p:nvSpPr>
        <p:spPr>
          <a:xfrm>
            <a:off x="342900" y="1276709"/>
            <a:ext cx="8458200" cy="2289452"/>
          </a:xfrm>
        </p:spPr>
        <p:txBody>
          <a:bodyPr>
            <a:normAutofit/>
          </a:bodyPr>
          <a:lstStyle/>
          <a:p>
            <a:pPr marL="0" indent="0">
              <a:spcBef>
                <a:spcPts val="1000"/>
              </a:spcBef>
              <a:spcAft>
                <a:spcPts val="0"/>
              </a:spcAft>
              <a:buNone/>
            </a:pPr>
            <a:r>
              <a:rPr lang="en-US" altLang="en-US" sz="2400" noProof="0" dirty="0">
                <a:latin typeface="Arial" panose="020B0604020202020204" pitchFamily="34" charset="0"/>
                <a:cs typeface="Arial" panose="020B0604020202020204" pitchFamily="34" charset="0"/>
              </a:rPr>
              <a:t>Ratios are not very helpful by themselves: they need to be compared to something</a:t>
            </a:r>
          </a:p>
          <a:p>
            <a:pPr marL="0" indent="0">
              <a:spcBef>
                <a:spcPts val="1000"/>
              </a:spcBef>
              <a:spcAft>
                <a:spcPts val="0"/>
              </a:spcAft>
              <a:buNone/>
            </a:pPr>
            <a:r>
              <a:rPr lang="en-US" altLang="en-US" sz="2400" noProof="0" dirty="0">
                <a:latin typeface="Arial" panose="020B0604020202020204" pitchFamily="34" charset="0"/>
                <a:cs typeface="Arial" panose="020B0604020202020204" pitchFamily="34" charset="0"/>
              </a:rPr>
              <a:t>Time Trend Analysis</a:t>
            </a:r>
          </a:p>
          <a:p>
            <a:pPr marL="291600" indent="-291600">
              <a:spcBef>
                <a:spcPts val="1000"/>
              </a:spcBef>
              <a:spcAft>
                <a:spcPts val="0"/>
              </a:spcAft>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Used to see how the firm’s performance is changing through time.</a:t>
            </a:r>
          </a:p>
        </p:txBody>
      </p:sp>
      <p:sp>
        <p:nvSpPr>
          <p:cNvPr id="9" name="Content Placeholder 8">
            <a:extLst>
              <a:ext uri="{FF2B5EF4-FFF2-40B4-BE49-F238E27FC236}">
                <a16:creationId xmlns:a16="http://schemas.microsoft.com/office/drawing/2014/main" id="{43713AFB-12B6-4B34-BB21-910C2DA076E7}"/>
              </a:ext>
            </a:extLst>
          </p:cNvPr>
          <p:cNvSpPr>
            <a:spLocks noGrp="1"/>
          </p:cNvSpPr>
          <p:nvPr>
            <p:ph sz="quarter" idx="14"/>
          </p:nvPr>
        </p:nvSpPr>
        <p:spPr>
          <a:xfrm>
            <a:off x="342900" y="3642361"/>
            <a:ext cx="8458200" cy="1112520"/>
          </a:xfrm>
        </p:spPr>
        <p:txBody>
          <a:bodyPr>
            <a:normAutofit/>
          </a:bodyPr>
          <a:lstStyle/>
          <a:p>
            <a:pPr marL="0" indent="0">
              <a:spcBef>
                <a:spcPts val="1000"/>
              </a:spcBef>
              <a:spcAft>
                <a:spcPts val="0"/>
              </a:spcAft>
              <a:buNone/>
            </a:pPr>
            <a:r>
              <a:rPr lang="en-US" altLang="en-US" sz="2400" noProof="0" dirty="0">
                <a:latin typeface="Arial" panose="020B0604020202020204" pitchFamily="34" charset="0"/>
                <a:cs typeface="Arial" panose="020B0604020202020204" pitchFamily="34" charset="0"/>
              </a:rPr>
              <a:t>Peer Group Analysis</a:t>
            </a:r>
          </a:p>
          <a:p>
            <a:pPr marL="291600" indent="-291600">
              <a:spcBef>
                <a:spcPts val="1000"/>
              </a:spcBef>
              <a:spcAft>
                <a:spcPts val="0"/>
              </a:spcAft>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Compare to similar companies or within industries.</a:t>
            </a:r>
          </a:p>
        </p:txBody>
      </p:sp>
      <p:sp>
        <p:nvSpPr>
          <p:cNvPr id="6" name="Slide Number Placeholder 5">
            <a:extLst>
              <a:ext uri="{FF2B5EF4-FFF2-40B4-BE49-F238E27FC236}">
                <a16:creationId xmlns:a16="http://schemas.microsoft.com/office/drawing/2014/main" id="{8EBC5951-1D8D-43D1-A689-F3C684E2C6E0}"/>
              </a:ext>
            </a:extLst>
          </p:cNvPr>
          <p:cNvSpPr>
            <a:spLocks noGrp="1"/>
          </p:cNvSpPr>
          <p:nvPr>
            <p:ph type="sldNum" sz="quarter" idx="10"/>
          </p:nvPr>
        </p:nvSpPr>
        <p:spPr/>
        <p:txBody>
          <a:bodyPr/>
          <a:lstStyle/>
          <a:p>
            <a:fld id="{68151E55-6873-49E2-B8D5-2F265E6F1973}" type="slidenum">
              <a:rPr lang="en-US" smtClean="0"/>
              <a:t>17</a:t>
            </a:fld>
            <a:endParaRPr lang="en-US" dirty="0"/>
          </a:p>
        </p:txBody>
      </p:sp>
    </p:spTree>
    <p:extLst>
      <p:ext uri="{BB962C8B-B14F-4D97-AF65-F5344CB8AC3E}">
        <p14:creationId xmlns:p14="http://schemas.microsoft.com/office/powerpoint/2010/main" val="4245881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5A459-6A77-46FE-9A49-78BD815CF43F}"/>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3.3 The DuPont Identity</a:t>
            </a:r>
            <a:endParaRPr lang="en-US" noProof="0" dirty="0"/>
          </a:p>
        </p:txBody>
      </p:sp>
      <p:graphicFrame>
        <p:nvGraphicFramePr>
          <p:cNvPr id="11" name="Object 10">
            <a:extLst>
              <a:ext uri="{FF2B5EF4-FFF2-40B4-BE49-F238E27FC236}">
                <a16:creationId xmlns:a16="http://schemas.microsoft.com/office/drawing/2014/main" id="{86BDCF63-87A6-4D04-B0D5-E34A15109800}"/>
              </a:ext>
            </a:extLst>
          </p:cNvPr>
          <p:cNvGraphicFramePr>
            <a:graphicFrameLocks noChangeAspect="1"/>
          </p:cNvGraphicFramePr>
          <p:nvPr>
            <p:extLst>
              <p:ext uri="{D42A27DB-BD31-4B8C-83A1-F6EECF244321}">
                <p14:modId xmlns:p14="http://schemas.microsoft.com/office/powerpoint/2010/main" val="1766748291"/>
              </p:ext>
            </p:extLst>
          </p:nvPr>
        </p:nvGraphicFramePr>
        <p:xfrm>
          <a:off x="432382" y="1053060"/>
          <a:ext cx="2408357" cy="667141"/>
        </p:xfrm>
        <a:graphic>
          <a:graphicData uri="http://schemas.openxmlformats.org/presentationml/2006/ole">
            <mc:AlternateContent xmlns:mc="http://schemas.openxmlformats.org/markup-compatibility/2006">
              <mc:Choice xmlns:v="urn:schemas-microsoft-com:vml" Requires="v">
                <p:oleObj spid="_x0000_s9332" name="Equation" r:id="rId3" imgW="1422360" imgH="393480" progId="Equation.DSMT4">
                  <p:embed/>
                </p:oleObj>
              </mc:Choice>
              <mc:Fallback>
                <p:oleObj name="Equation" r:id="rId3" imgW="1422360" imgH="393480" progId="Equation.DSMT4">
                  <p:embed/>
                  <p:pic>
                    <p:nvPicPr>
                      <p:cNvPr id="8" name="Object 7">
                        <a:extLst>
                          <a:ext uri="{FF2B5EF4-FFF2-40B4-BE49-F238E27FC236}">
                            <a16:creationId xmlns:a16="http://schemas.microsoft.com/office/drawing/2014/main" id="{35C1CC51-90F2-4D76-9EF2-DB76BEB82D1A}"/>
                          </a:ext>
                        </a:extLst>
                      </p:cNvPr>
                      <p:cNvPicPr/>
                      <p:nvPr/>
                    </p:nvPicPr>
                    <p:blipFill>
                      <a:blip r:embed="rId4"/>
                      <a:stretch>
                        <a:fillRect/>
                      </a:stretch>
                    </p:blipFill>
                    <p:spPr>
                      <a:xfrm>
                        <a:off x="432382" y="1053060"/>
                        <a:ext cx="2408357" cy="667141"/>
                      </a:xfrm>
                      <a:prstGeom prst="rect">
                        <a:avLst/>
                      </a:prstGeom>
                    </p:spPr>
                  </p:pic>
                </p:oleObj>
              </mc:Fallback>
            </mc:AlternateContent>
          </a:graphicData>
        </a:graphic>
      </p:graphicFrame>
      <p:sp>
        <p:nvSpPr>
          <p:cNvPr id="7" name="Content Placeholder 6">
            <a:extLst>
              <a:ext uri="{FF2B5EF4-FFF2-40B4-BE49-F238E27FC236}">
                <a16:creationId xmlns:a16="http://schemas.microsoft.com/office/drawing/2014/main" id="{A44F621E-07A6-41F4-890B-76D8B42A530D}"/>
              </a:ext>
            </a:extLst>
          </p:cNvPr>
          <p:cNvSpPr>
            <a:spLocks noGrp="1"/>
          </p:cNvSpPr>
          <p:nvPr>
            <p:ph sz="quarter" idx="11"/>
          </p:nvPr>
        </p:nvSpPr>
        <p:spPr>
          <a:xfrm>
            <a:off x="395655" y="1857004"/>
            <a:ext cx="4091940" cy="438969"/>
          </a:xfrm>
        </p:spPr>
        <p:txBody>
          <a:bodyPr/>
          <a:lstStyle/>
          <a:p>
            <a:r>
              <a:rPr lang="en-US" altLang="en-US" noProof="0" dirty="0">
                <a:latin typeface="Arial" panose="020B0604020202020204" pitchFamily="34" charset="0"/>
                <a:cs typeface="Arial" panose="020B0604020202020204" pitchFamily="34" charset="0"/>
              </a:rPr>
              <a:t>Multiply by 1 and then rearrange:</a:t>
            </a:r>
          </a:p>
        </p:txBody>
      </p:sp>
      <p:graphicFrame>
        <p:nvGraphicFramePr>
          <p:cNvPr id="12" name="Object 11">
            <a:extLst>
              <a:ext uri="{FF2B5EF4-FFF2-40B4-BE49-F238E27FC236}">
                <a16:creationId xmlns:a16="http://schemas.microsoft.com/office/drawing/2014/main" id="{0ECC9133-D2CB-4939-95A7-B5DBE1BA30B6}"/>
              </a:ext>
            </a:extLst>
          </p:cNvPr>
          <p:cNvGraphicFramePr>
            <a:graphicFrameLocks noChangeAspect="1"/>
          </p:cNvGraphicFramePr>
          <p:nvPr>
            <p:extLst>
              <p:ext uri="{D42A27DB-BD31-4B8C-83A1-F6EECF244321}">
                <p14:modId xmlns:p14="http://schemas.microsoft.com/office/powerpoint/2010/main" val="3703683570"/>
              </p:ext>
            </p:extLst>
          </p:nvPr>
        </p:nvGraphicFramePr>
        <p:xfrm>
          <a:off x="432382" y="2414115"/>
          <a:ext cx="1965623" cy="696158"/>
        </p:xfrm>
        <a:graphic>
          <a:graphicData uri="http://schemas.openxmlformats.org/presentationml/2006/ole">
            <mc:AlternateContent xmlns:mc="http://schemas.openxmlformats.org/markup-compatibility/2006">
              <mc:Choice xmlns:v="urn:schemas-microsoft-com:vml" Requires="v">
                <p:oleObj spid="_x0000_s9333" name="Equation" r:id="rId5" imgW="1218960" imgH="431640" progId="Equation.DSMT4">
                  <p:embed/>
                </p:oleObj>
              </mc:Choice>
              <mc:Fallback>
                <p:oleObj name="Equation" r:id="rId5" imgW="1218960" imgH="431640" progId="Equation.DSMT4">
                  <p:embed/>
                  <p:pic>
                    <p:nvPicPr>
                      <p:cNvPr id="0" name=""/>
                      <p:cNvPicPr/>
                      <p:nvPr/>
                    </p:nvPicPr>
                    <p:blipFill>
                      <a:blip r:embed="rId6"/>
                      <a:stretch>
                        <a:fillRect/>
                      </a:stretch>
                    </p:blipFill>
                    <p:spPr>
                      <a:xfrm>
                        <a:off x="432382" y="2414115"/>
                        <a:ext cx="1965623" cy="696158"/>
                      </a:xfrm>
                      <a:prstGeom prst="rect">
                        <a:avLst/>
                      </a:prstGeom>
                    </p:spPr>
                  </p:pic>
                </p:oleObj>
              </mc:Fallback>
            </mc:AlternateContent>
          </a:graphicData>
        </a:graphic>
      </p:graphicFrame>
      <p:graphicFrame>
        <p:nvGraphicFramePr>
          <p:cNvPr id="16" name="Object 15">
            <a:extLst>
              <a:ext uri="{FF2B5EF4-FFF2-40B4-BE49-F238E27FC236}">
                <a16:creationId xmlns:a16="http://schemas.microsoft.com/office/drawing/2014/main" id="{4C0C7D32-7018-4A2E-BEDF-3D8F0CE8566C}"/>
              </a:ext>
            </a:extLst>
          </p:cNvPr>
          <p:cNvGraphicFramePr>
            <a:graphicFrameLocks noChangeAspect="1"/>
          </p:cNvGraphicFramePr>
          <p:nvPr>
            <p:extLst>
              <p:ext uri="{D42A27DB-BD31-4B8C-83A1-F6EECF244321}">
                <p14:modId xmlns:p14="http://schemas.microsoft.com/office/powerpoint/2010/main" val="2529714330"/>
              </p:ext>
            </p:extLst>
          </p:nvPr>
        </p:nvGraphicFramePr>
        <p:xfrm>
          <a:off x="432382" y="3178841"/>
          <a:ext cx="3296517" cy="696158"/>
        </p:xfrm>
        <a:graphic>
          <a:graphicData uri="http://schemas.openxmlformats.org/presentationml/2006/ole">
            <mc:AlternateContent xmlns:mc="http://schemas.openxmlformats.org/markup-compatibility/2006">
              <mc:Choice xmlns:v="urn:schemas-microsoft-com:vml" Requires="v">
                <p:oleObj spid="_x0000_s9334" name="Equation" r:id="rId7" imgW="2044440" imgH="431640" progId="Equation.DSMT4">
                  <p:embed/>
                </p:oleObj>
              </mc:Choice>
              <mc:Fallback>
                <p:oleObj name="Equation" r:id="rId7" imgW="2044440" imgH="431640" progId="Equation.DSMT4">
                  <p:embed/>
                  <p:pic>
                    <p:nvPicPr>
                      <p:cNvPr id="0" name=""/>
                      <p:cNvPicPr/>
                      <p:nvPr/>
                    </p:nvPicPr>
                    <p:blipFill>
                      <a:blip r:embed="rId8"/>
                      <a:stretch>
                        <a:fillRect/>
                      </a:stretch>
                    </p:blipFill>
                    <p:spPr>
                      <a:xfrm>
                        <a:off x="432382" y="3178841"/>
                        <a:ext cx="3296517" cy="696158"/>
                      </a:xfrm>
                      <a:prstGeom prst="rect">
                        <a:avLst/>
                      </a:prstGeom>
                    </p:spPr>
                  </p:pic>
                </p:oleObj>
              </mc:Fallback>
            </mc:AlternateContent>
          </a:graphicData>
        </a:graphic>
      </p:graphicFrame>
      <p:sp>
        <p:nvSpPr>
          <p:cNvPr id="9" name="Content Placeholder 8">
            <a:extLst>
              <a:ext uri="{FF2B5EF4-FFF2-40B4-BE49-F238E27FC236}">
                <a16:creationId xmlns:a16="http://schemas.microsoft.com/office/drawing/2014/main" id="{460ACEDD-BFF2-40F1-A62D-1CE2AF20756B}"/>
              </a:ext>
            </a:extLst>
          </p:cNvPr>
          <p:cNvSpPr>
            <a:spLocks noGrp="1"/>
          </p:cNvSpPr>
          <p:nvPr>
            <p:ph sz="quarter" idx="14"/>
          </p:nvPr>
        </p:nvSpPr>
        <p:spPr>
          <a:xfrm>
            <a:off x="342900" y="3946497"/>
            <a:ext cx="4930140" cy="438969"/>
          </a:xfrm>
        </p:spPr>
        <p:txBody>
          <a:bodyPr/>
          <a:lstStyle/>
          <a:p>
            <a:r>
              <a:rPr lang="en-US" altLang="en-US" noProof="0" dirty="0">
                <a:latin typeface="Arial" panose="020B0604020202020204" pitchFamily="34" charset="0"/>
                <a:cs typeface="Arial" panose="020B0604020202020204" pitchFamily="34" charset="0"/>
              </a:rPr>
              <a:t>Multiply by 1 again and then rearrange:</a:t>
            </a:r>
          </a:p>
        </p:txBody>
      </p:sp>
      <p:graphicFrame>
        <p:nvGraphicFramePr>
          <p:cNvPr id="13" name="Object 12">
            <a:extLst>
              <a:ext uri="{FF2B5EF4-FFF2-40B4-BE49-F238E27FC236}">
                <a16:creationId xmlns:a16="http://schemas.microsoft.com/office/drawing/2014/main" id="{83ED4749-71D5-4EDB-96B7-FF210C162251}"/>
              </a:ext>
            </a:extLst>
          </p:cNvPr>
          <p:cNvGraphicFramePr>
            <a:graphicFrameLocks noChangeAspect="1"/>
          </p:cNvGraphicFramePr>
          <p:nvPr>
            <p:extLst>
              <p:ext uri="{D42A27DB-BD31-4B8C-83A1-F6EECF244321}">
                <p14:modId xmlns:p14="http://schemas.microsoft.com/office/powerpoint/2010/main" val="3650484292"/>
              </p:ext>
            </p:extLst>
          </p:nvPr>
        </p:nvGraphicFramePr>
        <p:xfrm>
          <a:off x="420139" y="4474429"/>
          <a:ext cx="2805113" cy="696158"/>
        </p:xfrm>
        <a:graphic>
          <a:graphicData uri="http://schemas.openxmlformats.org/presentationml/2006/ole">
            <mc:AlternateContent xmlns:mc="http://schemas.openxmlformats.org/markup-compatibility/2006">
              <mc:Choice xmlns:v="urn:schemas-microsoft-com:vml" Requires="v">
                <p:oleObj spid="_x0000_s9335" name="Equation" r:id="rId9" imgW="1739880" imgH="431640" progId="Equation.DSMT4">
                  <p:embed/>
                </p:oleObj>
              </mc:Choice>
              <mc:Fallback>
                <p:oleObj name="Equation" r:id="rId9" imgW="1739880" imgH="431640" progId="Equation.DSMT4">
                  <p:embed/>
                  <p:pic>
                    <p:nvPicPr>
                      <p:cNvPr id="0" name=""/>
                      <p:cNvPicPr/>
                      <p:nvPr/>
                    </p:nvPicPr>
                    <p:blipFill>
                      <a:blip r:embed="rId10"/>
                      <a:stretch>
                        <a:fillRect/>
                      </a:stretch>
                    </p:blipFill>
                    <p:spPr>
                      <a:xfrm>
                        <a:off x="420139" y="4474429"/>
                        <a:ext cx="2805113" cy="696158"/>
                      </a:xfrm>
                      <a:prstGeom prst="rect">
                        <a:avLst/>
                      </a:prstGeom>
                    </p:spPr>
                  </p:pic>
                </p:oleObj>
              </mc:Fallback>
            </mc:AlternateContent>
          </a:graphicData>
        </a:graphic>
      </p:graphicFrame>
      <p:graphicFrame>
        <p:nvGraphicFramePr>
          <p:cNvPr id="14" name="Object 13">
            <a:extLst>
              <a:ext uri="{FF2B5EF4-FFF2-40B4-BE49-F238E27FC236}">
                <a16:creationId xmlns:a16="http://schemas.microsoft.com/office/drawing/2014/main" id="{0CE85596-4F5E-411A-889B-23A13B4F9E25}"/>
              </a:ext>
            </a:extLst>
          </p:cNvPr>
          <p:cNvGraphicFramePr>
            <a:graphicFrameLocks noChangeAspect="1"/>
          </p:cNvGraphicFramePr>
          <p:nvPr>
            <p:extLst>
              <p:ext uri="{D42A27DB-BD31-4B8C-83A1-F6EECF244321}">
                <p14:modId xmlns:p14="http://schemas.microsoft.com/office/powerpoint/2010/main" val="1396786929"/>
              </p:ext>
            </p:extLst>
          </p:nvPr>
        </p:nvGraphicFramePr>
        <p:xfrm>
          <a:off x="420139" y="5255100"/>
          <a:ext cx="3030345" cy="696158"/>
        </p:xfrm>
        <a:graphic>
          <a:graphicData uri="http://schemas.openxmlformats.org/presentationml/2006/ole">
            <mc:AlternateContent xmlns:mc="http://schemas.openxmlformats.org/markup-compatibility/2006">
              <mc:Choice xmlns:v="urn:schemas-microsoft-com:vml" Requires="v">
                <p:oleObj spid="_x0000_s9336" name="Equation" r:id="rId11" imgW="1879560" imgH="431640" progId="Equation.DSMT4">
                  <p:embed/>
                </p:oleObj>
              </mc:Choice>
              <mc:Fallback>
                <p:oleObj name="Equation" r:id="rId11" imgW="1879560" imgH="431640" progId="Equation.DSMT4">
                  <p:embed/>
                  <p:pic>
                    <p:nvPicPr>
                      <p:cNvPr id="0" name=""/>
                      <p:cNvPicPr/>
                      <p:nvPr/>
                    </p:nvPicPr>
                    <p:blipFill>
                      <a:blip r:embed="rId12"/>
                      <a:stretch>
                        <a:fillRect/>
                      </a:stretch>
                    </p:blipFill>
                    <p:spPr>
                      <a:xfrm>
                        <a:off x="420139" y="5255100"/>
                        <a:ext cx="3030345" cy="696158"/>
                      </a:xfrm>
                      <a:prstGeom prst="rect">
                        <a:avLst/>
                      </a:prstGeom>
                    </p:spPr>
                  </p:pic>
                </p:oleObj>
              </mc:Fallback>
            </mc:AlternateContent>
          </a:graphicData>
        </a:graphic>
      </p:graphicFrame>
      <p:graphicFrame>
        <p:nvGraphicFramePr>
          <p:cNvPr id="15" name="Object 14">
            <a:extLst>
              <a:ext uri="{FF2B5EF4-FFF2-40B4-BE49-F238E27FC236}">
                <a16:creationId xmlns:a16="http://schemas.microsoft.com/office/drawing/2014/main" id="{60E8796C-5B13-43CC-A942-30135FC6FD37}"/>
              </a:ext>
            </a:extLst>
          </p:cNvPr>
          <p:cNvGraphicFramePr>
            <a:graphicFrameLocks noChangeAspect="1"/>
          </p:cNvGraphicFramePr>
          <p:nvPr>
            <p:extLst>
              <p:ext uri="{D42A27DB-BD31-4B8C-83A1-F6EECF244321}">
                <p14:modId xmlns:p14="http://schemas.microsoft.com/office/powerpoint/2010/main" val="341488157"/>
              </p:ext>
            </p:extLst>
          </p:nvPr>
        </p:nvGraphicFramePr>
        <p:xfrm>
          <a:off x="364296" y="6146901"/>
          <a:ext cx="2395608" cy="327608"/>
        </p:xfrm>
        <a:graphic>
          <a:graphicData uri="http://schemas.openxmlformats.org/presentationml/2006/ole">
            <mc:AlternateContent xmlns:mc="http://schemas.openxmlformats.org/markup-compatibility/2006">
              <mc:Choice xmlns:v="urn:schemas-microsoft-com:vml" Requires="v">
                <p:oleObj spid="_x0000_s9337" name="Equation" r:id="rId13" imgW="1485720" imgH="203040" progId="Equation.DSMT4">
                  <p:embed/>
                </p:oleObj>
              </mc:Choice>
              <mc:Fallback>
                <p:oleObj name="Equation" r:id="rId13" imgW="1485720" imgH="203040" progId="Equation.DSMT4">
                  <p:embed/>
                  <p:pic>
                    <p:nvPicPr>
                      <p:cNvPr id="0" name=""/>
                      <p:cNvPicPr/>
                      <p:nvPr/>
                    </p:nvPicPr>
                    <p:blipFill>
                      <a:blip r:embed="rId14"/>
                      <a:stretch>
                        <a:fillRect/>
                      </a:stretch>
                    </p:blipFill>
                    <p:spPr>
                      <a:xfrm>
                        <a:off x="364296" y="6146901"/>
                        <a:ext cx="2395608" cy="327608"/>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AB476066-4FAB-45FA-9DAC-315D0F5D5D38}"/>
              </a:ext>
            </a:extLst>
          </p:cNvPr>
          <p:cNvSpPr>
            <a:spLocks noGrp="1"/>
          </p:cNvSpPr>
          <p:nvPr>
            <p:ph type="sldNum" sz="quarter" idx="10"/>
          </p:nvPr>
        </p:nvSpPr>
        <p:spPr/>
        <p:txBody>
          <a:bodyPr/>
          <a:lstStyle/>
          <a:p>
            <a:fld id="{68151E55-6873-49E2-B8D5-2F265E6F1973}" type="slidenum">
              <a:rPr lang="en-US" smtClean="0"/>
              <a:t>18</a:t>
            </a:fld>
            <a:endParaRPr lang="en-US" dirty="0"/>
          </a:p>
        </p:txBody>
      </p:sp>
    </p:spTree>
    <p:extLst>
      <p:ext uri="{BB962C8B-B14F-4D97-AF65-F5344CB8AC3E}">
        <p14:creationId xmlns:p14="http://schemas.microsoft.com/office/powerpoint/2010/main" val="40989392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C5425-A1B5-4D7F-AE1E-EB9D895756C6}"/>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Using the DuPont Identity</a:t>
            </a:r>
            <a:endParaRPr lang="en-US" noProof="0" dirty="0"/>
          </a:p>
        </p:txBody>
      </p:sp>
      <p:sp>
        <p:nvSpPr>
          <p:cNvPr id="3" name="Content Placeholder 2">
            <a:extLst>
              <a:ext uri="{FF2B5EF4-FFF2-40B4-BE49-F238E27FC236}">
                <a16:creationId xmlns:a16="http://schemas.microsoft.com/office/drawing/2014/main" id="{067E5B07-F0B7-4517-9224-185429E25D6B}"/>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R</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O</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E = P</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M × T</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A</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T × E</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M</a:t>
            </a:r>
          </a:p>
          <a:p>
            <a:pPr marL="291600" indent="-2916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Profit margin is a measure of the firm’s operating efficiency—how well it controls costs.</a:t>
            </a:r>
          </a:p>
          <a:p>
            <a:pPr marL="291600" indent="-2916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Total asset turnover is a measure of the firm’s asset use efficiency—how well it manages its assets.</a:t>
            </a:r>
          </a:p>
          <a:p>
            <a:pPr marL="291600" indent="-2916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Equity multiplier is a measure of the firm’s financial leverage.</a:t>
            </a:r>
          </a:p>
        </p:txBody>
      </p:sp>
      <p:sp>
        <p:nvSpPr>
          <p:cNvPr id="6" name="Slide Number Placeholder 5">
            <a:extLst>
              <a:ext uri="{FF2B5EF4-FFF2-40B4-BE49-F238E27FC236}">
                <a16:creationId xmlns:a16="http://schemas.microsoft.com/office/drawing/2014/main" id="{72155FFF-51EC-45FD-9B71-FB8B970E5EF5}"/>
              </a:ext>
            </a:extLst>
          </p:cNvPr>
          <p:cNvSpPr>
            <a:spLocks noGrp="1"/>
          </p:cNvSpPr>
          <p:nvPr>
            <p:ph type="sldNum" sz="quarter" idx="10"/>
          </p:nvPr>
        </p:nvSpPr>
        <p:spPr/>
        <p:txBody>
          <a:bodyPr/>
          <a:lstStyle/>
          <a:p>
            <a:fld id="{68151E55-6873-49E2-B8D5-2F265E6F1973}" type="slidenum">
              <a:rPr lang="en-US" smtClean="0"/>
              <a:t>19</a:t>
            </a:fld>
            <a:endParaRPr lang="en-US" dirty="0"/>
          </a:p>
        </p:txBody>
      </p:sp>
      <p:pic>
        <p:nvPicPr>
          <p:cNvPr id="5" name="Picture 4">
            <a:extLst>
              <a:ext uri="{FF2B5EF4-FFF2-40B4-BE49-F238E27FC236}">
                <a16:creationId xmlns:a16="http://schemas.microsoft.com/office/drawing/2014/main" id="{59AC03D9-F0CA-1A42-AF95-6EC72C82D421}"/>
              </a:ext>
            </a:extLst>
          </p:cNvPr>
          <p:cNvPicPr>
            <a:picLocks noChangeAspect="1"/>
          </p:cNvPicPr>
          <p:nvPr/>
        </p:nvPicPr>
        <p:blipFill>
          <a:blip r:embed="rId3"/>
          <a:stretch>
            <a:fillRect/>
          </a:stretch>
        </p:blipFill>
        <p:spPr>
          <a:xfrm>
            <a:off x="95693" y="3911410"/>
            <a:ext cx="9048307" cy="1852292"/>
          </a:xfrm>
          <a:prstGeom prst="rect">
            <a:avLst/>
          </a:prstGeom>
        </p:spPr>
      </p:pic>
    </p:spTree>
    <p:extLst>
      <p:ext uri="{BB962C8B-B14F-4D97-AF65-F5344CB8AC3E}">
        <p14:creationId xmlns:p14="http://schemas.microsoft.com/office/powerpoint/2010/main" val="35653858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Key Concepts and Skills</a:t>
            </a:r>
            <a:endParaRPr lang="en-US" noProof="0" dirty="0"/>
          </a:p>
        </p:txBody>
      </p:sp>
      <p:sp>
        <p:nvSpPr>
          <p:cNvPr id="3" name="Content Placeholder 2">
            <a:extLst>
              <a:ext uri="{FF2B5EF4-FFF2-40B4-BE49-F238E27FC236}">
                <a16:creationId xmlns:a16="http://schemas.microsoft.com/office/drawing/2014/main" id="{DC23DF55-4E15-4459-91F8-6604A9743F26}"/>
              </a:ext>
            </a:extLst>
          </p:cNvPr>
          <p:cNvSpPr>
            <a:spLocks noGrp="1"/>
          </p:cNvSpPr>
          <p:nvPr>
            <p:ph sz="quarter" idx="11"/>
          </p:nvPr>
        </p:nvSpPr>
        <p:spPr>
          <a:xfrm>
            <a:off x="342900" y="1276710"/>
            <a:ext cx="8458200" cy="5078370"/>
          </a:xfrm>
        </p:spPr>
        <p:txBody>
          <a:bodyPr>
            <a:normAutofit/>
          </a:bodyPr>
          <a:lstStyle/>
          <a:p>
            <a:pPr marL="291600" indent="-291600">
              <a:spcBef>
                <a:spcPts val="1000"/>
              </a:spcBef>
              <a:spcAft>
                <a:spcPts val="0"/>
              </a:spcAft>
              <a:buFont typeface="Arial" panose="020B0604020202020204" pitchFamily="34" charset="0"/>
              <a:buChar char="•"/>
              <a:defRPr/>
            </a:pPr>
            <a:r>
              <a:rPr lang="en-US" sz="2600" noProof="0" dirty="0">
                <a:latin typeface="Arial" panose="020B0604020202020204" pitchFamily="34" charset="0"/>
                <a:cs typeface="Arial" panose="020B0604020202020204" pitchFamily="34" charset="0"/>
              </a:rPr>
              <a:t>Know how to standardize financial statements for comparison purposes.</a:t>
            </a:r>
          </a:p>
          <a:p>
            <a:pPr marL="291600" indent="-291600">
              <a:spcBef>
                <a:spcPts val="1000"/>
              </a:spcBef>
              <a:spcAft>
                <a:spcPts val="0"/>
              </a:spcAft>
              <a:buFont typeface="Arial" panose="020B0604020202020204" pitchFamily="34" charset="0"/>
              <a:buChar char="•"/>
              <a:defRPr/>
            </a:pPr>
            <a:r>
              <a:rPr lang="en-US" sz="2600" noProof="0" dirty="0">
                <a:latin typeface="Arial" panose="020B0604020202020204" pitchFamily="34" charset="0"/>
                <a:cs typeface="Arial" panose="020B0604020202020204" pitchFamily="34" charset="0"/>
              </a:rPr>
              <a:t>Know how to compute and interpret important financial ratios.</a:t>
            </a:r>
          </a:p>
          <a:p>
            <a:pPr marL="291600" indent="-291600">
              <a:spcBef>
                <a:spcPts val="1000"/>
              </a:spcBef>
              <a:spcAft>
                <a:spcPts val="0"/>
              </a:spcAft>
              <a:buFont typeface="Arial" panose="020B0604020202020204" pitchFamily="34" charset="0"/>
              <a:buChar char="•"/>
              <a:defRPr/>
            </a:pPr>
            <a:r>
              <a:rPr lang="en-US" sz="2600" noProof="0" dirty="0">
                <a:latin typeface="Arial" panose="020B0604020202020204" pitchFamily="34" charset="0"/>
                <a:cs typeface="Arial" panose="020B0604020202020204" pitchFamily="34" charset="0"/>
              </a:rPr>
              <a:t>Be able to develop a financial plan using the percentage of sales approach.</a:t>
            </a:r>
          </a:p>
          <a:p>
            <a:pPr marL="291600" indent="-291600">
              <a:spcBef>
                <a:spcPts val="1000"/>
              </a:spcBef>
              <a:spcAft>
                <a:spcPts val="0"/>
              </a:spcAft>
              <a:buFont typeface="Arial" panose="020B0604020202020204" pitchFamily="34" charset="0"/>
              <a:buChar char="•"/>
              <a:defRPr/>
            </a:pPr>
            <a:r>
              <a:rPr lang="en-US" sz="2600" noProof="0" dirty="0">
                <a:latin typeface="Arial" panose="020B0604020202020204" pitchFamily="34" charset="0"/>
                <a:cs typeface="Arial" panose="020B0604020202020204" pitchFamily="34" charset="0"/>
              </a:rPr>
              <a:t>Understand how capital structure and dividend policies affect a firm’s ability to grow.</a:t>
            </a:r>
          </a:p>
        </p:txBody>
      </p:sp>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2</a:t>
            </a:fld>
            <a:endParaRPr lang="en-US" dirty="0"/>
          </a:p>
        </p:txBody>
      </p:sp>
    </p:spTree>
    <p:extLst>
      <p:ext uri="{BB962C8B-B14F-4D97-AF65-F5344CB8AC3E}">
        <p14:creationId xmlns:p14="http://schemas.microsoft.com/office/powerpoint/2010/main" val="1540219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4D8F3-E2AC-454E-AF82-21953C36B31B}"/>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Calculating the DuPont Identity</a:t>
            </a:r>
            <a:endParaRPr lang="en-US" noProof="0" dirty="0"/>
          </a:p>
        </p:txBody>
      </p:sp>
      <p:sp>
        <p:nvSpPr>
          <p:cNvPr id="3" name="Content Placeholder 2">
            <a:extLst>
              <a:ext uri="{FF2B5EF4-FFF2-40B4-BE49-F238E27FC236}">
                <a16:creationId xmlns:a16="http://schemas.microsoft.com/office/drawing/2014/main" id="{90E47A8C-B1D2-4266-9647-466192BEBE2D}"/>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R</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O</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A = .1011 and E</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M = 1.38</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R</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O</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E = .1011 × 1.385 = .1399, or 13.99%</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P</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M = .1569 and T</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A</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T = .64</a:t>
            </a:r>
          </a:p>
          <a:p>
            <a:pPr marL="291600" indent="-2916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R</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O</a:t>
            </a:r>
            <a:r>
              <a:rPr lang="en-US" altLang="en-US" sz="100" noProof="0" dirty="0">
                <a:latin typeface="Arial" panose="020B0604020202020204" pitchFamily="34" charset="0"/>
                <a:cs typeface="Arial" panose="020B0604020202020204" pitchFamily="34" charset="0"/>
              </a:rPr>
              <a:t> </a:t>
            </a:r>
            <a:r>
              <a:rPr lang="en-US" altLang="en-US" sz="2200" noProof="0" dirty="0">
                <a:latin typeface="Arial" panose="020B0604020202020204" pitchFamily="34" charset="0"/>
                <a:cs typeface="Arial" panose="020B0604020202020204" pitchFamily="34" charset="0"/>
              </a:rPr>
              <a:t>E = .1569 × .64 × 1.38 = .1399, or 13.99%</a:t>
            </a:r>
          </a:p>
        </p:txBody>
      </p:sp>
      <p:sp>
        <p:nvSpPr>
          <p:cNvPr id="6" name="Slide Number Placeholder 5">
            <a:extLst>
              <a:ext uri="{FF2B5EF4-FFF2-40B4-BE49-F238E27FC236}">
                <a16:creationId xmlns:a16="http://schemas.microsoft.com/office/drawing/2014/main" id="{29A16286-AF88-4AF8-84EF-A7AFEDB4B527}"/>
              </a:ext>
            </a:extLst>
          </p:cNvPr>
          <p:cNvSpPr>
            <a:spLocks noGrp="1"/>
          </p:cNvSpPr>
          <p:nvPr>
            <p:ph type="sldNum" sz="quarter" idx="10"/>
          </p:nvPr>
        </p:nvSpPr>
        <p:spPr/>
        <p:txBody>
          <a:bodyPr/>
          <a:lstStyle/>
          <a:p>
            <a:fld id="{68151E55-6873-49E2-B8D5-2F265E6F1973}" type="slidenum">
              <a:rPr lang="en-US" smtClean="0"/>
              <a:t>20</a:t>
            </a:fld>
            <a:endParaRPr lang="en-US" dirty="0"/>
          </a:p>
        </p:txBody>
      </p:sp>
    </p:spTree>
    <p:extLst>
      <p:ext uri="{BB962C8B-B14F-4D97-AF65-F5344CB8AC3E}">
        <p14:creationId xmlns:p14="http://schemas.microsoft.com/office/powerpoint/2010/main" val="34245561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4EE43-2AC7-488D-8BC6-9FC5DD95B50D}"/>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Potential Problems</a:t>
            </a:r>
            <a:endParaRPr lang="en-US" noProof="0" dirty="0"/>
          </a:p>
        </p:txBody>
      </p:sp>
      <p:sp>
        <p:nvSpPr>
          <p:cNvPr id="3" name="Content Placeholder 2">
            <a:extLst>
              <a:ext uri="{FF2B5EF4-FFF2-40B4-BE49-F238E27FC236}">
                <a16:creationId xmlns:a16="http://schemas.microsoft.com/office/drawing/2014/main" id="{D6BACCEE-39F6-4E5B-B190-603B11D78C0B}"/>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There is no underlying theory, so there is no way to know which ratios are most relevant.</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Benchmarking is difficult for diversified firms.</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Globalization and international competition make comparison more difficult because of differences in accounting regulations.</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Firms use varying accounting procedures.</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Firms have different fiscal years.</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Extraordinary, or one-time, events.</a:t>
            </a:r>
          </a:p>
        </p:txBody>
      </p:sp>
      <p:sp>
        <p:nvSpPr>
          <p:cNvPr id="6" name="Slide Number Placeholder 5">
            <a:extLst>
              <a:ext uri="{FF2B5EF4-FFF2-40B4-BE49-F238E27FC236}">
                <a16:creationId xmlns:a16="http://schemas.microsoft.com/office/drawing/2014/main" id="{886DEABE-2CE4-4C75-93C3-D033E4EC8878}"/>
              </a:ext>
            </a:extLst>
          </p:cNvPr>
          <p:cNvSpPr>
            <a:spLocks noGrp="1"/>
          </p:cNvSpPr>
          <p:nvPr>
            <p:ph type="sldNum" sz="quarter" idx="10"/>
          </p:nvPr>
        </p:nvSpPr>
        <p:spPr/>
        <p:txBody>
          <a:bodyPr/>
          <a:lstStyle/>
          <a:p>
            <a:fld id="{68151E55-6873-49E2-B8D5-2F265E6F1973}" type="slidenum">
              <a:rPr lang="en-US" smtClean="0"/>
              <a:t>21</a:t>
            </a:fld>
            <a:endParaRPr lang="en-US" dirty="0"/>
          </a:p>
        </p:txBody>
      </p:sp>
    </p:spTree>
    <p:extLst>
      <p:ext uri="{BB962C8B-B14F-4D97-AF65-F5344CB8AC3E}">
        <p14:creationId xmlns:p14="http://schemas.microsoft.com/office/powerpoint/2010/main" val="39528082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350EF-676A-4C57-9300-694EAC1340B4}"/>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3.4 Financial Models</a:t>
            </a:r>
            <a:endParaRPr lang="en-US" noProof="0" dirty="0"/>
          </a:p>
        </p:txBody>
      </p:sp>
      <p:sp>
        <p:nvSpPr>
          <p:cNvPr id="3" name="Content Placeholder 2">
            <a:extLst>
              <a:ext uri="{FF2B5EF4-FFF2-40B4-BE49-F238E27FC236}">
                <a16:creationId xmlns:a16="http://schemas.microsoft.com/office/drawing/2014/main" id="{D9A42597-24BB-4E9E-B472-93B0DC2233E2}"/>
              </a:ext>
            </a:extLst>
          </p:cNvPr>
          <p:cNvSpPr>
            <a:spLocks noGrp="1"/>
          </p:cNvSpPr>
          <p:nvPr>
            <p:ph sz="quarter" idx="11"/>
          </p:nvPr>
        </p:nvSpPr>
        <p:spPr/>
        <p:txBody>
          <a:bodyPr>
            <a:normAutofit/>
          </a:bodyPr>
          <a:lstStyle/>
          <a:p>
            <a:pPr marL="342900" indent="-3429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Investment in new assets—determined by capital budgeting decisions.</a:t>
            </a:r>
          </a:p>
          <a:p>
            <a:pPr marL="342900" indent="-3429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Degree of financial leverage—determined by capital structure decisions.</a:t>
            </a:r>
          </a:p>
          <a:p>
            <a:pPr marL="342900" indent="-3429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Cash paid to shareholders—determined by dividend policy decisions.</a:t>
            </a:r>
          </a:p>
          <a:p>
            <a:pPr marL="342900" indent="-3429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Liquidity requirements—determined by net working capital decisions.</a:t>
            </a:r>
          </a:p>
        </p:txBody>
      </p:sp>
      <p:sp>
        <p:nvSpPr>
          <p:cNvPr id="6" name="Slide Number Placeholder 5">
            <a:extLst>
              <a:ext uri="{FF2B5EF4-FFF2-40B4-BE49-F238E27FC236}">
                <a16:creationId xmlns:a16="http://schemas.microsoft.com/office/drawing/2014/main" id="{AA574641-3626-4F15-827B-F5B9CA9F2E20}"/>
              </a:ext>
            </a:extLst>
          </p:cNvPr>
          <p:cNvSpPr>
            <a:spLocks noGrp="1"/>
          </p:cNvSpPr>
          <p:nvPr>
            <p:ph type="sldNum" sz="quarter" idx="10"/>
          </p:nvPr>
        </p:nvSpPr>
        <p:spPr/>
        <p:txBody>
          <a:bodyPr/>
          <a:lstStyle/>
          <a:p>
            <a:fld id="{68151E55-6873-49E2-B8D5-2F265E6F1973}" type="slidenum">
              <a:rPr lang="en-US" smtClean="0"/>
              <a:t>22</a:t>
            </a:fld>
            <a:endParaRPr lang="en-US" dirty="0"/>
          </a:p>
        </p:txBody>
      </p:sp>
    </p:spTree>
    <p:extLst>
      <p:ext uri="{BB962C8B-B14F-4D97-AF65-F5344CB8AC3E}">
        <p14:creationId xmlns:p14="http://schemas.microsoft.com/office/powerpoint/2010/main" val="3770723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DA6DA2-6408-4EF1-B18F-3E3B9879DA78}"/>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Financial Planning Ingredients</a:t>
            </a:r>
            <a:endParaRPr lang="en-US" noProof="0" dirty="0"/>
          </a:p>
        </p:txBody>
      </p:sp>
      <p:sp>
        <p:nvSpPr>
          <p:cNvPr id="3" name="Content Placeholder 2">
            <a:extLst>
              <a:ext uri="{FF2B5EF4-FFF2-40B4-BE49-F238E27FC236}">
                <a16:creationId xmlns:a16="http://schemas.microsoft.com/office/drawing/2014/main" id="{73B7FB49-6EAA-4C75-990E-8720171054DF}"/>
              </a:ext>
            </a:extLst>
          </p:cNvPr>
          <p:cNvSpPr>
            <a:spLocks noGrp="1"/>
          </p:cNvSpPr>
          <p:nvPr>
            <p:ph sz="quarter" idx="11"/>
          </p:nvPr>
        </p:nvSpPr>
        <p:spPr/>
        <p:txBody>
          <a:bodyPr/>
          <a:lstStyle/>
          <a:p>
            <a:pPr marL="0" indent="0">
              <a:spcBef>
                <a:spcPts val="1000"/>
              </a:spcBef>
              <a:spcAft>
                <a:spcPts val="0"/>
              </a:spcAft>
              <a:buNone/>
            </a:pPr>
            <a:r>
              <a:rPr lang="en-US" altLang="en-US" sz="2000" u="sng" noProof="0" dirty="0">
                <a:latin typeface="Arial" panose="020B0604020202020204" pitchFamily="34" charset="0"/>
                <a:cs typeface="Arial" panose="020B0604020202020204" pitchFamily="34" charset="0"/>
              </a:rPr>
              <a:t>Sales Forecast</a:t>
            </a:r>
            <a:r>
              <a:rPr lang="en-US" altLang="en-US" sz="2000" noProof="0" dirty="0">
                <a:latin typeface="Arial" panose="020B0604020202020204" pitchFamily="34" charset="0"/>
                <a:cs typeface="Arial" panose="020B0604020202020204" pitchFamily="34" charset="0"/>
              </a:rPr>
              <a:t>—many cash flows depend directly on the level of sales (often estimate sales growth rate)</a:t>
            </a:r>
          </a:p>
          <a:p>
            <a:pPr marL="0" indent="0">
              <a:spcBef>
                <a:spcPts val="1000"/>
              </a:spcBef>
              <a:spcAft>
                <a:spcPts val="0"/>
              </a:spcAft>
              <a:buNone/>
            </a:pPr>
            <a:r>
              <a:rPr lang="en-US" altLang="en-US" sz="2000" u="sng" noProof="0" dirty="0">
                <a:latin typeface="Arial" panose="020B0604020202020204" pitchFamily="34" charset="0"/>
                <a:cs typeface="Arial" panose="020B0604020202020204" pitchFamily="34" charset="0"/>
              </a:rPr>
              <a:t>Pro Forma Statements</a:t>
            </a:r>
            <a:r>
              <a:rPr lang="en-US" altLang="en-US" sz="2000" noProof="0" dirty="0">
                <a:latin typeface="Arial" panose="020B0604020202020204" pitchFamily="34" charset="0"/>
                <a:cs typeface="Arial" panose="020B0604020202020204" pitchFamily="34" charset="0"/>
              </a:rPr>
              <a:t>—setting up the plan as projected (pro forma) financial statements allows for consistency and ease of interpretation</a:t>
            </a:r>
          </a:p>
          <a:p>
            <a:pPr marL="0" indent="0">
              <a:spcBef>
                <a:spcPts val="1000"/>
              </a:spcBef>
              <a:spcAft>
                <a:spcPts val="0"/>
              </a:spcAft>
              <a:buNone/>
            </a:pPr>
            <a:r>
              <a:rPr lang="en-US" altLang="en-US" sz="2000" u="sng" noProof="0" dirty="0">
                <a:latin typeface="Arial" panose="020B0604020202020204" pitchFamily="34" charset="0"/>
                <a:cs typeface="Arial" panose="020B0604020202020204" pitchFamily="34" charset="0"/>
              </a:rPr>
              <a:t>Asset Requirements</a:t>
            </a:r>
            <a:r>
              <a:rPr lang="en-US" altLang="en-US" sz="2000" noProof="0" dirty="0">
                <a:latin typeface="Arial" panose="020B0604020202020204" pitchFamily="34" charset="0"/>
                <a:cs typeface="Arial" panose="020B0604020202020204" pitchFamily="34" charset="0"/>
              </a:rPr>
              <a:t>—the additional assets that will be required to meet sales projections</a:t>
            </a:r>
          </a:p>
          <a:p>
            <a:pPr marL="0" indent="0">
              <a:spcBef>
                <a:spcPts val="1000"/>
              </a:spcBef>
              <a:spcAft>
                <a:spcPts val="0"/>
              </a:spcAft>
              <a:buNone/>
            </a:pPr>
            <a:r>
              <a:rPr lang="en-US" altLang="en-US" sz="2000" u="sng" noProof="0" dirty="0">
                <a:latin typeface="Arial" panose="020B0604020202020204" pitchFamily="34" charset="0"/>
                <a:cs typeface="Arial" panose="020B0604020202020204" pitchFamily="34" charset="0"/>
              </a:rPr>
              <a:t>Financial Requirements</a:t>
            </a:r>
            <a:r>
              <a:rPr lang="en-US" altLang="en-US" sz="2000" noProof="0" dirty="0">
                <a:latin typeface="Arial" panose="020B0604020202020204" pitchFamily="34" charset="0"/>
                <a:cs typeface="Arial" panose="020B0604020202020204" pitchFamily="34" charset="0"/>
              </a:rPr>
              <a:t>—the amount of financing needed to pay for the required assets</a:t>
            </a:r>
          </a:p>
          <a:p>
            <a:pPr marL="0" indent="0">
              <a:spcBef>
                <a:spcPts val="1000"/>
              </a:spcBef>
              <a:spcAft>
                <a:spcPts val="0"/>
              </a:spcAft>
              <a:buNone/>
            </a:pPr>
            <a:r>
              <a:rPr lang="en-US" altLang="en-US" sz="2000" u="sng" noProof="0" dirty="0">
                <a:latin typeface="Arial" panose="020B0604020202020204" pitchFamily="34" charset="0"/>
                <a:cs typeface="Arial" panose="020B0604020202020204" pitchFamily="34" charset="0"/>
              </a:rPr>
              <a:t>Plug Variable</a:t>
            </a:r>
            <a:r>
              <a:rPr lang="en-US" altLang="en-US" sz="2000" noProof="0" dirty="0">
                <a:latin typeface="Arial" panose="020B0604020202020204" pitchFamily="34" charset="0"/>
                <a:cs typeface="Arial" panose="020B0604020202020204" pitchFamily="34" charset="0"/>
              </a:rPr>
              <a:t>—determined by management decisions about what type of financing will be used (makes the balance sheet balance)</a:t>
            </a:r>
          </a:p>
          <a:p>
            <a:pPr marL="0" indent="0">
              <a:spcBef>
                <a:spcPts val="1000"/>
              </a:spcBef>
              <a:spcAft>
                <a:spcPts val="0"/>
              </a:spcAft>
              <a:buNone/>
            </a:pPr>
            <a:r>
              <a:rPr lang="en-US" altLang="en-US" sz="2000" u="sng" noProof="0" dirty="0">
                <a:latin typeface="Arial" panose="020B0604020202020204" pitchFamily="34" charset="0"/>
                <a:cs typeface="Arial" panose="020B0604020202020204" pitchFamily="34" charset="0"/>
              </a:rPr>
              <a:t>Economic Assumptions</a:t>
            </a:r>
            <a:r>
              <a:rPr lang="en-US" altLang="en-US" sz="2000" noProof="0" dirty="0">
                <a:latin typeface="Arial" panose="020B0604020202020204" pitchFamily="34" charset="0"/>
                <a:cs typeface="Arial" panose="020B0604020202020204" pitchFamily="34" charset="0"/>
              </a:rPr>
              <a:t>—explicit assumptions about the coming economic environment</a:t>
            </a:r>
          </a:p>
        </p:txBody>
      </p:sp>
      <p:sp>
        <p:nvSpPr>
          <p:cNvPr id="6" name="Slide Number Placeholder 5">
            <a:extLst>
              <a:ext uri="{FF2B5EF4-FFF2-40B4-BE49-F238E27FC236}">
                <a16:creationId xmlns:a16="http://schemas.microsoft.com/office/drawing/2014/main" id="{7D909918-190B-410C-8B51-F90D90697DD1}"/>
              </a:ext>
            </a:extLst>
          </p:cNvPr>
          <p:cNvSpPr>
            <a:spLocks noGrp="1"/>
          </p:cNvSpPr>
          <p:nvPr>
            <p:ph type="sldNum" sz="quarter" idx="10"/>
          </p:nvPr>
        </p:nvSpPr>
        <p:spPr/>
        <p:txBody>
          <a:bodyPr/>
          <a:lstStyle/>
          <a:p>
            <a:fld id="{68151E55-6873-49E2-B8D5-2F265E6F1973}" type="slidenum">
              <a:rPr lang="en-US" smtClean="0"/>
              <a:t>23</a:t>
            </a:fld>
            <a:endParaRPr lang="en-US" dirty="0"/>
          </a:p>
        </p:txBody>
      </p:sp>
    </p:spTree>
    <p:extLst>
      <p:ext uri="{BB962C8B-B14F-4D97-AF65-F5344CB8AC3E}">
        <p14:creationId xmlns:p14="http://schemas.microsoft.com/office/powerpoint/2010/main" val="2727785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D1187-CF85-4683-B704-47135C796199}"/>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Percentage of Sales Approach - I</a:t>
            </a:r>
            <a:endParaRPr lang="en-US" noProof="0" dirty="0"/>
          </a:p>
        </p:txBody>
      </p:sp>
      <p:sp>
        <p:nvSpPr>
          <p:cNvPr id="3" name="Content Placeholder 2">
            <a:extLst>
              <a:ext uri="{FF2B5EF4-FFF2-40B4-BE49-F238E27FC236}">
                <a16:creationId xmlns:a16="http://schemas.microsoft.com/office/drawing/2014/main" id="{DFA04EEC-5F01-41D5-A847-BDCAFADDEB27}"/>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Some items vary directly with sales, others do not.</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Income Statement</a:t>
            </a:r>
          </a:p>
          <a:p>
            <a:pPr marL="291600" indent="-2916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Costs may vary directly with sales—if this is the case, then the profit margin is constant.</a:t>
            </a:r>
          </a:p>
          <a:p>
            <a:pPr marL="291600" indent="-2916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Depreciation and interest expense may not vary directly with sales—if this is the case, then the profit margin is not constant.</a:t>
            </a:r>
          </a:p>
          <a:p>
            <a:pPr marL="291600" indent="-291600">
              <a:spcBef>
                <a:spcPts val="1000"/>
              </a:spcBef>
              <a:spcAft>
                <a:spcPts val="0"/>
              </a:spcAft>
              <a:buFont typeface="Arial" panose="020B0604020202020204" pitchFamily="34" charset="0"/>
              <a:buChar char="•"/>
            </a:pPr>
            <a:r>
              <a:rPr lang="en-US" altLang="en-US" sz="2200" noProof="0" dirty="0">
                <a:latin typeface="Arial" panose="020B0604020202020204" pitchFamily="34" charset="0"/>
                <a:cs typeface="Arial" panose="020B0604020202020204" pitchFamily="34" charset="0"/>
              </a:rPr>
              <a:t>Dividends are a management decision and generally do not vary directly with sales—this affects additions to retained earnings.</a:t>
            </a:r>
          </a:p>
        </p:txBody>
      </p:sp>
      <p:sp>
        <p:nvSpPr>
          <p:cNvPr id="6" name="Slide Number Placeholder 5">
            <a:extLst>
              <a:ext uri="{FF2B5EF4-FFF2-40B4-BE49-F238E27FC236}">
                <a16:creationId xmlns:a16="http://schemas.microsoft.com/office/drawing/2014/main" id="{7A3A70B9-3A47-4155-8C89-E2084C65990D}"/>
              </a:ext>
            </a:extLst>
          </p:cNvPr>
          <p:cNvSpPr>
            <a:spLocks noGrp="1"/>
          </p:cNvSpPr>
          <p:nvPr>
            <p:ph type="sldNum" sz="quarter" idx="10"/>
          </p:nvPr>
        </p:nvSpPr>
        <p:spPr/>
        <p:txBody>
          <a:bodyPr/>
          <a:lstStyle/>
          <a:p>
            <a:fld id="{68151E55-6873-49E2-B8D5-2F265E6F1973}" type="slidenum">
              <a:rPr lang="en-US" smtClean="0"/>
              <a:t>24</a:t>
            </a:fld>
            <a:endParaRPr lang="en-US" dirty="0"/>
          </a:p>
        </p:txBody>
      </p:sp>
    </p:spTree>
    <p:extLst>
      <p:ext uri="{BB962C8B-B14F-4D97-AF65-F5344CB8AC3E}">
        <p14:creationId xmlns:p14="http://schemas.microsoft.com/office/powerpoint/2010/main" val="6133527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C6A7E-0FB3-4ABF-91D5-D630266BB08D}"/>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Percentage of Sales Approach – II</a:t>
            </a:r>
            <a:endParaRPr lang="en-US" noProof="0" dirty="0"/>
          </a:p>
        </p:txBody>
      </p:sp>
      <p:sp>
        <p:nvSpPr>
          <p:cNvPr id="7" name="Content Placeholder 6">
            <a:extLst>
              <a:ext uri="{FF2B5EF4-FFF2-40B4-BE49-F238E27FC236}">
                <a16:creationId xmlns:a16="http://schemas.microsoft.com/office/drawing/2014/main" id="{B0CC3620-4C52-4B6B-A0C1-FF04DAB616CE}"/>
              </a:ext>
            </a:extLst>
          </p:cNvPr>
          <p:cNvSpPr>
            <a:spLocks noGrp="1"/>
          </p:cNvSpPr>
          <p:nvPr>
            <p:ph sz="quarter" idx="11"/>
          </p:nvPr>
        </p:nvSpPr>
        <p:spPr>
          <a:xfrm>
            <a:off x="342900" y="1276710"/>
            <a:ext cx="8458200" cy="3084276"/>
          </a:xfrm>
        </p:spPr>
        <p:txBody>
          <a:bodyPr>
            <a:normAutofit/>
          </a:bodyPr>
          <a:lstStyle/>
          <a:p>
            <a:pPr marL="0" indent="0">
              <a:spcBef>
                <a:spcPts val="1000"/>
              </a:spcBef>
              <a:spcAft>
                <a:spcPts val="0"/>
              </a:spcAft>
              <a:buNone/>
            </a:pPr>
            <a:r>
              <a:rPr lang="en-US" altLang="en-US" sz="2000" noProof="0" dirty="0">
                <a:latin typeface="Arial" panose="020B0604020202020204" pitchFamily="34" charset="0"/>
                <a:cs typeface="Arial" panose="020B0604020202020204" pitchFamily="34" charset="0"/>
              </a:rPr>
              <a:t>Balance Sheet</a:t>
            </a:r>
          </a:p>
          <a:p>
            <a:pPr marL="291600" indent="-291600">
              <a:spcBef>
                <a:spcPts val="1000"/>
              </a:spcBef>
              <a:spcAft>
                <a:spcPts val="0"/>
              </a:spcAft>
              <a:buFont typeface="Arial" panose="020B0604020202020204" pitchFamily="34" charset="0"/>
              <a:buChar char="•"/>
            </a:pPr>
            <a:r>
              <a:rPr lang="en-US" altLang="en-US" sz="2000" noProof="0" dirty="0">
                <a:latin typeface="Arial" panose="020B0604020202020204" pitchFamily="34" charset="0"/>
                <a:cs typeface="Arial" panose="020B0604020202020204" pitchFamily="34" charset="0"/>
              </a:rPr>
              <a:t>Initially assume all assets, including fixed, vary directly with sales.</a:t>
            </a:r>
          </a:p>
          <a:p>
            <a:pPr marL="291600" indent="-291600">
              <a:spcBef>
                <a:spcPts val="1000"/>
              </a:spcBef>
              <a:spcAft>
                <a:spcPts val="0"/>
              </a:spcAft>
              <a:buFont typeface="Arial" panose="020B0604020202020204" pitchFamily="34" charset="0"/>
              <a:buChar char="•"/>
            </a:pPr>
            <a:r>
              <a:rPr lang="en-US" altLang="en-US" sz="2000" noProof="0" dirty="0">
                <a:latin typeface="Arial" panose="020B0604020202020204" pitchFamily="34" charset="0"/>
                <a:cs typeface="Arial" panose="020B0604020202020204" pitchFamily="34" charset="0"/>
              </a:rPr>
              <a:t>Accounts payable also normally vary directly with sales.</a:t>
            </a:r>
          </a:p>
          <a:p>
            <a:pPr marL="291600" indent="-291600">
              <a:spcBef>
                <a:spcPts val="1000"/>
              </a:spcBef>
              <a:spcAft>
                <a:spcPts val="0"/>
              </a:spcAft>
              <a:buFont typeface="Arial" panose="020B0604020202020204" pitchFamily="34" charset="0"/>
              <a:buChar char="•"/>
            </a:pPr>
            <a:r>
              <a:rPr lang="en-US" altLang="en-US" sz="2000" noProof="0" dirty="0">
                <a:latin typeface="Arial" panose="020B0604020202020204" pitchFamily="34" charset="0"/>
                <a:cs typeface="Arial" panose="020B0604020202020204" pitchFamily="34" charset="0"/>
              </a:rPr>
              <a:t>Notes payable, long-term debt, and equity generally do not vary with sales because they depend on management decisions about capital structure.</a:t>
            </a:r>
          </a:p>
          <a:p>
            <a:pPr marL="291600" indent="-291600">
              <a:spcBef>
                <a:spcPts val="1000"/>
              </a:spcBef>
              <a:spcAft>
                <a:spcPts val="0"/>
              </a:spcAft>
              <a:buFont typeface="Arial" panose="020B0604020202020204" pitchFamily="34" charset="0"/>
              <a:buChar char="•"/>
            </a:pPr>
            <a:r>
              <a:rPr lang="en-US" altLang="en-US" sz="2000" noProof="0" dirty="0">
                <a:latin typeface="Arial" panose="020B0604020202020204" pitchFamily="34" charset="0"/>
                <a:cs typeface="Arial" panose="020B0604020202020204" pitchFamily="34" charset="0"/>
              </a:rPr>
              <a:t>The change in the retained earnings portion of equity will come from the dividend decision.</a:t>
            </a:r>
          </a:p>
        </p:txBody>
      </p:sp>
      <p:sp>
        <p:nvSpPr>
          <p:cNvPr id="9" name="Content Placeholder 8">
            <a:extLst>
              <a:ext uri="{FF2B5EF4-FFF2-40B4-BE49-F238E27FC236}">
                <a16:creationId xmlns:a16="http://schemas.microsoft.com/office/drawing/2014/main" id="{438E64A5-C980-4CEC-A55E-4C13A8BD5C41}"/>
              </a:ext>
            </a:extLst>
          </p:cNvPr>
          <p:cNvSpPr>
            <a:spLocks noGrp="1"/>
          </p:cNvSpPr>
          <p:nvPr>
            <p:ph sz="quarter" idx="14"/>
          </p:nvPr>
        </p:nvSpPr>
        <p:spPr>
          <a:xfrm>
            <a:off x="342900" y="4448213"/>
            <a:ext cx="8458200" cy="1312682"/>
          </a:xfrm>
        </p:spPr>
        <p:txBody>
          <a:bodyPr/>
          <a:lstStyle/>
          <a:p>
            <a:pPr marL="0" indent="0">
              <a:spcBef>
                <a:spcPts val="1000"/>
              </a:spcBef>
              <a:spcAft>
                <a:spcPts val="0"/>
              </a:spcAft>
              <a:buNone/>
            </a:pPr>
            <a:r>
              <a:rPr lang="en-US" altLang="en-US" sz="2000" noProof="0" dirty="0">
                <a:latin typeface="Arial" panose="020B0604020202020204" pitchFamily="34" charset="0"/>
                <a:cs typeface="Arial" panose="020B0604020202020204" pitchFamily="34" charset="0"/>
              </a:rPr>
              <a:t>External Financing Needed (E</a:t>
            </a:r>
            <a:r>
              <a:rPr lang="en-US" altLang="en-US" sz="100" noProof="0" dirty="0">
                <a:latin typeface="Arial" panose="020B0604020202020204" pitchFamily="34" charset="0"/>
                <a:cs typeface="Arial" panose="020B0604020202020204" pitchFamily="34" charset="0"/>
              </a:rPr>
              <a:t> </a:t>
            </a:r>
            <a:r>
              <a:rPr lang="en-US" altLang="en-US" sz="2000" noProof="0" dirty="0">
                <a:latin typeface="Arial" panose="020B0604020202020204" pitchFamily="34" charset="0"/>
                <a:cs typeface="Arial" panose="020B0604020202020204" pitchFamily="34" charset="0"/>
              </a:rPr>
              <a:t>F</a:t>
            </a:r>
            <a:r>
              <a:rPr lang="en-US" altLang="en-US" sz="100" noProof="0" dirty="0">
                <a:latin typeface="Arial" panose="020B0604020202020204" pitchFamily="34" charset="0"/>
                <a:cs typeface="Arial" panose="020B0604020202020204" pitchFamily="34" charset="0"/>
              </a:rPr>
              <a:t> </a:t>
            </a:r>
            <a:r>
              <a:rPr lang="en-US" altLang="en-US" sz="2000" noProof="0" dirty="0">
                <a:latin typeface="Arial" panose="020B0604020202020204" pitchFamily="34" charset="0"/>
                <a:cs typeface="Arial" panose="020B0604020202020204" pitchFamily="34" charset="0"/>
              </a:rPr>
              <a:t>N)</a:t>
            </a:r>
          </a:p>
          <a:p>
            <a:pPr marL="291600" indent="-291600">
              <a:spcBef>
                <a:spcPts val="1000"/>
              </a:spcBef>
              <a:spcAft>
                <a:spcPts val="0"/>
              </a:spcAft>
              <a:buFont typeface="Arial" panose="020B0604020202020204" pitchFamily="34" charset="0"/>
              <a:buChar char="•"/>
            </a:pPr>
            <a:r>
              <a:rPr lang="en-US" altLang="en-US" sz="2000" noProof="0" dirty="0">
                <a:latin typeface="Arial" panose="020B0604020202020204" pitchFamily="34" charset="0"/>
                <a:cs typeface="Arial" panose="020B0604020202020204" pitchFamily="34" charset="0"/>
              </a:rPr>
              <a:t>The difference between the forecasted increase in assets and the forecasted increase in liabilities and equity.</a:t>
            </a:r>
          </a:p>
        </p:txBody>
      </p:sp>
      <p:sp>
        <p:nvSpPr>
          <p:cNvPr id="6" name="Slide Number Placeholder 5">
            <a:extLst>
              <a:ext uri="{FF2B5EF4-FFF2-40B4-BE49-F238E27FC236}">
                <a16:creationId xmlns:a16="http://schemas.microsoft.com/office/drawing/2014/main" id="{B51097FB-92F2-49F7-80DF-F053B65D6179}"/>
              </a:ext>
            </a:extLst>
          </p:cNvPr>
          <p:cNvSpPr>
            <a:spLocks noGrp="1"/>
          </p:cNvSpPr>
          <p:nvPr>
            <p:ph type="sldNum" sz="quarter" idx="10"/>
          </p:nvPr>
        </p:nvSpPr>
        <p:spPr/>
        <p:txBody>
          <a:bodyPr/>
          <a:lstStyle/>
          <a:p>
            <a:fld id="{68151E55-6873-49E2-B8D5-2F265E6F1973}" type="slidenum">
              <a:rPr lang="en-US" smtClean="0"/>
              <a:t>25</a:t>
            </a:fld>
            <a:endParaRPr lang="en-US" dirty="0"/>
          </a:p>
        </p:txBody>
      </p:sp>
    </p:spTree>
    <p:extLst>
      <p:ext uri="{BB962C8B-B14F-4D97-AF65-F5344CB8AC3E}">
        <p14:creationId xmlns:p14="http://schemas.microsoft.com/office/powerpoint/2010/main" val="28634107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09429-CB03-4BEF-9E9C-AE538D148903}"/>
              </a:ext>
            </a:extLst>
          </p:cNvPr>
          <p:cNvSpPr>
            <a:spLocks noGrp="1"/>
          </p:cNvSpPr>
          <p:nvPr>
            <p:ph type="title"/>
          </p:nvPr>
        </p:nvSpPr>
        <p:spPr/>
        <p:txBody>
          <a:bodyPr>
            <a:normAutofit/>
          </a:bodyPr>
          <a:lstStyle/>
          <a:p>
            <a:r>
              <a:rPr lang="en-US" altLang="en-US" noProof="0" dirty="0">
                <a:latin typeface="Arial" panose="020B0604020202020204" pitchFamily="34" charset="0"/>
                <a:cs typeface="Arial" panose="020B0604020202020204" pitchFamily="34" charset="0"/>
              </a:rPr>
              <a:t>Percentage of Sales and E</a:t>
            </a:r>
            <a:r>
              <a:rPr lang="en-US" altLang="en-US" sz="100" noProof="0" dirty="0">
                <a:latin typeface="Arial" panose="020B0604020202020204" pitchFamily="34" charset="0"/>
                <a:cs typeface="Arial" panose="020B0604020202020204" pitchFamily="34" charset="0"/>
              </a:rPr>
              <a:t> </a:t>
            </a:r>
            <a:r>
              <a:rPr lang="en-US" altLang="en-US" noProof="0" dirty="0">
                <a:latin typeface="Arial" panose="020B0604020202020204" pitchFamily="34" charset="0"/>
                <a:cs typeface="Arial" panose="020B0604020202020204" pitchFamily="34" charset="0"/>
              </a:rPr>
              <a:t>F</a:t>
            </a:r>
            <a:r>
              <a:rPr lang="en-US" altLang="en-US" sz="100" noProof="0" dirty="0">
                <a:latin typeface="Arial" panose="020B0604020202020204" pitchFamily="34" charset="0"/>
                <a:cs typeface="Arial" panose="020B0604020202020204" pitchFamily="34" charset="0"/>
              </a:rPr>
              <a:t> </a:t>
            </a:r>
            <a:r>
              <a:rPr lang="en-US" altLang="en-US" noProof="0" dirty="0">
                <a:latin typeface="Arial" panose="020B0604020202020204" pitchFamily="34" charset="0"/>
                <a:cs typeface="Arial" panose="020B0604020202020204" pitchFamily="34" charset="0"/>
              </a:rPr>
              <a:t>N</a:t>
            </a:r>
            <a:endParaRPr lang="en-US" noProof="0" dirty="0"/>
          </a:p>
        </p:txBody>
      </p:sp>
      <p:sp>
        <p:nvSpPr>
          <p:cNvPr id="3" name="Content Placeholder 2">
            <a:extLst>
              <a:ext uri="{FF2B5EF4-FFF2-40B4-BE49-F238E27FC236}">
                <a16:creationId xmlns:a16="http://schemas.microsoft.com/office/drawing/2014/main" id="{DC30F06C-9155-48AF-8F64-9FDE0E5195C2}"/>
              </a:ext>
            </a:extLst>
          </p:cNvPr>
          <p:cNvSpPr>
            <a:spLocks noGrp="1"/>
          </p:cNvSpPr>
          <p:nvPr>
            <p:ph sz="quarter" idx="11"/>
          </p:nvPr>
        </p:nvSpPr>
        <p:spPr>
          <a:xfrm>
            <a:off x="342900" y="1276710"/>
            <a:ext cx="8458200" cy="486102"/>
          </a:xfrm>
        </p:spPr>
        <p:txBody>
          <a:bodyPr/>
          <a:lstStyle/>
          <a:p>
            <a:r>
              <a:rPr lang="en-US" altLang="en-US" noProof="0" dirty="0">
                <a:latin typeface="Arial" panose="020B0604020202020204" pitchFamily="34" charset="0"/>
                <a:cs typeface="Arial" panose="020B0604020202020204" pitchFamily="34" charset="0"/>
              </a:rPr>
              <a:t>External Financing Needed (E</a:t>
            </a:r>
            <a:r>
              <a:rPr lang="en-US" altLang="en-US" sz="100" noProof="0" dirty="0">
                <a:latin typeface="Arial" panose="020B0604020202020204" pitchFamily="34" charset="0"/>
                <a:cs typeface="Arial" panose="020B0604020202020204" pitchFamily="34" charset="0"/>
              </a:rPr>
              <a:t> </a:t>
            </a:r>
            <a:r>
              <a:rPr lang="en-US" altLang="en-US" noProof="0" dirty="0">
                <a:latin typeface="Arial" panose="020B0604020202020204" pitchFamily="34" charset="0"/>
                <a:cs typeface="Arial" panose="020B0604020202020204" pitchFamily="34" charset="0"/>
              </a:rPr>
              <a:t>F</a:t>
            </a:r>
            <a:r>
              <a:rPr lang="en-US" altLang="en-US" sz="100" noProof="0" dirty="0">
                <a:latin typeface="Arial" panose="020B0604020202020204" pitchFamily="34" charset="0"/>
                <a:cs typeface="Arial" panose="020B0604020202020204" pitchFamily="34" charset="0"/>
              </a:rPr>
              <a:t> </a:t>
            </a:r>
            <a:r>
              <a:rPr lang="en-US" altLang="en-US" noProof="0" dirty="0">
                <a:latin typeface="Arial" panose="020B0604020202020204" pitchFamily="34" charset="0"/>
                <a:cs typeface="Arial" panose="020B0604020202020204" pitchFamily="34" charset="0"/>
              </a:rPr>
              <a:t>N) can also be calculated as:</a:t>
            </a:r>
          </a:p>
        </p:txBody>
      </p:sp>
      <p:sp>
        <p:nvSpPr>
          <p:cNvPr id="8" name="Content Placeholder 7">
            <a:extLst>
              <a:ext uri="{FF2B5EF4-FFF2-40B4-BE49-F238E27FC236}">
                <a16:creationId xmlns:a16="http://schemas.microsoft.com/office/drawing/2014/main" id="{ED761AA5-BC50-4F0B-90FC-30F769985A03}"/>
              </a:ext>
            </a:extLst>
          </p:cNvPr>
          <p:cNvSpPr>
            <a:spLocks noGrp="1"/>
          </p:cNvSpPr>
          <p:nvPr>
            <p:ph sz="quarter" idx="14"/>
          </p:nvPr>
        </p:nvSpPr>
        <p:spPr>
          <a:xfrm>
            <a:off x="342900" y="1984857"/>
            <a:ext cx="8458200" cy="3237774"/>
          </a:xfrm>
        </p:spPr>
        <p:txBody>
          <a:bodyPr>
            <a:normAutofit/>
          </a:bodyPr>
          <a:lstStyle/>
          <a:p>
            <a:r>
              <a:rPr lang="en-US" noProof="0" dirty="0"/>
              <a:t>= (Assets/Sales) × Change in sales  – (Spontaneous liabilities/Sales) × Change in sales – Profit margin × Project sales for next year ×</a:t>
            </a:r>
            <a:r>
              <a:rPr lang="en-US" i="1" noProof="0" dirty="0"/>
              <a:t> </a:t>
            </a:r>
            <a:r>
              <a:rPr lang="en-US" noProof="0" dirty="0"/>
              <a:t>(1 – Dividend payout ratio)</a:t>
            </a:r>
          </a:p>
          <a:p>
            <a:r>
              <a:rPr lang="en-US" noProof="0" dirty="0"/>
              <a:t> = ($3,000/$1,000) × ($250) – ($300/$1,000) × ($250) – (.132 × $1,250 × (1 – .3333) </a:t>
            </a:r>
          </a:p>
          <a:p>
            <a:r>
              <a:rPr lang="en-US" noProof="0" dirty="0"/>
              <a:t>= $565</a:t>
            </a:r>
          </a:p>
        </p:txBody>
      </p:sp>
      <p:sp>
        <p:nvSpPr>
          <p:cNvPr id="6" name="Slide Number Placeholder 5">
            <a:extLst>
              <a:ext uri="{FF2B5EF4-FFF2-40B4-BE49-F238E27FC236}">
                <a16:creationId xmlns:a16="http://schemas.microsoft.com/office/drawing/2014/main" id="{9EC8A670-5CA9-4F83-8250-AACBFAA92F7F}"/>
              </a:ext>
            </a:extLst>
          </p:cNvPr>
          <p:cNvSpPr>
            <a:spLocks noGrp="1"/>
          </p:cNvSpPr>
          <p:nvPr>
            <p:ph type="sldNum" sz="quarter" idx="10"/>
          </p:nvPr>
        </p:nvSpPr>
        <p:spPr/>
        <p:txBody>
          <a:bodyPr/>
          <a:lstStyle/>
          <a:p>
            <a:fld id="{68151E55-6873-49E2-B8D5-2F265E6F1973}" type="slidenum">
              <a:rPr lang="en-US" smtClean="0"/>
              <a:t>26</a:t>
            </a:fld>
            <a:endParaRPr lang="en-US" dirty="0"/>
          </a:p>
        </p:txBody>
      </p:sp>
    </p:spTree>
    <p:extLst>
      <p:ext uri="{BB962C8B-B14F-4D97-AF65-F5344CB8AC3E}">
        <p14:creationId xmlns:p14="http://schemas.microsoft.com/office/powerpoint/2010/main" val="6994905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5CF93-0EDA-4A2A-83DB-674E8EEE384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3.5 External Financing and Growth</a:t>
            </a:r>
            <a:endParaRPr lang="en-US" noProof="0" dirty="0"/>
          </a:p>
        </p:txBody>
      </p:sp>
      <p:sp>
        <p:nvSpPr>
          <p:cNvPr id="3" name="Content Placeholder 2">
            <a:extLst>
              <a:ext uri="{FF2B5EF4-FFF2-40B4-BE49-F238E27FC236}">
                <a16:creationId xmlns:a16="http://schemas.microsoft.com/office/drawing/2014/main" id="{C10BEA7F-AECD-4297-96DB-93D894D1C83A}"/>
              </a:ext>
            </a:extLst>
          </p:cNvPr>
          <p:cNvSpPr>
            <a:spLocks noGrp="1"/>
          </p:cNvSpPr>
          <p:nvPr>
            <p:ph sz="quarter" idx="11"/>
          </p:nvPr>
        </p:nvSpPr>
        <p:spPr/>
        <p:txBody>
          <a:bodyPr>
            <a:normAutofit/>
          </a:bodyPr>
          <a:lstStyle/>
          <a:p>
            <a:pPr marL="0" indent="0">
              <a:spcBef>
                <a:spcPts val="800"/>
              </a:spcBef>
              <a:buNone/>
            </a:pPr>
            <a:r>
              <a:rPr lang="en-US" altLang="en-US" sz="2200" noProof="0" dirty="0">
                <a:latin typeface="Arial" panose="020B0604020202020204" pitchFamily="34" charset="0"/>
                <a:cs typeface="Arial" panose="020B0604020202020204" pitchFamily="34" charset="0"/>
              </a:rPr>
              <a:t>At low growth levels, internal financing (retained earnings) may exceed the required investment in assets.</a:t>
            </a:r>
          </a:p>
          <a:p>
            <a:pPr marL="0" indent="0">
              <a:spcBef>
                <a:spcPts val="800"/>
              </a:spcBef>
              <a:buNone/>
            </a:pPr>
            <a:r>
              <a:rPr lang="en-US" altLang="en-US" sz="2200" noProof="0" dirty="0">
                <a:latin typeface="Arial" panose="020B0604020202020204" pitchFamily="34" charset="0"/>
                <a:cs typeface="Arial" panose="020B0604020202020204" pitchFamily="34" charset="0"/>
              </a:rPr>
              <a:t>As the growth rate increases, the internal financing will not be enough, and the firm will have to go to the capital markets for financing.</a:t>
            </a:r>
          </a:p>
          <a:p>
            <a:pPr marL="0" indent="0">
              <a:spcBef>
                <a:spcPts val="800"/>
              </a:spcBef>
              <a:buNone/>
            </a:pPr>
            <a:r>
              <a:rPr lang="en-US" altLang="en-US" sz="2200" noProof="0" dirty="0">
                <a:latin typeface="Arial" panose="020B0604020202020204" pitchFamily="34" charset="0"/>
                <a:cs typeface="Arial" panose="020B0604020202020204" pitchFamily="34" charset="0"/>
              </a:rPr>
              <a:t>Examining the relationship between growth and external financing required is a useful tool in financial planning.</a:t>
            </a:r>
          </a:p>
        </p:txBody>
      </p:sp>
      <p:sp>
        <p:nvSpPr>
          <p:cNvPr id="6" name="Slide Number Placeholder 5">
            <a:extLst>
              <a:ext uri="{FF2B5EF4-FFF2-40B4-BE49-F238E27FC236}">
                <a16:creationId xmlns:a16="http://schemas.microsoft.com/office/drawing/2014/main" id="{7895A1F1-58BE-489A-80D0-A88FCD5BFFF6}"/>
              </a:ext>
            </a:extLst>
          </p:cNvPr>
          <p:cNvSpPr>
            <a:spLocks noGrp="1"/>
          </p:cNvSpPr>
          <p:nvPr>
            <p:ph type="sldNum" sz="quarter" idx="10"/>
          </p:nvPr>
        </p:nvSpPr>
        <p:spPr/>
        <p:txBody>
          <a:bodyPr/>
          <a:lstStyle/>
          <a:p>
            <a:fld id="{68151E55-6873-49E2-B8D5-2F265E6F1973}" type="slidenum">
              <a:rPr lang="en-US" smtClean="0"/>
              <a:t>27</a:t>
            </a:fld>
            <a:endParaRPr lang="en-US" dirty="0"/>
          </a:p>
        </p:txBody>
      </p:sp>
    </p:spTree>
    <p:extLst>
      <p:ext uri="{BB962C8B-B14F-4D97-AF65-F5344CB8AC3E}">
        <p14:creationId xmlns:p14="http://schemas.microsoft.com/office/powerpoint/2010/main" val="26078984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F7E3-7286-4C40-B85C-F1B3086F8BDC}"/>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The Internal Growth Rate</a:t>
            </a:r>
            <a:endParaRPr lang="en-US" noProof="0" dirty="0"/>
          </a:p>
        </p:txBody>
      </p:sp>
      <p:sp>
        <p:nvSpPr>
          <p:cNvPr id="3" name="Content Placeholder 2">
            <a:extLst>
              <a:ext uri="{FF2B5EF4-FFF2-40B4-BE49-F238E27FC236}">
                <a16:creationId xmlns:a16="http://schemas.microsoft.com/office/drawing/2014/main" id="{DF3D8F6B-E9AF-447C-901F-AF18BD0AB8DF}"/>
              </a:ext>
            </a:extLst>
          </p:cNvPr>
          <p:cNvSpPr>
            <a:spLocks noGrp="1"/>
          </p:cNvSpPr>
          <p:nvPr>
            <p:ph sz="quarter" idx="11"/>
          </p:nvPr>
        </p:nvSpPr>
        <p:spPr>
          <a:xfrm>
            <a:off x="342900" y="1276710"/>
            <a:ext cx="8458200" cy="1249674"/>
          </a:xfrm>
        </p:spPr>
        <p:txBody>
          <a:bodyPr/>
          <a:lstStyle/>
          <a:p>
            <a:pPr marL="0" indent="0">
              <a:buNone/>
            </a:pPr>
            <a:r>
              <a:rPr lang="en-US" altLang="en-US" noProof="0" dirty="0">
                <a:latin typeface="Arial" panose="020B0604020202020204" pitchFamily="34" charset="0"/>
                <a:cs typeface="Arial" panose="020B0604020202020204" pitchFamily="34" charset="0"/>
              </a:rPr>
              <a:t>The internal growth rate tells us how much the firm can grow assets using retained earnings as the only source of financing.</a:t>
            </a:r>
          </a:p>
          <a:p>
            <a:pPr marL="0" indent="0">
              <a:buNone/>
            </a:pPr>
            <a:r>
              <a:rPr lang="en-US" altLang="en-US" noProof="0" dirty="0">
                <a:latin typeface="Arial" panose="020B0604020202020204" pitchFamily="34" charset="0"/>
                <a:cs typeface="Arial" panose="020B0604020202020204" pitchFamily="34" charset="0"/>
              </a:rPr>
              <a:t>Using the information from the Hoffman Co.</a:t>
            </a:r>
          </a:p>
        </p:txBody>
      </p:sp>
      <p:graphicFrame>
        <p:nvGraphicFramePr>
          <p:cNvPr id="7" name="Object 6">
            <a:extLst>
              <a:ext uri="{FF2B5EF4-FFF2-40B4-BE49-F238E27FC236}">
                <a16:creationId xmlns:a16="http://schemas.microsoft.com/office/drawing/2014/main" id="{D8EFE6CA-DD17-46FF-B4F9-7C451D13C720}"/>
              </a:ext>
            </a:extLst>
          </p:cNvPr>
          <p:cNvGraphicFramePr>
            <a:graphicFrameLocks noChangeAspect="1"/>
          </p:cNvGraphicFramePr>
          <p:nvPr>
            <p:extLst>
              <p:ext uri="{D42A27DB-BD31-4B8C-83A1-F6EECF244321}">
                <p14:modId xmlns:p14="http://schemas.microsoft.com/office/powerpoint/2010/main" val="1338534972"/>
              </p:ext>
            </p:extLst>
          </p:nvPr>
        </p:nvGraphicFramePr>
        <p:xfrm>
          <a:off x="430213" y="2636891"/>
          <a:ext cx="1985963" cy="655637"/>
        </p:xfrm>
        <a:graphic>
          <a:graphicData uri="http://schemas.openxmlformats.org/presentationml/2006/ole">
            <mc:AlternateContent xmlns:mc="http://schemas.openxmlformats.org/markup-compatibility/2006">
              <mc:Choice xmlns:v="urn:schemas-microsoft-com:vml" Requires="v">
                <p:oleObj spid="_x0000_s10337" name="Equation" r:id="rId4" imgW="1231560" imgH="406080" progId="Equation.DSMT4">
                  <p:embed/>
                </p:oleObj>
              </mc:Choice>
              <mc:Fallback>
                <p:oleObj name="Equation" r:id="rId4" imgW="1231560" imgH="406080" progId="Equation.DSMT4">
                  <p:embed/>
                  <p:pic>
                    <p:nvPicPr>
                      <p:cNvPr id="12" name="Object 11">
                        <a:extLst>
                          <a:ext uri="{FF2B5EF4-FFF2-40B4-BE49-F238E27FC236}">
                            <a16:creationId xmlns:a16="http://schemas.microsoft.com/office/drawing/2014/main" id="{0ECC9133-D2CB-4939-95A7-B5DBE1BA30B6}"/>
                          </a:ext>
                        </a:extLst>
                      </p:cNvPr>
                      <p:cNvPicPr/>
                      <p:nvPr/>
                    </p:nvPicPr>
                    <p:blipFill>
                      <a:blip r:embed="rId5"/>
                      <a:stretch>
                        <a:fillRect/>
                      </a:stretch>
                    </p:blipFill>
                    <p:spPr>
                      <a:xfrm>
                        <a:off x="430213" y="2636891"/>
                        <a:ext cx="1985963" cy="65563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AA325300-7B66-47DC-95B2-EAAC05A2AEB0}"/>
              </a:ext>
            </a:extLst>
          </p:cNvPr>
          <p:cNvGraphicFramePr>
            <a:graphicFrameLocks noChangeAspect="1"/>
          </p:cNvGraphicFramePr>
          <p:nvPr>
            <p:extLst>
              <p:ext uri="{D42A27DB-BD31-4B8C-83A1-F6EECF244321}">
                <p14:modId xmlns:p14="http://schemas.microsoft.com/office/powerpoint/2010/main" val="2261656161"/>
              </p:ext>
            </p:extLst>
          </p:nvPr>
        </p:nvGraphicFramePr>
        <p:xfrm>
          <a:off x="390525" y="3486150"/>
          <a:ext cx="3395663" cy="676275"/>
        </p:xfrm>
        <a:graphic>
          <a:graphicData uri="http://schemas.openxmlformats.org/presentationml/2006/ole">
            <mc:AlternateContent xmlns:mc="http://schemas.openxmlformats.org/markup-compatibility/2006">
              <mc:Choice xmlns:v="urn:schemas-microsoft-com:vml" Requires="v">
                <p:oleObj spid="_x0000_s10338" name="Equation" r:id="rId6" imgW="2044440" imgH="406080" progId="Equation.DSMT4">
                  <p:embed/>
                </p:oleObj>
              </mc:Choice>
              <mc:Fallback>
                <p:oleObj name="Equation" r:id="rId6" imgW="2044440" imgH="406080" progId="Equation.DSMT4">
                  <p:embed/>
                  <p:pic>
                    <p:nvPicPr>
                      <p:cNvPr id="0" name=""/>
                      <p:cNvPicPr/>
                      <p:nvPr/>
                    </p:nvPicPr>
                    <p:blipFill>
                      <a:blip r:embed="rId7"/>
                      <a:stretch>
                        <a:fillRect/>
                      </a:stretch>
                    </p:blipFill>
                    <p:spPr>
                      <a:xfrm>
                        <a:off x="390525" y="3486150"/>
                        <a:ext cx="3395663" cy="676275"/>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9DA4739B-E2FE-4CD8-97A6-690F09012BD7}"/>
              </a:ext>
            </a:extLst>
          </p:cNvPr>
          <p:cNvGraphicFramePr>
            <a:graphicFrameLocks noChangeAspect="1"/>
          </p:cNvGraphicFramePr>
          <p:nvPr>
            <p:extLst>
              <p:ext uri="{D42A27DB-BD31-4B8C-83A1-F6EECF244321}">
                <p14:modId xmlns:p14="http://schemas.microsoft.com/office/powerpoint/2010/main" val="2985115101"/>
              </p:ext>
            </p:extLst>
          </p:nvPr>
        </p:nvGraphicFramePr>
        <p:xfrm>
          <a:off x="431800" y="4356100"/>
          <a:ext cx="3608388" cy="654050"/>
        </p:xfrm>
        <a:graphic>
          <a:graphicData uri="http://schemas.openxmlformats.org/presentationml/2006/ole">
            <mc:AlternateContent xmlns:mc="http://schemas.openxmlformats.org/markup-compatibility/2006">
              <mc:Choice xmlns:v="urn:schemas-microsoft-com:vml" Requires="v">
                <p:oleObj spid="_x0000_s10339" name="Equation" r:id="rId8" imgW="2171520" imgH="393480" progId="Equation.DSMT4">
                  <p:embed/>
                </p:oleObj>
              </mc:Choice>
              <mc:Fallback>
                <p:oleObj name="Equation" r:id="rId8" imgW="2171520" imgH="393480" progId="Equation.DSMT4">
                  <p:embed/>
                  <p:pic>
                    <p:nvPicPr>
                      <p:cNvPr id="0" name=""/>
                      <p:cNvPicPr/>
                      <p:nvPr/>
                    </p:nvPicPr>
                    <p:blipFill>
                      <a:blip r:embed="rId9"/>
                      <a:stretch>
                        <a:fillRect/>
                      </a:stretch>
                    </p:blipFill>
                    <p:spPr>
                      <a:xfrm>
                        <a:off x="431800" y="4356100"/>
                        <a:ext cx="3608388" cy="6540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21C197E5-F4AE-4466-B41E-6B5F22EF4DB1}"/>
              </a:ext>
            </a:extLst>
          </p:cNvPr>
          <p:cNvGraphicFramePr>
            <a:graphicFrameLocks noChangeAspect="1"/>
          </p:cNvGraphicFramePr>
          <p:nvPr>
            <p:extLst>
              <p:ext uri="{D42A27DB-BD31-4B8C-83A1-F6EECF244321}">
                <p14:modId xmlns:p14="http://schemas.microsoft.com/office/powerpoint/2010/main" val="1025764548"/>
              </p:ext>
            </p:extLst>
          </p:nvPr>
        </p:nvGraphicFramePr>
        <p:xfrm>
          <a:off x="2679947" y="5269951"/>
          <a:ext cx="1793136" cy="653962"/>
        </p:xfrm>
        <a:graphic>
          <a:graphicData uri="http://schemas.openxmlformats.org/presentationml/2006/ole">
            <mc:AlternateContent xmlns:mc="http://schemas.openxmlformats.org/markup-compatibility/2006">
              <mc:Choice xmlns:v="urn:schemas-microsoft-com:vml" Requires="v">
                <p:oleObj spid="_x0000_s10340" name="Equation" r:id="rId10" imgW="1079280" imgH="393480" progId="Equation.DSMT4">
                  <p:embed/>
                </p:oleObj>
              </mc:Choice>
              <mc:Fallback>
                <p:oleObj name="Equation" r:id="rId10" imgW="1079280" imgH="393480" progId="Equation.DSMT4">
                  <p:embed/>
                  <p:pic>
                    <p:nvPicPr>
                      <p:cNvPr id="0" name=""/>
                      <p:cNvPicPr/>
                      <p:nvPr/>
                    </p:nvPicPr>
                    <p:blipFill>
                      <a:blip r:embed="rId11"/>
                      <a:stretch>
                        <a:fillRect/>
                      </a:stretch>
                    </p:blipFill>
                    <p:spPr>
                      <a:xfrm>
                        <a:off x="2679947" y="5269951"/>
                        <a:ext cx="1793136" cy="653962"/>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F7F30FC0-FA74-4D2E-A90F-E88B28B8B058}"/>
              </a:ext>
            </a:extLst>
          </p:cNvPr>
          <p:cNvGraphicFramePr>
            <a:graphicFrameLocks noChangeAspect="1"/>
          </p:cNvGraphicFramePr>
          <p:nvPr>
            <p:extLst>
              <p:ext uri="{D42A27DB-BD31-4B8C-83A1-F6EECF244321}">
                <p14:modId xmlns:p14="http://schemas.microsoft.com/office/powerpoint/2010/main" val="9067322"/>
              </p:ext>
            </p:extLst>
          </p:nvPr>
        </p:nvGraphicFramePr>
        <p:xfrm>
          <a:off x="2681175" y="6202370"/>
          <a:ext cx="1861267" cy="327256"/>
        </p:xfrm>
        <a:graphic>
          <a:graphicData uri="http://schemas.openxmlformats.org/presentationml/2006/ole">
            <mc:AlternateContent xmlns:mc="http://schemas.openxmlformats.org/markup-compatibility/2006">
              <mc:Choice xmlns:v="urn:schemas-microsoft-com:vml" Requires="v">
                <p:oleObj spid="_x0000_s10341" name="Equation" r:id="rId12" imgW="1155600" imgH="203040" progId="Equation.DSMT4">
                  <p:embed/>
                </p:oleObj>
              </mc:Choice>
              <mc:Fallback>
                <p:oleObj name="Equation" r:id="rId12" imgW="1155600" imgH="203040" progId="Equation.DSMT4">
                  <p:embed/>
                  <p:pic>
                    <p:nvPicPr>
                      <p:cNvPr id="0" name=""/>
                      <p:cNvPicPr/>
                      <p:nvPr/>
                    </p:nvPicPr>
                    <p:blipFill>
                      <a:blip r:embed="rId13"/>
                      <a:stretch>
                        <a:fillRect/>
                      </a:stretch>
                    </p:blipFill>
                    <p:spPr>
                      <a:xfrm>
                        <a:off x="2681175" y="6202370"/>
                        <a:ext cx="1861267" cy="327256"/>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E1EEF498-A2E7-44D4-8530-01DF69B3BABD}"/>
              </a:ext>
            </a:extLst>
          </p:cNvPr>
          <p:cNvSpPr>
            <a:spLocks noGrp="1"/>
          </p:cNvSpPr>
          <p:nvPr>
            <p:ph type="sldNum" sz="quarter" idx="10"/>
          </p:nvPr>
        </p:nvSpPr>
        <p:spPr/>
        <p:txBody>
          <a:bodyPr/>
          <a:lstStyle/>
          <a:p>
            <a:fld id="{68151E55-6873-49E2-B8D5-2F265E6F1973}" type="slidenum">
              <a:rPr lang="en-US" smtClean="0"/>
              <a:t>28</a:t>
            </a:fld>
            <a:endParaRPr lang="en-US" dirty="0"/>
          </a:p>
        </p:txBody>
      </p:sp>
    </p:spTree>
    <p:extLst>
      <p:ext uri="{BB962C8B-B14F-4D97-AF65-F5344CB8AC3E}">
        <p14:creationId xmlns:p14="http://schemas.microsoft.com/office/powerpoint/2010/main" val="124284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DF7E3-7286-4C40-B85C-F1B3086F8BDC}"/>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The Sustainable Growth Rate</a:t>
            </a:r>
            <a:endParaRPr lang="en-US" noProof="0" dirty="0"/>
          </a:p>
        </p:txBody>
      </p:sp>
      <p:sp>
        <p:nvSpPr>
          <p:cNvPr id="3" name="Content Placeholder 2">
            <a:extLst>
              <a:ext uri="{FF2B5EF4-FFF2-40B4-BE49-F238E27FC236}">
                <a16:creationId xmlns:a16="http://schemas.microsoft.com/office/drawing/2014/main" id="{DF3D8F6B-E9AF-447C-901F-AF18BD0AB8DF}"/>
              </a:ext>
            </a:extLst>
          </p:cNvPr>
          <p:cNvSpPr>
            <a:spLocks noGrp="1"/>
          </p:cNvSpPr>
          <p:nvPr>
            <p:ph sz="quarter" idx="11"/>
          </p:nvPr>
        </p:nvSpPr>
        <p:spPr>
          <a:xfrm>
            <a:off x="342900" y="1200509"/>
            <a:ext cx="8458200" cy="1465161"/>
          </a:xfrm>
        </p:spPr>
        <p:txBody>
          <a:bodyPr>
            <a:normAutofit/>
          </a:bodyPr>
          <a:lstStyle/>
          <a:p>
            <a:pPr marL="0" indent="0">
              <a:buNone/>
            </a:pPr>
            <a:r>
              <a:rPr lang="en-US" altLang="en-US" noProof="0" dirty="0">
                <a:latin typeface="Arial" panose="020B0604020202020204" pitchFamily="34" charset="0"/>
                <a:cs typeface="Arial" panose="020B0604020202020204" pitchFamily="34" charset="0"/>
              </a:rPr>
              <a:t>The sustainable growth rate tells us how much the firm can grow by using internally generated funds and issuing debt to maintain a constant debt ratio.</a:t>
            </a:r>
          </a:p>
          <a:p>
            <a:pPr marL="0" indent="0">
              <a:buNone/>
            </a:pPr>
            <a:r>
              <a:rPr lang="en-US" altLang="en-US" noProof="0" dirty="0">
                <a:latin typeface="Arial" panose="020B0604020202020204" pitchFamily="34" charset="0"/>
                <a:cs typeface="Arial" panose="020B0604020202020204" pitchFamily="34" charset="0"/>
              </a:rPr>
              <a:t>Using the Hoffman Co.</a:t>
            </a:r>
          </a:p>
        </p:txBody>
      </p:sp>
      <p:graphicFrame>
        <p:nvGraphicFramePr>
          <p:cNvPr id="7" name="Object 6">
            <a:extLst>
              <a:ext uri="{FF2B5EF4-FFF2-40B4-BE49-F238E27FC236}">
                <a16:creationId xmlns:a16="http://schemas.microsoft.com/office/drawing/2014/main" id="{D8EFE6CA-DD17-46FF-B4F9-7C451D13C720}"/>
              </a:ext>
            </a:extLst>
          </p:cNvPr>
          <p:cNvGraphicFramePr>
            <a:graphicFrameLocks noChangeAspect="1"/>
          </p:cNvGraphicFramePr>
          <p:nvPr>
            <p:extLst>
              <p:ext uri="{D42A27DB-BD31-4B8C-83A1-F6EECF244321}">
                <p14:modId xmlns:p14="http://schemas.microsoft.com/office/powerpoint/2010/main" val="3879239665"/>
              </p:ext>
            </p:extLst>
          </p:nvPr>
        </p:nvGraphicFramePr>
        <p:xfrm>
          <a:off x="446088" y="2817813"/>
          <a:ext cx="2006600" cy="655637"/>
        </p:xfrm>
        <a:graphic>
          <a:graphicData uri="http://schemas.openxmlformats.org/presentationml/2006/ole">
            <mc:AlternateContent xmlns:mc="http://schemas.openxmlformats.org/markup-compatibility/2006">
              <mc:Choice xmlns:v="urn:schemas-microsoft-com:vml" Requires="v">
                <p:oleObj spid="_x0000_s11361" name="Equation" r:id="rId4" imgW="1244520" imgH="406080" progId="Equation.DSMT4">
                  <p:embed/>
                </p:oleObj>
              </mc:Choice>
              <mc:Fallback>
                <p:oleObj name="Equation" r:id="rId4" imgW="1244520" imgH="406080" progId="Equation.DSMT4">
                  <p:embed/>
                  <p:pic>
                    <p:nvPicPr>
                      <p:cNvPr id="7" name="Object 6">
                        <a:extLst>
                          <a:ext uri="{FF2B5EF4-FFF2-40B4-BE49-F238E27FC236}">
                            <a16:creationId xmlns:a16="http://schemas.microsoft.com/office/drawing/2014/main" id="{D8EFE6CA-DD17-46FF-B4F9-7C451D13C720}"/>
                          </a:ext>
                        </a:extLst>
                      </p:cNvPr>
                      <p:cNvPicPr/>
                      <p:nvPr/>
                    </p:nvPicPr>
                    <p:blipFill>
                      <a:blip r:embed="rId5"/>
                      <a:stretch>
                        <a:fillRect/>
                      </a:stretch>
                    </p:blipFill>
                    <p:spPr>
                      <a:xfrm>
                        <a:off x="446088" y="2817813"/>
                        <a:ext cx="2006600" cy="655637"/>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AA325300-7B66-47DC-95B2-EAAC05A2AEB0}"/>
              </a:ext>
            </a:extLst>
          </p:cNvPr>
          <p:cNvGraphicFramePr>
            <a:graphicFrameLocks noChangeAspect="1"/>
          </p:cNvGraphicFramePr>
          <p:nvPr>
            <p:extLst>
              <p:ext uri="{D42A27DB-BD31-4B8C-83A1-F6EECF244321}">
                <p14:modId xmlns:p14="http://schemas.microsoft.com/office/powerpoint/2010/main" val="521650013"/>
              </p:ext>
            </p:extLst>
          </p:nvPr>
        </p:nvGraphicFramePr>
        <p:xfrm>
          <a:off x="1568450" y="3752850"/>
          <a:ext cx="885825" cy="295275"/>
        </p:xfrm>
        <a:graphic>
          <a:graphicData uri="http://schemas.openxmlformats.org/presentationml/2006/ole">
            <mc:AlternateContent xmlns:mc="http://schemas.openxmlformats.org/markup-compatibility/2006">
              <mc:Choice xmlns:v="urn:schemas-microsoft-com:vml" Requires="v">
                <p:oleObj spid="_x0000_s11362" name="Equation" r:id="rId6" imgW="533160" imgH="177480" progId="Equation.DSMT4">
                  <p:embed/>
                </p:oleObj>
              </mc:Choice>
              <mc:Fallback>
                <p:oleObj name="Equation" r:id="rId6" imgW="533160" imgH="177480" progId="Equation.DSMT4">
                  <p:embed/>
                  <p:pic>
                    <p:nvPicPr>
                      <p:cNvPr id="8" name="Object 7">
                        <a:extLst>
                          <a:ext uri="{FF2B5EF4-FFF2-40B4-BE49-F238E27FC236}">
                            <a16:creationId xmlns:a16="http://schemas.microsoft.com/office/drawing/2014/main" id="{AA325300-7B66-47DC-95B2-EAAC05A2AEB0}"/>
                          </a:ext>
                        </a:extLst>
                      </p:cNvPr>
                      <p:cNvPicPr/>
                      <p:nvPr/>
                    </p:nvPicPr>
                    <p:blipFill>
                      <a:blip r:embed="rId7"/>
                      <a:stretch>
                        <a:fillRect/>
                      </a:stretch>
                    </p:blipFill>
                    <p:spPr>
                      <a:xfrm>
                        <a:off x="1568450" y="3752850"/>
                        <a:ext cx="885825" cy="295275"/>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9DA4739B-E2FE-4CD8-97A6-690F09012BD7}"/>
              </a:ext>
            </a:extLst>
          </p:cNvPr>
          <p:cNvGraphicFramePr>
            <a:graphicFrameLocks noChangeAspect="1"/>
          </p:cNvGraphicFramePr>
          <p:nvPr>
            <p:extLst>
              <p:ext uri="{D42A27DB-BD31-4B8C-83A1-F6EECF244321}">
                <p14:modId xmlns:p14="http://schemas.microsoft.com/office/powerpoint/2010/main" val="2717829178"/>
              </p:ext>
            </p:extLst>
          </p:nvPr>
        </p:nvGraphicFramePr>
        <p:xfrm>
          <a:off x="488950" y="4268328"/>
          <a:ext cx="3927475" cy="654050"/>
        </p:xfrm>
        <a:graphic>
          <a:graphicData uri="http://schemas.openxmlformats.org/presentationml/2006/ole">
            <mc:AlternateContent xmlns:mc="http://schemas.openxmlformats.org/markup-compatibility/2006">
              <mc:Choice xmlns:v="urn:schemas-microsoft-com:vml" Requires="v">
                <p:oleObj spid="_x0000_s11363" name="Equation" r:id="rId8" imgW="2361960" imgH="393480" progId="Equation.DSMT4">
                  <p:embed/>
                </p:oleObj>
              </mc:Choice>
              <mc:Fallback>
                <p:oleObj name="Equation" r:id="rId8" imgW="2361960" imgH="393480" progId="Equation.DSMT4">
                  <p:embed/>
                  <p:pic>
                    <p:nvPicPr>
                      <p:cNvPr id="10" name="Object 9">
                        <a:extLst>
                          <a:ext uri="{FF2B5EF4-FFF2-40B4-BE49-F238E27FC236}">
                            <a16:creationId xmlns:a16="http://schemas.microsoft.com/office/drawing/2014/main" id="{9DA4739B-E2FE-4CD8-97A6-690F09012BD7}"/>
                          </a:ext>
                        </a:extLst>
                      </p:cNvPr>
                      <p:cNvPicPr/>
                      <p:nvPr/>
                    </p:nvPicPr>
                    <p:blipFill>
                      <a:blip r:embed="rId9"/>
                      <a:stretch>
                        <a:fillRect/>
                      </a:stretch>
                    </p:blipFill>
                    <p:spPr>
                      <a:xfrm>
                        <a:off x="488950" y="4268328"/>
                        <a:ext cx="3927475" cy="65405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21C197E5-F4AE-4466-B41E-6B5F22EF4DB1}"/>
              </a:ext>
            </a:extLst>
          </p:cNvPr>
          <p:cNvGraphicFramePr>
            <a:graphicFrameLocks noChangeAspect="1"/>
          </p:cNvGraphicFramePr>
          <p:nvPr>
            <p:extLst>
              <p:ext uri="{D42A27DB-BD31-4B8C-83A1-F6EECF244321}">
                <p14:modId xmlns:p14="http://schemas.microsoft.com/office/powerpoint/2010/main" val="3568762719"/>
              </p:ext>
            </p:extLst>
          </p:nvPr>
        </p:nvGraphicFramePr>
        <p:xfrm>
          <a:off x="3032980" y="5254310"/>
          <a:ext cx="1793136" cy="653962"/>
        </p:xfrm>
        <a:graphic>
          <a:graphicData uri="http://schemas.openxmlformats.org/presentationml/2006/ole">
            <mc:AlternateContent xmlns:mc="http://schemas.openxmlformats.org/markup-compatibility/2006">
              <mc:Choice xmlns:v="urn:schemas-microsoft-com:vml" Requires="v">
                <p:oleObj spid="_x0000_s11364" name="Equation" r:id="rId10" imgW="1079280" imgH="393480" progId="Equation.DSMT4">
                  <p:embed/>
                </p:oleObj>
              </mc:Choice>
              <mc:Fallback>
                <p:oleObj name="Equation" r:id="rId10" imgW="1079280" imgH="393480" progId="Equation.DSMT4">
                  <p:embed/>
                  <p:pic>
                    <p:nvPicPr>
                      <p:cNvPr id="9" name="Object 8">
                        <a:extLst>
                          <a:ext uri="{FF2B5EF4-FFF2-40B4-BE49-F238E27FC236}">
                            <a16:creationId xmlns:a16="http://schemas.microsoft.com/office/drawing/2014/main" id="{21C197E5-F4AE-4466-B41E-6B5F22EF4DB1}"/>
                          </a:ext>
                        </a:extLst>
                      </p:cNvPr>
                      <p:cNvPicPr/>
                      <p:nvPr/>
                    </p:nvPicPr>
                    <p:blipFill>
                      <a:blip r:embed="rId11"/>
                      <a:stretch>
                        <a:fillRect/>
                      </a:stretch>
                    </p:blipFill>
                    <p:spPr>
                      <a:xfrm>
                        <a:off x="3032980" y="5254310"/>
                        <a:ext cx="1793136" cy="653962"/>
                      </a:xfrm>
                      <a:prstGeom prst="rect">
                        <a:avLst/>
                      </a:prstGeom>
                    </p:spPr>
                  </p:pic>
                </p:oleObj>
              </mc:Fallback>
            </mc:AlternateContent>
          </a:graphicData>
        </a:graphic>
      </p:graphicFrame>
      <p:graphicFrame>
        <p:nvGraphicFramePr>
          <p:cNvPr id="4" name="Object 3">
            <a:extLst>
              <a:ext uri="{FF2B5EF4-FFF2-40B4-BE49-F238E27FC236}">
                <a16:creationId xmlns:a16="http://schemas.microsoft.com/office/drawing/2014/main" id="{453F0786-A19B-4E7E-A39B-C8FC407EE9DF}"/>
              </a:ext>
            </a:extLst>
          </p:cNvPr>
          <p:cNvGraphicFramePr>
            <a:graphicFrameLocks noChangeAspect="1"/>
          </p:cNvGraphicFramePr>
          <p:nvPr>
            <p:extLst>
              <p:ext uri="{D42A27DB-BD31-4B8C-83A1-F6EECF244321}">
                <p14:modId xmlns:p14="http://schemas.microsoft.com/office/powerpoint/2010/main" val="127453935"/>
              </p:ext>
            </p:extLst>
          </p:nvPr>
        </p:nvGraphicFramePr>
        <p:xfrm>
          <a:off x="3032980" y="6240204"/>
          <a:ext cx="1983988" cy="327256"/>
        </p:xfrm>
        <a:graphic>
          <a:graphicData uri="http://schemas.openxmlformats.org/presentationml/2006/ole">
            <mc:AlternateContent xmlns:mc="http://schemas.openxmlformats.org/markup-compatibility/2006">
              <mc:Choice xmlns:v="urn:schemas-microsoft-com:vml" Requires="v">
                <p:oleObj spid="_x0000_s11365" name="Equation" r:id="rId12" imgW="1231560" imgH="203040" progId="Equation.DSMT4">
                  <p:embed/>
                </p:oleObj>
              </mc:Choice>
              <mc:Fallback>
                <p:oleObj name="Equation" r:id="rId12" imgW="1231560" imgH="203040" progId="Equation.DSMT4">
                  <p:embed/>
                  <p:pic>
                    <p:nvPicPr>
                      <p:cNvPr id="0" name=""/>
                      <p:cNvPicPr/>
                      <p:nvPr/>
                    </p:nvPicPr>
                    <p:blipFill>
                      <a:blip r:embed="rId13"/>
                      <a:stretch>
                        <a:fillRect/>
                      </a:stretch>
                    </p:blipFill>
                    <p:spPr>
                      <a:xfrm>
                        <a:off x="3032980" y="6240204"/>
                        <a:ext cx="1983988" cy="327256"/>
                      </a:xfrm>
                      <a:prstGeom prst="rect">
                        <a:avLst/>
                      </a:prstGeom>
                    </p:spPr>
                  </p:pic>
                </p:oleObj>
              </mc:Fallback>
            </mc:AlternateContent>
          </a:graphicData>
        </a:graphic>
      </p:graphicFrame>
      <p:sp>
        <p:nvSpPr>
          <p:cNvPr id="6" name="Slide Number Placeholder 5">
            <a:extLst>
              <a:ext uri="{FF2B5EF4-FFF2-40B4-BE49-F238E27FC236}">
                <a16:creationId xmlns:a16="http://schemas.microsoft.com/office/drawing/2014/main" id="{E1EEF498-A2E7-44D4-8530-01DF69B3BABD}"/>
              </a:ext>
            </a:extLst>
          </p:cNvPr>
          <p:cNvSpPr>
            <a:spLocks noGrp="1"/>
          </p:cNvSpPr>
          <p:nvPr>
            <p:ph type="sldNum" sz="quarter" idx="10"/>
          </p:nvPr>
        </p:nvSpPr>
        <p:spPr/>
        <p:txBody>
          <a:bodyPr/>
          <a:lstStyle/>
          <a:p>
            <a:fld id="{68151E55-6873-49E2-B8D5-2F265E6F1973}" type="slidenum">
              <a:rPr lang="en-US" smtClean="0"/>
              <a:t>29</a:t>
            </a:fld>
            <a:endParaRPr lang="en-US" dirty="0"/>
          </a:p>
        </p:txBody>
      </p:sp>
    </p:spTree>
    <p:extLst>
      <p:ext uri="{BB962C8B-B14F-4D97-AF65-F5344CB8AC3E}">
        <p14:creationId xmlns:p14="http://schemas.microsoft.com/office/powerpoint/2010/main" val="1096957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Chapter Outline</a:t>
            </a:r>
            <a:endParaRPr lang="en-US" noProof="0" dirty="0"/>
          </a:p>
        </p:txBody>
      </p:sp>
      <p:sp>
        <p:nvSpPr>
          <p:cNvPr id="3" name="Content Placeholder 2">
            <a:extLst>
              <a:ext uri="{FF2B5EF4-FFF2-40B4-BE49-F238E27FC236}">
                <a16:creationId xmlns:a16="http://schemas.microsoft.com/office/drawing/2014/main" id="{DC23DF55-4E15-4459-91F8-6604A9743F26}"/>
              </a:ext>
            </a:extLst>
          </p:cNvPr>
          <p:cNvSpPr>
            <a:spLocks noGrp="1"/>
          </p:cNvSpPr>
          <p:nvPr>
            <p:ph sz="quarter" idx="11"/>
          </p:nvPr>
        </p:nvSpPr>
        <p:spPr>
          <a:xfrm>
            <a:off x="342900" y="1276710"/>
            <a:ext cx="8639352" cy="5078370"/>
          </a:xfrm>
        </p:spPr>
        <p:txBody>
          <a:bodyPr>
            <a:normAutofit/>
          </a:bodyPr>
          <a:lstStyle/>
          <a:p>
            <a:pPr marL="0" indent="0">
              <a:buNone/>
            </a:pPr>
            <a:r>
              <a:rPr lang="en-US" altLang="en-US" sz="2600" noProof="0" dirty="0">
                <a:latin typeface="Arial" panose="020B0604020202020204" pitchFamily="34" charset="0"/>
                <a:cs typeface="Arial" panose="020B0604020202020204" pitchFamily="34" charset="0"/>
              </a:rPr>
              <a:t>3.1 Financial Statements Analysis</a:t>
            </a:r>
          </a:p>
          <a:p>
            <a:pPr marL="0" indent="0">
              <a:buNone/>
            </a:pPr>
            <a:r>
              <a:rPr lang="en-US" altLang="en-US" sz="2600" noProof="0" dirty="0">
                <a:latin typeface="Arial" panose="020B0604020202020204" pitchFamily="34" charset="0"/>
                <a:cs typeface="Arial" panose="020B0604020202020204" pitchFamily="34" charset="0"/>
              </a:rPr>
              <a:t>3.2 Ratio Analysis</a:t>
            </a:r>
          </a:p>
          <a:p>
            <a:pPr marL="0" indent="0">
              <a:buNone/>
            </a:pPr>
            <a:r>
              <a:rPr lang="en-US" altLang="en-US" sz="2600" noProof="0" dirty="0">
                <a:latin typeface="Arial" panose="020B0604020202020204" pitchFamily="34" charset="0"/>
                <a:cs typeface="Arial" panose="020B0604020202020204" pitchFamily="34" charset="0"/>
              </a:rPr>
              <a:t>3.3 The DuPont Identity</a:t>
            </a:r>
          </a:p>
          <a:p>
            <a:pPr marL="0" indent="0">
              <a:buNone/>
            </a:pPr>
            <a:r>
              <a:rPr lang="en-US" altLang="en-US" sz="2600" noProof="0" dirty="0">
                <a:latin typeface="Arial" panose="020B0604020202020204" pitchFamily="34" charset="0"/>
                <a:cs typeface="Arial" panose="020B0604020202020204" pitchFamily="34" charset="0"/>
              </a:rPr>
              <a:t>3.4 Financial Models</a:t>
            </a:r>
          </a:p>
          <a:p>
            <a:pPr marL="0" indent="0">
              <a:buNone/>
            </a:pPr>
            <a:r>
              <a:rPr lang="en-US" altLang="en-US" sz="2600" noProof="0" dirty="0">
                <a:latin typeface="Arial" panose="020B0604020202020204" pitchFamily="34" charset="0"/>
                <a:cs typeface="Arial" panose="020B0604020202020204" pitchFamily="34" charset="0"/>
              </a:rPr>
              <a:t>3.5 External Financing and Growth</a:t>
            </a:r>
          </a:p>
          <a:p>
            <a:pPr marL="0" indent="0">
              <a:buNone/>
            </a:pPr>
            <a:r>
              <a:rPr lang="en-US" altLang="en-US" sz="2600" noProof="0" dirty="0">
                <a:latin typeface="Arial" panose="020B0604020202020204" pitchFamily="34" charset="0"/>
                <a:cs typeface="Arial" panose="020B0604020202020204" pitchFamily="34" charset="0"/>
              </a:rPr>
              <a:t>3.6 Some Caveats Regarding Financial Planning Models</a:t>
            </a:r>
          </a:p>
        </p:txBody>
      </p:sp>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3</a:t>
            </a:fld>
            <a:endParaRPr lang="en-US" dirty="0"/>
          </a:p>
        </p:txBody>
      </p:sp>
    </p:spTree>
    <p:extLst>
      <p:ext uri="{BB962C8B-B14F-4D97-AF65-F5344CB8AC3E}">
        <p14:creationId xmlns:p14="http://schemas.microsoft.com/office/powerpoint/2010/main" val="39517247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DF64A-E9F4-4C6B-ADFA-54C5742AE5F3}"/>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Determinants of Growth</a:t>
            </a:r>
            <a:endParaRPr lang="en-US" noProof="0" dirty="0"/>
          </a:p>
        </p:txBody>
      </p:sp>
      <p:sp>
        <p:nvSpPr>
          <p:cNvPr id="3" name="Content Placeholder 2">
            <a:extLst>
              <a:ext uri="{FF2B5EF4-FFF2-40B4-BE49-F238E27FC236}">
                <a16:creationId xmlns:a16="http://schemas.microsoft.com/office/drawing/2014/main" id="{EE94A7BF-C879-4782-9931-C4C184307A7C}"/>
              </a:ext>
            </a:extLst>
          </p:cNvPr>
          <p:cNvSpPr>
            <a:spLocks noGrp="1"/>
          </p:cNvSpPr>
          <p:nvPr>
            <p:ph sz="quarter" idx="11"/>
          </p:nvPr>
        </p:nvSpPr>
        <p:spPr/>
        <p:txBody>
          <a:bodyPr>
            <a:normAutofit/>
          </a:bodyPr>
          <a:lstStyle/>
          <a:p>
            <a:pPr marL="342900" indent="-342900">
              <a:spcBef>
                <a:spcPts val="800"/>
              </a:spcBef>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Profit margin—operating efficiency.</a:t>
            </a:r>
          </a:p>
          <a:p>
            <a:pPr marL="342900" indent="-342900">
              <a:spcBef>
                <a:spcPts val="800"/>
              </a:spcBef>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Dividend policy—choice of how much to pay to shareholders versus reinvesting in the firm.</a:t>
            </a:r>
          </a:p>
          <a:p>
            <a:pPr marL="342900" indent="-342900">
              <a:spcBef>
                <a:spcPts val="800"/>
              </a:spcBef>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Financial leverage—choice of optimal debt ratio.</a:t>
            </a:r>
          </a:p>
          <a:p>
            <a:pPr marL="342900" indent="-342900">
              <a:spcBef>
                <a:spcPts val="800"/>
              </a:spcBef>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Total asset turnover—asset use efficiency.</a:t>
            </a:r>
          </a:p>
        </p:txBody>
      </p:sp>
      <p:sp>
        <p:nvSpPr>
          <p:cNvPr id="6" name="Slide Number Placeholder 5">
            <a:extLst>
              <a:ext uri="{FF2B5EF4-FFF2-40B4-BE49-F238E27FC236}">
                <a16:creationId xmlns:a16="http://schemas.microsoft.com/office/drawing/2014/main" id="{33337B68-D714-4FD7-9A19-255D2EA7C2B1}"/>
              </a:ext>
            </a:extLst>
          </p:cNvPr>
          <p:cNvSpPr>
            <a:spLocks noGrp="1"/>
          </p:cNvSpPr>
          <p:nvPr>
            <p:ph type="sldNum" sz="quarter" idx="10"/>
          </p:nvPr>
        </p:nvSpPr>
        <p:spPr/>
        <p:txBody>
          <a:bodyPr/>
          <a:lstStyle/>
          <a:p>
            <a:fld id="{68151E55-6873-49E2-B8D5-2F265E6F1973}" type="slidenum">
              <a:rPr lang="en-US" smtClean="0"/>
              <a:t>30</a:t>
            </a:fld>
            <a:endParaRPr lang="en-US" dirty="0"/>
          </a:p>
        </p:txBody>
      </p:sp>
    </p:spTree>
    <p:extLst>
      <p:ext uri="{BB962C8B-B14F-4D97-AF65-F5344CB8AC3E}">
        <p14:creationId xmlns:p14="http://schemas.microsoft.com/office/powerpoint/2010/main" val="401874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A2431-5A0D-475A-BD02-5FE8BC5AC40F}"/>
              </a:ext>
            </a:extLst>
          </p:cNvPr>
          <p:cNvSpPr>
            <a:spLocks noGrp="1"/>
          </p:cNvSpPr>
          <p:nvPr>
            <p:ph type="title"/>
          </p:nvPr>
        </p:nvSpPr>
        <p:spPr/>
        <p:txBody>
          <a:bodyPr>
            <a:normAutofit fontScale="90000"/>
          </a:bodyPr>
          <a:lstStyle/>
          <a:p>
            <a:r>
              <a:rPr lang="en-US" altLang="en-US" sz="3600" noProof="0" dirty="0">
                <a:latin typeface="Arial" panose="020B0604020202020204" pitchFamily="34" charset="0"/>
                <a:cs typeface="Arial" panose="020B0604020202020204" pitchFamily="34" charset="0"/>
              </a:rPr>
              <a:t>3.6 Some Caveats Regarding Financial Planning Models</a:t>
            </a:r>
            <a:endParaRPr lang="en-US" noProof="0" dirty="0"/>
          </a:p>
        </p:txBody>
      </p:sp>
      <p:sp>
        <p:nvSpPr>
          <p:cNvPr id="3" name="Content Placeholder 2">
            <a:extLst>
              <a:ext uri="{FF2B5EF4-FFF2-40B4-BE49-F238E27FC236}">
                <a16:creationId xmlns:a16="http://schemas.microsoft.com/office/drawing/2014/main" id="{6D54DCD9-D067-4F18-8534-C3EF7771E083}"/>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Financial planning models do not indicate which financial polices are the best.</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Models are simplifications of reality, and the world can change in unexpected ways.</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Without some sort of plan, the firm may find itself adrift in a sea of change without a rudder for guidance.</a:t>
            </a:r>
          </a:p>
        </p:txBody>
      </p:sp>
      <p:sp>
        <p:nvSpPr>
          <p:cNvPr id="6" name="Slide Number Placeholder 5">
            <a:extLst>
              <a:ext uri="{FF2B5EF4-FFF2-40B4-BE49-F238E27FC236}">
                <a16:creationId xmlns:a16="http://schemas.microsoft.com/office/drawing/2014/main" id="{BA20D1CA-E8CC-4B37-9D38-B676CD910D99}"/>
              </a:ext>
            </a:extLst>
          </p:cNvPr>
          <p:cNvSpPr>
            <a:spLocks noGrp="1"/>
          </p:cNvSpPr>
          <p:nvPr>
            <p:ph type="sldNum" sz="quarter" idx="10"/>
          </p:nvPr>
        </p:nvSpPr>
        <p:spPr/>
        <p:txBody>
          <a:bodyPr/>
          <a:lstStyle/>
          <a:p>
            <a:fld id="{68151E55-6873-49E2-B8D5-2F265E6F1973}" type="slidenum">
              <a:rPr lang="en-US" smtClean="0"/>
              <a:t>31</a:t>
            </a:fld>
            <a:endParaRPr lang="en-US" dirty="0"/>
          </a:p>
        </p:txBody>
      </p:sp>
    </p:spTree>
    <p:extLst>
      <p:ext uri="{BB962C8B-B14F-4D97-AF65-F5344CB8AC3E}">
        <p14:creationId xmlns:p14="http://schemas.microsoft.com/office/powerpoint/2010/main" val="7073464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B2EB4B-D341-4658-9BF2-CCD79FCF4304}"/>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Quick Quiz – I</a:t>
            </a:r>
            <a:endParaRPr lang="en-US" noProof="0" dirty="0"/>
          </a:p>
        </p:txBody>
      </p:sp>
      <p:sp>
        <p:nvSpPr>
          <p:cNvPr id="3" name="Content Placeholder 2">
            <a:extLst>
              <a:ext uri="{FF2B5EF4-FFF2-40B4-BE49-F238E27FC236}">
                <a16:creationId xmlns:a16="http://schemas.microsoft.com/office/drawing/2014/main" id="{1FEC6DAC-8897-4C96-95CA-0BA9F457D2E8}"/>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How do you standardize balance sheets and income statements?</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Why is standardization useful?</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are the major categories of financial ratios?</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How do you compute the ratios within each category?</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are some of the problems associated with financial statement analysis?</a:t>
            </a:r>
          </a:p>
        </p:txBody>
      </p:sp>
      <p:sp>
        <p:nvSpPr>
          <p:cNvPr id="6" name="Slide Number Placeholder 5">
            <a:extLst>
              <a:ext uri="{FF2B5EF4-FFF2-40B4-BE49-F238E27FC236}">
                <a16:creationId xmlns:a16="http://schemas.microsoft.com/office/drawing/2014/main" id="{0FC2333D-4169-4F5A-BBFE-C7A2A2A954CA}"/>
              </a:ext>
            </a:extLst>
          </p:cNvPr>
          <p:cNvSpPr>
            <a:spLocks noGrp="1"/>
          </p:cNvSpPr>
          <p:nvPr>
            <p:ph type="sldNum" sz="quarter" idx="10"/>
          </p:nvPr>
        </p:nvSpPr>
        <p:spPr/>
        <p:txBody>
          <a:bodyPr/>
          <a:lstStyle/>
          <a:p>
            <a:fld id="{68151E55-6873-49E2-B8D5-2F265E6F1973}" type="slidenum">
              <a:rPr lang="en-US" smtClean="0"/>
              <a:t>32</a:t>
            </a:fld>
            <a:endParaRPr lang="en-US" dirty="0"/>
          </a:p>
        </p:txBody>
      </p:sp>
    </p:spTree>
    <p:extLst>
      <p:ext uri="{BB962C8B-B14F-4D97-AF65-F5344CB8AC3E}">
        <p14:creationId xmlns:p14="http://schemas.microsoft.com/office/powerpoint/2010/main" val="70799845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6122E-D504-435A-B833-87B6D841EE14}"/>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Quick Quiz - II</a:t>
            </a:r>
            <a:endParaRPr lang="en-US" noProof="0" dirty="0"/>
          </a:p>
        </p:txBody>
      </p:sp>
      <p:sp>
        <p:nvSpPr>
          <p:cNvPr id="3" name="Content Placeholder 2">
            <a:extLst>
              <a:ext uri="{FF2B5EF4-FFF2-40B4-BE49-F238E27FC236}">
                <a16:creationId xmlns:a16="http://schemas.microsoft.com/office/drawing/2014/main" id="{796F0395-625B-4349-8F53-7C2BC0AA61D6}"/>
              </a:ext>
            </a:extLst>
          </p:cNvPr>
          <p:cNvSpPr>
            <a:spLocks noGrp="1"/>
          </p:cNvSpPr>
          <p:nvPr>
            <p:ph sz="quarter" idx="11"/>
          </p:nvPr>
        </p:nvSpPr>
        <p:spPr/>
        <p:txBody>
          <a:bodyPr>
            <a:normAutofit/>
          </a:bodyPr>
          <a:lstStyle/>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is the purpose of financial planning?</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are the major decision areas involved in developing a plan?</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is the percentage of sales approach?</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is the internal growth rate?</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is the sustainable growth rate?</a:t>
            </a:r>
          </a:p>
          <a:p>
            <a:pPr marL="0" indent="0">
              <a:spcBef>
                <a:spcPts val="1000"/>
              </a:spcBef>
              <a:spcAft>
                <a:spcPts val="0"/>
              </a:spcAft>
              <a:buNone/>
            </a:pPr>
            <a:r>
              <a:rPr lang="en-US" altLang="en-US" sz="2200" noProof="0" dirty="0">
                <a:latin typeface="Arial" panose="020B0604020202020204" pitchFamily="34" charset="0"/>
                <a:cs typeface="Arial" panose="020B0604020202020204" pitchFamily="34" charset="0"/>
              </a:rPr>
              <a:t>What are the major determinants of growth?</a:t>
            </a:r>
          </a:p>
        </p:txBody>
      </p:sp>
      <p:sp>
        <p:nvSpPr>
          <p:cNvPr id="6" name="Slide Number Placeholder 5">
            <a:extLst>
              <a:ext uri="{FF2B5EF4-FFF2-40B4-BE49-F238E27FC236}">
                <a16:creationId xmlns:a16="http://schemas.microsoft.com/office/drawing/2014/main" id="{8A47556C-7466-45EC-B535-3F26EED8F0EF}"/>
              </a:ext>
            </a:extLst>
          </p:cNvPr>
          <p:cNvSpPr>
            <a:spLocks noGrp="1"/>
          </p:cNvSpPr>
          <p:nvPr>
            <p:ph type="sldNum" sz="quarter" idx="10"/>
          </p:nvPr>
        </p:nvSpPr>
        <p:spPr/>
        <p:txBody>
          <a:bodyPr/>
          <a:lstStyle/>
          <a:p>
            <a:fld id="{68151E55-6873-49E2-B8D5-2F265E6F1973}" type="slidenum">
              <a:rPr lang="en-US" smtClean="0"/>
              <a:t>33</a:t>
            </a:fld>
            <a:endParaRPr lang="en-US" dirty="0"/>
          </a:p>
        </p:txBody>
      </p:sp>
    </p:spTree>
    <p:extLst>
      <p:ext uri="{BB962C8B-B14F-4D97-AF65-F5344CB8AC3E}">
        <p14:creationId xmlns:p14="http://schemas.microsoft.com/office/powerpoint/2010/main" val="4214807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a:extLst>
              <a:ext uri="{FF2B5EF4-FFF2-40B4-BE49-F238E27FC236}">
                <a16:creationId xmlns:a16="http://schemas.microsoft.com/office/drawing/2014/main" id="{6F92C4D4-C867-4E2F-BF62-33A518B42728}"/>
              </a:ext>
            </a:extLst>
          </p:cNvPr>
          <p:cNvSpPr>
            <a:spLocks noGrp="1"/>
          </p:cNvSpPr>
          <p:nvPr>
            <p:ph type="title"/>
          </p:nvPr>
        </p:nvSpPr>
        <p:spPr/>
        <p:txBody>
          <a:bodyPr/>
          <a:lstStyle/>
          <a:p>
            <a:r>
              <a:rPr lang="en-US" noProof="0" dirty="0"/>
              <a:t>End of Main Content</a:t>
            </a:r>
          </a:p>
        </p:txBody>
      </p:sp>
      <p:sp>
        <p:nvSpPr>
          <p:cNvPr id="4" name="Content Placeholder 3">
            <a:extLst>
              <a:ext uri="{FF2B5EF4-FFF2-40B4-BE49-F238E27FC236}">
                <a16:creationId xmlns:a16="http://schemas.microsoft.com/office/drawing/2014/main" id="{2AAE7BB7-8AAC-4997-A2E0-E359554D7833}"/>
              </a:ext>
            </a:extLst>
          </p:cNvPr>
          <p:cNvSpPr>
            <a:spLocks noGrp="1"/>
          </p:cNvSpPr>
          <p:nvPr>
            <p:ph sz="quarter" idx="10"/>
          </p:nvPr>
        </p:nvSpPr>
        <p:spPr>
          <a:xfrm>
            <a:off x="-83129" y="6551618"/>
            <a:ext cx="9277005" cy="232133"/>
          </a:xfrm>
        </p:spPr>
        <p:txBody>
          <a:bodyPr/>
          <a:lstStyle/>
          <a:p>
            <a:r>
              <a:rPr lang="en-US" sz="800" dirty="0"/>
              <a:t>© McGraw Hill LLC. All rights reserved. No reproduction or distribution without the prior written consent of McGraw Hill LLC.</a:t>
            </a:r>
          </a:p>
        </p:txBody>
      </p:sp>
    </p:spTree>
    <p:extLst>
      <p:ext uri="{BB962C8B-B14F-4D97-AF65-F5344CB8AC3E}">
        <p14:creationId xmlns:p14="http://schemas.microsoft.com/office/powerpoint/2010/main" val="1080484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6D3ADB-5C49-422B-876C-2ADD5AD28D70}"/>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3.1 Financial Statements Analysis</a:t>
            </a:r>
            <a:endParaRPr lang="en-US" noProof="0" dirty="0"/>
          </a:p>
        </p:txBody>
      </p:sp>
      <p:sp>
        <p:nvSpPr>
          <p:cNvPr id="3" name="Content Placeholder 2">
            <a:extLst>
              <a:ext uri="{FF2B5EF4-FFF2-40B4-BE49-F238E27FC236}">
                <a16:creationId xmlns:a16="http://schemas.microsoft.com/office/drawing/2014/main" id="{C9C835DF-EBC2-409B-A5C0-25A36B0596D6}"/>
              </a:ext>
            </a:extLst>
          </p:cNvPr>
          <p:cNvSpPr>
            <a:spLocks noGrp="1"/>
          </p:cNvSpPr>
          <p:nvPr>
            <p:ph sz="quarter" idx="11"/>
          </p:nvPr>
        </p:nvSpPr>
        <p:spPr>
          <a:xfrm>
            <a:off x="342900" y="1276710"/>
            <a:ext cx="8458200" cy="2559999"/>
          </a:xfrm>
        </p:spPr>
        <p:txBody>
          <a:bodyPr>
            <a:normAutofit/>
          </a:bodyPr>
          <a:lstStyle/>
          <a:p>
            <a:pPr marL="0" indent="0">
              <a:lnSpc>
                <a:spcPct val="90000"/>
              </a:lnSpc>
              <a:spcBef>
                <a:spcPts val="1000"/>
              </a:spcBef>
              <a:spcAft>
                <a:spcPts val="0"/>
              </a:spcAft>
              <a:buNone/>
            </a:pPr>
            <a:r>
              <a:rPr lang="en-US" altLang="en-US" sz="2400" noProof="0" dirty="0">
                <a:latin typeface="Arial" panose="020B0604020202020204" pitchFamily="34" charset="0"/>
                <a:cs typeface="Arial" panose="020B0604020202020204" pitchFamily="34" charset="0"/>
              </a:rPr>
              <a:t>Standardized statements make it easier to compare financial information, particularly as the company grows.</a:t>
            </a:r>
          </a:p>
          <a:p>
            <a:pPr marL="0" indent="0">
              <a:lnSpc>
                <a:spcPct val="90000"/>
              </a:lnSpc>
              <a:spcBef>
                <a:spcPts val="1000"/>
              </a:spcBef>
              <a:spcAft>
                <a:spcPts val="0"/>
              </a:spcAft>
              <a:buNone/>
            </a:pPr>
            <a:r>
              <a:rPr lang="en-US" altLang="en-US" sz="2400" noProof="0" dirty="0">
                <a:latin typeface="Arial" panose="020B0604020202020204" pitchFamily="34" charset="0"/>
                <a:cs typeface="Arial" panose="020B0604020202020204" pitchFamily="34" charset="0"/>
              </a:rPr>
              <a:t>They are also useful for comparing companies of different sizes, particularly within the same industry.</a:t>
            </a:r>
          </a:p>
          <a:p>
            <a:pPr marL="0" indent="0">
              <a:lnSpc>
                <a:spcPct val="90000"/>
              </a:lnSpc>
              <a:spcBef>
                <a:spcPts val="1000"/>
              </a:spcBef>
              <a:spcAft>
                <a:spcPts val="0"/>
              </a:spcAft>
              <a:buNone/>
            </a:pPr>
            <a:r>
              <a:rPr lang="en-US" altLang="en-US" sz="2400" noProof="0" dirty="0">
                <a:latin typeface="Arial" panose="020B0604020202020204" pitchFamily="34" charset="0"/>
                <a:cs typeface="Arial" panose="020B0604020202020204" pitchFamily="34" charset="0"/>
              </a:rPr>
              <a:t>Common-Size Balance Sheets</a:t>
            </a:r>
          </a:p>
          <a:p>
            <a:pPr marL="342900" indent="-342900">
              <a:lnSpc>
                <a:spcPct val="110000"/>
              </a:lnSpc>
              <a:spcBef>
                <a:spcPts val="624"/>
              </a:spcBef>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Compute all accounts as a percent of total assets.</a:t>
            </a:r>
          </a:p>
        </p:txBody>
      </p:sp>
      <p:sp>
        <p:nvSpPr>
          <p:cNvPr id="4" name="Content Placeholder 3">
            <a:extLst>
              <a:ext uri="{FF2B5EF4-FFF2-40B4-BE49-F238E27FC236}">
                <a16:creationId xmlns:a16="http://schemas.microsoft.com/office/drawing/2014/main" id="{B89ECAF2-BA9C-4B4D-9B1F-992E101B9E0C}"/>
              </a:ext>
            </a:extLst>
          </p:cNvPr>
          <p:cNvSpPr>
            <a:spLocks noGrp="1"/>
          </p:cNvSpPr>
          <p:nvPr>
            <p:ph sz="quarter" idx="14"/>
          </p:nvPr>
        </p:nvSpPr>
        <p:spPr>
          <a:xfrm>
            <a:off x="342900" y="3986636"/>
            <a:ext cx="8458200" cy="1219200"/>
          </a:xfrm>
        </p:spPr>
        <p:txBody>
          <a:bodyPr>
            <a:normAutofit/>
          </a:bodyPr>
          <a:lstStyle/>
          <a:p>
            <a:pPr marL="0" indent="0">
              <a:lnSpc>
                <a:spcPct val="90000"/>
              </a:lnSpc>
              <a:spcBef>
                <a:spcPts val="1000"/>
              </a:spcBef>
              <a:spcAft>
                <a:spcPts val="0"/>
              </a:spcAft>
              <a:buNone/>
            </a:pPr>
            <a:r>
              <a:rPr lang="en-US" altLang="en-US" sz="2400" noProof="0" dirty="0">
                <a:latin typeface="Arial" panose="020B0604020202020204" pitchFamily="34" charset="0"/>
                <a:cs typeface="Arial" panose="020B0604020202020204" pitchFamily="34" charset="0"/>
              </a:rPr>
              <a:t>Common-Size Income Statements</a:t>
            </a:r>
          </a:p>
          <a:p>
            <a:pPr marL="291600" indent="-291600">
              <a:lnSpc>
                <a:spcPct val="90000"/>
              </a:lnSpc>
              <a:spcBef>
                <a:spcPts val="1000"/>
              </a:spcBef>
              <a:spcAft>
                <a:spcPts val="0"/>
              </a:spcAft>
              <a:buFont typeface="Arial" panose="020B0604020202020204" pitchFamily="34" charset="0"/>
              <a:buChar char="•"/>
            </a:pPr>
            <a:r>
              <a:rPr lang="en-US" altLang="en-US" sz="2400" noProof="0" dirty="0">
                <a:latin typeface="Arial" panose="020B0604020202020204" pitchFamily="34" charset="0"/>
                <a:cs typeface="Arial" panose="020B0604020202020204" pitchFamily="34" charset="0"/>
              </a:rPr>
              <a:t>Compute all line items as a percent of sales.</a:t>
            </a:r>
          </a:p>
        </p:txBody>
      </p:sp>
      <p:sp>
        <p:nvSpPr>
          <p:cNvPr id="7" name="Slide Number Placeholder 6">
            <a:extLst>
              <a:ext uri="{FF2B5EF4-FFF2-40B4-BE49-F238E27FC236}">
                <a16:creationId xmlns:a16="http://schemas.microsoft.com/office/drawing/2014/main" id="{3F030A7E-5A21-42FF-A5D0-E6BEDB7FBCB4}"/>
              </a:ext>
            </a:extLst>
          </p:cNvPr>
          <p:cNvSpPr>
            <a:spLocks noGrp="1"/>
          </p:cNvSpPr>
          <p:nvPr>
            <p:ph type="sldNum" sz="quarter" idx="10"/>
          </p:nvPr>
        </p:nvSpPr>
        <p:spPr/>
        <p:txBody>
          <a:bodyPr/>
          <a:lstStyle/>
          <a:p>
            <a:fld id="{68151E55-6873-49E2-B8D5-2F265E6F1973}" type="slidenum">
              <a:rPr lang="en-US" smtClean="0"/>
              <a:t>4</a:t>
            </a:fld>
            <a:endParaRPr lang="en-US" dirty="0"/>
          </a:p>
        </p:txBody>
      </p:sp>
    </p:spTree>
    <p:extLst>
      <p:ext uri="{BB962C8B-B14F-4D97-AF65-F5344CB8AC3E}">
        <p14:creationId xmlns:p14="http://schemas.microsoft.com/office/powerpoint/2010/main" val="3954920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F030A7E-5A21-42FF-A5D0-E6BEDB7FBCB4}"/>
              </a:ext>
            </a:extLst>
          </p:cNvPr>
          <p:cNvSpPr>
            <a:spLocks noGrp="1"/>
          </p:cNvSpPr>
          <p:nvPr>
            <p:ph type="sldNum" sz="quarter" idx="10"/>
          </p:nvPr>
        </p:nvSpPr>
        <p:spPr/>
        <p:txBody>
          <a:bodyPr/>
          <a:lstStyle/>
          <a:p>
            <a:fld id="{68151E55-6873-49E2-B8D5-2F265E6F1973}" type="slidenum">
              <a:rPr lang="en-US" smtClean="0"/>
              <a:t>5</a:t>
            </a:fld>
            <a:endParaRPr lang="en-US" dirty="0"/>
          </a:p>
        </p:txBody>
      </p:sp>
      <p:pic>
        <p:nvPicPr>
          <p:cNvPr id="11" name="Picture 10">
            <a:extLst>
              <a:ext uri="{FF2B5EF4-FFF2-40B4-BE49-F238E27FC236}">
                <a16:creationId xmlns:a16="http://schemas.microsoft.com/office/drawing/2014/main" id="{79C67155-8ECC-4F4B-936A-2F501FC94A84}"/>
              </a:ext>
            </a:extLst>
          </p:cNvPr>
          <p:cNvPicPr>
            <a:picLocks noChangeAspect="1"/>
          </p:cNvPicPr>
          <p:nvPr/>
        </p:nvPicPr>
        <p:blipFill>
          <a:blip r:embed="rId2"/>
          <a:stretch>
            <a:fillRect/>
          </a:stretch>
        </p:blipFill>
        <p:spPr>
          <a:xfrm>
            <a:off x="-1" y="0"/>
            <a:ext cx="4201065" cy="6858000"/>
          </a:xfrm>
          <a:prstGeom prst="rect">
            <a:avLst/>
          </a:prstGeom>
        </p:spPr>
      </p:pic>
      <p:pic>
        <p:nvPicPr>
          <p:cNvPr id="17" name="Picture 16">
            <a:extLst>
              <a:ext uri="{FF2B5EF4-FFF2-40B4-BE49-F238E27FC236}">
                <a16:creationId xmlns:a16="http://schemas.microsoft.com/office/drawing/2014/main" id="{86EEA118-9B8B-9941-AA54-A790B3B4478E}"/>
              </a:ext>
            </a:extLst>
          </p:cNvPr>
          <p:cNvPicPr>
            <a:picLocks noChangeAspect="1"/>
          </p:cNvPicPr>
          <p:nvPr/>
        </p:nvPicPr>
        <p:blipFill>
          <a:blip r:embed="rId3"/>
          <a:stretch>
            <a:fillRect/>
          </a:stretch>
        </p:blipFill>
        <p:spPr>
          <a:xfrm>
            <a:off x="4856673" y="0"/>
            <a:ext cx="4287328" cy="6858000"/>
          </a:xfrm>
          <a:prstGeom prst="rect">
            <a:avLst/>
          </a:prstGeom>
        </p:spPr>
      </p:pic>
    </p:spTree>
    <p:extLst>
      <p:ext uri="{BB962C8B-B14F-4D97-AF65-F5344CB8AC3E}">
        <p14:creationId xmlns:p14="http://schemas.microsoft.com/office/powerpoint/2010/main" val="2108643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F030A7E-5A21-42FF-A5D0-E6BEDB7FBCB4}"/>
              </a:ext>
            </a:extLst>
          </p:cNvPr>
          <p:cNvSpPr>
            <a:spLocks noGrp="1"/>
          </p:cNvSpPr>
          <p:nvPr>
            <p:ph type="sldNum" sz="quarter" idx="10"/>
          </p:nvPr>
        </p:nvSpPr>
        <p:spPr/>
        <p:txBody>
          <a:bodyPr/>
          <a:lstStyle/>
          <a:p>
            <a:fld id="{68151E55-6873-49E2-B8D5-2F265E6F1973}" type="slidenum">
              <a:rPr lang="en-US" smtClean="0"/>
              <a:t>6</a:t>
            </a:fld>
            <a:endParaRPr lang="en-US" dirty="0"/>
          </a:p>
        </p:txBody>
      </p:sp>
      <p:pic>
        <p:nvPicPr>
          <p:cNvPr id="3" name="Picture 2">
            <a:extLst>
              <a:ext uri="{FF2B5EF4-FFF2-40B4-BE49-F238E27FC236}">
                <a16:creationId xmlns:a16="http://schemas.microsoft.com/office/drawing/2014/main" id="{926E5E61-20EB-2F4C-A4F0-6D71631E7A37}"/>
              </a:ext>
            </a:extLst>
          </p:cNvPr>
          <p:cNvPicPr>
            <a:picLocks noChangeAspect="1"/>
          </p:cNvPicPr>
          <p:nvPr/>
        </p:nvPicPr>
        <p:blipFill>
          <a:blip r:embed="rId3"/>
          <a:stretch>
            <a:fillRect/>
          </a:stretch>
        </p:blipFill>
        <p:spPr>
          <a:xfrm>
            <a:off x="0" y="298857"/>
            <a:ext cx="4615356" cy="6193383"/>
          </a:xfrm>
          <a:prstGeom prst="rect">
            <a:avLst/>
          </a:prstGeom>
        </p:spPr>
      </p:pic>
      <p:pic>
        <p:nvPicPr>
          <p:cNvPr id="5" name="Picture 4">
            <a:extLst>
              <a:ext uri="{FF2B5EF4-FFF2-40B4-BE49-F238E27FC236}">
                <a16:creationId xmlns:a16="http://schemas.microsoft.com/office/drawing/2014/main" id="{FB37D46D-2AAC-0A4A-B81F-E5B11A7CDB36}"/>
              </a:ext>
            </a:extLst>
          </p:cNvPr>
          <p:cNvPicPr>
            <a:picLocks noChangeAspect="1"/>
          </p:cNvPicPr>
          <p:nvPr/>
        </p:nvPicPr>
        <p:blipFill>
          <a:blip r:embed="rId4"/>
          <a:stretch>
            <a:fillRect/>
          </a:stretch>
        </p:blipFill>
        <p:spPr>
          <a:xfrm>
            <a:off x="4615356" y="298857"/>
            <a:ext cx="4528644" cy="6193383"/>
          </a:xfrm>
          <a:prstGeom prst="rect">
            <a:avLst/>
          </a:prstGeom>
        </p:spPr>
      </p:pic>
    </p:spTree>
    <p:extLst>
      <p:ext uri="{BB962C8B-B14F-4D97-AF65-F5344CB8AC3E}">
        <p14:creationId xmlns:p14="http://schemas.microsoft.com/office/powerpoint/2010/main" val="1638303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3.2 Ratio Analysis</a:t>
            </a:r>
            <a:endParaRPr lang="en-US" noProof="0" dirty="0"/>
          </a:p>
        </p:txBody>
      </p:sp>
      <p:sp>
        <p:nvSpPr>
          <p:cNvPr id="3" name="Content Placeholder 2">
            <a:extLst>
              <a:ext uri="{FF2B5EF4-FFF2-40B4-BE49-F238E27FC236}">
                <a16:creationId xmlns:a16="http://schemas.microsoft.com/office/drawing/2014/main" id="{DC23DF55-4E15-4459-91F8-6604A9743F26}"/>
              </a:ext>
            </a:extLst>
          </p:cNvPr>
          <p:cNvSpPr>
            <a:spLocks noGrp="1"/>
          </p:cNvSpPr>
          <p:nvPr>
            <p:ph sz="quarter" idx="11"/>
          </p:nvPr>
        </p:nvSpPr>
        <p:spPr>
          <a:xfrm>
            <a:off x="342900" y="1276710"/>
            <a:ext cx="8084820" cy="5078370"/>
          </a:xfrm>
        </p:spPr>
        <p:txBody>
          <a:bodyPr>
            <a:normAutofit/>
          </a:bodyPr>
          <a:lstStyle/>
          <a:p>
            <a:pPr marL="0" indent="0">
              <a:spcBef>
                <a:spcPts val="1000"/>
              </a:spcBef>
              <a:spcAft>
                <a:spcPts val="0"/>
              </a:spcAft>
              <a:buNone/>
            </a:pPr>
            <a:r>
              <a:rPr lang="en-US" altLang="en-US" sz="2600" noProof="0" dirty="0">
                <a:latin typeface="Arial" panose="020B0604020202020204" pitchFamily="34" charset="0"/>
                <a:cs typeface="Arial" panose="020B0604020202020204" pitchFamily="34" charset="0"/>
              </a:rPr>
              <a:t>Ratios also allow for better comparison through time or between companies.</a:t>
            </a:r>
          </a:p>
          <a:p>
            <a:pPr marL="0" indent="0">
              <a:spcBef>
                <a:spcPts val="1000"/>
              </a:spcBef>
              <a:spcAft>
                <a:spcPts val="0"/>
              </a:spcAft>
              <a:buNone/>
            </a:pPr>
            <a:r>
              <a:rPr lang="en-US" altLang="en-US" sz="2600" noProof="0" dirty="0">
                <a:latin typeface="Arial" panose="020B0604020202020204" pitchFamily="34" charset="0"/>
                <a:cs typeface="Arial" panose="020B0604020202020204" pitchFamily="34" charset="0"/>
              </a:rPr>
              <a:t>As we look at each ratio, ask yourself:</a:t>
            </a:r>
          </a:p>
          <a:p>
            <a:pPr marL="291600" indent="-291600">
              <a:spcBef>
                <a:spcPts val="1000"/>
              </a:spcBef>
              <a:spcAft>
                <a:spcPts val="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How is the ratio computed?</a:t>
            </a:r>
          </a:p>
          <a:p>
            <a:pPr marL="291600" indent="-291600">
              <a:spcBef>
                <a:spcPts val="1000"/>
              </a:spcBef>
              <a:spcAft>
                <a:spcPts val="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What is the ratio trying to measure and why?</a:t>
            </a:r>
          </a:p>
          <a:p>
            <a:pPr marL="291600" indent="-291600">
              <a:spcBef>
                <a:spcPts val="1000"/>
              </a:spcBef>
              <a:spcAft>
                <a:spcPts val="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What is the unit of measurement?</a:t>
            </a:r>
          </a:p>
          <a:p>
            <a:pPr marL="291600" indent="-291600">
              <a:spcBef>
                <a:spcPts val="1000"/>
              </a:spcBef>
              <a:spcAft>
                <a:spcPts val="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What does the value indicate?</a:t>
            </a:r>
          </a:p>
          <a:p>
            <a:pPr marL="291600" indent="-291600">
              <a:spcBef>
                <a:spcPts val="1000"/>
              </a:spcBef>
              <a:spcAft>
                <a:spcPts val="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How can we improve the company’s ratio?</a:t>
            </a:r>
          </a:p>
        </p:txBody>
      </p:sp>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7</a:t>
            </a:fld>
            <a:endParaRPr lang="en-US" dirty="0"/>
          </a:p>
        </p:txBody>
      </p:sp>
    </p:spTree>
    <p:extLst>
      <p:ext uri="{BB962C8B-B14F-4D97-AF65-F5344CB8AC3E}">
        <p14:creationId xmlns:p14="http://schemas.microsoft.com/office/powerpoint/2010/main" val="2144522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Categories of Financial Ratios</a:t>
            </a:r>
            <a:endParaRPr lang="en-US" noProof="0" dirty="0"/>
          </a:p>
        </p:txBody>
      </p:sp>
      <p:sp>
        <p:nvSpPr>
          <p:cNvPr id="3" name="Content Placeholder 2">
            <a:extLst>
              <a:ext uri="{FF2B5EF4-FFF2-40B4-BE49-F238E27FC236}">
                <a16:creationId xmlns:a16="http://schemas.microsoft.com/office/drawing/2014/main" id="{DC23DF55-4E15-4459-91F8-6604A9743F26}"/>
              </a:ext>
            </a:extLst>
          </p:cNvPr>
          <p:cNvSpPr>
            <a:spLocks noGrp="1"/>
          </p:cNvSpPr>
          <p:nvPr>
            <p:ph sz="quarter" idx="11"/>
          </p:nvPr>
        </p:nvSpPr>
        <p:spPr>
          <a:xfrm>
            <a:off x="342900" y="1276710"/>
            <a:ext cx="8084820" cy="5078370"/>
          </a:xfrm>
        </p:spPr>
        <p:txBody>
          <a:bodyPr>
            <a:normAutofit/>
          </a:bodyPr>
          <a:lstStyle/>
          <a:p>
            <a:pPr marL="457200" indent="-457200">
              <a:spcBef>
                <a:spcPts val="1000"/>
              </a:spcBef>
              <a:spcAft>
                <a:spcPts val="50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Short-term solvency, or liquidity, ratios.</a:t>
            </a:r>
          </a:p>
          <a:p>
            <a:pPr marL="457200" indent="-457200">
              <a:spcBef>
                <a:spcPts val="1000"/>
              </a:spcBef>
              <a:spcAft>
                <a:spcPts val="50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Long-term solvency, or financial leverage, ratios.</a:t>
            </a:r>
          </a:p>
          <a:p>
            <a:pPr marL="457200" indent="-457200">
              <a:spcBef>
                <a:spcPts val="1000"/>
              </a:spcBef>
              <a:spcAft>
                <a:spcPts val="50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Asset management, or turnover, ratios.</a:t>
            </a:r>
          </a:p>
          <a:p>
            <a:pPr marL="457200" indent="-457200">
              <a:spcBef>
                <a:spcPts val="1000"/>
              </a:spcBef>
              <a:spcAft>
                <a:spcPts val="50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Profitability ratios.</a:t>
            </a:r>
          </a:p>
          <a:p>
            <a:pPr marL="457200" indent="-457200">
              <a:spcBef>
                <a:spcPts val="1000"/>
              </a:spcBef>
              <a:spcAft>
                <a:spcPts val="500"/>
              </a:spcAft>
              <a:buFont typeface="Arial" panose="020B0604020202020204" pitchFamily="34" charset="0"/>
              <a:buChar char="•"/>
            </a:pPr>
            <a:r>
              <a:rPr lang="en-US" altLang="en-US" sz="2600" noProof="0" dirty="0">
                <a:latin typeface="Arial" panose="020B0604020202020204" pitchFamily="34" charset="0"/>
                <a:cs typeface="Arial" panose="020B0604020202020204" pitchFamily="34" charset="0"/>
              </a:rPr>
              <a:t>Market value ratios.</a:t>
            </a:r>
          </a:p>
        </p:txBody>
      </p:sp>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8</a:t>
            </a:fld>
            <a:endParaRPr lang="en-US" dirty="0"/>
          </a:p>
        </p:txBody>
      </p:sp>
    </p:spTree>
    <p:extLst>
      <p:ext uri="{BB962C8B-B14F-4D97-AF65-F5344CB8AC3E}">
        <p14:creationId xmlns:p14="http://schemas.microsoft.com/office/powerpoint/2010/main" val="2651283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1F178-761E-4ECD-B1D8-60CD747846F7}"/>
              </a:ext>
            </a:extLst>
          </p:cNvPr>
          <p:cNvSpPr>
            <a:spLocks noGrp="1"/>
          </p:cNvSpPr>
          <p:nvPr>
            <p:ph type="title"/>
          </p:nvPr>
        </p:nvSpPr>
        <p:spPr/>
        <p:txBody>
          <a:bodyPr/>
          <a:lstStyle/>
          <a:p>
            <a:r>
              <a:rPr lang="en-US" altLang="en-US" noProof="0" dirty="0">
                <a:latin typeface="Arial" panose="020B0604020202020204" pitchFamily="34" charset="0"/>
                <a:cs typeface="Arial" panose="020B0604020202020204" pitchFamily="34" charset="0"/>
              </a:rPr>
              <a:t>Computing Liquidity Ratios</a:t>
            </a:r>
            <a:endParaRPr lang="en-US" noProof="0" dirty="0"/>
          </a:p>
        </p:txBody>
      </p:sp>
      <p:graphicFrame>
        <p:nvGraphicFramePr>
          <p:cNvPr id="6" name="Object 5">
            <a:extLst>
              <a:ext uri="{FF2B5EF4-FFF2-40B4-BE49-F238E27FC236}">
                <a16:creationId xmlns:a16="http://schemas.microsoft.com/office/drawing/2014/main" id="{BC97715C-FF17-4935-8880-AA764B6F35C6}"/>
              </a:ext>
            </a:extLst>
          </p:cNvPr>
          <p:cNvGraphicFramePr>
            <a:graphicFrameLocks noChangeAspect="1"/>
          </p:cNvGraphicFramePr>
          <p:nvPr>
            <p:extLst>
              <p:ext uri="{D42A27DB-BD31-4B8C-83A1-F6EECF244321}">
                <p14:modId xmlns:p14="http://schemas.microsoft.com/office/powerpoint/2010/main" val="2220894297"/>
              </p:ext>
            </p:extLst>
          </p:nvPr>
        </p:nvGraphicFramePr>
        <p:xfrm>
          <a:off x="533140" y="1082172"/>
          <a:ext cx="2667911" cy="843933"/>
        </p:xfrm>
        <a:graphic>
          <a:graphicData uri="http://schemas.openxmlformats.org/presentationml/2006/ole">
            <mc:AlternateContent xmlns:mc="http://schemas.openxmlformats.org/markup-compatibility/2006">
              <mc:Choice xmlns:v="urn:schemas-microsoft-com:vml" Requires="v">
                <p:oleObj spid="_x0000_s1140" name="Equation" r:id="rId4" imgW="1244520" imgH="393480" progId="Equation.DSMT4">
                  <p:embed/>
                </p:oleObj>
              </mc:Choice>
              <mc:Fallback>
                <p:oleObj name="Equation" r:id="rId4" imgW="1244520" imgH="393480" progId="Equation.DSMT4">
                  <p:embed/>
                  <p:pic>
                    <p:nvPicPr>
                      <p:cNvPr id="0" name=""/>
                      <p:cNvPicPr/>
                      <p:nvPr/>
                    </p:nvPicPr>
                    <p:blipFill>
                      <a:blip r:embed="rId5"/>
                      <a:stretch>
                        <a:fillRect/>
                      </a:stretch>
                    </p:blipFill>
                    <p:spPr>
                      <a:xfrm>
                        <a:off x="533140" y="1082172"/>
                        <a:ext cx="2667911" cy="843933"/>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AB5C5B61-5671-4B47-BD63-BF105D563EAD}"/>
              </a:ext>
            </a:extLst>
          </p:cNvPr>
          <p:cNvGraphicFramePr>
            <a:graphicFrameLocks noChangeAspect="1"/>
          </p:cNvGraphicFramePr>
          <p:nvPr>
            <p:extLst>
              <p:ext uri="{D42A27DB-BD31-4B8C-83A1-F6EECF244321}">
                <p14:modId xmlns:p14="http://schemas.microsoft.com/office/powerpoint/2010/main" val="3382018496"/>
              </p:ext>
            </p:extLst>
          </p:nvPr>
        </p:nvGraphicFramePr>
        <p:xfrm>
          <a:off x="561730" y="1952092"/>
          <a:ext cx="2422899" cy="871154"/>
        </p:xfrm>
        <a:graphic>
          <a:graphicData uri="http://schemas.openxmlformats.org/presentationml/2006/ole">
            <mc:AlternateContent xmlns:mc="http://schemas.openxmlformats.org/markup-compatibility/2006">
              <mc:Choice xmlns:v="urn:schemas-microsoft-com:vml" Requires="v">
                <p:oleObj spid="_x0000_s1141" name="Equation" r:id="rId6" imgW="1130040" imgH="406080" progId="Equation.DSMT4">
                  <p:embed/>
                </p:oleObj>
              </mc:Choice>
              <mc:Fallback>
                <p:oleObj name="Equation" r:id="rId6" imgW="1130040" imgH="406080" progId="Equation.DSMT4">
                  <p:embed/>
                  <p:pic>
                    <p:nvPicPr>
                      <p:cNvPr id="0" name=""/>
                      <p:cNvPicPr/>
                      <p:nvPr/>
                    </p:nvPicPr>
                    <p:blipFill>
                      <a:blip r:embed="rId7"/>
                      <a:stretch>
                        <a:fillRect/>
                      </a:stretch>
                    </p:blipFill>
                    <p:spPr>
                      <a:xfrm>
                        <a:off x="561730" y="1952092"/>
                        <a:ext cx="2422899" cy="871154"/>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EB0BBB5-038F-4E08-8AFC-B532129DFB9A}"/>
              </a:ext>
            </a:extLst>
          </p:cNvPr>
          <p:cNvGraphicFramePr>
            <a:graphicFrameLocks noChangeAspect="1"/>
          </p:cNvGraphicFramePr>
          <p:nvPr>
            <p:extLst>
              <p:ext uri="{D42A27DB-BD31-4B8C-83A1-F6EECF244321}">
                <p14:modId xmlns:p14="http://schemas.microsoft.com/office/powerpoint/2010/main" val="3463994204"/>
              </p:ext>
            </p:extLst>
          </p:nvPr>
        </p:nvGraphicFramePr>
        <p:xfrm>
          <a:off x="606579" y="2919308"/>
          <a:ext cx="4219655" cy="843933"/>
        </p:xfrm>
        <a:graphic>
          <a:graphicData uri="http://schemas.openxmlformats.org/presentationml/2006/ole">
            <mc:AlternateContent xmlns:mc="http://schemas.openxmlformats.org/markup-compatibility/2006">
              <mc:Choice xmlns:v="urn:schemas-microsoft-com:vml" Requires="v">
                <p:oleObj spid="_x0000_s1142" name="Equation" r:id="rId8" imgW="1968480" imgH="393480" progId="Equation.DSMT4">
                  <p:embed/>
                </p:oleObj>
              </mc:Choice>
              <mc:Fallback>
                <p:oleObj name="Equation" r:id="rId8" imgW="1968480" imgH="393480" progId="Equation.DSMT4">
                  <p:embed/>
                  <p:pic>
                    <p:nvPicPr>
                      <p:cNvPr id="0" name=""/>
                      <p:cNvPicPr/>
                      <p:nvPr/>
                    </p:nvPicPr>
                    <p:blipFill>
                      <a:blip r:embed="rId9"/>
                      <a:stretch>
                        <a:fillRect/>
                      </a:stretch>
                    </p:blipFill>
                    <p:spPr>
                      <a:xfrm>
                        <a:off x="606579" y="2919308"/>
                        <a:ext cx="4219655" cy="843933"/>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7A1D5C53-4429-447E-AA21-7FD76D9FB386}"/>
              </a:ext>
            </a:extLst>
          </p:cNvPr>
          <p:cNvGraphicFramePr>
            <a:graphicFrameLocks noChangeAspect="1"/>
          </p:cNvGraphicFramePr>
          <p:nvPr>
            <p:extLst>
              <p:ext uri="{D42A27DB-BD31-4B8C-83A1-F6EECF244321}">
                <p14:modId xmlns:p14="http://schemas.microsoft.com/office/powerpoint/2010/main" val="2258082619"/>
              </p:ext>
            </p:extLst>
          </p:nvPr>
        </p:nvGraphicFramePr>
        <p:xfrm>
          <a:off x="563620" y="3900529"/>
          <a:ext cx="3457395" cy="871154"/>
        </p:xfrm>
        <a:graphic>
          <a:graphicData uri="http://schemas.openxmlformats.org/presentationml/2006/ole">
            <mc:AlternateContent xmlns:mc="http://schemas.openxmlformats.org/markup-compatibility/2006">
              <mc:Choice xmlns:v="urn:schemas-microsoft-com:vml" Requires="v">
                <p:oleObj spid="_x0000_s1143" name="Equation" r:id="rId10" imgW="1612800" imgH="406080" progId="Equation.DSMT4">
                  <p:embed/>
                </p:oleObj>
              </mc:Choice>
              <mc:Fallback>
                <p:oleObj name="Equation" r:id="rId10" imgW="1612800" imgH="406080" progId="Equation.DSMT4">
                  <p:embed/>
                  <p:pic>
                    <p:nvPicPr>
                      <p:cNvPr id="0" name=""/>
                      <p:cNvPicPr/>
                      <p:nvPr/>
                    </p:nvPicPr>
                    <p:blipFill>
                      <a:blip r:embed="rId11"/>
                      <a:stretch>
                        <a:fillRect/>
                      </a:stretch>
                    </p:blipFill>
                    <p:spPr>
                      <a:xfrm>
                        <a:off x="563620" y="3900529"/>
                        <a:ext cx="3457395" cy="871154"/>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2439AE29-99FD-4F16-9154-89FA62FDAA42}"/>
              </a:ext>
            </a:extLst>
          </p:cNvPr>
          <p:cNvGraphicFramePr>
            <a:graphicFrameLocks noChangeAspect="1"/>
          </p:cNvGraphicFramePr>
          <p:nvPr>
            <p:extLst>
              <p:ext uri="{D42A27DB-BD31-4B8C-83A1-F6EECF244321}">
                <p14:modId xmlns:p14="http://schemas.microsoft.com/office/powerpoint/2010/main" val="4057009532"/>
              </p:ext>
            </p:extLst>
          </p:nvPr>
        </p:nvGraphicFramePr>
        <p:xfrm>
          <a:off x="606579" y="4840455"/>
          <a:ext cx="2586241" cy="843933"/>
        </p:xfrm>
        <a:graphic>
          <a:graphicData uri="http://schemas.openxmlformats.org/presentationml/2006/ole">
            <mc:AlternateContent xmlns:mc="http://schemas.openxmlformats.org/markup-compatibility/2006">
              <mc:Choice xmlns:v="urn:schemas-microsoft-com:vml" Requires="v">
                <p:oleObj spid="_x0000_s1144" name="Equation" r:id="rId12" imgW="1206360" imgH="393480" progId="Equation.DSMT4">
                  <p:embed/>
                </p:oleObj>
              </mc:Choice>
              <mc:Fallback>
                <p:oleObj name="Equation" r:id="rId12" imgW="1206360" imgH="393480" progId="Equation.DSMT4">
                  <p:embed/>
                  <p:pic>
                    <p:nvPicPr>
                      <p:cNvPr id="0" name=""/>
                      <p:cNvPicPr/>
                      <p:nvPr/>
                    </p:nvPicPr>
                    <p:blipFill>
                      <a:blip r:embed="rId13"/>
                      <a:stretch>
                        <a:fillRect/>
                      </a:stretch>
                    </p:blipFill>
                    <p:spPr>
                      <a:xfrm>
                        <a:off x="606579" y="4840455"/>
                        <a:ext cx="2586241" cy="843933"/>
                      </a:xfrm>
                      <a:prstGeom prst="rect">
                        <a:avLst/>
                      </a:prstGeom>
                    </p:spPr>
                  </p:pic>
                </p:oleObj>
              </mc:Fallback>
            </mc:AlternateContent>
          </a:graphicData>
        </a:graphic>
      </p:graphicFrame>
      <p:graphicFrame>
        <p:nvGraphicFramePr>
          <p:cNvPr id="13" name="Object 12">
            <a:extLst>
              <a:ext uri="{FF2B5EF4-FFF2-40B4-BE49-F238E27FC236}">
                <a16:creationId xmlns:a16="http://schemas.microsoft.com/office/drawing/2014/main" id="{0F397A9F-3DF7-445E-B246-9124BCD14D2F}"/>
              </a:ext>
            </a:extLst>
          </p:cNvPr>
          <p:cNvGraphicFramePr>
            <a:graphicFrameLocks noChangeAspect="1"/>
          </p:cNvGraphicFramePr>
          <p:nvPr>
            <p:extLst>
              <p:ext uri="{D42A27DB-BD31-4B8C-83A1-F6EECF244321}">
                <p14:modId xmlns:p14="http://schemas.microsoft.com/office/powerpoint/2010/main" val="2124487604"/>
              </p:ext>
            </p:extLst>
          </p:nvPr>
        </p:nvGraphicFramePr>
        <p:xfrm>
          <a:off x="561730" y="5820613"/>
          <a:ext cx="2103642" cy="791958"/>
        </p:xfrm>
        <a:graphic>
          <a:graphicData uri="http://schemas.openxmlformats.org/presentationml/2006/ole">
            <mc:AlternateContent xmlns:mc="http://schemas.openxmlformats.org/markup-compatibility/2006">
              <mc:Choice xmlns:v="urn:schemas-microsoft-com:vml" Requires="v">
                <p:oleObj spid="_x0000_s1145" name="Equation" r:id="rId14" imgW="1079280" imgH="406080" progId="Equation.DSMT4">
                  <p:embed/>
                </p:oleObj>
              </mc:Choice>
              <mc:Fallback>
                <p:oleObj name="Equation" r:id="rId14" imgW="1079280" imgH="406080" progId="Equation.DSMT4">
                  <p:embed/>
                  <p:pic>
                    <p:nvPicPr>
                      <p:cNvPr id="0" name=""/>
                      <p:cNvPicPr/>
                      <p:nvPr/>
                    </p:nvPicPr>
                    <p:blipFill>
                      <a:blip r:embed="rId15"/>
                      <a:stretch>
                        <a:fillRect/>
                      </a:stretch>
                    </p:blipFill>
                    <p:spPr>
                      <a:xfrm>
                        <a:off x="561730" y="5820613"/>
                        <a:ext cx="2103642" cy="791958"/>
                      </a:xfrm>
                      <a:prstGeom prst="rect">
                        <a:avLst/>
                      </a:prstGeom>
                    </p:spPr>
                  </p:pic>
                </p:oleObj>
              </mc:Fallback>
            </mc:AlternateContent>
          </a:graphicData>
        </a:graphic>
      </p:graphicFrame>
      <p:sp>
        <p:nvSpPr>
          <p:cNvPr id="11" name="Slide Number Placeholder 10">
            <a:extLst>
              <a:ext uri="{FF2B5EF4-FFF2-40B4-BE49-F238E27FC236}">
                <a16:creationId xmlns:a16="http://schemas.microsoft.com/office/drawing/2014/main" id="{A90D1F69-8CCB-49FA-A037-38525A7FB620}"/>
              </a:ext>
            </a:extLst>
          </p:cNvPr>
          <p:cNvSpPr>
            <a:spLocks noGrp="1"/>
          </p:cNvSpPr>
          <p:nvPr>
            <p:ph type="sldNum" sz="quarter" idx="10"/>
          </p:nvPr>
        </p:nvSpPr>
        <p:spPr/>
        <p:txBody>
          <a:bodyPr/>
          <a:lstStyle/>
          <a:p>
            <a:fld id="{68151E55-6873-49E2-B8D5-2F265E6F1973}" type="slidenum">
              <a:rPr lang="en-US" smtClean="0"/>
              <a:t>9</a:t>
            </a:fld>
            <a:endParaRPr lang="en-US" dirty="0"/>
          </a:p>
        </p:txBody>
      </p:sp>
    </p:spTree>
    <p:extLst>
      <p:ext uri="{BB962C8B-B14F-4D97-AF65-F5344CB8AC3E}">
        <p14:creationId xmlns:p14="http://schemas.microsoft.com/office/powerpoint/2010/main" val="1695759131"/>
      </p:ext>
    </p:extLst>
  </p:cSld>
  <p:clrMapOvr>
    <a:masterClrMapping/>
  </p:clrMapOvr>
</p:sld>
</file>

<file path=ppt/theme/theme1.xml><?xml version="1.0" encoding="utf-8"?>
<a:theme xmlns:a="http://schemas.openxmlformats.org/drawingml/2006/main" name="Title Slides 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E7BC6287-1E57-46F8-B46D-CC0ECE7CEE8E}"/>
    </a:ext>
  </a:extLst>
</a:theme>
</file>

<file path=ppt/theme/theme2.xml><?xml version="1.0" encoding="utf-8"?>
<a:theme xmlns:a="http://schemas.openxmlformats.org/drawingml/2006/main" name="MainContentSlideMaster">
  <a:themeElements>
    <a:clrScheme name="Custom 201">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B9FDA032-B3B1-4FDF-8A44-9303BC60C76A}"/>
    </a:ext>
  </a:extLst>
</a:theme>
</file>

<file path=ppt/theme/theme3.xml><?xml version="1.0" encoding="utf-8"?>
<a:theme xmlns:a="http://schemas.openxmlformats.org/drawingml/2006/main" name="Closing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AD8FA8EE-38E3-45B4-B8A8-91E7376F22D2}"/>
    </a:ext>
  </a:extLst>
</a:theme>
</file>

<file path=ppt/theme/theme4.xml><?xml version="1.0" encoding="utf-8"?>
<a:theme xmlns:a="http://schemas.openxmlformats.org/drawingml/2006/main" name="DividerSlideMaster">
  <a:themeElements>
    <a:clrScheme name="MHE PPT Theme Colors 06 15 18">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625D9C"/>
      </a:hlink>
      <a:folHlink>
        <a:srgbClr val="373A3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59A53402-BF8D-4356-9B02-35501F8B049D}"/>
    </a:ext>
  </a:extLst>
</a:theme>
</file>

<file path=ppt/theme/theme5.xml><?xml version="1.0" encoding="utf-8"?>
<a:theme xmlns:a="http://schemas.openxmlformats.org/drawingml/2006/main" name="ImageDescriptionAppendixSlideMaster">
  <a:themeElements>
    <a:clrScheme name="Custom 202">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002D0E3A-676D-4160-97AC-45FBF1A959AE}"/>
    </a:ext>
  </a:extLst>
</a:theme>
</file>

<file path=ppt/theme/theme6.xml><?xml version="1.0" encoding="utf-8"?>
<a:theme xmlns:a="http://schemas.openxmlformats.org/drawingml/2006/main" name="1_ImageDescriptionAppendixSlideMaster">
  <a:themeElements>
    <a:clrScheme name="Custom 202">
      <a:dk1>
        <a:srgbClr val="000000"/>
      </a:dk1>
      <a:lt1>
        <a:srgbClr val="FFFFFF"/>
      </a:lt1>
      <a:dk2>
        <a:srgbClr val="000000"/>
      </a:dk2>
      <a:lt2>
        <a:srgbClr val="FFFFFF"/>
      </a:lt2>
      <a:accent1>
        <a:srgbClr val="E21A23"/>
      </a:accent1>
      <a:accent2>
        <a:srgbClr val="FFB600"/>
      </a:accent2>
      <a:accent3>
        <a:srgbClr val="625D9C"/>
      </a:accent3>
      <a:accent4>
        <a:srgbClr val="AF1858"/>
      </a:accent4>
      <a:accent5>
        <a:srgbClr val="692146"/>
      </a:accent5>
      <a:accent6>
        <a:srgbClr val="EC7700"/>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resentation1" id="{21D45154-5908-4760-96C7-F0E2BCA85E9B}" vid="{002D0E3A-676D-4160-97AC-45FBF1A959AE}"/>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MHHE_Generic Accessible PPT Template_Editorial_v11_2020</Template>
  <TotalTime>1653</TotalTime>
  <Words>3362</Words>
  <Application>Microsoft Macintosh PowerPoint</Application>
  <PresentationFormat>On-screen Show (4:3)</PresentationFormat>
  <Paragraphs>265</Paragraphs>
  <Slides>34</Slides>
  <Notes>17</Notes>
  <HiddenSlides>0</HiddenSlides>
  <MMClips>0</MMClips>
  <ScaleCrop>false</ScaleCrop>
  <HeadingPairs>
    <vt:vector size="8" baseType="variant">
      <vt:variant>
        <vt:lpstr>Fonts Used</vt:lpstr>
      </vt:variant>
      <vt:variant>
        <vt:i4>2</vt:i4>
      </vt:variant>
      <vt:variant>
        <vt:lpstr>Theme</vt:lpstr>
      </vt:variant>
      <vt:variant>
        <vt:i4>6</vt:i4>
      </vt:variant>
      <vt:variant>
        <vt:lpstr>Embedded OLE Servers</vt:lpstr>
      </vt:variant>
      <vt:variant>
        <vt:i4>1</vt:i4>
      </vt:variant>
      <vt:variant>
        <vt:lpstr>Slide Titles</vt:lpstr>
      </vt:variant>
      <vt:variant>
        <vt:i4>34</vt:i4>
      </vt:variant>
    </vt:vector>
  </HeadingPairs>
  <TitlesOfParts>
    <vt:vector size="43" baseType="lpstr">
      <vt:lpstr>Arial</vt:lpstr>
      <vt:lpstr>Calibri</vt:lpstr>
      <vt:lpstr>Title Slides Master</vt:lpstr>
      <vt:lpstr>MainContentSlideMaster</vt:lpstr>
      <vt:lpstr>ClosingMaster</vt:lpstr>
      <vt:lpstr>DividerSlideMaster</vt:lpstr>
      <vt:lpstr>ImageDescriptionAppendixSlideMaster</vt:lpstr>
      <vt:lpstr>1_ImageDescriptionAppendixSlideMaster</vt:lpstr>
      <vt:lpstr>Equation</vt:lpstr>
      <vt:lpstr>Corporate Finance  Thirteenth Edition Stephen A. Ross / Randolph W. Westerfield / Jeffrey F. Jaffe / Bradford D. Jordan </vt:lpstr>
      <vt:lpstr>Key Concepts and Skills</vt:lpstr>
      <vt:lpstr>Chapter Outline</vt:lpstr>
      <vt:lpstr>3.1 Financial Statements Analysis</vt:lpstr>
      <vt:lpstr>PowerPoint Presentation</vt:lpstr>
      <vt:lpstr>PowerPoint Presentation</vt:lpstr>
      <vt:lpstr>3.2 Ratio Analysis</vt:lpstr>
      <vt:lpstr>Categories of Financial Ratios</vt:lpstr>
      <vt:lpstr>Computing Liquidity Ratios</vt:lpstr>
      <vt:lpstr>Computing Leverage Ratios</vt:lpstr>
      <vt:lpstr>Computing Coverage Ratios</vt:lpstr>
      <vt:lpstr>Computing Inventory Ratios</vt:lpstr>
      <vt:lpstr>Computing Receivables Ratios</vt:lpstr>
      <vt:lpstr>Computing Total Asset Turnover</vt:lpstr>
      <vt:lpstr>Computing Profitability Measures</vt:lpstr>
      <vt:lpstr>Computing Market Value Measures</vt:lpstr>
      <vt:lpstr>Using Financial Statements</vt:lpstr>
      <vt:lpstr>3.3 The DuPont Identity</vt:lpstr>
      <vt:lpstr>Using the DuPont Identity</vt:lpstr>
      <vt:lpstr>Calculating the DuPont Identity</vt:lpstr>
      <vt:lpstr>Potential Problems</vt:lpstr>
      <vt:lpstr>3.4 Financial Models</vt:lpstr>
      <vt:lpstr>Financial Planning Ingredients</vt:lpstr>
      <vt:lpstr>Percentage of Sales Approach - I</vt:lpstr>
      <vt:lpstr>Percentage of Sales Approach – II</vt:lpstr>
      <vt:lpstr>Percentage of Sales and E F N</vt:lpstr>
      <vt:lpstr>3.5 External Financing and Growth</vt:lpstr>
      <vt:lpstr>The Internal Growth Rate</vt:lpstr>
      <vt:lpstr>The Sustainable Growth Rate</vt:lpstr>
      <vt:lpstr>Determinants of Growth</vt:lpstr>
      <vt:lpstr>3.6 Some Caveats Regarding Financial Planning Models</vt:lpstr>
      <vt:lpstr>Quick Quiz – I</vt:lpstr>
      <vt:lpstr>Quick Quiz - II</vt:lpstr>
      <vt:lpstr>End of Main Content</vt:lpstr>
    </vt:vector>
  </TitlesOfParts>
  <Company>McGraw Hill</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Finance  Thirteenth Edition Stephen A. Ross / Randolph W. Westerfield / Jeffrey F. Jaffe / Bradford D. Jordan </dc:title>
  <dc:creator/>
  <cp:keywords/>
  <cp:lastModifiedBy>Dr. Saad S. Alzoba (ARCO)</cp:lastModifiedBy>
  <cp:revision>250</cp:revision>
  <dcterms:created xsi:type="dcterms:W3CDTF">2021-07-01T13:49:16Z</dcterms:created>
  <dcterms:modified xsi:type="dcterms:W3CDTF">2024-02-18T14:42:50Z</dcterms:modified>
</cp:coreProperties>
</file>